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8" r:id="rId4"/>
    <p:sldId id="278" r:id="rId5"/>
    <p:sldId id="27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2" d="100"/>
          <a:sy n="82" d="100"/>
        </p:scale>
        <p:origin x="-1026" y="-22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ef20b352b0_2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ef20b352b0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ef20b352b0_2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gef20b352b0_2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ef20b352b0_2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gef20b352b0_2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ef20b352b0_2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gef20b352b0_2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ef20b352b0_2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ef20b352b0_2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ef20b352b0_2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ef20b352b0_2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ef20b352b0_2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gef20b352b0_2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ef20b352b0_2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ef20b352b0_2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ef20b352b0_2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ef20b352b0_2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ef20b352b0_2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gef20b352b0_2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ef20b352b0_2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ef20b352b0_2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ef20b352b0_2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ef20b352b0_2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ef20b352b0_2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ef20b352b0_2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ef20b352b0_2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ef20b352b0_2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ef20b352b0_2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gef20b352b0_2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ef20b352b0_2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ef20b352b0_2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ef20b352b0_2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ef20b352b0_2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ef20b352b0_2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gef20b352b0_2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ef20b352b0_2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ef20b352b0_2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ef20b352b0_2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gef20b352b0_2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ef20b352b0_2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gef20b352b0_2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gradFill>
          <a:gsLst>
            <a:gs pos="0">
              <a:schemeClr val="lt1"/>
            </a:gs>
            <a:gs pos="46000">
              <a:srgbClr val="002060"/>
            </a:gs>
            <a:gs pos="63000">
              <a:srgbClr val="3A4A6A"/>
            </a:gs>
            <a:gs pos="87000">
              <a:schemeClr val="lt1"/>
            </a:gs>
            <a:gs pos="94000">
              <a:srgbClr val="4A4A4A"/>
            </a:gs>
            <a:gs pos="100000">
              <a:srgbClr val="737373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>
    <mc:Choice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 p14:dur="2400">
        <p14:gallery dir="l"/>
      </p:transition>
    </mc:Choice>
    <mc:Fallback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611560" y="195486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Comic Sans MS"/>
              <a:buNone/>
            </a:pPr>
            <a:r>
              <a:rPr lang="en" b="1">
                <a:latin typeface="Comic Sans MS"/>
                <a:ea typeface="Comic Sans MS"/>
                <a:cs typeface="Comic Sans MS"/>
                <a:sym typeface="Comic Sans MS"/>
              </a:rPr>
              <a:t>The concept of self directed learning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1113611" y="2616601"/>
            <a:ext cx="6192600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 Mustafa </a:t>
            </a:r>
            <a:r>
              <a:rPr lang="en" sz="24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Ibrahim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PG CertMedEd U and Wolverhampton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GP and GP trainer, West Midlands, England</a:t>
            </a:r>
            <a:endParaRPr sz="11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Training Program director, West Midlands</a:t>
            </a:r>
            <a:endParaRPr sz="11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GMC Associate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>
            <a:spLocks noGrp="1"/>
          </p:cNvSpPr>
          <p:nvPr>
            <p:ph type="title"/>
          </p:nvPr>
        </p:nvSpPr>
        <p:spPr>
          <a:xfrm>
            <a:off x="395536" y="0"/>
            <a:ext cx="8229600" cy="681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/>
              <a:t>Stages of SDl</a:t>
            </a:r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0" y="735546"/>
            <a:ext cx="9144000" cy="4212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Identifying your learning needs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720"/>
              </a:spcBef>
              <a:spcAft>
                <a:spcPts val="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Setting the goals and identifying the resources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720"/>
              </a:spcBef>
              <a:spcAft>
                <a:spcPts val="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Learning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720"/>
              </a:spcBef>
              <a:spcAft>
                <a:spcPts val="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Evaluating 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720"/>
              </a:spcBef>
              <a:spcAft>
                <a:spcPts val="120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Reflecting</a:t>
            </a:r>
            <a:endParaRPr sz="36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395536" y="30349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57142"/>
              <a:buFont typeface="Calibri"/>
              <a:buNone/>
            </a:pPr>
            <a:r>
              <a:rPr lang="en" dirty="0"/>
              <a:t>Setting the goals and identifying the resources</a:t>
            </a:r>
            <a:br>
              <a:rPr lang="en" dirty="0"/>
            </a:br>
            <a:endParaRPr dirty="0"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>
            <a:off x="395536" y="1869672"/>
            <a:ext cx="8229600" cy="1566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ctr" rtl="0">
              <a:spcBef>
                <a:spcPts val="0"/>
              </a:spcBef>
              <a:spcAft>
                <a:spcPts val="1200"/>
              </a:spcAft>
              <a:buSzPts val="4000"/>
              <a:buNone/>
            </a:pPr>
            <a:r>
              <a:rPr lang="en" sz="3200" b="1" i="1" dirty="0">
                <a:solidFill>
                  <a:schemeClr val="dk1"/>
                </a:solidFill>
              </a:rPr>
              <a:t>What is more important, the goals or the resources?</a:t>
            </a:r>
            <a:endParaRPr sz="3200" b="1" i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/>
              <a:t>Competence based vs Objective based learning</a:t>
            </a:r>
            <a:endParaRPr/>
          </a:p>
        </p:txBody>
      </p:sp>
      <p:sp>
        <p:nvSpPr>
          <p:cNvPr id="124" name="Google Shape;124;p24"/>
          <p:cNvSpPr txBox="1"/>
          <p:nvPr/>
        </p:nvSpPr>
        <p:spPr>
          <a:xfrm>
            <a:off x="0" y="3219823"/>
            <a:ext cx="8964488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car manufacturer will follow all the appropriate technology and tools for your car but they cant guarantee the </a:t>
            </a:r>
            <a:r>
              <a:rPr lang="en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product.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Would </a:t>
            </a:r>
            <a:r>
              <a:rPr lang="en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</a:t>
            </a:r>
            <a:r>
              <a:rPr lang="en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buy the car?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6475" y="1416669"/>
            <a:ext cx="3362325" cy="164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691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57142"/>
              <a:buFont typeface="Calibri"/>
              <a:buNone/>
            </a:pPr>
            <a:r>
              <a:rPr lang="en"/>
              <a:t>Identifying the resources</a:t>
            </a:r>
            <a:br>
              <a:rPr lang="en"/>
            </a:br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8575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100"/>
              <a:buChar char="●"/>
            </a:pPr>
            <a:r>
              <a:rPr lang="en" sz="3100">
                <a:solidFill>
                  <a:schemeClr val="dk1"/>
                </a:solidFill>
              </a:rPr>
              <a:t>How much do we remember from:</a:t>
            </a:r>
            <a:endParaRPr sz="1560">
              <a:solidFill>
                <a:schemeClr val="dk1"/>
              </a:solidFill>
            </a:endParaRPr>
          </a:p>
          <a:p>
            <a:pPr marL="342900" lvl="0" indent="-88900" algn="l" rtl="0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>
              <a:solidFill>
                <a:schemeClr val="dk1"/>
              </a:solidFill>
            </a:endParaRPr>
          </a:p>
          <a:p>
            <a:pPr marL="742950" lvl="1" indent="-236219" algn="l" rtl="0">
              <a:lnSpc>
                <a:spcPct val="95000"/>
              </a:lnSpc>
              <a:spcBef>
                <a:spcPts val="720"/>
              </a:spcBef>
              <a:spcAft>
                <a:spcPts val="0"/>
              </a:spcAft>
              <a:buSzPts val="2820"/>
              <a:buChar char="○"/>
            </a:pPr>
            <a:r>
              <a:rPr lang="en" sz="2820">
                <a:solidFill>
                  <a:schemeClr val="dk1"/>
                </a:solidFill>
              </a:rPr>
              <a:t>A lecture?</a:t>
            </a:r>
            <a:endParaRPr sz="1280">
              <a:solidFill>
                <a:schemeClr val="dk1"/>
              </a:solidFill>
            </a:endParaRPr>
          </a:p>
          <a:p>
            <a:pPr marL="742950" lvl="1" indent="-57150" algn="l" rtl="0">
              <a:lnSpc>
                <a:spcPct val="95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</a:pPr>
            <a:endParaRPr sz="2820">
              <a:solidFill>
                <a:schemeClr val="dk1"/>
              </a:solidFill>
            </a:endParaRPr>
          </a:p>
          <a:p>
            <a:pPr marL="742950" lvl="1" indent="-236219" algn="l" rtl="0">
              <a:lnSpc>
                <a:spcPct val="95000"/>
              </a:lnSpc>
              <a:spcBef>
                <a:spcPts val="720"/>
              </a:spcBef>
              <a:spcAft>
                <a:spcPts val="0"/>
              </a:spcAft>
              <a:buSzPts val="2820"/>
              <a:buChar char="○"/>
            </a:pPr>
            <a:r>
              <a:rPr lang="en" sz="2820">
                <a:solidFill>
                  <a:schemeClr val="dk1"/>
                </a:solidFill>
              </a:rPr>
              <a:t>A discussion?</a:t>
            </a:r>
            <a:endParaRPr sz="1280">
              <a:solidFill>
                <a:schemeClr val="dk1"/>
              </a:solidFill>
            </a:endParaRPr>
          </a:p>
          <a:p>
            <a:pPr marL="342900" lvl="0" indent="-88900" algn="l" rtl="0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>
              <a:solidFill>
                <a:schemeClr val="dk1"/>
              </a:solidFill>
            </a:endParaRPr>
          </a:p>
          <a:p>
            <a:pPr marL="342900" lvl="0" indent="-88900" algn="l" rtl="0">
              <a:lnSpc>
                <a:spcPct val="95000"/>
              </a:lnSpc>
              <a:spcBef>
                <a:spcPts val="800"/>
              </a:spcBef>
              <a:spcAft>
                <a:spcPts val="1200"/>
              </a:spcAft>
              <a:buClr>
                <a:schemeClr val="dk1"/>
              </a:buClr>
              <a:buSzPts val="2800"/>
              <a:buNone/>
            </a:pPr>
            <a:endParaRPr sz="31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 p14:dur="1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53725" y="0"/>
            <a:ext cx="8933100" cy="502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7"/>
          <p:cNvSpPr txBox="1">
            <a:spLocks noGrp="1"/>
          </p:cNvSpPr>
          <p:nvPr>
            <p:ph type="title"/>
          </p:nvPr>
        </p:nvSpPr>
        <p:spPr>
          <a:xfrm>
            <a:off x="395536" y="0"/>
            <a:ext cx="8229600" cy="681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 sz="4000"/>
              <a:t>Stages of SDl</a:t>
            </a:r>
            <a:endParaRPr sz="4000"/>
          </a:p>
        </p:txBody>
      </p:sp>
      <p:sp>
        <p:nvSpPr>
          <p:cNvPr id="141" name="Google Shape;141;p27"/>
          <p:cNvSpPr txBox="1">
            <a:spLocks noGrp="1"/>
          </p:cNvSpPr>
          <p:nvPr>
            <p:ph type="body" idx="1"/>
          </p:nvPr>
        </p:nvSpPr>
        <p:spPr>
          <a:xfrm>
            <a:off x="0" y="735546"/>
            <a:ext cx="9144000" cy="4212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Identifying your learning needs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720"/>
              </a:spcBef>
              <a:spcAft>
                <a:spcPts val="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Setting the goals and identifying the resources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720"/>
              </a:spcBef>
              <a:spcAft>
                <a:spcPts val="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Learning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720"/>
              </a:spcBef>
              <a:spcAft>
                <a:spcPts val="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Evaluating 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720"/>
              </a:spcBef>
              <a:spcAft>
                <a:spcPts val="120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Reflecting</a:t>
            </a:r>
            <a:endParaRPr sz="3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/>
              <a:t>How to evaluate your own learning</a:t>
            </a:r>
            <a:endParaRPr/>
          </a:p>
        </p:txBody>
      </p:sp>
      <p:sp>
        <p:nvSpPr>
          <p:cNvPr id="147" name="Google Shape;147;p2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Self assessment</a:t>
            </a:r>
            <a:endParaRPr>
              <a:solidFill>
                <a:schemeClr val="dk1"/>
              </a:solidFill>
            </a:endParaRPr>
          </a:p>
          <a:p>
            <a:pPr marL="342900" lvl="0" indent="-1143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720"/>
              </a:spcBef>
              <a:spcAft>
                <a:spcPts val="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Your own practice</a:t>
            </a:r>
            <a:endParaRPr>
              <a:solidFill>
                <a:schemeClr val="dk1"/>
              </a:solidFill>
            </a:endParaRPr>
          </a:p>
          <a:p>
            <a:pPr marL="342900" lvl="0" indent="-1143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720"/>
              </a:spcBef>
              <a:spcAft>
                <a:spcPts val="120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Feedback</a:t>
            </a:r>
            <a:endParaRPr sz="36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 p14:dur="2400">
        <p14:prism dir="l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/>
              <a:t>Benefits of SDL</a:t>
            </a:r>
            <a:endParaRPr/>
          </a:p>
        </p:txBody>
      </p:sp>
      <p:sp>
        <p:nvSpPr>
          <p:cNvPr id="153" name="Google Shape;153;p2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683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" sz="2200">
                <a:solidFill>
                  <a:schemeClr val="dk1"/>
                </a:solidFill>
              </a:rPr>
              <a:t>Enables independent decision making </a:t>
            </a:r>
            <a:endParaRPr sz="2200">
              <a:solidFill>
                <a:schemeClr val="dk1"/>
              </a:solidFill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2200">
              <a:solidFill>
                <a:schemeClr val="dk1"/>
              </a:solidFill>
            </a:endParaRPr>
          </a:p>
          <a:p>
            <a:pPr marL="342900" lvl="0" indent="-368300" algn="l" rtl="0">
              <a:spcBef>
                <a:spcPts val="640"/>
              </a:spcBef>
              <a:spcAft>
                <a:spcPts val="0"/>
              </a:spcAft>
              <a:buSzPts val="3600"/>
              <a:buChar char="●"/>
            </a:pPr>
            <a:r>
              <a:rPr lang="en" sz="2200">
                <a:solidFill>
                  <a:schemeClr val="dk1"/>
                </a:solidFill>
              </a:rPr>
              <a:t>Improves communication skills</a:t>
            </a:r>
            <a:endParaRPr sz="2200">
              <a:solidFill>
                <a:schemeClr val="dk1"/>
              </a:solidFill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2200">
              <a:solidFill>
                <a:schemeClr val="dk1"/>
              </a:solidFill>
            </a:endParaRPr>
          </a:p>
          <a:p>
            <a:pPr marL="342900" lvl="0" indent="-368300" algn="l" rtl="0">
              <a:spcBef>
                <a:spcPts val="640"/>
              </a:spcBef>
              <a:spcAft>
                <a:spcPts val="1200"/>
              </a:spcAft>
              <a:buSzPts val="3600"/>
              <a:buChar char="●"/>
            </a:pPr>
            <a:r>
              <a:rPr lang="en" sz="2200">
                <a:solidFill>
                  <a:schemeClr val="dk1"/>
                </a:solidFill>
              </a:rPr>
              <a:t>It facilitates competence based rather than objective based learning</a:t>
            </a:r>
            <a:endParaRPr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/>
              <a:t>Where to start</a:t>
            </a:r>
            <a:endParaRPr/>
          </a:p>
        </p:txBody>
      </p:sp>
      <p:sp>
        <p:nvSpPr>
          <p:cNvPr id="159" name="Google Shape;159;p3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81000" algn="l" rtl="0">
              <a:spcBef>
                <a:spcPts val="0"/>
              </a:spcBef>
              <a:spcAft>
                <a:spcPts val="0"/>
              </a:spcAft>
              <a:buSzPts val="3800"/>
              <a:buChar char="●"/>
            </a:pPr>
            <a:r>
              <a:rPr lang="en" sz="2400">
                <a:solidFill>
                  <a:schemeClr val="dk1"/>
                </a:solidFill>
              </a:rPr>
              <a:t>Ask the 5 SDL questions</a:t>
            </a:r>
            <a:endParaRPr sz="2400">
              <a:solidFill>
                <a:schemeClr val="dk1"/>
              </a:solidFill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2400">
              <a:solidFill>
                <a:schemeClr val="dk1"/>
              </a:solidFill>
            </a:endParaRPr>
          </a:p>
          <a:p>
            <a:pPr marL="342900" lvl="0" indent="-381000" algn="l" rtl="0">
              <a:spcBef>
                <a:spcPts val="640"/>
              </a:spcBef>
              <a:spcAft>
                <a:spcPts val="1200"/>
              </a:spcAft>
              <a:buSzPts val="3800"/>
              <a:buChar char="●"/>
            </a:pPr>
            <a:r>
              <a:rPr lang="en" sz="2400">
                <a:solidFill>
                  <a:schemeClr val="dk1"/>
                </a:solidFill>
              </a:rPr>
              <a:t>Use the practical steps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/>
              <a:t>The 5 SDL questions</a:t>
            </a:r>
            <a:endParaRPr/>
          </a:p>
        </p:txBody>
      </p:sp>
      <p:sp>
        <p:nvSpPr>
          <p:cNvPr id="165" name="Google Shape;165;p3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dk1"/>
                </a:solidFill>
              </a:rPr>
              <a:t>1- What do I need to learn?</a:t>
            </a:r>
            <a:endParaRPr sz="3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dk1"/>
                </a:solidFill>
              </a:rPr>
              <a:t>2- Why?</a:t>
            </a:r>
            <a:endParaRPr sz="3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dk1"/>
                </a:solidFill>
              </a:rPr>
              <a:t>3- How will I use this knowledge?</a:t>
            </a:r>
            <a:endParaRPr sz="3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dk1"/>
                </a:solidFill>
              </a:rPr>
              <a:t>4- Where can I find out what I need to know?</a:t>
            </a:r>
            <a:endParaRPr sz="3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1200"/>
              </a:spcAft>
              <a:buNone/>
            </a:pPr>
            <a:r>
              <a:rPr lang="en" sz="3100">
                <a:solidFill>
                  <a:schemeClr val="dk1"/>
                </a:solidFill>
              </a:rPr>
              <a:t>5- How will I know my learning was successful</a:t>
            </a:r>
            <a:endParaRPr sz="3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23528" y="19548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/>
              <a:t>Learning a skill</a:t>
            </a:r>
            <a:endParaRPr/>
          </a:p>
        </p:txBody>
      </p:sp>
      <p:pic>
        <p:nvPicPr>
          <p:cNvPr id="68" name="Google Shape;68;p15" descr="C:\Users\Owner\OneDrive\presentation\20210728_21330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1329611"/>
            <a:ext cx="3050959" cy="2718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 descr="C:\Users\Owner\OneDrive\presentation\20210728_213159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97983" y="1329612"/>
            <a:ext cx="3278350" cy="270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2"/>
          <p:cNvSpPr txBox="1">
            <a:spLocks noGrp="1"/>
          </p:cNvSpPr>
          <p:nvPr>
            <p:ph type="title"/>
          </p:nvPr>
        </p:nvSpPr>
        <p:spPr>
          <a:xfrm>
            <a:off x="457200" y="-988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/>
              <a:t>Practical steps for SDL</a:t>
            </a:r>
            <a:endParaRPr/>
          </a:p>
        </p:txBody>
      </p:sp>
      <p:sp>
        <p:nvSpPr>
          <p:cNvPr id="171" name="Google Shape;171;p32"/>
          <p:cNvSpPr txBox="1">
            <a:spLocks noGrp="1"/>
          </p:cNvSpPr>
          <p:nvPr>
            <p:ph type="body" idx="1"/>
          </p:nvPr>
        </p:nvSpPr>
        <p:spPr>
          <a:xfrm>
            <a:off x="457200" y="758575"/>
            <a:ext cx="8229600" cy="37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5941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460"/>
              <a:buChar char="●"/>
            </a:pPr>
            <a:r>
              <a:rPr lang="en" sz="2165">
                <a:solidFill>
                  <a:schemeClr val="dk1"/>
                </a:solidFill>
              </a:rPr>
              <a:t>Have a list ready of your learning needs (discussion: where would you keep the list)</a:t>
            </a:r>
            <a:endParaRPr sz="2165">
              <a:solidFill>
                <a:schemeClr val="dk1"/>
              </a:solidFill>
            </a:endParaRPr>
          </a:p>
          <a:p>
            <a:pPr marL="342900" lvl="0" indent="-139700" algn="l" rtl="0">
              <a:lnSpc>
                <a:spcPct val="10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960"/>
              <a:buNone/>
            </a:pPr>
            <a:endParaRPr sz="2165">
              <a:solidFill>
                <a:schemeClr val="dk1"/>
              </a:solidFill>
            </a:endParaRPr>
          </a:p>
          <a:p>
            <a:pPr marL="342900" lvl="0" indent="-359410" algn="l" rtl="0">
              <a:lnSpc>
                <a:spcPct val="105000"/>
              </a:lnSpc>
              <a:spcBef>
                <a:spcPts val="640"/>
              </a:spcBef>
              <a:spcAft>
                <a:spcPts val="0"/>
              </a:spcAft>
              <a:buSzPts val="3460"/>
              <a:buChar char="●"/>
            </a:pPr>
            <a:r>
              <a:rPr lang="en" sz="2165">
                <a:solidFill>
                  <a:schemeClr val="dk1"/>
                </a:solidFill>
              </a:rPr>
              <a:t>Make sure the list is in line with your intended competencies for being a good GP.</a:t>
            </a:r>
            <a:endParaRPr sz="2165">
              <a:solidFill>
                <a:schemeClr val="dk1"/>
              </a:solidFill>
            </a:endParaRPr>
          </a:p>
          <a:p>
            <a:pPr marL="342900" lvl="0" indent="-139700" algn="l" rtl="0">
              <a:lnSpc>
                <a:spcPct val="10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960"/>
              <a:buNone/>
            </a:pPr>
            <a:endParaRPr sz="2165">
              <a:solidFill>
                <a:schemeClr val="dk1"/>
              </a:solidFill>
            </a:endParaRPr>
          </a:p>
          <a:p>
            <a:pPr marL="342900" lvl="0" indent="-359410" algn="l" rtl="0">
              <a:lnSpc>
                <a:spcPct val="105000"/>
              </a:lnSpc>
              <a:spcBef>
                <a:spcPts val="640"/>
              </a:spcBef>
              <a:spcAft>
                <a:spcPts val="0"/>
              </a:spcAft>
              <a:buSzPts val="3460"/>
              <a:buChar char="●"/>
            </a:pPr>
            <a:r>
              <a:rPr lang="en" sz="2165">
                <a:solidFill>
                  <a:schemeClr val="dk1"/>
                </a:solidFill>
              </a:rPr>
              <a:t>Whenever possible, have the resources ready.</a:t>
            </a:r>
            <a:endParaRPr sz="2165">
              <a:solidFill>
                <a:schemeClr val="dk1"/>
              </a:solidFill>
            </a:endParaRPr>
          </a:p>
          <a:p>
            <a:pPr marL="342900" lvl="0" indent="-139700" algn="l" rtl="0">
              <a:lnSpc>
                <a:spcPct val="10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960"/>
              <a:buNone/>
            </a:pPr>
            <a:endParaRPr sz="2165">
              <a:solidFill>
                <a:schemeClr val="dk1"/>
              </a:solidFill>
            </a:endParaRPr>
          </a:p>
          <a:p>
            <a:pPr marL="342900" lvl="0" indent="-359410" algn="l" rtl="0">
              <a:lnSpc>
                <a:spcPct val="105000"/>
              </a:lnSpc>
              <a:spcBef>
                <a:spcPts val="640"/>
              </a:spcBef>
              <a:spcAft>
                <a:spcPts val="1200"/>
              </a:spcAft>
              <a:buSzPts val="3460"/>
              <a:buChar char="●"/>
            </a:pPr>
            <a:r>
              <a:rPr lang="en" sz="2165">
                <a:solidFill>
                  <a:schemeClr val="dk1"/>
                </a:solidFill>
              </a:rPr>
              <a:t>Assess your SDL weekly</a:t>
            </a:r>
            <a:endParaRPr sz="2165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3"/>
          <p:cNvSpPr txBox="1">
            <a:spLocks noGrp="1"/>
          </p:cNvSpPr>
          <p:nvPr>
            <p:ph type="title"/>
          </p:nvPr>
        </p:nvSpPr>
        <p:spPr>
          <a:xfrm>
            <a:off x="323528" y="1869672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/>
              <a:t>Discussion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5748" r="7439" b="25732"/>
          <a:stretch/>
        </p:blipFill>
        <p:spPr>
          <a:xfrm>
            <a:off x="2779" y="843558"/>
            <a:ext cx="9141222" cy="3726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 descr="C:\Users\Owner\OneDrive\presentation\20210728_21330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2239" y="1329611"/>
            <a:ext cx="3050959" cy="2718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 descr="C:\Users\Owner\OneDrive\presentation\20210728_213159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97983" y="1329612"/>
            <a:ext cx="3278350" cy="270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0" y="983761"/>
            <a:ext cx="8553128" cy="1002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 dirty="0" smtClean="0"/>
              <a:t>A different </a:t>
            </a:r>
            <a:r>
              <a:rPr lang="en" dirty="0" smtClean="0"/>
              <a:t>scenario</a:t>
            </a:r>
            <a:br>
              <a:rPr lang="en" dirty="0" smtClean="0"/>
            </a:br>
            <a:r>
              <a:rPr lang="en" dirty="0" smtClean="0"/>
              <a:t/>
            </a:r>
            <a:br>
              <a:rPr lang="en" dirty="0" smtClean="0"/>
            </a:br>
            <a:r>
              <a:rPr lang="en" dirty="0" smtClean="0"/>
              <a:t> </a:t>
            </a:r>
            <a:r>
              <a:rPr lang="en" dirty="0" smtClean="0"/>
              <a:t>– A </a:t>
            </a:r>
            <a:r>
              <a:rPr lang="en" dirty="0" smtClean="0"/>
              <a:t>class by a teacher </a:t>
            </a:r>
            <a:r>
              <a:rPr lang="en" dirty="0" smtClean="0"/>
              <a:t>on making a paper envelope</a:t>
            </a:r>
            <a:endParaRPr dirty="0"/>
          </a:p>
        </p:txBody>
      </p:sp>
      <p:pic>
        <p:nvPicPr>
          <p:cNvPr id="69" name="Google Shape;69;p15" descr="C:\Users\Owner\OneDrive\presentation\20210728_21315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63310" y="2596055"/>
            <a:ext cx="1933904" cy="1460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/>
              <a:t>What is SDL</a:t>
            </a:r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700">
                <a:solidFill>
                  <a:schemeClr val="dk1"/>
                </a:solidFill>
              </a:rPr>
              <a:t>The process by which the learner/s take </a:t>
            </a:r>
            <a:r>
              <a:rPr lang="en" sz="2700" b="1">
                <a:solidFill>
                  <a:schemeClr val="dk1"/>
                </a:solidFill>
              </a:rPr>
              <a:t>responsibility </a:t>
            </a:r>
            <a:r>
              <a:rPr lang="en" sz="2700">
                <a:solidFill>
                  <a:schemeClr val="dk1"/>
                </a:solidFill>
              </a:rPr>
              <a:t>of identifying their learning needs, use the resources to learn and evaluate their learning.</a:t>
            </a:r>
            <a:endParaRPr sz="27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395536" y="0"/>
            <a:ext cx="8229600" cy="681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/>
              <a:t>Stages of SDl</a:t>
            </a:r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1"/>
          </p:nvPr>
        </p:nvSpPr>
        <p:spPr>
          <a:xfrm>
            <a:off x="0" y="735546"/>
            <a:ext cx="9144000" cy="4212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Identifying your learning needs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720"/>
              </a:spcBef>
              <a:spcAft>
                <a:spcPts val="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Setting the goals and identifying the resources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720"/>
              </a:spcBef>
              <a:spcAft>
                <a:spcPts val="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Learning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720"/>
              </a:spcBef>
              <a:spcAft>
                <a:spcPts val="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Evaluating 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720"/>
              </a:spcBef>
              <a:spcAft>
                <a:spcPts val="1200"/>
              </a:spcAft>
              <a:buSzPts val="3600"/>
              <a:buChar char="●"/>
            </a:pPr>
            <a:r>
              <a:rPr lang="en" sz="3600">
                <a:solidFill>
                  <a:schemeClr val="dk1"/>
                </a:solidFill>
              </a:rPr>
              <a:t>Reflecting</a:t>
            </a:r>
            <a:endParaRPr sz="36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960"/>
              <a:buFont typeface="Calibri"/>
              <a:buNone/>
            </a:pPr>
            <a:r>
              <a:rPr lang="en" sz="3320" b="1" u="sng"/>
              <a:t>Identifying your learning needs</a:t>
            </a:r>
            <a:r>
              <a:rPr lang="en" sz="3320"/>
              <a:t/>
            </a:r>
            <a:br>
              <a:rPr lang="en" sz="3320"/>
            </a:br>
            <a:endParaRPr sz="3320"/>
          </a:p>
        </p:txBody>
      </p:sp>
      <p:sp>
        <p:nvSpPr>
          <p:cNvPr id="98" name="Google Shape;98;p20"/>
          <p:cNvSpPr txBox="1"/>
          <p:nvPr/>
        </p:nvSpPr>
        <p:spPr>
          <a:xfrm>
            <a:off x="377644" y="1439740"/>
            <a:ext cx="8496944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Khalid is brought to you by his mother because she noticed he has squint</a:t>
            </a:r>
            <a:r>
              <a:rPr lang="en" sz="3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36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noticed abnormality that looks like retinoblastoma.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r>
              <a:rPr lang="en" sz="3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hat learning needs would you identify?</a:t>
            </a: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 p14:dur="2400">
        <p:pu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960"/>
              <a:buFont typeface="Calibri"/>
              <a:buNone/>
            </a:pPr>
            <a:r>
              <a:rPr lang="en" sz="2720" b="1" u="sng"/>
              <a:t>Identifying your learning needs</a:t>
            </a:r>
            <a:r>
              <a:rPr lang="en" sz="2720"/>
              <a:t/>
            </a:r>
            <a:br>
              <a:rPr lang="en" sz="2720"/>
            </a:br>
            <a:endParaRPr sz="2720"/>
          </a:p>
        </p:txBody>
      </p:sp>
      <p:sp>
        <p:nvSpPr>
          <p:cNvPr id="105" name="Google Shape;105;p21"/>
          <p:cNvSpPr txBox="1">
            <a:spLocks noGrp="1"/>
          </p:cNvSpPr>
          <p:nvPr>
            <p:ph type="body" idx="1"/>
          </p:nvPr>
        </p:nvSpPr>
        <p:spPr>
          <a:xfrm>
            <a:off x="308875" y="897575"/>
            <a:ext cx="8835000" cy="36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8989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700"/>
              <a:buChar char="●"/>
            </a:pPr>
            <a:r>
              <a:rPr lang="en" sz="2300">
                <a:solidFill>
                  <a:schemeClr val="dk1"/>
                </a:solidFill>
              </a:rPr>
              <a:t>You are probably doing it already.</a:t>
            </a:r>
            <a:endParaRPr sz="2300">
              <a:solidFill>
                <a:schemeClr val="dk1"/>
              </a:solidFill>
            </a:endParaRPr>
          </a:p>
          <a:p>
            <a:pPr marL="342900" lvl="0" indent="-154940" algn="l" rtl="0">
              <a:lnSpc>
                <a:spcPct val="95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2300">
              <a:solidFill>
                <a:schemeClr val="dk1"/>
              </a:solidFill>
            </a:endParaRPr>
          </a:p>
          <a:p>
            <a:pPr marL="342900" lvl="0" indent="-389890" algn="l" rtl="0">
              <a:lnSpc>
                <a:spcPct val="95000"/>
              </a:lnSpc>
              <a:spcBef>
                <a:spcPts val="592"/>
              </a:spcBef>
              <a:spcAft>
                <a:spcPts val="0"/>
              </a:spcAft>
              <a:buSzPts val="3700"/>
              <a:buChar char="●"/>
            </a:pPr>
            <a:r>
              <a:rPr lang="en" sz="2300">
                <a:solidFill>
                  <a:schemeClr val="dk1"/>
                </a:solidFill>
              </a:rPr>
              <a:t>When </a:t>
            </a:r>
            <a:r>
              <a:rPr lang="en" sz="2300" b="1" u="sng">
                <a:solidFill>
                  <a:schemeClr val="dk1"/>
                </a:solidFill>
              </a:rPr>
              <a:t>you</a:t>
            </a:r>
            <a:r>
              <a:rPr lang="en" sz="2300">
                <a:solidFill>
                  <a:schemeClr val="dk1"/>
                </a:solidFill>
              </a:rPr>
              <a:t> identify your learning needs, it is more likely to impact your practice</a:t>
            </a:r>
            <a:endParaRPr sz="2300">
              <a:solidFill>
                <a:schemeClr val="dk1"/>
              </a:solidFill>
            </a:endParaRPr>
          </a:p>
          <a:p>
            <a:pPr marL="342900" lvl="0" indent="-154940" algn="l" rtl="0">
              <a:lnSpc>
                <a:spcPct val="95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2300">
              <a:solidFill>
                <a:schemeClr val="dk1"/>
              </a:solidFill>
            </a:endParaRPr>
          </a:p>
          <a:p>
            <a:pPr marL="342900" lvl="0" indent="-389890" algn="l" rtl="0">
              <a:lnSpc>
                <a:spcPct val="95000"/>
              </a:lnSpc>
              <a:spcBef>
                <a:spcPts val="592"/>
              </a:spcBef>
              <a:spcAft>
                <a:spcPts val="0"/>
              </a:spcAft>
              <a:buSzPts val="3700"/>
              <a:buChar char="●"/>
            </a:pPr>
            <a:r>
              <a:rPr lang="en" sz="2300">
                <a:solidFill>
                  <a:schemeClr val="dk1"/>
                </a:solidFill>
              </a:rPr>
              <a:t>Motivation is at highest when learning needs is identified by </a:t>
            </a:r>
            <a:r>
              <a:rPr lang="en" sz="2300" u="sng">
                <a:solidFill>
                  <a:schemeClr val="dk1"/>
                </a:solidFill>
              </a:rPr>
              <a:t>you</a:t>
            </a:r>
            <a:endParaRPr sz="2300">
              <a:solidFill>
                <a:schemeClr val="dk1"/>
              </a:solidFill>
            </a:endParaRPr>
          </a:p>
          <a:p>
            <a:pPr marL="342900" lvl="0" indent="-154940" algn="l" rtl="0">
              <a:lnSpc>
                <a:spcPct val="95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2300" u="sng">
              <a:solidFill>
                <a:schemeClr val="dk1"/>
              </a:solidFill>
            </a:endParaRPr>
          </a:p>
          <a:p>
            <a:pPr marL="342900" lvl="0" indent="-389890" algn="l" rtl="0">
              <a:lnSpc>
                <a:spcPct val="95000"/>
              </a:lnSpc>
              <a:spcBef>
                <a:spcPts val="592"/>
              </a:spcBef>
              <a:spcAft>
                <a:spcPts val="1200"/>
              </a:spcAft>
              <a:buSzPts val="3700"/>
              <a:buChar char="●"/>
            </a:pPr>
            <a:r>
              <a:rPr lang="en" sz="2300">
                <a:solidFill>
                  <a:schemeClr val="dk1"/>
                </a:solidFill>
              </a:rPr>
              <a:t>Knowledge consolidates easily when it fits a question.</a:t>
            </a:r>
            <a:endParaRPr sz="23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402</Words>
  <Application>Microsoft Office PowerPoint</Application>
  <PresentationFormat>On-screen Show (16:9)</PresentationFormat>
  <Paragraphs>84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Simple Dark</vt:lpstr>
      <vt:lpstr>The concept of self directed learning</vt:lpstr>
      <vt:lpstr>Learning a skill</vt:lpstr>
      <vt:lpstr>Slide 3</vt:lpstr>
      <vt:lpstr>Slide 4</vt:lpstr>
      <vt:lpstr>A different scenario   – A class by a teacher on making a paper envelope</vt:lpstr>
      <vt:lpstr>What is SDL</vt:lpstr>
      <vt:lpstr>Stages of SDl</vt:lpstr>
      <vt:lpstr>Identifying your learning needs </vt:lpstr>
      <vt:lpstr>Identifying your learning needs </vt:lpstr>
      <vt:lpstr>Stages of SDl</vt:lpstr>
      <vt:lpstr>Setting the goals and identifying the resources </vt:lpstr>
      <vt:lpstr>Competence based vs Objective based learning</vt:lpstr>
      <vt:lpstr>Identifying the resources </vt:lpstr>
      <vt:lpstr>Slide 14</vt:lpstr>
      <vt:lpstr>Stages of SDl</vt:lpstr>
      <vt:lpstr>How to evaluate your own learning</vt:lpstr>
      <vt:lpstr>Benefits of SDL</vt:lpstr>
      <vt:lpstr>Where to start</vt:lpstr>
      <vt:lpstr>The 5 SDL questions</vt:lpstr>
      <vt:lpstr>Practical steps for SDL</vt:lpstr>
      <vt:lpstr>Discussion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concept of self directed learning</dc:title>
  <dc:creator>Mustafa</dc:creator>
  <cp:lastModifiedBy>Windows User</cp:lastModifiedBy>
  <cp:revision>7</cp:revision>
  <dcterms:modified xsi:type="dcterms:W3CDTF">2021-09-26T05:48:49Z</dcterms:modified>
</cp:coreProperties>
</file>