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6" r:id="rId5"/>
    <p:sldId id="277" r:id="rId6"/>
    <p:sldId id="262" r:id="rId7"/>
    <p:sldId id="273" r:id="rId8"/>
    <p:sldId id="263" r:id="rId9"/>
    <p:sldId id="261" r:id="rId10"/>
    <p:sldId id="274" r:id="rId11"/>
    <p:sldId id="279" r:id="rId12"/>
    <p:sldId id="280" r:id="rId13"/>
    <p:sldId id="278" r:id="rId14"/>
    <p:sldId id="265" r:id="rId15"/>
    <p:sldId id="275" r:id="rId16"/>
    <p:sldId id="281" r:id="rId17"/>
    <p:sldId id="264" r:id="rId18"/>
    <p:sldId id="266" r:id="rId19"/>
    <p:sldId id="268" r:id="rId20"/>
    <p:sldId id="271" r:id="rId21"/>
    <p:sldId id="270" r:id="rId22"/>
    <p:sldId id="259" r:id="rId23"/>
    <p:sldId id="269" r:id="rId24"/>
    <p:sldId id="260" r:id="rId25"/>
    <p:sldId id="272"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DDD85D3-95E3-4CD1-A77B-D019D8A2470A}" type="datetimeFigureOut">
              <a:rPr lang="en-GB" smtClean="0"/>
              <a:pPr/>
              <a:t>26/09/2021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C1CD58-94A3-4EBB-950E-13383966E8F0}"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DDD85D3-95E3-4CD1-A77B-D019D8A2470A}" type="datetimeFigureOut">
              <a:rPr lang="en-GB" smtClean="0"/>
              <a:pPr/>
              <a:t>26/09/2021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C1CD58-94A3-4EBB-950E-13383966E8F0}"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DDD85D3-95E3-4CD1-A77B-D019D8A2470A}" type="datetimeFigureOut">
              <a:rPr lang="en-GB" smtClean="0"/>
              <a:pPr/>
              <a:t>26/09/2021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C1CD58-94A3-4EBB-950E-13383966E8F0}"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DDD85D3-95E3-4CD1-A77B-D019D8A2470A}" type="datetimeFigureOut">
              <a:rPr lang="en-GB" smtClean="0"/>
              <a:pPr/>
              <a:t>26/09/2021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C1CD58-94A3-4EBB-950E-13383966E8F0}"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DDD85D3-95E3-4CD1-A77B-D019D8A2470A}" type="datetimeFigureOut">
              <a:rPr lang="en-GB" smtClean="0"/>
              <a:pPr/>
              <a:t>26/09/2021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C1CD58-94A3-4EBB-950E-13383966E8F0}"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DDD85D3-95E3-4CD1-A77B-D019D8A2470A}" type="datetimeFigureOut">
              <a:rPr lang="en-GB" smtClean="0"/>
              <a:pPr/>
              <a:t>26/09/2021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9C1CD58-94A3-4EBB-950E-13383966E8F0}"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DDD85D3-95E3-4CD1-A77B-D019D8A2470A}" type="datetimeFigureOut">
              <a:rPr lang="en-GB" smtClean="0"/>
              <a:pPr/>
              <a:t>26/09/2021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9C1CD58-94A3-4EBB-950E-13383966E8F0}"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DDD85D3-95E3-4CD1-A77B-D019D8A2470A}" type="datetimeFigureOut">
              <a:rPr lang="en-GB" smtClean="0"/>
              <a:pPr/>
              <a:t>26/09/2021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9C1CD58-94A3-4EBB-950E-13383966E8F0}"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DD85D3-95E3-4CD1-A77B-D019D8A2470A}" type="datetimeFigureOut">
              <a:rPr lang="en-GB" smtClean="0"/>
              <a:pPr/>
              <a:t>26/09/2021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9C1CD58-94A3-4EBB-950E-13383966E8F0}"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DD85D3-95E3-4CD1-A77B-D019D8A2470A}" type="datetimeFigureOut">
              <a:rPr lang="en-GB" smtClean="0"/>
              <a:pPr/>
              <a:t>26/09/2021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9C1CD58-94A3-4EBB-950E-13383966E8F0}"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DD85D3-95E3-4CD1-A77B-D019D8A2470A}" type="datetimeFigureOut">
              <a:rPr lang="en-GB" smtClean="0"/>
              <a:pPr/>
              <a:t>26/09/2021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9C1CD58-94A3-4EBB-950E-13383966E8F0}"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flip="none" rotWithShape="1">
          <a:gsLst>
            <a:gs pos="0">
              <a:schemeClr val="tx1"/>
            </a:gs>
            <a:gs pos="5000">
              <a:schemeClr val="tx1">
                <a:lumMod val="75000"/>
                <a:lumOff val="25000"/>
              </a:schemeClr>
            </a:gs>
            <a:gs pos="16000">
              <a:srgbClr val="1F1F1F"/>
            </a:gs>
            <a:gs pos="45000">
              <a:schemeClr val="tx1"/>
            </a:gs>
            <a:gs pos="42000">
              <a:srgbClr val="636363"/>
            </a:gs>
            <a:gs pos="53000">
              <a:srgbClr val="CFCFCF"/>
            </a:gs>
            <a:gs pos="75999">
              <a:srgbClr val="1F1F1F"/>
            </a:gs>
            <a:gs pos="100000">
              <a:srgbClr val="7F7F7F"/>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DD85D3-95E3-4CD1-A77B-D019D8A2470A}" type="datetimeFigureOut">
              <a:rPr lang="en-GB" smtClean="0"/>
              <a:pPr/>
              <a:t>26/09/2021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C1CD58-94A3-4EBB-950E-13383966E8F0}"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620688"/>
            <a:ext cx="8820472" cy="1470025"/>
          </a:xfrm>
        </p:spPr>
        <p:txBody>
          <a:bodyPr>
            <a:normAutofit fontScale="90000"/>
          </a:bodyPr>
          <a:lstStyle/>
          <a:p>
            <a:r>
              <a:rPr lang="en-GB" sz="5300" dirty="0" smtClean="0">
                <a:solidFill>
                  <a:schemeClr val="bg1"/>
                </a:solidFill>
                <a:latin typeface="Comic Sans MS" pitchFamily="66" charset="0"/>
              </a:rPr>
              <a:t>Mind the gap</a:t>
            </a:r>
            <a:r>
              <a:rPr lang="en-GB" dirty="0" smtClean="0">
                <a:solidFill>
                  <a:schemeClr val="bg1"/>
                </a:solidFill>
              </a:rPr>
              <a:t/>
            </a:r>
            <a:br>
              <a:rPr lang="en-GB" dirty="0" smtClean="0">
                <a:solidFill>
                  <a:schemeClr val="bg1"/>
                </a:solidFill>
              </a:rPr>
            </a:br>
            <a:r>
              <a:rPr lang="en-GB" dirty="0" smtClean="0">
                <a:solidFill>
                  <a:schemeClr val="bg1"/>
                </a:solidFill>
              </a:rPr>
              <a:t>A mental journey with your IMG trainee</a:t>
            </a:r>
            <a:endParaRPr lang="en-GB" dirty="0">
              <a:solidFill>
                <a:schemeClr val="bg1"/>
              </a:solidFill>
            </a:endParaRPr>
          </a:p>
        </p:txBody>
      </p:sp>
      <p:sp>
        <p:nvSpPr>
          <p:cNvPr id="4" name="Rounded Rectangle 3"/>
          <p:cNvSpPr/>
          <p:nvPr/>
        </p:nvSpPr>
        <p:spPr>
          <a:xfrm>
            <a:off x="2051720" y="3356992"/>
            <a:ext cx="5184576" cy="2952328"/>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Google Shape;61;p14"/>
          <p:cNvSpPr txBox="1"/>
          <p:nvPr/>
        </p:nvSpPr>
        <p:spPr>
          <a:xfrm>
            <a:off x="1475656" y="3284985"/>
            <a:ext cx="6192600" cy="298539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2800" b="1" i="0" u="none" strike="noStrike" cap="none" dirty="0">
                <a:solidFill>
                  <a:schemeClr val="bg1"/>
                </a:solidFill>
                <a:latin typeface="Calibri"/>
                <a:ea typeface="Calibri"/>
                <a:cs typeface="Calibri"/>
                <a:sym typeface="Calibri"/>
              </a:rPr>
              <a:t>Dr Mustafa </a:t>
            </a:r>
            <a:r>
              <a:rPr lang="en" sz="2800" b="1" dirty="0" smtClean="0">
                <a:solidFill>
                  <a:schemeClr val="bg1"/>
                </a:solidFill>
                <a:latin typeface="Calibri"/>
                <a:ea typeface="Calibri"/>
                <a:cs typeface="Calibri"/>
                <a:sym typeface="Calibri"/>
              </a:rPr>
              <a:t>Ibrahim</a:t>
            </a:r>
            <a:endParaRPr sz="2000" dirty="0">
              <a:solidFill>
                <a:schemeClr val="bg1"/>
              </a:solidFill>
            </a:endParaRPr>
          </a:p>
          <a:p>
            <a:pPr marL="0" marR="0" lvl="0" indent="0" algn="ctr" rtl="0">
              <a:spcBef>
                <a:spcPts val="0"/>
              </a:spcBef>
              <a:spcAft>
                <a:spcPts val="0"/>
              </a:spcAft>
              <a:buNone/>
            </a:pPr>
            <a:r>
              <a:rPr lang="en" sz="2000" dirty="0" smtClean="0">
                <a:solidFill>
                  <a:schemeClr val="bg1"/>
                </a:solidFill>
                <a:latin typeface="Calibri"/>
                <a:ea typeface="Calibri"/>
                <a:cs typeface="Calibri"/>
                <a:sym typeface="Calibri"/>
              </a:rPr>
              <a:t>MBBS, PG CertMedEd</a:t>
            </a:r>
            <a:endParaRPr sz="2000" dirty="0">
              <a:solidFill>
                <a:schemeClr val="bg1"/>
              </a:solidFill>
              <a:latin typeface="Calibri"/>
              <a:ea typeface="Calibri"/>
              <a:cs typeface="Calibri"/>
              <a:sym typeface="Calibri"/>
            </a:endParaRPr>
          </a:p>
          <a:p>
            <a:pPr marL="0" marR="0" lvl="0" indent="0" algn="ctr" rtl="0">
              <a:spcBef>
                <a:spcPts val="0"/>
              </a:spcBef>
              <a:spcAft>
                <a:spcPts val="0"/>
              </a:spcAft>
              <a:buNone/>
            </a:pPr>
            <a:r>
              <a:rPr lang="en" sz="2800" dirty="0">
                <a:solidFill>
                  <a:schemeClr val="bg1"/>
                </a:solidFill>
                <a:latin typeface="Calibri"/>
                <a:ea typeface="Calibri"/>
                <a:cs typeface="Calibri"/>
                <a:sym typeface="Calibri"/>
              </a:rPr>
              <a:t>GP and GP </a:t>
            </a:r>
            <a:r>
              <a:rPr lang="en" sz="2800" dirty="0" smtClean="0">
                <a:solidFill>
                  <a:schemeClr val="bg1"/>
                </a:solidFill>
                <a:latin typeface="Calibri"/>
                <a:ea typeface="Calibri"/>
                <a:cs typeface="Calibri"/>
                <a:sym typeface="Calibri"/>
              </a:rPr>
              <a:t>trainer</a:t>
            </a:r>
            <a:endParaRPr sz="2000" dirty="0">
              <a:solidFill>
                <a:schemeClr val="bg1"/>
              </a:solidFill>
            </a:endParaRPr>
          </a:p>
          <a:p>
            <a:pPr marL="0" marR="0" lvl="0" indent="0" algn="ctr" rtl="0">
              <a:spcBef>
                <a:spcPts val="0"/>
              </a:spcBef>
              <a:spcAft>
                <a:spcPts val="0"/>
              </a:spcAft>
              <a:buNone/>
            </a:pPr>
            <a:r>
              <a:rPr lang="en" sz="2800" dirty="0">
                <a:solidFill>
                  <a:schemeClr val="bg1"/>
                </a:solidFill>
                <a:latin typeface="Calibri"/>
                <a:ea typeface="Calibri"/>
                <a:cs typeface="Calibri"/>
                <a:sym typeface="Calibri"/>
              </a:rPr>
              <a:t>Training Program </a:t>
            </a:r>
            <a:r>
              <a:rPr lang="en" sz="2800" dirty="0" smtClean="0">
                <a:solidFill>
                  <a:schemeClr val="bg1"/>
                </a:solidFill>
                <a:latin typeface="Calibri"/>
                <a:ea typeface="Calibri"/>
                <a:cs typeface="Calibri"/>
                <a:sym typeface="Calibri"/>
              </a:rPr>
              <a:t>director</a:t>
            </a:r>
            <a:endParaRPr sz="2000" dirty="0">
              <a:solidFill>
                <a:schemeClr val="bg1"/>
              </a:solidFill>
            </a:endParaRPr>
          </a:p>
          <a:p>
            <a:pPr marL="0" marR="0" lvl="0" indent="0" algn="ctr" rtl="0">
              <a:spcBef>
                <a:spcPts val="0"/>
              </a:spcBef>
              <a:spcAft>
                <a:spcPts val="0"/>
              </a:spcAft>
              <a:buNone/>
            </a:pPr>
            <a:r>
              <a:rPr lang="en" sz="2800" dirty="0">
                <a:solidFill>
                  <a:schemeClr val="bg1"/>
                </a:solidFill>
                <a:latin typeface="Calibri"/>
                <a:ea typeface="Calibri"/>
                <a:cs typeface="Calibri"/>
                <a:sym typeface="Calibri"/>
              </a:rPr>
              <a:t>GMC </a:t>
            </a:r>
            <a:r>
              <a:rPr lang="en" sz="2800" dirty="0" smtClean="0">
                <a:solidFill>
                  <a:schemeClr val="bg1"/>
                </a:solidFill>
                <a:latin typeface="Calibri"/>
                <a:ea typeface="Calibri"/>
                <a:cs typeface="Calibri"/>
                <a:sym typeface="Calibri"/>
              </a:rPr>
              <a:t>Associate</a:t>
            </a:r>
          </a:p>
          <a:p>
            <a:pPr marL="0" marR="0" lvl="0" indent="0" algn="ctr" rtl="0">
              <a:spcBef>
                <a:spcPts val="0"/>
              </a:spcBef>
              <a:spcAft>
                <a:spcPts val="0"/>
              </a:spcAft>
              <a:buNone/>
            </a:pPr>
            <a:r>
              <a:rPr lang="en" sz="2800" dirty="0" smtClean="0">
                <a:solidFill>
                  <a:schemeClr val="bg1"/>
                </a:solidFill>
                <a:latin typeface="Calibri"/>
                <a:ea typeface="Calibri"/>
                <a:cs typeface="Calibri"/>
                <a:sym typeface="Calibri"/>
              </a:rPr>
              <a:t>GP appraiser</a:t>
            </a:r>
          </a:p>
          <a:p>
            <a:pPr marL="0" marR="0" lvl="0" indent="0" algn="ctr" rtl="0">
              <a:spcBef>
                <a:spcPts val="0"/>
              </a:spcBef>
              <a:spcAft>
                <a:spcPts val="0"/>
              </a:spcAft>
              <a:buNone/>
            </a:pPr>
            <a:r>
              <a:rPr lang="en" sz="2800" dirty="0" smtClean="0">
                <a:solidFill>
                  <a:schemeClr val="bg1"/>
                </a:solidFill>
                <a:latin typeface="Calibri"/>
                <a:ea typeface="Calibri"/>
                <a:cs typeface="Calibri"/>
                <a:sym typeface="Calibri"/>
              </a:rPr>
              <a:t>IMG</a:t>
            </a:r>
            <a:endParaRPr sz="2800" dirty="0">
              <a:solidFill>
                <a:schemeClr val="bg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2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20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20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20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6712"/>
          </a:xfrm>
        </p:spPr>
        <p:txBody>
          <a:bodyPr/>
          <a:lstStyle/>
          <a:p>
            <a:r>
              <a:rPr lang="en-GB" dirty="0" smtClean="0">
                <a:solidFill>
                  <a:schemeClr val="bg1"/>
                </a:solidFill>
              </a:rPr>
              <a:t>Remember</a:t>
            </a:r>
            <a:endParaRPr lang="en-GB" dirty="0">
              <a:solidFill>
                <a:schemeClr val="bg1"/>
              </a:solidFill>
            </a:endParaRPr>
          </a:p>
        </p:txBody>
      </p:sp>
      <p:sp>
        <p:nvSpPr>
          <p:cNvPr id="4" name="Rounded Rectangle 3"/>
          <p:cNvSpPr/>
          <p:nvPr/>
        </p:nvSpPr>
        <p:spPr>
          <a:xfrm>
            <a:off x="611560" y="1052736"/>
            <a:ext cx="7992888" cy="5112568"/>
          </a:xfrm>
          <a:prstGeom prst="roundRect">
            <a:avLst/>
          </a:prstGeom>
          <a:solidFill>
            <a:schemeClr val="tx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539552" y="1052736"/>
            <a:ext cx="8147248" cy="5805264"/>
          </a:xfrm>
        </p:spPr>
        <p:txBody>
          <a:bodyPr>
            <a:normAutofit/>
          </a:bodyPr>
          <a:lstStyle/>
          <a:p>
            <a:r>
              <a:rPr lang="en-GB" dirty="0" smtClean="0">
                <a:solidFill>
                  <a:schemeClr val="bg1"/>
                </a:solidFill>
              </a:rPr>
              <a:t>There is more to language than the literal meaning.</a:t>
            </a:r>
          </a:p>
          <a:p>
            <a:endParaRPr lang="en-GB" dirty="0" smtClean="0">
              <a:solidFill>
                <a:schemeClr val="bg1"/>
              </a:solidFill>
            </a:endParaRPr>
          </a:p>
          <a:p>
            <a:r>
              <a:rPr lang="en-GB" dirty="0" smtClean="0">
                <a:solidFill>
                  <a:schemeClr val="bg1"/>
                </a:solidFill>
              </a:rPr>
              <a:t>CSA /RCA is not language exams </a:t>
            </a:r>
          </a:p>
          <a:p>
            <a:pPr>
              <a:buNone/>
            </a:pPr>
            <a:r>
              <a:rPr lang="en-GB" dirty="0" smtClean="0">
                <a:solidFill>
                  <a:schemeClr val="bg1"/>
                </a:solidFill>
              </a:rPr>
              <a:t>= Rugby is not a running game.</a:t>
            </a:r>
          </a:p>
          <a:p>
            <a:endParaRPr lang="en-GB" dirty="0" smtClean="0">
              <a:solidFill>
                <a:schemeClr val="bg1"/>
              </a:solidFill>
            </a:endParaRPr>
          </a:p>
          <a:p>
            <a:endParaRPr lang="en-GB" dirty="0" smtClean="0">
              <a:solidFill>
                <a:schemeClr val="bg1"/>
              </a:solidFill>
            </a:endParaRPr>
          </a:p>
          <a:p>
            <a:r>
              <a:rPr lang="en-GB" dirty="0" smtClean="0">
                <a:solidFill>
                  <a:schemeClr val="bg1"/>
                </a:solidFill>
              </a:rPr>
              <a:t>Having an accent is OK (everybody has), what they need is the insight into their own accept</a:t>
            </a:r>
            <a:endParaRPr lang="en-GB"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539552" y="1700808"/>
            <a:ext cx="8064896" cy="2088232"/>
          </a:xfrm>
          <a:prstGeom prst="roundRect">
            <a:avLst/>
          </a:prstGeom>
          <a:solidFill>
            <a:schemeClr val="tx1">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smtClean="0"/>
              <a:t>Tip 4 </a:t>
            </a:r>
            <a:r>
              <a:rPr lang="en-GB" dirty="0" smtClean="0">
                <a:solidFill>
                  <a:schemeClr val="bg1"/>
                </a:solidFill>
              </a:rPr>
              <a:t>Consultations: </a:t>
            </a:r>
            <a:endParaRPr lang="en-GB" dirty="0"/>
          </a:p>
        </p:txBody>
      </p:sp>
      <p:sp>
        <p:nvSpPr>
          <p:cNvPr id="3" name="Content Placeholder 2"/>
          <p:cNvSpPr>
            <a:spLocks noGrp="1"/>
          </p:cNvSpPr>
          <p:nvPr>
            <p:ph idx="1"/>
          </p:nvPr>
        </p:nvSpPr>
        <p:spPr/>
        <p:txBody>
          <a:bodyPr/>
          <a:lstStyle/>
          <a:p>
            <a:r>
              <a:rPr lang="en-GB" dirty="0" smtClean="0">
                <a:solidFill>
                  <a:schemeClr val="bg1"/>
                </a:solidFill>
              </a:rPr>
              <a:t>Watch them and be watched by them.</a:t>
            </a:r>
          </a:p>
          <a:p>
            <a:endParaRPr lang="en-GB" dirty="0" smtClean="0">
              <a:solidFill>
                <a:schemeClr val="bg1"/>
              </a:solidFill>
            </a:endParaRPr>
          </a:p>
          <a:p>
            <a:r>
              <a:rPr lang="en-GB" dirty="0" smtClean="0">
                <a:solidFill>
                  <a:schemeClr val="bg1"/>
                </a:solidFill>
              </a:rPr>
              <a:t>Reviewing their consultation notes may not be enough to tell how the consultation went.</a:t>
            </a:r>
          </a:p>
          <a:p>
            <a:endParaRPr lang="en-GB" dirty="0">
              <a:solidFill>
                <a:schemeClr val="bg1"/>
              </a:solidFill>
            </a:endParaRPr>
          </a:p>
        </p:txBody>
      </p:sp>
      <p:sp>
        <p:nvSpPr>
          <p:cNvPr id="4" name="Decagon 3"/>
          <p:cNvSpPr/>
          <p:nvPr/>
        </p:nvSpPr>
        <p:spPr>
          <a:xfrm>
            <a:off x="1619672" y="260648"/>
            <a:ext cx="1440160" cy="1152128"/>
          </a:xfrm>
          <a:prstGeom prst="decagon">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200" b="1" dirty="0" smtClean="0">
                <a:solidFill>
                  <a:schemeClr val="tx1"/>
                </a:solidFill>
              </a:rPr>
              <a:t>5</a:t>
            </a:r>
            <a:endParaRPr lang="en-GB" sz="7200"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611560" y="1700808"/>
            <a:ext cx="7920880" cy="108012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smtClean="0">
                <a:solidFill>
                  <a:schemeClr val="bg1"/>
                </a:solidFill>
              </a:rPr>
              <a:t>Feedback</a:t>
            </a:r>
            <a:endParaRPr lang="en-GB" dirty="0">
              <a:solidFill>
                <a:schemeClr val="bg1"/>
              </a:solidFill>
            </a:endParaRPr>
          </a:p>
        </p:txBody>
      </p:sp>
      <p:sp>
        <p:nvSpPr>
          <p:cNvPr id="3" name="Content Placeholder 2"/>
          <p:cNvSpPr>
            <a:spLocks noGrp="1"/>
          </p:cNvSpPr>
          <p:nvPr>
            <p:ph idx="1"/>
          </p:nvPr>
        </p:nvSpPr>
        <p:spPr/>
        <p:txBody>
          <a:bodyPr>
            <a:normAutofit/>
          </a:bodyPr>
          <a:lstStyle/>
          <a:p>
            <a:pPr algn="ctr">
              <a:buNone/>
            </a:pPr>
            <a:r>
              <a:rPr lang="en-GB" sz="3600" dirty="0" smtClean="0">
                <a:solidFill>
                  <a:schemeClr val="bg1"/>
                </a:solidFill>
              </a:rPr>
              <a:t>If you can’t say it, the educator note is a bad short cut.</a:t>
            </a:r>
            <a:endParaRPr lang="en-GB" sz="3600" dirty="0">
              <a:solidFill>
                <a:schemeClr val="bg1"/>
              </a:solidFill>
            </a:endParaRPr>
          </a:p>
        </p:txBody>
      </p:sp>
      <p:sp>
        <p:nvSpPr>
          <p:cNvPr id="4" name="Decagon 3"/>
          <p:cNvSpPr/>
          <p:nvPr/>
        </p:nvSpPr>
        <p:spPr>
          <a:xfrm>
            <a:off x="1691680" y="260648"/>
            <a:ext cx="1440160" cy="1152128"/>
          </a:xfrm>
          <a:prstGeom prst="decagon">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200" b="1" dirty="0" smtClean="0">
                <a:solidFill>
                  <a:schemeClr val="tx1"/>
                </a:solidFill>
              </a:rPr>
              <a:t>4</a:t>
            </a:r>
            <a:endParaRPr lang="en-GB" sz="7200" b="1" dirty="0">
              <a:solidFill>
                <a:schemeClr val="tx1"/>
              </a:solidFill>
            </a:endParaRPr>
          </a:p>
        </p:txBody>
      </p:sp>
      <p:pic>
        <p:nvPicPr>
          <p:cNvPr id="1026" name="Picture 2"/>
          <p:cNvPicPr>
            <a:picLocks noChangeAspect="1" noChangeArrowheads="1"/>
          </p:cNvPicPr>
          <p:nvPr/>
        </p:nvPicPr>
        <p:blipFill>
          <a:blip r:embed="rId2" cstate="print"/>
          <a:srcRect/>
          <a:stretch>
            <a:fillRect/>
          </a:stretch>
        </p:blipFill>
        <p:spPr bwMode="auto">
          <a:xfrm>
            <a:off x="1115616" y="2990850"/>
            <a:ext cx="6886575" cy="38671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611560" y="1700808"/>
            <a:ext cx="7848872" cy="1008112"/>
          </a:xfrm>
          <a:prstGeom prst="roundRect">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smtClean="0"/>
              <a:t>Tip 3</a:t>
            </a:r>
            <a:endParaRPr lang="en-GB" dirty="0"/>
          </a:p>
        </p:txBody>
      </p:sp>
      <p:sp>
        <p:nvSpPr>
          <p:cNvPr id="3" name="Content Placeholder 2"/>
          <p:cNvSpPr>
            <a:spLocks noGrp="1"/>
          </p:cNvSpPr>
          <p:nvPr>
            <p:ph idx="1"/>
          </p:nvPr>
        </p:nvSpPr>
        <p:spPr/>
        <p:txBody>
          <a:bodyPr>
            <a:normAutofit/>
          </a:bodyPr>
          <a:lstStyle/>
          <a:p>
            <a:pPr algn="ctr">
              <a:buNone/>
            </a:pPr>
            <a:r>
              <a:rPr lang="en-GB" sz="3600" dirty="0" smtClean="0">
                <a:solidFill>
                  <a:schemeClr val="bg1"/>
                </a:solidFill>
              </a:rPr>
              <a:t>Show your culture awareness to get them on your side.</a:t>
            </a:r>
            <a:endParaRPr lang="en-GB" sz="3600" dirty="0">
              <a:solidFill>
                <a:schemeClr val="bg1"/>
              </a:solidFill>
            </a:endParaRPr>
          </a:p>
        </p:txBody>
      </p:sp>
      <p:sp>
        <p:nvSpPr>
          <p:cNvPr id="4" name="Decagon 3"/>
          <p:cNvSpPr/>
          <p:nvPr/>
        </p:nvSpPr>
        <p:spPr>
          <a:xfrm>
            <a:off x="3635896" y="260648"/>
            <a:ext cx="1440160" cy="1152128"/>
          </a:xfrm>
          <a:prstGeom prst="decagon">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200" b="1" dirty="0" smtClean="0">
                <a:solidFill>
                  <a:schemeClr val="tx1"/>
                </a:solidFill>
              </a:rPr>
              <a:t>3</a:t>
            </a:r>
            <a:endParaRPr lang="en-GB" sz="7200"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683568" y="1772816"/>
            <a:ext cx="7776864" cy="576064"/>
          </a:xfrm>
          <a:prstGeom prst="roundRect">
            <a:avLst/>
          </a:prstGeom>
          <a:solidFill>
            <a:schemeClr val="tx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endParaRPr lang="en-GB" dirty="0">
              <a:solidFill>
                <a:schemeClr val="bg1"/>
              </a:solidFill>
            </a:endParaRPr>
          </a:p>
        </p:txBody>
      </p:sp>
      <p:sp>
        <p:nvSpPr>
          <p:cNvPr id="3" name="Content Placeholder 2"/>
          <p:cNvSpPr>
            <a:spLocks noGrp="1"/>
          </p:cNvSpPr>
          <p:nvPr>
            <p:ph idx="1"/>
          </p:nvPr>
        </p:nvSpPr>
        <p:spPr/>
        <p:txBody>
          <a:bodyPr>
            <a:normAutofit/>
          </a:bodyPr>
          <a:lstStyle/>
          <a:p>
            <a:pPr lvl="0" algn="ctr">
              <a:buNone/>
            </a:pPr>
            <a:r>
              <a:rPr lang="en-GB" sz="4000" dirty="0" smtClean="0">
                <a:solidFill>
                  <a:schemeClr val="bg1"/>
                </a:solidFill>
              </a:rPr>
              <a:t>Beware of Q-risking your IMG trainee.</a:t>
            </a:r>
          </a:p>
          <a:p>
            <a:pPr lvl="0" algn="ctr">
              <a:buNone/>
            </a:pPr>
            <a:endParaRPr lang="en-GB" sz="4000" dirty="0" smtClean="0">
              <a:solidFill>
                <a:schemeClr val="bg1"/>
              </a:solidFill>
            </a:endParaRPr>
          </a:p>
          <a:p>
            <a:pPr lvl="0" algn="ctr">
              <a:buNone/>
            </a:pPr>
            <a:endParaRPr lang="en-GB" sz="4000" dirty="0" smtClean="0">
              <a:solidFill>
                <a:schemeClr val="bg1"/>
              </a:solidFill>
            </a:endParaRPr>
          </a:p>
          <a:p>
            <a:pPr algn="ctr">
              <a:buNone/>
            </a:pPr>
            <a:endParaRPr lang="en-GB" sz="4000" dirty="0">
              <a:solidFill>
                <a:schemeClr val="bg1"/>
              </a:solidFill>
            </a:endParaRPr>
          </a:p>
        </p:txBody>
      </p:sp>
      <p:sp>
        <p:nvSpPr>
          <p:cNvPr id="5" name="Decagon 4"/>
          <p:cNvSpPr/>
          <p:nvPr/>
        </p:nvSpPr>
        <p:spPr>
          <a:xfrm>
            <a:off x="3635896" y="260648"/>
            <a:ext cx="1440160" cy="1152128"/>
          </a:xfrm>
          <a:prstGeom prst="decagon">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200" b="1" dirty="0" smtClean="0">
                <a:solidFill>
                  <a:schemeClr val="tx1"/>
                </a:solidFill>
              </a:rPr>
              <a:t>2</a:t>
            </a:r>
            <a:endParaRPr lang="en-GB" sz="7200"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print"/>
          <a:srcRect/>
          <a:stretch>
            <a:fillRect/>
          </a:stretch>
        </p:blipFill>
        <p:spPr bwMode="auto">
          <a:xfrm>
            <a:off x="2111921" y="2905379"/>
            <a:ext cx="7032079" cy="3952621"/>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srcRect t="7648" r="218" b="38353"/>
          <a:stretch>
            <a:fillRect/>
          </a:stretch>
        </p:blipFill>
        <p:spPr bwMode="auto">
          <a:xfrm rot="20835637">
            <a:off x="135209" y="1370554"/>
            <a:ext cx="9068492" cy="2761269"/>
          </a:xfrm>
          <a:prstGeom prst="rect">
            <a:avLst/>
          </a:prstGeom>
          <a:noFill/>
          <a:ln w="9525">
            <a:noFill/>
            <a:miter lim="800000"/>
            <a:headEnd/>
            <a:tailEnd/>
          </a:ln>
        </p:spPr>
      </p:pic>
      <p:pic>
        <p:nvPicPr>
          <p:cNvPr id="4" name="Picture 2"/>
          <p:cNvPicPr>
            <a:picLocks noChangeAspect="1" noChangeArrowheads="1"/>
          </p:cNvPicPr>
          <p:nvPr/>
        </p:nvPicPr>
        <p:blipFill>
          <a:blip r:embed="rId4" cstate="print"/>
          <a:srcRect/>
          <a:stretch>
            <a:fillRect/>
          </a:stretch>
        </p:blipFill>
        <p:spPr bwMode="auto">
          <a:xfrm rot="645226">
            <a:off x="1708008" y="552343"/>
            <a:ext cx="6962507" cy="3917679"/>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 calcmode="lin" valueType="num">
                                      <p:cBhvr additive="base">
                                        <p:cTn id="7" dur="500" fill="hold"/>
                                        <p:tgtEl>
                                          <p:spTgt spid="4099"/>
                                        </p:tgtEl>
                                        <p:attrNameLst>
                                          <p:attrName>ppt_x</p:attrName>
                                        </p:attrNameLst>
                                      </p:cBhvr>
                                      <p:tavLst>
                                        <p:tav tm="0">
                                          <p:val>
                                            <p:strVal val="#ppt_x"/>
                                          </p:val>
                                        </p:tav>
                                        <p:tav tm="100000">
                                          <p:val>
                                            <p:strVal val="#ppt_x"/>
                                          </p:val>
                                        </p:tav>
                                      </p:tavLst>
                                    </p:anim>
                                    <p:anim calcmode="lin" valueType="num">
                                      <p:cBhvr additive="base">
                                        <p:cTn id="8" dur="500" fill="hold"/>
                                        <p:tgtEl>
                                          <p:spTgt spid="409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98"/>
                                        </p:tgtEl>
                                        <p:attrNameLst>
                                          <p:attrName>style.visibility</p:attrName>
                                        </p:attrNameLst>
                                      </p:cBhvr>
                                      <p:to>
                                        <p:strVal val="visible"/>
                                      </p:to>
                                    </p:set>
                                    <p:anim calcmode="lin" valueType="num">
                                      <p:cBhvr additive="base">
                                        <p:cTn id="13" dur="500" fill="hold"/>
                                        <p:tgtEl>
                                          <p:spTgt spid="4098"/>
                                        </p:tgtEl>
                                        <p:attrNameLst>
                                          <p:attrName>ppt_x</p:attrName>
                                        </p:attrNameLst>
                                      </p:cBhvr>
                                      <p:tavLst>
                                        <p:tav tm="0">
                                          <p:val>
                                            <p:strVal val="#ppt_x"/>
                                          </p:val>
                                        </p:tav>
                                        <p:tav tm="100000">
                                          <p:val>
                                            <p:strVal val="#ppt_x"/>
                                          </p:val>
                                        </p:tav>
                                      </p:tavLst>
                                    </p:anim>
                                    <p:anim calcmode="lin" valueType="num">
                                      <p:cBhvr additive="base">
                                        <p:cTn id="14"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srcRect l="2580" t="6056" r="39969"/>
          <a:stretch>
            <a:fillRect/>
          </a:stretch>
        </p:blipFill>
        <p:spPr bwMode="auto">
          <a:xfrm>
            <a:off x="1331640" y="698192"/>
            <a:ext cx="6408712" cy="554788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xit" presetSubtype="0" fill="hold" nodeType="clickEffect">
                                  <p:stCondLst>
                                    <p:cond delay="0"/>
                                  </p:stCondLst>
                                  <p:childTnLst>
                                    <p:anim calcmode="lin" valueType="num">
                                      <p:cBhvr>
                                        <p:cTn id="6" dur="3000"/>
                                        <p:tgtEl>
                                          <p:spTgt spid="5122"/>
                                        </p:tgtEl>
                                        <p:attrNameLst>
                                          <p:attrName>ppt_x</p:attrName>
                                        </p:attrNameLst>
                                      </p:cBhvr>
                                      <p:tavLst>
                                        <p:tav tm="0">
                                          <p:val>
                                            <p:strVal val="ppt_x"/>
                                          </p:val>
                                        </p:tav>
                                        <p:tav tm="100000">
                                          <p:val>
                                            <p:strVal val="ppt_x-.2"/>
                                          </p:val>
                                        </p:tav>
                                      </p:tavLst>
                                    </p:anim>
                                    <p:anim calcmode="lin" valueType="num">
                                      <p:cBhvr>
                                        <p:cTn id="7" dur="3000"/>
                                        <p:tgtEl>
                                          <p:spTgt spid="5122"/>
                                        </p:tgtEl>
                                        <p:attrNameLst>
                                          <p:attrName>ppt_y</p:attrName>
                                        </p:attrNameLst>
                                      </p:cBhvr>
                                      <p:tavLst>
                                        <p:tav tm="0">
                                          <p:val>
                                            <p:strVal val="ppt_y"/>
                                          </p:val>
                                        </p:tav>
                                        <p:tav tm="100000">
                                          <p:val>
                                            <p:strVal val="ppt_y"/>
                                          </p:val>
                                        </p:tav>
                                      </p:tavLst>
                                    </p:anim>
                                    <p:animEffect transition="out" filter="fade">
                                      <p:cBhvr>
                                        <p:cTn id="8" dur="3000"/>
                                        <p:tgtEl>
                                          <p:spTgt spid="5122"/>
                                        </p:tgtEl>
                                      </p:cBhvr>
                                    </p:animEffect>
                                    <p:set>
                                      <p:cBhvr>
                                        <p:cTn id="9" dur="1" fill="hold">
                                          <p:stCondLst>
                                            <p:cond delay="2999"/>
                                          </p:stCondLst>
                                        </p:cTn>
                                        <p:tgtEl>
                                          <p:spTgt spid="51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59832" y="1916113"/>
            <a:ext cx="2304256" cy="1143000"/>
          </a:xfrm>
          <a:prstGeom prst="decagon">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en-GB" sz="7200" b="1" dirty="0" smtClean="0">
                <a:solidFill>
                  <a:schemeClr val="tx1"/>
                </a:solidFill>
              </a:rPr>
              <a:t>1</a:t>
            </a:r>
            <a:endParaRPr lang="en-GB" sz="7200" b="1" dirty="0">
              <a:solidFill>
                <a:schemeClr val="tx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683568" y="1556792"/>
            <a:ext cx="7704856" cy="4536504"/>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57200" y="1600201"/>
            <a:ext cx="8229600" cy="2908920"/>
          </a:xfrm>
        </p:spPr>
        <p:txBody>
          <a:bodyPr>
            <a:normAutofit/>
          </a:bodyPr>
          <a:lstStyle/>
          <a:p>
            <a:pPr algn="ctr">
              <a:buNone/>
            </a:pPr>
            <a:r>
              <a:rPr lang="en-GB" sz="3600" dirty="0" smtClean="0">
                <a:solidFill>
                  <a:schemeClr val="bg1"/>
                </a:solidFill>
              </a:rPr>
              <a:t>A man and his son were in a car accident. The man died in the way to hospital but the son was rushed to surgery. The surgeon looked at the boy and said: ‘’I can’t operate, that is my son’’</a:t>
            </a:r>
          </a:p>
          <a:p>
            <a:pPr algn="ctr">
              <a:buNone/>
            </a:pPr>
            <a:endParaRPr lang="en-GB" sz="3600" dirty="0">
              <a:solidFill>
                <a:schemeClr val="bg1"/>
              </a:solidFill>
            </a:endParaRPr>
          </a:p>
        </p:txBody>
      </p:sp>
      <p:sp>
        <p:nvSpPr>
          <p:cNvPr id="4" name="TextBox 3"/>
          <p:cNvSpPr txBox="1"/>
          <p:nvPr/>
        </p:nvSpPr>
        <p:spPr>
          <a:xfrm>
            <a:off x="3275856" y="5517232"/>
            <a:ext cx="4154022" cy="1200329"/>
          </a:xfrm>
          <a:prstGeom prst="rect">
            <a:avLst/>
          </a:prstGeom>
          <a:noFill/>
        </p:spPr>
        <p:txBody>
          <a:bodyPr wrap="none" rtlCol="0">
            <a:spAutoFit/>
          </a:bodyPr>
          <a:lstStyle/>
          <a:p>
            <a:r>
              <a:rPr lang="en-GB" sz="3600" dirty="0" smtClean="0">
                <a:solidFill>
                  <a:schemeClr val="bg1"/>
                </a:solidFill>
              </a:rPr>
              <a:t>How is that possible?</a:t>
            </a:r>
          </a:p>
          <a:p>
            <a:endParaRPr lang="en-GB" sz="3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67544" y="836712"/>
            <a:ext cx="8136904" cy="3600400"/>
          </a:xfrm>
          <a:prstGeom prst="roundRect">
            <a:avLst/>
          </a:prstGeom>
          <a:solidFill>
            <a:schemeClr val="tx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467544" y="0"/>
            <a:ext cx="8229600" cy="764704"/>
          </a:xfrm>
        </p:spPr>
        <p:txBody>
          <a:bodyPr/>
          <a:lstStyle/>
          <a:p>
            <a:r>
              <a:rPr lang="en-GB" dirty="0" smtClean="0">
                <a:solidFill>
                  <a:schemeClr val="bg1"/>
                </a:solidFill>
                <a:latin typeface="Comic Sans MS" pitchFamily="66" charset="0"/>
              </a:rPr>
              <a:t>Representation</a:t>
            </a:r>
            <a:endParaRPr lang="en-GB" dirty="0">
              <a:solidFill>
                <a:schemeClr val="bg1"/>
              </a:solidFill>
              <a:latin typeface="Comic Sans MS" pitchFamily="66" charset="0"/>
            </a:endParaRPr>
          </a:p>
        </p:txBody>
      </p:sp>
      <p:sp>
        <p:nvSpPr>
          <p:cNvPr id="3" name="Content Placeholder 2"/>
          <p:cNvSpPr>
            <a:spLocks noGrp="1"/>
          </p:cNvSpPr>
          <p:nvPr>
            <p:ph idx="1"/>
          </p:nvPr>
        </p:nvSpPr>
        <p:spPr>
          <a:xfrm>
            <a:off x="518864" y="764705"/>
            <a:ext cx="8229600" cy="3024336"/>
          </a:xfrm>
        </p:spPr>
        <p:txBody>
          <a:bodyPr>
            <a:normAutofit/>
          </a:bodyPr>
          <a:lstStyle/>
          <a:p>
            <a:pPr lvl="1"/>
            <a:r>
              <a:rPr lang="en-GB" sz="3200" dirty="0" smtClean="0">
                <a:solidFill>
                  <a:schemeClr val="bg1"/>
                </a:solidFill>
              </a:rPr>
              <a:t>Raj is 45 years old who works and lives in Birmingham. He is calm, analytical, methodical, and has attention to detail. He loves reading and drawing, wear glasses and had good performance in school.</a:t>
            </a:r>
          </a:p>
          <a:p>
            <a:pPr lvl="1"/>
            <a:endParaRPr lang="en-GB" sz="2800" dirty="0">
              <a:solidFill>
                <a:schemeClr val="bg1"/>
              </a:solidFill>
            </a:endParaRPr>
          </a:p>
        </p:txBody>
      </p:sp>
      <p:pic>
        <p:nvPicPr>
          <p:cNvPr id="4" name="Picture 3" descr="Dermatologist.png"/>
          <p:cNvPicPr>
            <a:picLocks noChangeAspect="1"/>
          </p:cNvPicPr>
          <p:nvPr/>
        </p:nvPicPr>
        <p:blipFill>
          <a:blip r:embed="rId2" cstate="print"/>
          <a:stretch>
            <a:fillRect/>
          </a:stretch>
        </p:blipFill>
        <p:spPr>
          <a:xfrm>
            <a:off x="0" y="4797152"/>
            <a:ext cx="2808312" cy="2060848"/>
          </a:xfrm>
          <a:prstGeom prst="rect">
            <a:avLst/>
          </a:prstGeom>
        </p:spPr>
      </p:pic>
      <p:pic>
        <p:nvPicPr>
          <p:cNvPr id="5" name="Picture 4" descr="Hiace.png"/>
          <p:cNvPicPr>
            <a:picLocks noChangeAspect="1"/>
          </p:cNvPicPr>
          <p:nvPr/>
        </p:nvPicPr>
        <p:blipFill>
          <a:blip r:embed="rId3" cstate="print"/>
          <a:stretch>
            <a:fillRect/>
          </a:stretch>
        </p:blipFill>
        <p:spPr>
          <a:xfrm>
            <a:off x="5615608" y="4725144"/>
            <a:ext cx="3528392" cy="2132856"/>
          </a:xfrm>
          <a:prstGeom prst="rect">
            <a:avLst/>
          </a:prstGeom>
        </p:spPr>
      </p:pic>
      <p:sp>
        <p:nvSpPr>
          <p:cNvPr id="6" name="TextBox 5"/>
          <p:cNvSpPr txBox="1"/>
          <p:nvPr/>
        </p:nvSpPr>
        <p:spPr>
          <a:xfrm>
            <a:off x="36512" y="3429000"/>
            <a:ext cx="9144000" cy="1231106"/>
          </a:xfrm>
          <a:prstGeom prst="rect">
            <a:avLst/>
          </a:prstGeom>
          <a:noFill/>
        </p:spPr>
        <p:txBody>
          <a:bodyPr wrap="square" rtlCol="0">
            <a:spAutoFit/>
          </a:bodyPr>
          <a:lstStyle/>
          <a:p>
            <a:pPr lvl="1">
              <a:buNone/>
            </a:pPr>
            <a:r>
              <a:rPr lang="en-GB" sz="2800" b="1" u="sng" dirty="0" smtClean="0">
                <a:solidFill>
                  <a:schemeClr val="bg1"/>
                </a:solidFill>
              </a:rPr>
              <a:t>Question:</a:t>
            </a:r>
          </a:p>
          <a:p>
            <a:pPr lvl="1"/>
            <a:r>
              <a:rPr lang="en-GB" sz="2800" dirty="0" smtClean="0">
                <a:solidFill>
                  <a:schemeClr val="bg1"/>
                </a:solidFill>
              </a:rPr>
              <a:t>Is Raj more likely to be a Geneticist or a Delivery driver</a:t>
            </a:r>
          </a:p>
          <a:p>
            <a:endParaRPr lang="en-GB"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additive="base">
                                        <p:cTn id="26" dur="500" fill="hold"/>
                                        <p:tgtEl>
                                          <p:spTgt spid="2"/>
                                        </p:tgtEl>
                                        <p:attrNameLst>
                                          <p:attrName>ppt_x</p:attrName>
                                        </p:attrNameLst>
                                      </p:cBhvr>
                                      <p:tavLst>
                                        <p:tav tm="0">
                                          <p:val>
                                            <p:strVal val="#ppt_x"/>
                                          </p:val>
                                        </p:tav>
                                        <p:tav tm="100000">
                                          <p:val>
                                            <p:strVal val="#ppt_x"/>
                                          </p:val>
                                        </p:tav>
                                      </p:tavLst>
                                    </p:anim>
                                    <p:anim calcmode="lin" valueType="num">
                                      <p:cBhvr additive="base">
                                        <p:cTn id="2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08720"/>
          </a:xfrm>
        </p:spPr>
        <p:txBody>
          <a:bodyPr>
            <a:normAutofit/>
          </a:bodyPr>
          <a:lstStyle/>
          <a:p>
            <a:r>
              <a:rPr lang="en-GB" sz="3600" dirty="0" smtClean="0">
                <a:solidFill>
                  <a:schemeClr val="bg1"/>
                </a:solidFill>
                <a:latin typeface="Comic Sans MS" pitchFamily="66" charset="0"/>
              </a:rPr>
              <a:t>How many IMG trainees do you know?</a:t>
            </a:r>
            <a:endParaRPr lang="en-GB" sz="3600" dirty="0">
              <a:solidFill>
                <a:schemeClr val="bg1"/>
              </a:solidFill>
              <a:latin typeface="Comic Sans MS" pitchFamily="66" charset="0"/>
            </a:endParaRPr>
          </a:p>
        </p:txBody>
      </p:sp>
      <p:pic>
        <p:nvPicPr>
          <p:cNvPr id="1026" name="Picture 2"/>
          <p:cNvPicPr>
            <a:picLocks noGrp="1" noChangeAspect="1" noChangeArrowheads="1"/>
          </p:cNvPicPr>
          <p:nvPr>
            <p:ph idx="1"/>
          </p:nvPr>
        </p:nvPicPr>
        <p:blipFill>
          <a:blip r:embed="rId2" cstate="print"/>
          <a:srcRect l="9035" r="30138"/>
          <a:stretch>
            <a:fillRect/>
          </a:stretch>
        </p:blipFill>
        <p:spPr bwMode="auto">
          <a:xfrm>
            <a:off x="-1" y="1052736"/>
            <a:ext cx="6732241" cy="5805264"/>
          </a:xfrm>
          <a:prstGeom prst="rect">
            <a:avLst/>
          </a:prstGeom>
          <a:noFill/>
          <a:ln w="9525">
            <a:noFill/>
            <a:miter lim="800000"/>
            <a:headEnd/>
            <a:tailEnd/>
          </a:ln>
        </p:spPr>
      </p:pic>
      <p:sp>
        <p:nvSpPr>
          <p:cNvPr id="5" name="TextBox 4"/>
          <p:cNvSpPr txBox="1"/>
          <p:nvPr/>
        </p:nvSpPr>
        <p:spPr>
          <a:xfrm>
            <a:off x="3779912" y="1700808"/>
            <a:ext cx="2713500" cy="461665"/>
          </a:xfrm>
          <a:prstGeom prst="rect">
            <a:avLst/>
          </a:prstGeom>
          <a:noFill/>
        </p:spPr>
        <p:txBody>
          <a:bodyPr wrap="none" rtlCol="0">
            <a:spAutoFit/>
          </a:bodyPr>
          <a:lstStyle/>
          <a:p>
            <a:r>
              <a:rPr lang="en-GB" sz="2400" b="1" dirty="0" smtClean="0">
                <a:solidFill>
                  <a:schemeClr val="bg1"/>
                </a:solidFill>
              </a:rPr>
              <a:t>The IMGs you know</a:t>
            </a:r>
            <a:endParaRPr lang="en-GB" sz="2400" b="1" dirty="0">
              <a:solidFill>
                <a:schemeClr val="bg1"/>
              </a:solidFill>
            </a:endParaRPr>
          </a:p>
        </p:txBody>
      </p:sp>
      <p:sp>
        <p:nvSpPr>
          <p:cNvPr id="6" name="TextBox 5"/>
          <p:cNvSpPr txBox="1"/>
          <p:nvPr/>
        </p:nvSpPr>
        <p:spPr>
          <a:xfrm>
            <a:off x="4427984" y="4365104"/>
            <a:ext cx="1764970" cy="461665"/>
          </a:xfrm>
          <a:prstGeom prst="rect">
            <a:avLst/>
          </a:prstGeom>
          <a:noFill/>
        </p:spPr>
        <p:txBody>
          <a:bodyPr wrap="none" rtlCol="0">
            <a:spAutoFit/>
          </a:bodyPr>
          <a:lstStyle/>
          <a:p>
            <a:r>
              <a:rPr lang="en-GB" sz="2400" b="1" dirty="0">
                <a:solidFill>
                  <a:schemeClr val="bg1"/>
                </a:solidFill>
              </a:rPr>
              <a:t>Those trying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20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Document 4"/>
          <p:cNvSpPr/>
          <p:nvPr/>
        </p:nvSpPr>
        <p:spPr>
          <a:xfrm rot="16200000">
            <a:off x="2962672" y="1941984"/>
            <a:ext cx="914400" cy="1872208"/>
          </a:xfrm>
          <a:prstGeom prst="flowChartDocument">
            <a:avLst/>
          </a:prstGeom>
          <a:solidFill>
            <a:srgbClr val="FF0000">
              <a:alpha val="7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lowchart: Document 5"/>
          <p:cNvSpPr/>
          <p:nvPr/>
        </p:nvSpPr>
        <p:spPr>
          <a:xfrm rot="5400000">
            <a:off x="5465240" y="1959696"/>
            <a:ext cx="914400" cy="1836784"/>
          </a:xfrm>
          <a:prstGeom prst="flowChartDocument">
            <a:avLst/>
          </a:prstGeom>
          <a:solidFill>
            <a:srgbClr val="FF0000">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2" name="Title 1"/>
          <p:cNvSpPr>
            <a:spLocks noGrp="1"/>
          </p:cNvSpPr>
          <p:nvPr>
            <p:ph type="title"/>
          </p:nvPr>
        </p:nvSpPr>
        <p:spPr/>
        <p:txBody>
          <a:bodyPr/>
          <a:lstStyle/>
          <a:p>
            <a:r>
              <a:rPr lang="en-GB" dirty="0" smtClean="0"/>
              <a:t>Tip 1</a:t>
            </a:r>
            <a:endParaRPr lang="en-GB" dirty="0"/>
          </a:p>
        </p:txBody>
      </p:sp>
      <p:sp>
        <p:nvSpPr>
          <p:cNvPr id="3" name="Content Placeholder 2"/>
          <p:cNvSpPr>
            <a:spLocks noGrp="1"/>
          </p:cNvSpPr>
          <p:nvPr>
            <p:ph idx="1"/>
          </p:nvPr>
        </p:nvSpPr>
        <p:spPr>
          <a:xfrm>
            <a:off x="323528" y="2420888"/>
            <a:ext cx="8229600" cy="1008112"/>
          </a:xfrm>
        </p:spPr>
        <p:txBody>
          <a:bodyPr>
            <a:normAutofit/>
          </a:bodyPr>
          <a:lstStyle/>
          <a:p>
            <a:pPr algn="ctr">
              <a:buNone/>
            </a:pPr>
            <a:r>
              <a:rPr lang="en-GB" sz="5400" dirty="0" smtClean="0">
                <a:solidFill>
                  <a:schemeClr val="bg1"/>
                </a:solidFill>
              </a:rPr>
              <a:t>Mind the gap</a:t>
            </a:r>
            <a:endParaRPr lang="en-GB" sz="5400" dirty="0">
              <a:solidFill>
                <a:schemeClr val="bg1"/>
              </a:solidFill>
            </a:endParaRPr>
          </a:p>
        </p:txBody>
      </p:sp>
      <p:sp>
        <p:nvSpPr>
          <p:cNvPr id="4" name="Decagon 3"/>
          <p:cNvSpPr/>
          <p:nvPr/>
        </p:nvSpPr>
        <p:spPr>
          <a:xfrm>
            <a:off x="3635896" y="260648"/>
            <a:ext cx="1440160" cy="1152128"/>
          </a:xfrm>
          <a:prstGeom prst="decagon">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200" b="1" dirty="0" smtClean="0">
                <a:solidFill>
                  <a:schemeClr val="tx1"/>
                </a:solidFill>
              </a:rPr>
              <a:t>1</a:t>
            </a:r>
            <a:endParaRPr lang="en-GB" sz="7200"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2000" fill="hold"/>
                                        <p:tgtEl>
                                          <p:spTgt spid="5"/>
                                        </p:tgtEl>
                                        <p:attrNameLst>
                                          <p:attrName>ppt_w</p:attrName>
                                        </p:attrNameLst>
                                      </p:cBhvr>
                                      <p:tavLst>
                                        <p:tav tm="0">
                                          <p:val>
                                            <p:fltVal val="0"/>
                                          </p:val>
                                        </p:tav>
                                        <p:tav tm="100000">
                                          <p:val>
                                            <p:strVal val="#ppt_w"/>
                                          </p:val>
                                        </p:tav>
                                      </p:tavLst>
                                    </p:anim>
                                    <p:anim calcmode="lin" valueType="num">
                                      <p:cBhvr>
                                        <p:cTn id="13" dur="2000" fill="hold"/>
                                        <p:tgtEl>
                                          <p:spTgt spid="5"/>
                                        </p:tgtEl>
                                        <p:attrNameLst>
                                          <p:attrName>ppt_h</p:attrName>
                                        </p:attrNameLst>
                                      </p:cBhvr>
                                      <p:tavLst>
                                        <p:tav tm="0">
                                          <p:val>
                                            <p:strVal val="#ppt_h"/>
                                          </p:val>
                                        </p:tav>
                                        <p:tav tm="100000">
                                          <p:val>
                                            <p:strVal val="#ppt_h"/>
                                          </p:val>
                                        </p:tav>
                                      </p:tavLst>
                                    </p:anim>
                                  </p:childTnLst>
                                </p:cTn>
                              </p:par>
                              <p:par>
                                <p:cTn id="14" presetID="17" presetClass="entr" presetSubtype="1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ppt_w</p:attrName>
                                        </p:attrNameLst>
                                      </p:cBhvr>
                                      <p:tavLst>
                                        <p:tav tm="0">
                                          <p:val>
                                            <p:fltVal val="0"/>
                                          </p:val>
                                        </p:tav>
                                        <p:tav tm="100000">
                                          <p:val>
                                            <p:strVal val="#ppt_w"/>
                                          </p:val>
                                        </p:tav>
                                      </p:tavLst>
                                    </p:anim>
                                    <p:anim calcmode="lin" valueType="num">
                                      <p:cBhvr>
                                        <p:cTn id="17" dur="5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3" grpId="0" build="allAtOnce"/>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l="22727" t="6701" r="23701"/>
          <a:stretch>
            <a:fillRect/>
          </a:stretch>
        </p:blipFill>
        <p:spPr bwMode="auto">
          <a:xfrm>
            <a:off x="539552" y="0"/>
            <a:ext cx="7091035"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bg1"/>
                </a:solidFill>
              </a:rPr>
              <a:t>An IMG trainee question?</a:t>
            </a:r>
            <a:endParaRPr lang="en-GB" dirty="0">
              <a:solidFill>
                <a:schemeClr val="bg1"/>
              </a:solidFill>
            </a:endParaRPr>
          </a:p>
        </p:txBody>
      </p:sp>
      <p:sp>
        <p:nvSpPr>
          <p:cNvPr id="3" name="Content Placeholder 2"/>
          <p:cNvSpPr>
            <a:spLocks noGrp="1"/>
          </p:cNvSpPr>
          <p:nvPr>
            <p:ph idx="1"/>
          </p:nvPr>
        </p:nvSpPr>
        <p:spPr>
          <a:xfrm>
            <a:off x="457200" y="1988840"/>
            <a:ext cx="8229600" cy="4137323"/>
          </a:xfrm>
        </p:spPr>
        <p:txBody>
          <a:bodyPr>
            <a:normAutofit/>
          </a:bodyPr>
          <a:lstStyle/>
          <a:p>
            <a:pPr algn="ctr">
              <a:buNone/>
            </a:pPr>
            <a:r>
              <a:rPr lang="en-GB" sz="3600" dirty="0" smtClean="0">
                <a:solidFill>
                  <a:schemeClr val="bg1"/>
                </a:solidFill>
              </a:rPr>
              <a:t>When is the best time for me to </a:t>
            </a:r>
            <a:r>
              <a:rPr lang="en-GB" sz="3600" strike="sngStrike" dirty="0" smtClean="0">
                <a:solidFill>
                  <a:schemeClr val="bg1"/>
                </a:solidFill>
              </a:rPr>
              <a:t>attempt</a:t>
            </a:r>
            <a:r>
              <a:rPr lang="en-GB" sz="3600" dirty="0" smtClean="0">
                <a:solidFill>
                  <a:schemeClr val="bg1"/>
                </a:solidFill>
              </a:rPr>
              <a:t> sit my AKT?</a:t>
            </a:r>
            <a:endParaRPr lang="en-GB" sz="3600" dirty="0">
              <a:solidFill>
                <a:schemeClr val="bg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0" y="1268760"/>
            <a:ext cx="9050135" cy="5097698"/>
          </a:xfrm>
          <a:prstGeom prst="rect">
            <a:avLst/>
          </a:prstGeom>
          <a:noFill/>
          <a:ln w="9525">
            <a:noFill/>
            <a:miter lim="800000"/>
            <a:headEnd/>
            <a:tailEnd/>
          </a:ln>
        </p:spPr>
      </p:pic>
      <p:sp>
        <p:nvSpPr>
          <p:cNvPr id="5" name="Explosion 1 4"/>
          <p:cNvSpPr/>
          <p:nvPr/>
        </p:nvSpPr>
        <p:spPr>
          <a:xfrm>
            <a:off x="1979712" y="-171400"/>
            <a:ext cx="5328592" cy="1800200"/>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t>    Stereotype threat</a:t>
            </a:r>
            <a:endParaRPr lang="en-GB" sz="32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52736"/>
          </a:xfrm>
        </p:spPr>
        <p:txBody>
          <a:bodyPr>
            <a:normAutofit fontScale="90000"/>
          </a:bodyPr>
          <a:lstStyle/>
          <a:p>
            <a:r>
              <a:rPr lang="en-GB" dirty="0" smtClean="0">
                <a:solidFill>
                  <a:schemeClr val="bg1"/>
                </a:solidFill>
              </a:rPr>
              <a:t>How to use DA stats for your trainee?</a:t>
            </a:r>
            <a:endParaRPr lang="en-GB" dirty="0">
              <a:solidFill>
                <a:schemeClr val="bg1"/>
              </a:solidFill>
            </a:endParaRPr>
          </a:p>
        </p:txBody>
      </p:sp>
      <p:sp>
        <p:nvSpPr>
          <p:cNvPr id="4" name="Left-Right-Up Arrow 3"/>
          <p:cNvSpPr/>
          <p:nvPr/>
        </p:nvSpPr>
        <p:spPr>
          <a:xfrm>
            <a:off x="2716452" y="2708920"/>
            <a:ext cx="3223700" cy="3150934"/>
          </a:xfrm>
          <a:prstGeom prst="leftRightUpArrow">
            <a:avLst>
              <a:gd name="adj1" fmla="val 5358"/>
              <a:gd name="adj2" fmla="val 25674"/>
              <a:gd name="adj3" fmla="val 2432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ounded Rectangle 4"/>
          <p:cNvSpPr/>
          <p:nvPr/>
        </p:nvSpPr>
        <p:spPr>
          <a:xfrm>
            <a:off x="144016" y="4581128"/>
            <a:ext cx="2411760" cy="91440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t>Empowerment</a:t>
            </a:r>
            <a:endParaRPr lang="en-GB" sz="2400" dirty="0"/>
          </a:p>
        </p:txBody>
      </p:sp>
      <p:sp>
        <p:nvSpPr>
          <p:cNvPr id="6" name="Rounded Rectangle 5"/>
          <p:cNvSpPr/>
          <p:nvPr/>
        </p:nvSpPr>
        <p:spPr>
          <a:xfrm>
            <a:off x="6084168" y="4602832"/>
            <a:ext cx="2880320" cy="91440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t>Stereotype threat</a:t>
            </a:r>
            <a:endParaRPr lang="en-GB" sz="2800" dirty="0"/>
          </a:p>
        </p:txBody>
      </p:sp>
      <p:sp>
        <p:nvSpPr>
          <p:cNvPr id="7" name="Dodecagon 6"/>
          <p:cNvSpPr/>
          <p:nvPr/>
        </p:nvSpPr>
        <p:spPr>
          <a:xfrm>
            <a:off x="3347864" y="1268760"/>
            <a:ext cx="1728192" cy="1346448"/>
          </a:xfrm>
          <a:prstGeom prst="dodec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GB" sz="3600" dirty="0" smtClean="0"/>
              <a:t>DA stats</a:t>
            </a:r>
            <a:endParaRPr lang="en-GB"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2000"/>
                                        <p:tgtEl>
                                          <p:spTgt spid="7">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fade">
                                      <p:cBhvr>
                                        <p:cTn id="10" dur="2000"/>
                                        <p:tgtEl>
                                          <p:spTgt spid="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bg/>
                                          </p:spTgt>
                                        </p:tgtEl>
                                        <p:attrNameLst>
                                          <p:attrName>style.visibility</p:attrName>
                                        </p:attrNameLst>
                                      </p:cBhvr>
                                      <p:to>
                                        <p:strVal val="visible"/>
                                      </p:to>
                                    </p:set>
                                    <p:animEffect transition="in" filter="fade">
                                      <p:cBhvr>
                                        <p:cTn id="18" dur="2000"/>
                                        <p:tgtEl>
                                          <p:spTgt spid="6">
                                            <p:bg/>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2000"/>
                                        <p:tgtEl>
                                          <p:spTgt spid="6">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
                                            <p:bg/>
                                          </p:spTgt>
                                        </p:tgtEl>
                                        <p:attrNameLst>
                                          <p:attrName>style.visibility</p:attrName>
                                        </p:attrNameLst>
                                      </p:cBhvr>
                                      <p:to>
                                        <p:strVal val="visible"/>
                                      </p:to>
                                    </p:set>
                                    <p:animEffect transition="in" filter="fade">
                                      <p:cBhvr>
                                        <p:cTn id="24" dur="2000"/>
                                        <p:tgtEl>
                                          <p:spTgt spid="5">
                                            <p:bg/>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fade">
                                      <p:cBhvr>
                                        <p:cTn id="27"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animBg="1"/>
      <p:bldP spid="6" grpId="0" build="p" animBg="1"/>
      <p:bldP spid="7" grpId="0" uiExpand="1"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08920"/>
            <a:ext cx="8229600" cy="1143000"/>
          </a:xfrm>
        </p:spPr>
        <p:txBody>
          <a:bodyPr/>
          <a:lstStyle/>
          <a:p>
            <a:r>
              <a:rPr lang="en-GB" dirty="0" smtClean="0">
                <a:solidFill>
                  <a:schemeClr val="bg1"/>
                </a:solidFill>
              </a:rPr>
              <a:t>Questions</a:t>
            </a:r>
            <a:endParaRPr lang="en-GB"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620688"/>
            <a:ext cx="8229600" cy="1143000"/>
          </a:xfrm>
        </p:spPr>
        <p:txBody>
          <a:bodyPr>
            <a:normAutofit fontScale="90000"/>
          </a:bodyPr>
          <a:lstStyle/>
          <a:p>
            <a:r>
              <a:rPr lang="en-GB" dirty="0" smtClean="0">
                <a:solidFill>
                  <a:schemeClr val="bg1"/>
                </a:solidFill>
                <a:latin typeface="Comic Sans MS" pitchFamily="66" charset="0"/>
              </a:rPr>
              <a:t>Insider tips for you to support your IMG trainee</a:t>
            </a:r>
            <a:endParaRPr lang="en-GB" dirty="0">
              <a:solidFill>
                <a:schemeClr val="bg1"/>
              </a:solidFill>
              <a:latin typeface="Comic Sans MS" pitchFamily="66" charset="0"/>
            </a:endParaRPr>
          </a:p>
        </p:txBody>
      </p:sp>
      <p:pic>
        <p:nvPicPr>
          <p:cNvPr id="1026" name="Picture 2"/>
          <p:cNvPicPr>
            <a:picLocks noGrp="1" noChangeAspect="1" noChangeArrowheads="1"/>
          </p:cNvPicPr>
          <p:nvPr>
            <p:ph idx="1"/>
          </p:nvPr>
        </p:nvPicPr>
        <p:blipFill>
          <a:blip r:embed="rId2" cstate="print"/>
          <a:srcRect l="38056" t="14644" r="38287"/>
          <a:stretch>
            <a:fillRect/>
          </a:stretch>
        </p:blipFill>
        <p:spPr bwMode="auto">
          <a:xfrm>
            <a:off x="3131840" y="2119042"/>
            <a:ext cx="2160240" cy="4379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115616" y="2420888"/>
            <a:ext cx="7056784" cy="1152128"/>
          </a:xfrm>
          <a:prstGeom prst="roundRect">
            <a:avLst/>
          </a:prstGeom>
          <a:solidFill>
            <a:schemeClr val="tx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457200" y="2276872"/>
            <a:ext cx="8229600" cy="1656184"/>
          </a:xfrm>
        </p:spPr>
        <p:txBody>
          <a:bodyPr>
            <a:normAutofit/>
          </a:bodyPr>
          <a:lstStyle/>
          <a:p>
            <a:pPr algn="ctr">
              <a:buNone/>
            </a:pPr>
            <a:r>
              <a:rPr lang="en-GB" sz="4000" dirty="0" smtClean="0">
                <a:solidFill>
                  <a:schemeClr val="bg1"/>
                </a:solidFill>
              </a:rPr>
              <a:t>Ensure they understand why they need to work harder</a:t>
            </a:r>
            <a:endParaRPr lang="en-GB" sz="4000" dirty="0">
              <a:solidFill>
                <a:schemeClr val="bg1"/>
              </a:solidFill>
            </a:endParaRPr>
          </a:p>
        </p:txBody>
      </p:sp>
      <p:sp>
        <p:nvSpPr>
          <p:cNvPr id="4" name="Decagon 3"/>
          <p:cNvSpPr/>
          <p:nvPr/>
        </p:nvSpPr>
        <p:spPr>
          <a:xfrm>
            <a:off x="3635896" y="260648"/>
            <a:ext cx="1440160" cy="1152128"/>
          </a:xfrm>
          <a:prstGeom prst="decagon">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200" b="1" dirty="0" smtClean="0">
                <a:solidFill>
                  <a:schemeClr val="tx1"/>
                </a:solidFill>
              </a:rPr>
              <a:t>9</a:t>
            </a:r>
            <a:endParaRPr lang="en-GB" sz="7200"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683568" y="1268760"/>
            <a:ext cx="6984776" cy="3168352"/>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611560" y="1196752"/>
            <a:ext cx="7822704" cy="1224136"/>
          </a:xfrm>
        </p:spPr>
        <p:txBody>
          <a:bodyPr>
            <a:normAutofit/>
          </a:bodyPr>
          <a:lstStyle/>
          <a:p>
            <a:pPr>
              <a:buNone/>
            </a:pPr>
            <a:r>
              <a:rPr lang="en-GB" sz="3600" dirty="0" smtClean="0">
                <a:solidFill>
                  <a:schemeClr val="bg1"/>
                </a:solidFill>
                <a:latin typeface="Comic Sans MS" pitchFamily="66" charset="0"/>
              </a:rPr>
              <a:t>How long is the UK GP training?</a:t>
            </a:r>
          </a:p>
          <a:p>
            <a:pPr>
              <a:buNone/>
            </a:pPr>
            <a:endParaRPr lang="en-GB" sz="3600" dirty="0" smtClean="0">
              <a:solidFill>
                <a:schemeClr val="bg1"/>
              </a:solidFill>
              <a:latin typeface="Comic Sans MS" pitchFamily="66" charset="0"/>
            </a:endParaRPr>
          </a:p>
        </p:txBody>
      </p:sp>
      <p:sp>
        <p:nvSpPr>
          <p:cNvPr id="5" name="Rectangle 4"/>
          <p:cNvSpPr/>
          <p:nvPr/>
        </p:nvSpPr>
        <p:spPr>
          <a:xfrm>
            <a:off x="1835696" y="3789040"/>
            <a:ext cx="5328592" cy="707886"/>
          </a:xfrm>
          <a:prstGeom prst="rect">
            <a:avLst/>
          </a:prstGeom>
        </p:spPr>
        <p:txBody>
          <a:bodyPr wrap="square">
            <a:spAutoFit/>
          </a:bodyPr>
          <a:lstStyle/>
          <a:p>
            <a:r>
              <a:rPr lang="en-GB" sz="4000" dirty="0" smtClean="0">
                <a:solidFill>
                  <a:schemeClr val="bg1"/>
                </a:solidFill>
              </a:rPr>
              <a:t>To fill their training gap.</a:t>
            </a:r>
            <a:endParaRPr lang="en-GB"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778098"/>
          </a:xfrm>
        </p:spPr>
        <p:txBody>
          <a:bodyPr/>
          <a:lstStyle/>
          <a:p>
            <a:r>
              <a:rPr lang="en-GB" dirty="0" smtClean="0"/>
              <a:t>Tip 6</a:t>
            </a:r>
            <a:endParaRPr lang="en-GB" dirty="0"/>
          </a:p>
        </p:txBody>
      </p:sp>
      <p:sp>
        <p:nvSpPr>
          <p:cNvPr id="3" name="Content Placeholder 2"/>
          <p:cNvSpPr>
            <a:spLocks noGrp="1"/>
          </p:cNvSpPr>
          <p:nvPr>
            <p:ph idx="1"/>
          </p:nvPr>
        </p:nvSpPr>
        <p:spPr>
          <a:xfrm>
            <a:off x="2195736" y="188640"/>
            <a:ext cx="6552728" cy="1080120"/>
          </a:xfrm>
        </p:spPr>
        <p:txBody>
          <a:bodyPr>
            <a:noAutofit/>
          </a:bodyPr>
          <a:lstStyle/>
          <a:p>
            <a:pPr lvl="0" algn="ctr">
              <a:buNone/>
            </a:pPr>
            <a:r>
              <a:rPr lang="en-GB" sz="3600" dirty="0" smtClean="0">
                <a:solidFill>
                  <a:schemeClr val="bg1"/>
                </a:solidFill>
              </a:rPr>
              <a:t>Help them burst their epistemic bubble</a:t>
            </a:r>
          </a:p>
          <a:p>
            <a:pPr algn="ctr">
              <a:buNone/>
            </a:pPr>
            <a:endParaRPr lang="en-GB" sz="3600" dirty="0">
              <a:solidFill>
                <a:schemeClr val="bg1"/>
              </a:solidFill>
            </a:endParaRPr>
          </a:p>
        </p:txBody>
      </p:sp>
      <p:sp>
        <p:nvSpPr>
          <p:cNvPr id="5" name="Decagon 4"/>
          <p:cNvSpPr/>
          <p:nvPr/>
        </p:nvSpPr>
        <p:spPr>
          <a:xfrm>
            <a:off x="1043608" y="0"/>
            <a:ext cx="1440160" cy="1152128"/>
          </a:xfrm>
          <a:prstGeom prst="decagon">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200" b="1" dirty="0" smtClean="0">
                <a:solidFill>
                  <a:schemeClr val="tx1"/>
                </a:solidFill>
              </a:rPr>
              <a:t>8</a:t>
            </a:r>
            <a:endParaRPr lang="en-GB" sz="7200"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l="6007" r="43054" b="623"/>
          <a:stretch>
            <a:fillRect/>
          </a:stretch>
        </p:blipFill>
        <p:spPr bwMode="auto">
          <a:xfrm>
            <a:off x="1403648" y="0"/>
            <a:ext cx="6169536"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solidFill>
                <a:schemeClr val="bg1"/>
              </a:solidFill>
            </a:endParaRPr>
          </a:p>
        </p:txBody>
      </p:sp>
      <p:sp>
        <p:nvSpPr>
          <p:cNvPr id="3" name="Content Placeholder 2"/>
          <p:cNvSpPr>
            <a:spLocks noGrp="1"/>
          </p:cNvSpPr>
          <p:nvPr>
            <p:ph idx="1"/>
          </p:nvPr>
        </p:nvSpPr>
        <p:spPr>
          <a:xfrm>
            <a:off x="457200" y="1600201"/>
            <a:ext cx="8229600" cy="748680"/>
          </a:xfrm>
        </p:spPr>
        <p:txBody>
          <a:bodyPr/>
          <a:lstStyle/>
          <a:p>
            <a:pPr lvl="0">
              <a:buNone/>
            </a:pPr>
            <a:r>
              <a:rPr lang="en-GB" dirty="0" smtClean="0">
                <a:solidFill>
                  <a:schemeClr val="bg1"/>
                </a:solidFill>
              </a:rPr>
              <a:t>Help them focus on their circle of influence.</a:t>
            </a:r>
          </a:p>
          <a:p>
            <a:pPr>
              <a:buNone/>
            </a:pPr>
            <a:endParaRPr lang="en-GB" dirty="0">
              <a:solidFill>
                <a:schemeClr val="bg1"/>
              </a:solidFill>
            </a:endParaRPr>
          </a:p>
        </p:txBody>
      </p:sp>
      <p:pic>
        <p:nvPicPr>
          <p:cNvPr id="7170" name="Picture 2" descr="Circle of Influence diagram"/>
          <p:cNvPicPr>
            <a:picLocks noChangeAspect="1" noChangeArrowheads="1"/>
          </p:cNvPicPr>
          <p:nvPr/>
        </p:nvPicPr>
        <p:blipFill>
          <a:blip r:embed="rId2" cstate="print"/>
          <a:srcRect/>
          <a:stretch>
            <a:fillRect/>
          </a:stretch>
        </p:blipFill>
        <p:spPr bwMode="auto">
          <a:xfrm>
            <a:off x="2483768" y="2420888"/>
            <a:ext cx="4032447" cy="4032448"/>
          </a:xfrm>
          <a:prstGeom prst="rect">
            <a:avLst/>
          </a:prstGeom>
          <a:noFill/>
        </p:spPr>
      </p:pic>
      <p:sp>
        <p:nvSpPr>
          <p:cNvPr id="5" name="Decagon 4"/>
          <p:cNvSpPr/>
          <p:nvPr/>
        </p:nvSpPr>
        <p:spPr>
          <a:xfrm>
            <a:off x="3635896" y="260648"/>
            <a:ext cx="1440160" cy="1152128"/>
          </a:xfrm>
          <a:prstGeom prst="decagon">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200" b="1" dirty="0" smtClean="0">
                <a:solidFill>
                  <a:schemeClr val="tx1"/>
                </a:solidFill>
              </a:rPr>
              <a:t>7</a:t>
            </a:r>
            <a:endParaRPr lang="en-GB" sz="7200"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170"/>
                                        </p:tgtEl>
                                        <p:attrNameLst>
                                          <p:attrName>style.visibility</p:attrName>
                                        </p:attrNameLst>
                                      </p:cBhvr>
                                      <p:to>
                                        <p:strVal val="visible"/>
                                      </p:to>
                                    </p:set>
                                    <p:animEffect transition="in" filter="fade">
                                      <p:cBhvr>
                                        <p:cTn id="10"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395536" y="2348880"/>
            <a:ext cx="8229600" cy="892696"/>
          </a:xfrm>
        </p:spPr>
        <p:txBody>
          <a:bodyPr>
            <a:noAutofit/>
          </a:bodyPr>
          <a:lstStyle/>
          <a:p>
            <a:pPr lvl="0" algn="ctr">
              <a:buNone/>
            </a:pPr>
            <a:r>
              <a:rPr lang="en-GB" sz="3600" dirty="0" smtClean="0">
                <a:solidFill>
                  <a:schemeClr val="bg1"/>
                </a:solidFill>
              </a:rPr>
              <a:t>Do not shy away from talking about language</a:t>
            </a:r>
          </a:p>
          <a:p>
            <a:pPr algn="ctr">
              <a:buNone/>
            </a:pPr>
            <a:endParaRPr lang="en-GB" sz="3600" dirty="0">
              <a:solidFill>
                <a:schemeClr val="bg1"/>
              </a:solidFill>
            </a:endParaRPr>
          </a:p>
        </p:txBody>
      </p:sp>
      <p:sp>
        <p:nvSpPr>
          <p:cNvPr id="5" name="Decagon 4"/>
          <p:cNvSpPr/>
          <p:nvPr/>
        </p:nvSpPr>
        <p:spPr>
          <a:xfrm>
            <a:off x="3635896" y="260648"/>
            <a:ext cx="1440160" cy="1152128"/>
          </a:xfrm>
          <a:prstGeom prst="decagon">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200" b="1" dirty="0" smtClean="0">
                <a:solidFill>
                  <a:schemeClr val="tx1"/>
                </a:solidFill>
              </a:rPr>
              <a:t>6</a:t>
            </a:r>
            <a:endParaRPr lang="en-GB" sz="7200"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3102</TotalTime>
  <Words>359</Words>
  <Application>Microsoft Office PowerPoint</Application>
  <PresentationFormat>On-screen Show (4:3)</PresentationFormat>
  <Paragraphs>63</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Mind the gap A mental journey with your IMG trainee</vt:lpstr>
      <vt:lpstr>How many IMG trainees do you know?</vt:lpstr>
      <vt:lpstr>Insider tips for you to support your IMG trainee</vt:lpstr>
      <vt:lpstr>Slide 4</vt:lpstr>
      <vt:lpstr>Slide 5</vt:lpstr>
      <vt:lpstr>Tip 6</vt:lpstr>
      <vt:lpstr>Slide 7</vt:lpstr>
      <vt:lpstr>Slide 8</vt:lpstr>
      <vt:lpstr>Slide 9</vt:lpstr>
      <vt:lpstr>Remember</vt:lpstr>
      <vt:lpstr>Tip 4 Consultations: </vt:lpstr>
      <vt:lpstr>Feedback</vt:lpstr>
      <vt:lpstr>Tip 3</vt:lpstr>
      <vt:lpstr>Slide 14</vt:lpstr>
      <vt:lpstr>Slide 15</vt:lpstr>
      <vt:lpstr>Slide 16</vt:lpstr>
      <vt:lpstr>1</vt:lpstr>
      <vt:lpstr>Slide 18</vt:lpstr>
      <vt:lpstr>Representation</vt:lpstr>
      <vt:lpstr>Tip 1</vt:lpstr>
      <vt:lpstr>Slide 21</vt:lpstr>
      <vt:lpstr>An IMG trainee question?</vt:lpstr>
      <vt:lpstr>Slide 23</vt:lpstr>
      <vt:lpstr>How to use DA stats for your trainee?</vt:lpstr>
      <vt:lpstr>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Mind the gap A mental journey into the IMG life journey</dc:title>
  <dc:creator>Windows User</dc:creator>
  <cp:lastModifiedBy>Windows User</cp:lastModifiedBy>
  <cp:revision>30</cp:revision>
  <dcterms:created xsi:type="dcterms:W3CDTF">2021-09-01T20:10:57Z</dcterms:created>
  <dcterms:modified xsi:type="dcterms:W3CDTF">2021-09-26T06:06:00Z</dcterms:modified>
</cp:coreProperties>
</file>