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054"/>
    <a:srgbClr val="E2AE74"/>
    <a:srgbClr val="003893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A5D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23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12386" y="2102383"/>
            <a:ext cx="5966459" cy="4636008"/>
          </a:xfrm>
          <a:custGeom>
            <a:avLst/>
            <a:gdLst/>
            <a:ahLst/>
            <a:cxnLst/>
            <a:rect l="l" t="t" r="r" b="b"/>
            <a:pathLst>
              <a:path w="5966459" h="4636008">
                <a:moveTo>
                  <a:pt x="0" y="0"/>
                </a:moveTo>
                <a:lnTo>
                  <a:pt x="5966459" y="0"/>
                </a:lnTo>
                <a:lnTo>
                  <a:pt x="5966459" y="4636008"/>
                </a:lnTo>
                <a:lnTo>
                  <a:pt x="0" y="46360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214774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214774"/>
            <a:ext cx="4248962" cy="10348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214774"/>
            <a:ext cx="4248962" cy="10348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93011"/>
            <a:ext cx="1363979" cy="104541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3072244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283428"/>
            <a:ext cx="5760326" cy="112458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5"/>
            <a:ext cx="2224697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1" y="584200"/>
            <a:ext cx="10680701" cy="7267575"/>
            <a:chOff x="-1" y="584200"/>
            <a:chExt cx="10680701" cy="7267575"/>
          </a:xfrm>
        </p:grpSpPr>
        <p:sp>
          <p:nvSpPr>
            <p:cNvPr id="9" name="Isosceles Triangle 8"/>
            <p:cNvSpPr/>
            <p:nvPr/>
          </p:nvSpPr>
          <p:spPr>
            <a:xfrm>
              <a:off x="6026150" y="2336800"/>
              <a:ext cx="4425950" cy="3657600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bject 2"/>
            <p:cNvSpPr txBox="1"/>
            <p:nvPr/>
          </p:nvSpPr>
          <p:spPr>
            <a:xfrm>
              <a:off x="6635750" y="2870200"/>
              <a:ext cx="3169285" cy="3048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R="0" algn="ctr">
                <a:lnSpc>
                  <a:spcPct val="100000"/>
                </a:lnSpc>
              </a:pPr>
              <a:r>
                <a:rPr sz="255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CSR</a:t>
              </a:r>
              <a:endParaRPr sz="25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400"/>
                </a:lnSpc>
                <a:spcBef>
                  <a:spcPts val="32"/>
                </a:spcBef>
              </a:pPr>
              <a:endParaRPr sz="1400" dirty="0">
                <a:solidFill>
                  <a:schemeClr val="bg1"/>
                </a:solidFill>
              </a:endParaRPr>
            </a:p>
            <a:p>
              <a:pPr marL="632460" marR="632460" indent="-635" algn="ctr">
                <a:lnSpc>
                  <a:spcPts val="2140"/>
                </a:lnSpc>
              </a:pP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CS/</a:t>
              </a:r>
              <a:r>
                <a:rPr sz="2200" spc="-1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</a:t>
              </a:r>
              <a:r>
                <a:rPr sz="220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ainee meetings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a</a:t>
              </a:r>
              <a:r>
                <a:rPr sz="220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tion</a:t>
              </a:r>
              <a:r>
                <a:rPr sz="220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planning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100"/>
                </a:lnSpc>
                <a:spcBef>
                  <a:spcPts val="18"/>
                </a:spcBef>
              </a:pPr>
              <a:endParaRPr sz="1100" dirty="0">
                <a:solidFill>
                  <a:schemeClr val="bg1"/>
                </a:solidFill>
              </a:endParaRPr>
            </a:p>
            <a:p>
              <a:pPr marL="0"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urriculum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G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uide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onfiden</a:t>
              </a:r>
              <a:r>
                <a:rPr sz="2350" spc="-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e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35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ting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S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cale</a:t>
              </a:r>
              <a:endParaRPr sz="23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sp>
          <p:nvSpPr>
            <p:cNvPr id="5" name="object 4"/>
            <p:cNvSpPr txBox="1">
              <a:spLocks/>
            </p:cNvSpPr>
            <p:nvPr/>
          </p:nvSpPr>
          <p:spPr>
            <a:xfrm>
              <a:off x="311150" y="1955800"/>
              <a:ext cx="6858000" cy="762000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Super-Condensed GP Curriculum Guide</a:t>
              </a:r>
            </a:p>
            <a:p>
              <a:pPr marL="12700">
                <a:lnSpc>
                  <a:spcPct val="100000"/>
                </a:lnSpc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                 </a:t>
              </a:r>
              <a:r>
                <a:rPr lang="en-US" sz="12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Courtesy of South East Scotland 2013 </a:t>
              </a:r>
            </a:p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 Light"/>
                <a:cs typeface="Myriad Pro Light"/>
              </a:endParaRPr>
            </a:p>
          </p:txBody>
        </p:sp>
        <p:pic>
          <p:nvPicPr>
            <p:cNvPr id="6" name="Picture 5" descr="C:\Users\sarahda\AppData\Local\Temp\wzd5f6\HE West Midlands\HE West Midlands Col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 are the Local Education and Training Board for the West Midlands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7493000" y="6832600"/>
              <a:ext cx="31877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www.hee.nhs.uk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letb@westmidlands.nhs.uk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@WestMidsLETB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11150" y="6756400"/>
              <a:ext cx="1816100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Developing people</a:t>
              </a:r>
              <a:b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</a:b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for health and</a:t>
              </a:r>
              <a:b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</a:br>
              <a:r>
                <a:rPr kumimoji="0" lang="en-US" sz="1300" b="1" i="1" u="none" strike="noStrike" cap="none" normalizeH="0" baseline="0" smtClean="0">
                  <a:ln>
                    <a:noFill/>
                  </a:ln>
                  <a:solidFill>
                    <a:srgbClr val="FDD491"/>
                  </a:solidFill>
                  <a:effectLst/>
                  <a:latin typeface="Arial" pitchFamily="34" charset="0"/>
                </a:rPr>
                <a:t>healthcare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34950" y="1193800"/>
              <a:ext cx="72390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91C9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SecondaryCare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893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4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E28C05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PrimaryCare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11150" y="3098800"/>
              <a:ext cx="5943600" cy="2209800"/>
            </a:xfrm>
            <a:prstGeom prst="roundRect">
              <a:avLst/>
            </a:prstGeom>
            <a:solidFill>
              <a:srgbClr val="A0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85445" marR="12700">
                <a:lnSpc>
                  <a:spcPct val="123400"/>
                </a:lnSpc>
                <a:buFont typeface="Arial" pitchFamily="34" charset="0"/>
                <a:buChar char="•"/>
              </a:pPr>
              <a:r>
                <a:rPr lang="en-US" sz="2800" spc="-18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O</a:t>
              </a:r>
              <a:r>
                <a:rPr lang="en-US" sz="2800" spc="-4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</a:t>
              </a:r>
              <a:r>
                <a:rPr lang="en-US" sz="2800" spc="-34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sz="2800" spc="9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tet</a:t>
              </a:r>
              <a:r>
                <a:rPr lang="en-US" sz="2800" spc="-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ri</a:t>
              </a:r>
              <a:r>
                <a:rPr lang="en-US" sz="2800" spc="-1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800" spc="-29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sz="2800" spc="-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1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&amp;</a:t>
              </a:r>
              <a:r>
                <a:rPr lang="en-US" sz="2800" spc="-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-18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</a:t>
              </a:r>
              <a:r>
                <a:rPr lang="en-US" sz="2800" spc="-185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800" spc="-45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2800" spc="-185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aec</a:t>
              </a:r>
              <a:r>
                <a:rPr lang="en-US" sz="2800" spc="-45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2800" spc="-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800" spc="-45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og</a:t>
              </a:r>
              <a:r>
                <a:rPr lang="en-US" sz="2800" spc="-13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800" spc="-7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385445" marR="12700">
                <a:lnSpc>
                  <a:spcPct val="123400"/>
                </a:lnSpc>
                <a:buFont typeface="Arial" pitchFamily="34" charset="0"/>
                <a:buChar char="•"/>
              </a:pPr>
              <a:r>
                <a:rPr lang="en-US" sz="2800" spc="-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W</a:t>
              </a:r>
              <a:r>
                <a:rPr lang="en-US" sz="2800" spc="-4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2800" spc="-3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</a:t>
              </a:r>
              <a:r>
                <a:rPr lang="en-US" sz="2800" spc="-1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</a:t>
              </a:r>
              <a:r>
                <a:rPr lang="en-US" sz="2800" spc="-4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2800" spc="-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'</a:t>
              </a:r>
              <a:r>
                <a:rPr lang="en-US" sz="2800" spc="-29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sz="2800" spc="-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-19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800" spc="-1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</a:t>
              </a:r>
              <a:r>
                <a:rPr lang="en-US" sz="2800" spc="-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800" spc="9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800" spc="1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</a:t>
              </a:r>
            </a:p>
            <a:p>
              <a:pPr marL="385445" marR="12700">
                <a:lnSpc>
                  <a:spcPct val="123400"/>
                </a:lnSpc>
                <a:buFont typeface="Arial" pitchFamily="34" charset="0"/>
                <a:buChar char="•"/>
              </a:pPr>
              <a:r>
                <a:rPr lang="en-US" sz="2800" spc="-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-49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sz="2800" spc="-1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</a:t>
              </a:r>
              <a:r>
                <a:rPr lang="en-US" sz="2800" spc="-4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u</a:t>
              </a:r>
              <a:r>
                <a:rPr lang="en-US" sz="2800" spc="-1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2800" spc="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800" spc="-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-19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800" spc="-18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</a:t>
              </a:r>
              <a:r>
                <a:rPr lang="en-US" sz="2800" spc="-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en-US" sz="2800" spc="9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800" spc="1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</a:t>
              </a:r>
              <a:endPara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131965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58020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211117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39778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68439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97099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325760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52419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48464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512725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540801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625030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654224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5" name="object 15"/>
          <p:cNvGraphicFramePr>
            <a:graphicFrameLocks noGrp="1"/>
          </p:cNvGraphicFramePr>
          <p:nvPr/>
        </p:nvGraphicFramePr>
        <p:xfrm>
          <a:off x="457200" y="709205"/>
          <a:ext cx="9771252" cy="5992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3"/>
                <a:gridCol w="308541"/>
                <a:gridCol w="308545"/>
              </a:tblGrid>
              <a:tr h="487625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599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acu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chronic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ati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b="1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ome</a:t>
                      </a:r>
                      <a:r>
                        <a:rPr sz="1100" i="1" spc="-4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health issues).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Domestic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iolen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uerpe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chosis/se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574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dirty="0" smtClean="0">
                          <a:latin typeface="Myriad Pro"/>
                          <a:cs typeface="Myriad Pro"/>
                        </a:rPr>
                        <a:t>TECHNI</a:t>
                      </a:r>
                      <a:r>
                        <a:rPr sz="1100" b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AL AND ASSESSMENT SKILLS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inal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xamin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including bimanual palp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erus  and speculum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xamin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vical smear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Examin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abdomen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emale 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ring pessa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or pa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devi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including implanon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oils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 of post 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dep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 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ools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729194">
                <a:tc>
                  <a:txBody>
                    <a:bodyPr/>
                    <a:lstStyle/>
                    <a:p>
                      <a:pPr marL="173355" marR="85725">
                        <a:lnSpc>
                          <a:spcPct val="1087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EXPLAN</a:t>
                      </a:r>
                      <a:r>
                        <a:rPr sz="1150" spc="-9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r>
                        <a:rPr sz="1150" spc="-5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3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9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TIENT of su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including caesa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ean se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lapa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oophe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arian 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pelvic floor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epai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eriliz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olpos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  <a:p>
                      <a:pPr>
                        <a:lnSpc>
                          <a:spcPts val="500"/>
                        </a:lnSpc>
                        <a:spcBef>
                          <a:spcPts val="19"/>
                        </a:spcBef>
                      </a:pPr>
                      <a:endParaRPr sz="500"/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Limit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HIV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4599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5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114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- sensiti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discussion about 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issues including ta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a 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 his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 and emotional abuse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tners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M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health visi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2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Health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ors and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ocial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30310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including health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omotion, social and cultu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fa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smo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and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age fa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ors and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evious obs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etric his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2396972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D7DBE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9923081" y="4643094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D7DBE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12290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40367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168443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196520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80749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08826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36902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364979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39305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421132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05361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5334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561514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589591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8" name="object 18"/>
          <p:cNvGraphicFramePr>
            <a:graphicFrameLocks noGrp="1"/>
          </p:cNvGraphicFramePr>
          <p:nvPr/>
        </p:nvGraphicFramePr>
        <p:xfrm>
          <a:off x="457200" y="709205"/>
          <a:ext cx="9771252" cy="5334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2"/>
                <a:gridCol w="308541"/>
                <a:gridCol w="308545"/>
              </a:tblGrid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2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vical and 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east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including discussion of benefits and limit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Specialist Obs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etric Clinics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IV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eenage mums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Barriers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 including choi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ailabili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of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emale do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ethnici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cultu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on issues of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ome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health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including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nition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wn belie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tner notific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in the setting of STI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minors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eness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wn belie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and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ejudi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ega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tner notific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in the setting of STI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3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2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2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200" b="1" spc="-10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nifica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FFF4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200" y="6476831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6037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1023162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3064"/>
            <a:ext cx="9531350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3060"/>
                </a:solidFill>
                <a:latin typeface="Myriad Pro"/>
                <a:cs typeface="Myriad Pro"/>
              </a:rPr>
              <a:t>Summa</a:t>
            </a:r>
            <a:r>
              <a:rPr sz="1200" b="1" spc="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y of </a:t>
            </a:r>
            <a:r>
              <a:rPr sz="1200" b="1" spc="-15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earning </a:t>
            </a:r>
            <a:r>
              <a:rPr sz="1200" b="1" spc="-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eeds/</a:t>
            </a:r>
            <a:r>
              <a:rPr sz="1200" b="1" spc="-30" dirty="0" smtClean="0">
                <a:solidFill>
                  <a:srgbClr val="003060"/>
                </a:solidFill>
                <a:latin typeface="Myriad Pro"/>
                <a:cs typeface="Myriad Pro"/>
              </a:rPr>
              <a:t>P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oi</a:t>
            </a:r>
            <a:r>
              <a:rPr sz="1200" b="1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ts </a:t>
            </a:r>
            <a:r>
              <a:rPr sz="1200" b="1" spc="-1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or </a:t>
            </a:r>
            <a:r>
              <a:rPr sz="1200" b="1" spc="-20" dirty="0" smtClean="0">
                <a:solidFill>
                  <a:srgbClr val="003060"/>
                </a:solidFill>
                <a:latin typeface="Myriad Pro"/>
                <a:cs typeface="Myriad Pro"/>
              </a:rPr>
              <a:t>A</a:t>
            </a:r>
            <a:r>
              <a:rPr sz="1200" b="1" spc="1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200" b="1" spc="0" dirty="0" smtClean="0">
                <a:solidFill>
                  <a:srgbClr val="003060"/>
                </a:solidFill>
                <a:latin typeface="Myriad Pro"/>
                <a:cs typeface="Myriad Pro"/>
              </a:rPr>
              <a:t>tion</a:t>
            </a:r>
            <a:endParaRPr sz="12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4"/>
              </a:spcBef>
            </a:pPr>
            <a:endParaRPr sz="75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ma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 a no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e of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th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o</a:t>
            </a:r>
            <a:r>
              <a:rPr sz="1200" i="1" spc="-5" dirty="0" smtClean="0">
                <a:latin typeface="Myriad Pro"/>
                <a:cs typeface="Myriad Pro"/>
              </a:rPr>
              <a:t>u</a:t>
            </a:r>
            <a:r>
              <a:rPr sz="1200" i="1" spc="0" dirty="0" smtClean="0">
                <a:latin typeface="Myriad Pro"/>
                <a:cs typeface="Myriad Pro"/>
              </a:rPr>
              <a:t>gh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I</a:t>
            </a:r>
            <a:r>
              <a:rPr sz="1200" i="1" spc="0" dirty="0" smtClean="0">
                <a:latin typeface="Myriad Pro"/>
                <a:cs typeface="Myriad Pro"/>
              </a:rPr>
              <a:t>f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unsu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best 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o meet these needs discuss this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chemeClr val="bg1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chemeClr val="bg1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chemeClr val="bg1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chemeClr val="bg1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chemeClr val="bg1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chemeClr val="bg1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chemeClr val="bg1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chemeClr val="bg1"/>
                </a:solidFill>
                <a:latin typeface="Myriad Pro"/>
                <a:cs typeface="Myriad Pro"/>
              </a:rPr>
              <a:t>n</a:t>
            </a:r>
            <a:endParaRPr sz="3000" dirty="0">
              <a:solidFill>
                <a:schemeClr val="bg1"/>
              </a:solidFill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 dirty="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 dirty="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FFF8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FFF4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0299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03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03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03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0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0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0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0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03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03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03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03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03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0299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651375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15795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59499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36"/>
              </a:spcBef>
            </a:pPr>
            <a:endParaRPr sz="65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FFF8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FFF49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7942371" y="1539627"/>
            <a:ext cx="2193346" cy="4337776"/>
          </a:xfrm>
          <a:custGeom>
            <a:avLst/>
            <a:gdLst/>
            <a:ahLst/>
            <a:cxnLst/>
            <a:rect l="l" t="t" r="r" b="b"/>
            <a:pathLst>
              <a:path w="2193346" h="4337776">
                <a:moveTo>
                  <a:pt x="2051802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9"/>
                </a:lnTo>
                <a:lnTo>
                  <a:pt x="201" y="4228227"/>
                </a:lnTo>
                <a:lnTo>
                  <a:pt x="3573" y="4279363"/>
                </a:lnTo>
                <a:lnTo>
                  <a:pt x="20978" y="4318670"/>
                </a:lnTo>
                <a:lnTo>
                  <a:pt x="63279" y="4334631"/>
                </a:lnTo>
                <a:lnTo>
                  <a:pt x="118001" y="4337615"/>
                </a:lnTo>
                <a:lnTo>
                  <a:pt x="141544" y="4337776"/>
                </a:lnTo>
                <a:lnTo>
                  <a:pt x="2078249" y="4337574"/>
                </a:lnTo>
                <a:lnTo>
                  <a:pt x="2116525" y="4336038"/>
                </a:lnTo>
                <a:lnTo>
                  <a:pt x="2156388" y="4328387"/>
                </a:lnTo>
                <a:lnTo>
                  <a:pt x="2184041" y="4301292"/>
                </a:lnTo>
                <a:lnTo>
                  <a:pt x="2191708" y="4262541"/>
                </a:lnTo>
                <a:lnTo>
                  <a:pt x="2193333" y="4206179"/>
                </a:lnTo>
                <a:lnTo>
                  <a:pt x="2193346" y="131597"/>
                </a:lnTo>
                <a:lnTo>
                  <a:pt x="2193144" y="109549"/>
                </a:lnTo>
                <a:lnTo>
                  <a:pt x="2189773" y="58412"/>
                </a:lnTo>
                <a:lnTo>
                  <a:pt x="2172368" y="19105"/>
                </a:lnTo>
                <a:lnTo>
                  <a:pt x="2130066" y="3145"/>
                </a:lnTo>
                <a:lnTo>
                  <a:pt x="2075345" y="160"/>
                </a:lnTo>
                <a:lnTo>
                  <a:pt x="2051802" y="0"/>
                </a:lnTo>
                <a:close/>
              </a:path>
            </a:pathLst>
          </a:custGeom>
          <a:solidFill>
            <a:srgbClr val="FEED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7942342" y="1539609"/>
            <a:ext cx="2193404" cy="4337812"/>
          </a:xfrm>
          <a:custGeom>
            <a:avLst/>
            <a:gdLst/>
            <a:ahLst/>
            <a:cxnLst/>
            <a:rect l="l" t="t" r="r" b="b"/>
            <a:pathLst>
              <a:path w="2193404" h="4337812">
                <a:moveTo>
                  <a:pt x="2193404" y="4181373"/>
                </a:moveTo>
                <a:lnTo>
                  <a:pt x="2193404" y="3815892"/>
                </a:lnTo>
                <a:lnTo>
                  <a:pt x="2193404" y="521919"/>
                </a:lnTo>
                <a:lnTo>
                  <a:pt x="2193404" y="156438"/>
                </a:lnTo>
                <a:lnTo>
                  <a:pt x="2193375" y="131615"/>
                </a:lnTo>
                <a:lnTo>
                  <a:pt x="2192626" y="90129"/>
                </a:lnTo>
                <a:lnTo>
                  <a:pt x="2187180" y="45839"/>
                </a:lnTo>
                <a:lnTo>
                  <a:pt x="2164588" y="13356"/>
                </a:lnTo>
                <a:lnTo>
                  <a:pt x="2114333" y="1586"/>
                </a:lnTo>
                <a:lnTo>
                  <a:pt x="2075374" y="178"/>
                </a:lnTo>
                <a:lnTo>
                  <a:pt x="1960219" y="0"/>
                </a:lnTo>
                <a:lnTo>
                  <a:pt x="1823021" y="0"/>
                </a:lnTo>
                <a:lnTo>
                  <a:pt x="175421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4"/>
                </a:lnTo>
                <a:lnTo>
                  <a:pt x="3601" y="4279381"/>
                </a:lnTo>
                <a:lnTo>
                  <a:pt x="21006" y="4318688"/>
                </a:lnTo>
                <a:lnTo>
                  <a:pt x="63308" y="4334648"/>
                </a:lnTo>
                <a:lnTo>
                  <a:pt x="118030" y="4337633"/>
                </a:lnTo>
                <a:lnTo>
                  <a:pt x="233184" y="4337812"/>
                </a:lnTo>
                <a:lnTo>
                  <a:pt x="370382" y="4337812"/>
                </a:lnTo>
                <a:lnTo>
                  <a:pt x="439191" y="4337812"/>
                </a:lnTo>
                <a:lnTo>
                  <a:pt x="2029028" y="4337812"/>
                </a:lnTo>
                <a:lnTo>
                  <a:pt x="2055111" y="4337784"/>
                </a:lnTo>
                <a:lnTo>
                  <a:pt x="2098701" y="4337071"/>
                </a:lnTo>
                <a:lnTo>
                  <a:pt x="2145239" y="4331888"/>
                </a:lnTo>
                <a:lnTo>
                  <a:pt x="2179370" y="4310387"/>
                </a:lnTo>
                <a:lnTo>
                  <a:pt x="2191737" y="4262559"/>
                </a:lnTo>
                <a:lnTo>
                  <a:pt x="2193385" y="4203075"/>
                </a:lnTo>
                <a:lnTo>
                  <a:pt x="2193404" y="4181373"/>
                </a:lnTo>
                <a:close/>
              </a:path>
            </a:pathLst>
          </a:custGeom>
          <a:ln w="24180">
            <a:solidFill>
              <a:srgbClr val="F8B5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521112" y="1539632"/>
            <a:ext cx="2502521" cy="4337763"/>
          </a:xfrm>
          <a:custGeom>
            <a:avLst/>
            <a:gdLst/>
            <a:ahLst/>
            <a:cxnLst/>
            <a:rect l="l" t="t" r="r" b="b"/>
            <a:pathLst>
              <a:path w="2502521" h="4337763">
                <a:moveTo>
                  <a:pt x="1982993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009442" y="4337561"/>
                </a:lnTo>
                <a:lnTo>
                  <a:pt x="2047719" y="4336026"/>
                </a:lnTo>
                <a:lnTo>
                  <a:pt x="2087582" y="4328374"/>
                </a:lnTo>
                <a:lnTo>
                  <a:pt x="2115234" y="4301278"/>
                </a:lnTo>
                <a:lnTo>
                  <a:pt x="2122900" y="4262525"/>
                </a:lnTo>
                <a:lnTo>
                  <a:pt x="2124524" y="4206177"/>
                </a:lnTo>
                <a:lnTo>
                  <a:pt x="2124566" y="2271770"/>
                </a:lnTo>
                <a:lnTo>
                  <a:pt x="2423432" y="2271770"/>
                </a:lnTo>
                <a:lnTo>
                  <a:pt x="2475594" y="2224475"/>
                </a:lnTo>
                <a:lnTo>
                  <a:pt x="2500558" y="2186780"/>
                </a:lnTo>
                <a:lnTo>
                  <a:pt x="2502521" y="2174916"/>
                </a:lnTo>
                <a:lnTo>
                  <a:pt x="2502147" y="2163660"/>
                </a:lnTo>
                <a:lnTo>
                  <a:pt x="2487374" y="2127785"/>
                </a:lnTo>
                <a:lnTo>
                  <a:pt x="2475820" y="2114151"/>
                </a:lnTo>
                <a:lnTo>
                  <a:pt x="2475594" y="2114151"/>
                </a:lnTo>
                <a:lnTo>
                  <a:pt x="2423437" y="2066856"/>
                </a:lnTo>
                <a:lnTo>
                  <a:pt x="2124566" y="2066856"/>
                </a:lnTo>
                <a:lnTo>
                  <a:pt x="2124538" y="131597"/>
                </a:lnTo>
                <a:lnTo>
                  <a:pt x="2124336" y="109549"/>
                </a:lnTo>
                <a:lnTo>
                  <a:pt x="2120964" y="58412"/>
                </a:lnTo>
                <a:lnTo>
                  <a:pt x="2103560" y="19105"/>
                </a:lnTo>
                <a:lnTo>
                  <a:pt x="2061258" y="3145"/>
                </a:lnTo>
                <a:lnTo>
                  <a:pt x="2006536" y="160"/>
                </a:lnTo>
                <a:lnTo>
                  <a:pt x="1982993" y="0"/>
                </a:lnTo>
                <a:close/>
              </a:path>
              <a:path w="2502521" h="4337763">
                <a:moveTo>
                  <a:pt x="2423432" y="2271770"/>
                </a:moveTo>
                <a:lnTo>
                  <a:pt x="2233393" y="2271770"/>
                </a:lnTo>
                <a:lnTo>
                  <a:pt x="2251989" y="2272985"/>
                </a:lnTo>
                <a:lnTo>
                  <a:pt x="2257684" y="2281486"/>
                </a:lnTo>
                <a:lnTo>
                  <a:pt x="2258094" y="2341735"/>
                </a:lnTo>
                <a:lnTo>
                  <a:pt x="2268089" y="2379851"/>
                </a:lnTo>
                <a:lnTo>
                  <a:pt x="2282028" y="2385071"/>
                </a:lnTo>
                <a:lnTo>
                  <a:pt x="2289803" y="2383779"/>
                </a:lnTo>
                <a:lnTo>
                  <a:pt x="2318350" y="2367046"/>
                </a:lnTo>
                <a:lnTo>
                  <a:pt x="2423432" y="2271770"/>
                </a:lnTo>
                <a:close/>
              </a:path>
              <a:path w="2502521" h="4337763">
                <a:moveTo>
                  <a:pt x="2475594" y="2113935"/>
                </a:moveTo>
                <a:lnTo>
                  <a:pt x="2475594" y="2114151"/>
                </a:lnTo>
                <a:lnTo>
                  <a:pt x="2475820" y="2114151"/>
                </a:lnTo>
                <a:lnTo>
                  <a:pt x="2475594" y="2113935"/>
                </a:lnTo>
                <a:close/>
              </a:path>
              <a:path w="2502521" h="4337763">
                <a:moveTo>
                  <a:pt x="2283034" y="1952685"/>
                </a:moveTo>
                <a:lnTo>
                  <a:pt x="2258821" y="1986923"/>
                </a:lnTo>
                <a:lnTo>
                  <a:pt x="2258094" y="2043348"/>
                </a:lnTo>
                <a:lnTo>
                  <a:pt x="2256818" y="2061046"/>
                </a:lnTo>
                <a:lnTo>
                  <a:pt x="2247885" y="2066465"/>
                </a:lnTo>
                <a:lnTo>
                  <a:pt x="2124566" y="2066856"/>
                </a:lnTo>
                <a:lnTo>
                  <a:pt x="2423437" y="2066856"/>
                </a:lnTo>
                <a:lnTo>
                  <a:pt x="2318927" y="1972088"/>
                </a:lnTo>
                <a:lnTo>
                  <a:pt x="2304588" y="1960749"/>
                </a:lnTo>
                <a:lnTo>
                  <a:pt x="2292700" y="1954552"/>
                </a:lnTo>
                <a:lnTo>
                  <a:pt x="2283034" y="1952685"/>
                </a:lnTo>
                <a:close/>
              </a:path>
            </a:pathLst>
          </a:custGeom>
          <a:solidFill>
            <a:srgbClr val="C8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521083" y="1539614"/>
            <a:ext cx="2502550" cy="4337799"/>
          </a:xfrm>
          <a:custGeom>
            <a:avLst/>
            <a:gdLst/>
            <a:ahLst/>
            <a:cxnLst/>
            <a:rect l="l" t="t" r="r" b="b"/>
            <a:pathLst>
              <a:path w="2502550" h="4337799">
                <a:moveTo>
                  <a:pt x="2475623" y="2113953"/>
                </a:moveTo>
                <a:lnTo>
                  <a:pt x="2475623" y="2114169"/>
                </a:lnTo>
                <a:lnTo>
                  <a:pt x="2457742" y="2097951"/>
                </a:lnTo>
                <a:lnTo>
                  <a:pt x="2318956" y="1972106"/>
                </a:lnTo>
                <a:lnTo>
                  <a:pt x="2304617" y="1960767"/>
                </a:lnTo>
                <a:lnTo>
                  <a:pt x="2292729" y="1954570"/>
                </a:lnTo>
                <a:lnTo>
                  <a:pt x="2283063" y="1952703"/>
                </a:lnTo>
                <a:lnTo>
                  <a:pt x="2275388" y="1954354"/>
                </a:lnTo>
                <a:lnTo>
                  <a:pt x="2258301" y="1992637"/>
                </a:lnTo>
                <a:lnTo>
                  <a:pt x="2258123" y="2043366"/>
                </a:lnTo>
                <a:lnTo>
                  <a:pt x="2256847" y="2061064"/>
                </a:lnTo>
                <a:lnTo>
                  <a:pt x="2247914" y="2066483"/>
                </a:lnTo>
                <a:lnTo>
                  <a:pt x="2124595" y="2066874"/>
                </a:lnTo>
                <a:lnTo>
                  <a:pt x="2124595" y="521919"/>
                </a:lnTo>
                <a:lnTo>
                  <a:pt x="2124595" y="156438"/>
                </a:lnTo>
                <a:lnTo>
                  <a:pt x="2124365" y="109567"/>
                </a:lnTo>
                <a:lnTo>
                  <a:pt x="2120993" y="58430"/>
                </a:lnTo>
                <a:lnTo>
                  <a:pt x="2103588" y="19123"/>
                </a:lnTo>
                <a:lnTo>
                  <a:pt x="2061286" y="3163"/>
                </a:lnTo>
                <a:lnTo>
                  <a:pt x="2006565" y="178"/>
                </a:lnTo>
                <a:lnTo>
                  <a:pt x="1754212" y="0"/>
                </a:lnTo>
                <a:lnTo>
                  <a:pt x="1546212" y="0"/>
                </a:lnTo>
                <a:lnTo>
                  <a:pt x="578370" y="0"/>
                </a:lnTo>
                <a:lnTo>
                  <a:pt x="37038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370382" y="4337799"/>
                </a:lnTo>
                <a:lnTo>
                  <a:pt x="578370" y="4337799"/>
                </a:lnTo>
                <a:lnTo>
                  <a:pt x="1546212" y="4337799"/>
                </a:lnTo>
                <a:lnTo>
                  <a:pt x="1754212" y="4337799"/>
                </a:lnTo>
                <a:lnTo>
                  <a:pt x="1960219" y="4337799"/>
                </a:lnTo>
                <a:lnTo>
                  <a:pt x="1986303" y="4337771"/>
                </a:lnTo>
                <a:lnTo>
                  <a:pt x="2029894" y="4337058"/>
                </a:lnTo>
                <a:lnTo>
                  <a:pt x="2076433" y="4331875"/>
                </a:lnTo>
                <a:lnTo>
                  <a:pt x="2110563" y="4310373"/>
                </a:lnTo>
                <a:lnTo>
                  <a:pt x="2122929" y="4262543"/>
                </a:lnTo>
                <a:lnTo>
                  <a:pt x="2124576" y="4203058"/>
                </a:lnTo>
                <a:lnTo>
                  <a:pt x="2124595" y="3815892"/>
                </a:lnTo>
                <a:lnTo>
                  <a:pt x="2124595" y="2271788"/>
                </a:lnTo>
                <a:lnTo>
                  <a:pt x="2233422" y="2271788"/>
                </a:lnTo>
                <a:lnTo>
                  <a:pt x="2252018" y="2273003"/>
                </a:lnTo>
                <a:lnTo>
                  <a:pt x="2257713" y="2281504"/>
                </a:lnTo>
                <a:lnTo>
                  <a:pt x="2258123" y="2341753"/>
                </a:lnTo>
                <a:lnTo>
                  <a:pt x="2259387" y="2359454"/>
                </a:lnTo>
                <a:lnTo>
                  <a:pt x="2262871" y="2371920"/>
                </a:lnTo>
                <a:lnTo>
                  <a:pt x="2268117" y="2379869"/>
                </a:lnTo>
                <a:lnTo>
                  <a:pt x="2274666" y="2384019"/>
                </a:lnTo>
                <a:lnTo>
                  <a:pt x="2282057" y="2385089"/>
                </a:lnTo>
                <a:lnTo>
                  <a:pt x="2289832" y="2383797"/>
                </a:lnTo>
                <a:lnTo>
                  <a:pt x="2475623" y="2224493"/>
                </a:lnTo>
                <a:lnTo>
                  <a:pt x="2500587" y="2186798"/>
                </a:lnTo>
                <a:lnTo>
                  <a:pt x="2502550" y="2174934"/>
                </a:lnTo>
                <a:lnTo>
                  <a:pt x="2502175" y="2163678"/>
                </a:lnTo>
                <a:lnTo>
                  <a:pt x="2487403" y="2127803"/>
                </a:lnTo>
                <a:lnTo>
                  <a:pt x="2476522" y="2114814"/>
                </a:lnTo>
                <a:lnTo>
                  <a:pt x="2475623" y="2113953"/>
                </a:lnTo>
                <a:close/>
              </a:path>
            </a:pathLst>
          </a:custGeom>
          <a:ln w="24180">
            <a:solidFill>
              <a:srgbClr val="009DE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2838121" y="1539632"/>
            <a:ext cx="2761512" cy="4337763"/>
          </a:xfrm>
          <a:custGeom>
            <a:avLst/>
            <a:gdLst/>
            <a:ahLst/>
            <a:cxnLst/>
            <a:rect l="l" t="t" r="r" b="b"/>
            <a:pathLst>
              <a:path w="2761512" h="4337763">
                <a:moveTo>
                  <a:pt x="2190981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217430" y="4337561"/>
                </a:lnTo>
                <a:lnTo>
                  <a:pt x="2255706" y="4336026"/>
                </a:lnTo>
                <a:lnTo>
                  <a:pt x="2295570" y="4328374"/>
                </a:lnTo>
                <a:lnTo>
                  <a:pt x="2323222" y="4301278"/>
                </a:lnTo>
                <a:lnTo>
                  <a:pt x="2330888" y="4262525"/>
                </a:lnTo>
                <a:lnTo>
                  <a:pt x="2332512" y="4206177"/>
                </a:lnTo>
                <a:lnTo>
                  <a:pt x="2332554" y="2271770"/>
                </a:lnTo>
                <a:lnTo>
                  <a:pt x="2682423" y="2271770"/>
                </a:lnTo>
                <a:lnTo>
                  <a:pt x="2734585" y="2224475"/>
                </a:lnTo>
                <a:lnTo>
                  <a:pt x="2759549" y="2186780"/>
                </a:lnTo>
                <a:lnTo>
                  <a:pt x="2761512" y="2174916"/>
                </a:lnTo>
                <a:lnTo>
                  <a:pt x="2761138" y="2163660"/>
                </a:lnTo>
                <a:lnTo>
                  <a:pt x="2746365" y="2127785"/>
                </a:lnTo>
                <a:lnTo>
                  <a:pt x="2734811" y="2114151"/>
                </a:lnTo>
                <a:lnTo>
                  <a:pt x="2734585" y="2114151"/>
                </a:lnTo>
                <a:lnTo>
                  <a:pt x="2682428" y="2066856"/>
                </a:lnTo>
                <a:lnTo>
                  <a:pt x="2332554" y="2066856"/>
                </a:lnTo>
                <a:lnTo>
                  <a:pt x="2332525" y="131597"/>
                </a:lnTo>
                <a:lnTo>
                  <a:pt x="2332324" y="109549"/>
                </a:lnTo>
                <a:lnTo>
                  <a:pt x="2328952" y="58412"/>
                </a:lnTo>
                <a:lnTo>
                  <a:pt x="2311547" y="19105"/>
                </a:lnTo>
                <a:lnTo>
                  <a:pt x="2269246" y="3145"/>
                </a:lnTo>
                <a:lnTo>
                  <a:pt x="2214524" y="160"/>
                </a:lnTo>
                <a:lnTo>
                  <a:pt x="2190981" y="0"/>
                </a:lnTo>
                <a:close/>
              </a:path>
              <a:path w="2761512" h="4337763">
                <a:moveTo>
                  <a:pt x="2682423" y="2271770"/>
                </a:moveTo>
                <a:lnTo>
                  <a:pt x="2492384" y="2271770"/>
                </a:lnTo>
                <a:lnTo>
                  <a:pt x="2510980" y="2272985"/>
                </a:lnTo>
                <a:lnTo>
                  <a:pt x="2516675" y="2281486"/>
                </a:lnTo>
                <a:lnTo>
                  <a:pt x="2517085" y="2341735"/>
                </a:lnTo>
                <a:lnTo>
                  <a:pt x="2527080" y="2379851"/>
                </a:lnTo>
                <a:lnTo>
                  <a:pt x="2541019" y="2385071"/>
                </a:lnTo>
                <a:lnTo>
                  <a:pt x="2548794" y="2383779"/>
                </a:lnTo>
                <a:lnTo>
                  <a:pt x="2577341" y="2367046"/>
                </a:lnTo>
                <a:lnTo>
                  <a:pt x="2682423" y="2271770"/>
                </a:lnTo>
                <a:close/>
              </a:path>
              <a:path w="2761512" h="4337763">
                <a:moveTo>
                  <a:pt x="2734585" y="2113935"/>
                </a:moveTo>
                <a:lnTo>
                  <a:pt x="2734585" y="2114151"/>
                </a:lnTo>
                <a:lnTo>
                  <a:pt x="2734811" y="2114151"/>
                </a:lnTo>
                <a:lnTo>
                  <a:pt x="2734585" y="2113935"/>
                </a:lnTo>
                <a:close/>
              </a:path>
              <a:path w="2761512" h="4337763">
                <a:moveTo>
                  <a:pt x="2542025" y="1952685"/>
                </a:moveTo>
                <a:lnTo>
                  <a:pt x="2517812" y="1986923"/>
                </a:lnTo>
                <a:lnTo>
                  <a:pt x="2517085" y="2043348"/>
                </a:lnTo>
                <a:lnTo>
                  <a:pt x="2515809" y="2061046"/>
                </a:lnTo>
                <a:lnTo>
                  <a:pt x="2506876" y="2066465"/>
                </a:lnTo>
                <a:lnTo>
                  <a:pt x="2332554" y="2066856"/>
                </a:lnTo>
                <a:lnTo>
                  <a:pt x="2682428" y="2066856"/>
                </a:lnTo>
                <a:lnTo>
                  <a:pt x="2577918" y="1972088"/>
                </a:lnTo>
                <a:lnTo>
                  <a:pt x="2563579" y="1960749"/>
                </a:lnTo>
                <a:lnTo>
                  <a:pt x="2551691" y="1954552"/>
                </a:lnTo>
                <a:lnTo>
                  <a:pt x="2542025" y="1952685"/>
                </a:lnTo>
                <a:close/>
              </a:path>
            </a:pathLst>
          </a:custGeom>
          <a:solidFill>
            <a:srgbClr val="E4ED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2838093" y="1539614"/>
            <a:ext cx="2761541" cy="4337799"/>
          </a:xfrm>
          <a:custGeom>
            <a:avLst/>
            <a:gdLst/>
            <a:ahLst/>
            <a:cxnLst/>
            <a:rect l="l" t="t" r="r" b="b"/>
            <a:pathLst>
              <a:path w="2761541" h="4337799">
                <a:moveTo>
                  <a:pt x="2734614" y="2113953"/>
                </a:moveTo>
                <a:lnTo>
                  <a:pt x="2734614" y="2114169"/>
                </a:lnTo>
                <a:lnTo>
                  <a:pt x="2716733" y="2097951"/>
                </a:lnTo>
                <a:lnTo>
                  <a:pt x="2577947" y="1972106"/>
                </a:lnTo>
                <a:lnTo>
                  <a:pt x="2563608" y="1960767"/>
                </a:lnTo>
                <a:lnTo>
                  <a:pt x="2551720" y="1954570"/>
                </a:lnTo>
                <a:lnTo>
                  <a:pt x="2542054" y="1952703"/>
                </a:lnTo>
                <a:lnTo>
                  <a:pt x="2534379" y="1954354"/>
                </a:lnTo>
                <a:lnTo>
                  <a:pt x="2517292" y="1992637"/>
                </a:lnTo>
                <a:lnTo>
                  <a:pt x="2517114" y="2043366"/>
                </a:lnTo>
                <a:lnTo>
                  <a:pt x="2515838" y="2061064"/>
                </a:lnTo>
                <a:lnTo>
                  <a:pt x="2506905" y="2066483"/>
                </a:lnTo>
                <a:lnTo>
                  <a:pt x="2332583" y="2066874"/>
                </a:lnTo>
                <a:lnTo>
                  <a:pt x="2332583" y="521919"/>
                </a:lnTo>
                <a:lnTo>
                  <a:pt x="2332583" y="156438"/>
                </a:lnTo>
                <a:lnTo>
                  <a:pt x="2332353" y="109567"/>
                </a:lnTo>
                <a:lnTo>
                  <a:pt x="2328981" y="58430"/>
                </a:lnTo>
                <a:lnTo>
                  <a:pt x="2311576" y="19123"/>
                </a:lnTo>
                <a:lnTo>
                  <a:pt x="2269274" y="3163"/>
                </a:lnTo>
                <a:lnTo>
                  <a:pt x="2214553" y="178"/>
                </a:lnTo>
                <a:lnTo>
                  <a:pt x="1754212" y="0"/>
                </a:lnTo>
                <a:lnTo>
                  <a:pt x="578370" y="0"/>
                </a:lnTo>
                <a:lnTo>
                  <a:pt x="164376" y="0"/>
                </a:lnTo>
                <a:lnTo>
                  <a:pt x="115126" y="219"/>
                </a:lnTo>
                <a:lnTo>
                  <a:pt x="76850" y="1755"/>
                </a:lnTo>
                <a:lnTo>
                  <a:pt x="36986" y="9406"/>
                </a:lnTo>
                <a:lnTo>
                  <a:pt x="9333" y="36502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578370" y="4337799"/>
                </a:lnTo>
                <a:lnTo>
                  <a:pt x="1754212" y="4337799"/>
                </a:lnTo>
                <a:lnTo>
                  <a:pt x="2168207" y="4337799"/>
                </a:lnTo>
                <a:lnTo>
                  <a:pt x="2217458" y="4337579"/>
                </a:lnTo>
                <a:lnTo>
                  <a:pt x="2255735" y="4336044"/>
                </a:lnTo>
                <a:lnTo>
                  <a:pt x="2295599" y="4328392"/>
                </a:lnTo>
                <a:lnTo>
                  <a:pt x="2323251" y="4301296"/>
                </a:lnTo>
                <a:lnTo>
                  <a:pt x="2330917" y="4262543"/>
                </a:lnTo>
                <a:lnTo>
                  <a:pt x="2332564" y="4203058"/>
                </a:lnTo>
                <a:lnTo>
                  <a:pt x="2332583" y="3815892"/>
                </a:lnTo>
                <a:lnTo>
                  <a:pt x="2332583" y="2271788"/>
                </a:lnTo>
                <a:lnTo>
                  <a:pt x="2492413" y="2271788"/>
                </a:lnTo>
                <a:lnTo>
                  <a:pt x="2511009" y="2273003"/>
                </a:lnTo>
                <a:lnTo>
                  <a:pt x="2516704" y="2281504"/>
                </a:lnTo>
                <a:lnTo>
                  <a:pt x="2517114" y="2341753"/>
                </a:lnTo>
                <a:lnTo>
                  <a:pt x="2518378" y="2359454"/>
                </a:lnTo>
                <a:lnTo>
                  <a:pt x="2521862" y="2371920"/>
                </a:lnTo>
                <a:lnTo>
                  <a:pt x="2527108" y="2379869"/>
                </a:lnTo>
                <a:lnTo>
                  <a:pt x="2533657" y="2384019"/>
                </a:lnTo>
                <a:lnTo>
                  <a:pt x="2541048" y="2385089"/>
                </a:lnTo>
                <a:lnTo>
                  <a:pt x="2548823" y="2383797"/>
                </a:lnTo>
                <a:lnTo>
                  <a:pt x="2734614" y="2224493"/>
                </a:lnTo>
                <a:lnTo>
                  <a:pt x="2759578" y="2186798"/>
                </a:lnTo>
                <a:lnTo>
                  <a:pt x="2761541" y="2174934"/>
                </a:lnTo>
                <a:lnTo>
                  <a:pt x="2761166" y="2163678"/>
                </a:lnTo>
                <a:lnTo>
                  <a:pt x="2746394" y="2127803"/>
                </a:lnTo>
                <a:lnTo>
                  <a:pt x="2735513" y="2114814"/>
                </a:lnTo>
                <a:lnTo>
                  <a:pt x="2734614" y="2113953"/>
                </a:lnTo>
                <a:close/>
              </a:path>
            </a:pathLst>
          </a:custGeom>
          <a:ln w="24180">
            <a:solidFill>
              <a:srgbClr val="83B71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8114420" y="253960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8114420" y="326578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8114420" y="3991954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14420" y="4207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8114420" y="476312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8208933" y="1896148"/>
            <a:ext cx="1785620" cy="33229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4485" marR="129539" indent="-286385">
              <a:lnSpc>
                <a:spcPts val="1970"/>
              </a:lnSpc>
            </a:pPr>
            <a:r>
              <a:rPr sz="1750" spc="-12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w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ds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End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of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550"/>
              </a:lnSpc>
              <a:spcBef>
                <a:spcPts val="26"/>
              </a:spcBef>
            </a:pPr>
            <a:endParaRPr sz="550"/>
          </a:p>
          <a:p>
            <a:pPr marL="12700" marR="44450" indent="-635">
              <a:lnSpc>
                <a:spcPct val="106400"/>
              </a:lnSpc>
            </a:pPr>
            <a:r>
              <a:rPr sz="1050" spc="-55" dirty="0" smtClean="0">
                <a:latin typeface="Arial"/>
                <a:cs typeface="Arial"/>
              </a:rPr>
              <a:t>The final </a:t>
            </a:r>
            <a:r>
              <a:rPr sz="1050" spc="-10" dirty="0" smtClean="0">
                <a:latin typeface="Arial"/>
                <a:cs typeface="Arial"/>
              </a:rPr>
              <a:t>meeting </a:t>
            </a:r>
            <a:r>
              <a:rPr sz="1050" spc="-20" dirty="0" smtClean="0">
                <a:latin typeface="Arial"/>
                <a:cs typeface="Arial"/>
              </a:rPr>
              <a:t>should </a:t>
            </a:r>
            <a:r>
              <a:rPr sz="1050" spc="-40" dirty="0" smtClean="0">
                <a:latin typeface="Arial"/>
                <a:cs typeface="Arial"/>
              </a:rPr>
              <a:t>have</a:t>
            </a:r>
            <a:r>
              <a:rPr sz="1050" spc="-25" dirty="0" smtClean="0">
                <a:latin typeface="Arial"/>
                <a:cs typeface="Arial"/>
              </a:rPr>
              <a:t> occur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30" dirty="0" smtClean="0">
                <a:latin typeface="Arial"/>
                <a:cs typeface="Arial"/>
              </a:rPr>
              <a:t>ed by </a:t>
            </a:r>
            <a:r>
              <a:rPr sz="1050" spc="-50" dirty="0" smtClean="0">
                <a:latin typeface="Arial"/>
                <a:cs typeface="Arial"/>
              </a:rPr>
              <a:t>January or mid </a:t>
            </a:r>
            <a:r>
              <a:rPr sz="1050" spc="-60" dirty="0" smtClean="0">
                <a:latin typeface="Arial"/>
                <a:cs typeface="Arial"/>
              </a:rPr>
              <a:t>June prior </a:t>
            </a:r>
            <a:r>
              <a:rPr sz="1050" spc="30" dirty="0" smtClean="0">
                <a:latin typeface="Arial"/>
                <a:cs typeface="Arial"/>
              </a:rPr>
              <a:t>to the </a:t>
            </a:r>
            <a:r>
              <a:rPr sz="1050" spc="-105" dirty="0" smtClean="0">
                <a:latin typeface="Arial"/>
                <a:cs typeface="Arial"/>
              </a:rPr>
              <a:t>ARCP </a:t>
            </a:r>
            <a:r>
              <a:rPr sz="1050" spc="-25" dirty="0" smtClean="0">
                <a:latin typeface="Arial"/>
                <a:cs typeface="Arial"/>
              </a:rPr>
              <a:t>panel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10" dirty="0" smtClean="0">
                <a:latin typeface="Arial"/>
                <a:cs typeface="Arial"/>
              </a:rPr>
              <a:t>meeting</a:t>
            </a:r>
            <a:endParaRPr sz="1050">
              <a:latin typeface="Arial"/>
              <a:cs typeface="Arial"/>
            </a:endParaRPr>
          </a:p>
          <a:p>
            <a:pPr marL="12700" marR="45085" indent="-635">
              <a:lnSpc>
                <a:spcPct val="106400"/>
              </a:lnSpc>
              <a:spcBef>
                <a:spcPts val="355"/>
              </a:spcBef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</a:t>
            </a:r>
            <a:r>
              <a:rPr sz="1050" spc="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mandatory </a:t>
            </a:r>
            <a:r>
              <a:rPr sz="1050" spc="-30" dirty="0" smtClean="0">
                <a:latin typeface="Arial"/>
                <a:cs typeface="Arial"/>
              </a:rPr>
              <a:t>elements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5" dirty="0" smtClean="0">
                <a:latin typeface="Arial"/>
                <a:cs typeface="Arial"/>
              </a:rPr>
              <a:t>further </a:t>
            </a:r>
            <a:r>
              <a:rPr sz="1050" spc="-40" dirty="0" smtClean="0">
                <a:latin typeface="Arial"/>
                <a:cs typeface="Arial"/>
              </a:rPr>
              <a:t>evidence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including audit &amp; </a:t>
            </a:r>
            <a:r>
              <a:rPr sz="1050" spc="-114" dirty="0" smtClean="0">
                <a:latin typeface="Arial"/>
                <a:cs typeface="Arial"/>
              </a:rPr>
              <a:t>SEA</a:t>
            </a:r>
            <a:endParaRPr sz="1050">
              <a:latin typeface="Arial"/>
              <a:cs typeface="Arial"/>
            </a:endParaRPr>
          </a:p>
          <a:p>
            <a:pPr marL="12700" marR="29845">
              <a:lnSpc>
                <a:spcPct val="134500"/>
              </a:lnSpc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135" dirty="0" smtClean="0">
                <a:latin typeface="Arial"/>
                <a:cs typeface="Arial"/>
              </a:rPr>
              <a:t>CSR documentation 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</a:t>
            </a:r>
            <a:endParaRPr sz="1050">
              <a:latin typeface="Arial"/>
              <a:cs typeface="Arial"/>
            </a:endParaRPr>
          </a:p>
          <a:p>
            <a:pPr marL="12700" marR="239395">
              <a:lnSpc>
                <a:spcPct val="106400"/>
              </a:lnSpc>
            </a:pP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Supervisory/GP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  <a:p>
            <a:pPr marL="12700" marR="1270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completes the </a:t>
            </a:r>
            <a:r>
              <a:rPr sz="1050" spc="-40" dirty="0" smtClean="0">
                <a:latin typeface="Arial"/>
                <a:cs typeface="Arial"/>
              </a:rPr>
              <a:t>Deanery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60" dirty="0" smtClean="0">
                <a:latin typeface="Arial"/>
                <a:cs typeface="Arial"/>
              </a:rPr>
              <a:t>assessment </a:t>
            </a:r>
            <a:r>
              <a:rPr sz="1050" spc="-15" dirty="0" smtClean="0">
                <a:latin typeface="Arial"/>
                <a:cs typeface="Arial"/>
              </a:rPr>
              <a:t>questionnai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e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80" dirty="0" smtClean="0">
                <a:latin typeface="Arial"/>
                <a:cs typeface="Arial"/>
              </a:rPr>
              <a:t>(</a:t>
            </a:r>
            <a:r>
              <a:rPr sz="1050" spc="-235" dirty="0" smtClean="0">
                <a:latin typeface="Arial"/>
                <a:cs typeface="Arial"/>
              </a:rPr>
              <a:t>P</a:t>
            </a:r>
            <a:r>
              <a:rPr sz="1050" spc="-40" dirty="0" smtClean="0">
                <a:latin typeface="Arial"/>
                <a:cs typeface="Arial"/>
              </a:rPr>
              <a:t>AQ)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14"/>
          <p:cNvSpPr/>
          <p:nvPr/>
        </p:nvSpPr>
        <p:spPr>
          <a:xfrm>
            <a:off x="5659437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659437" y="280434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659437" y="336022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659437" y="425668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 txBox="1"/>
          <p:nvPr/>
        </p:nvSpPr>
        <p:spPr>
          <a:xfrm>
            <a:off x="5703633" y="1662376"/>
            <a:ext cx="1791970" cy="30499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750" spc="4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id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62865" marR="12700" indent="-635">
              <a:lnSpc>
                <a:spcPct val="106400"/>
              </a:lnSpc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 </a:t>
            </a:r>
            <a:r>
              <a:rPr sz="1050" spc="-10" dirty="0" smtClean="0">
                <a:latin typeface="Arial"/>
                <a:cs typeface="Arial"/>
              </a:rPr>
              <a:t>action plan,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50" dirty="0" smtClean="0">
                <a:latin typeface="Arial"/>
                <a:cs typeface="Arial"/>
              </a:rPr>
              <a:t>scale,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00" dirty="0" smtClean="0">
                <a:latin typeface="Arial"/>
                <a:cs typeface="Arial"/>
              </a:rPr>
              <a:t>MSF (if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" dirty="0" smtClean="0">
                <a:latin typeface="Arial"/>
                <a:cs typeface="Arial"/>
              </a:rPr>
              <a:t>equi</a:t>
            </a:r>
            <a:r>
              <a:rPr sz="1050" spc="-3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ed)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consider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pointers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50" dirty="0" smtClean="0">
                <a:latin typeface="Arial"/>
                <a:cs typeface="Arial"/>
              </a:rPr>
              <a:t>needs</a:t>
            </a:r>
            <a:endParaRPr sz="1050">
              <a:latin typeface="Arial"/>
              <a:cs typeface="Arial"/>
            </a:endParaRPr>
          </a:p>
          <a:p>
            <a:pPr marL="62865" marR="1416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25" dirty="0" smtClean="0">
                <a:latin typeface="Arial"/>
                <a:cs typeface="Arial"/>
              </a:rPr>
              <a:t>general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</a:t>
            </a:r>
            <a:r>
              <a:rPr sz="1050" spc="-5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using the </a:t>
            </a:r>
            <a:r>
              <a:rPr sz="1050" spc="-40" dirty="0" smtClean="0">
                <a:latin typeface="Arial"/>
                <a:cs typeface="Arial"/>
              </a:rPr>
              <a:t>RDMp </a:t>
            </a:r>
            <a:r>
              <a:rPr sz="1050" spc="-15" dirty="0" smtClean="0">
                <a:latin typeface="Arial"/>
                <a:cs typeface="Arial"/>
              </a:rPr>
              <a:t>model </a:t>
            </a:r>
            <a:r>
              <a:rPr sz="1050" spc="-90" dirty="0" smtClean="0">
                <a:latin typeface="Arial"/>
                <a:cs typeface="Arial"/>
              </a:rPr>
              <a:t>as </a:t>
            </a:r>
            <a:r>
              <a:rPr sz="1050" spc="-60" dirty="0" smtClean="0">
                <a:latin typeface="Arial"/>
                <a:cs typeface="Arial"/>
              </a:rPr>
              <a:t>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guide </a:t>
            </a:r>
            <a:r>
              <a:rPr sz="1050" spc="-75" dirty="0" smtClean="0">
                <a:latin typeface="Arial"/>
                <a:cs typeface="Arial"/>
              </a:rPr>
              <a:t>(see </a:t>
            </a:r>
            <a:r>
              <a:rPr sz="1050" spc="-120" dirty="0" smtClean="0">
                <a:latin typeface="Arial"/>
                <a:cs typeface="Arial"/>
              </a:rPr>
              <a:t>CSR)</a:t>
            </a:r>
            <a:endParaRPr sz="1050">
              <a:latin typeface="Arial"/>
              <a:cs typeface="Arial"/>
            </a:endParaRPr>
          </a:p>
          <a:p>
            <a:pPr marL="62865" marR="30480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3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in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5" dirty="0" smtClean="0">
                <a:latin typeface="Arial"/>
                <a:cs typeface="Arial"/>
              </a:rPr>
              <a:t>notes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20" dirty="0" smtClean="0">
                <a:latin typeface="Arial"/>
                <a:cs typeface="Arial"/>
              </a:rPr>
              <a:t> documents in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25" dirty="0" smtClean="0">
                <a:latin typeface="Arial"/>
                <a:cs typeface="Arial"/>
              </a:rPr>
              <a:t>updates pdp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endParaRPr sz="1050">
              <a:latin typeface="Arial"/>
              <a:cs typeface="Arial"/>
            </a:endParaRPr>
          </a:p>
          <a:p>
            <a:pPr marL="62865" marR="177800" indent="-635">
              <a:lnSpc>
                <a:spcPct val="106400"/>
              </a:lnSpc>
              <a:spcBef>
                <a:spcPts val="355"/>
              </a:spcBef>
            </a:pPr>
            <a:r>
              <a:rPr sz="1050" dirty="0" smtClean="0">
                <a:latin typeface="Arial"/>
                <a:cs typeface="Arial"/>
              </a:rPr>
              <a:t>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2988720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2988720" y="246375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2988720" y="318992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2988720" y="357551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2988720" y="430169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/>
          <p:nvPr/>
        </p:nvSpPr>
        <p:spPr>
          <a:xfrm>
            <a:off x="2988720" y="485756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25"/>
          <p:cNvSpPr/>
          <p:nvPr/>
        </p:nvSpPr>
        <p:spPr>
          <a:xfrm>
            <a:off x="2988720" y="54134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6"/>
          <p:cNvSpPr txBox="1"/>
          <p:nvPr/>
        </p:nvSpPr>
        <p:spPr>
          <a:xfrm>
            <a:off x="3083232" y="1662376"/>
            <a:ext cx="1965325" cy="4036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900">
              <a:lnSpc>
                <a:spcPct val="100000"/>
              </a:lnSpc>
            </a:pP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nitial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12700" marR="12700" indent="-635">
              <a:lnSpc>
                <a:spcPct val="1064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&amp; </a:t>
            </a: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15" dirty="0" smtClean="0">
                <a:latin typeface="Arial"/>
                <a:cs typeface="Arial"/>
              </a:rPr>
              <a:t>meet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within 2 </a:t>
            </a:r>
            <a:r>
              <a:rPr sz="1050" spc="-30" dirty="0" smtClean="0">
                <a:latin typeface="Arial"/>
                <a:cs typeface="Arial"/>
              </a:rPr>
              <a:t>weeks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5" dirty="0" smtClean="0">
                <a:latin typeface="Arial"/>
                <a:cs typeface="Arial"/>
              </a:rPr>
              <a:t>starting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endParaRPr sz="1050">
              <a:latin typeface="Arial"/>
              <a:cs typeface="Arial"/>
            </a:endParaRPr>
          </a:p>
          <a:p>
            <a:pPr marL="12700" marR="5905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40" dirty="0" smtClean="0">
                <a:latin typeface="Arial"/>
                <a:cs typeface="Arial"/>
              </a:rPr>
              <a:t>ideas,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&amp; </a:t>
            </a:r>
            <a:r>
              <a:rPr sz="1050" spc="-25" dirty="0" smtClean="0">
                <a:latin typeface="Arial"/>
                <a:cs typeface="Arial"/>
              </a:rPr>
              <a:t>expectations </a:t>
            </a:r>
            <a:r>
              <a:rPr sz="1050" spc="20" dirty="0" smtClean="0">
                <a:latin typeface="Arial"/>
                <a:cs typeface="Arial"/>
              </a:rPr>
              <a:t>for the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how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20" dirty="0" smtClean="0">
                <a:latin typeface="Arial"/>
                <a:cs typeface="Arial"/>
              </a:rPr>
              <a:t>focus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in </a:t>
            </a:r>
            <a:r>
              <a:rPr sz="1050" spc="-35" dirty="0" smtClean="0">
                <a:latin typeface="Arial"/>
                <a:cs typeface="Arial"/>
              </a:rPr>
              <a:t>a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80" dirty="0" smtClean="0">
                <a:latin typeface="Arial"/>
                <a:cs typeface="Arial"/>
              </a:rPr>
              <a:t>eas </a:t>
            </a:r>
            <a:r>
              <a:rPr sz="1050" spc="30" dirty="0" smtClean="0">
                <a:latin typeface="Arial"/>
                <a:cs typeface="Arial"/>
              </a:rPr>
              <a:t>of</a:t>
            </a:r>
            <a:r>
              <a:rPr sz="1050" spc="20" dirty="0" smtClean="0">
                <a:latin typeface="Arial"/>
                <a:cs typeface="Arial"/>
              </a:rPr>
              <a:t> identified </a:t>
            </a:r>
            <a:r>
              <a:rPr sz="1050" spc="-40" dirty="0" smtClean="0">
                <a:latin typeface="Arial"/>
                <a:cs typeface="Arial"/>
              </a:rPr>
              <a:t>needs.</a:t>
            </a:r>
            <a:endParaRPr sz="1050">
              <a:latin typeface="Arial"/>
              <a:cs typeface="Arial"/>
            </a:endParaRPr>
          </a:p>
          <a:p>
            <a:pPr marL="12700" marR="3067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35" dirty="0" smtClean="0">
                <a:latin typeface="Arial"/>
                <a:cs typeface="Arial"/>
              </a:rPr>
              <a:t>plans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130" dirty="0" smtClean="0">
                <a:latin typeface="Arial"/>
                <a:cs typeface="Arial"/>
              </a:rPr>
              <a:t>GPST </a:t>
            </a:r>
            <a:r>
              <a:rPr sz="1050" spc="-90" dirty="0" smtClean="0">
                <a:latin typeface="Arial"/>
                <a:cs typeface="Arial"/>
              </a:rPr>
              <a:t>HBGL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attendance in </a:t>
            </a:r>
            <a:r>
              <a:rPr sz="1050" spc="-15" dirty="0" smtClean="0">
                <a:latin typeface="Arial"/>
                <a:cs typeface="Arial"/>
              </a:rPr>
              <a:t>this </a:t>
            </a:r>
            <a:r>
              <a:rPr sz="1050" spc="-10" dirty="0" smtClean="0">
                <a:latin typeface="Arial"/>
                <a:cs typeface="Arial"/>
              </a:rPr>
              <a:t>post.</a:t>
            </a:r>
            <a:endParaRPr sz="1050">
              <a:latin typeface="Arial"/>
              <a:cs typeface="Arial"/>
            </a:endParaRPr>
          </a:p>
          <a:p>
            <a:pPr marL="12700" marR="11938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60" dirty="0" smtClean="0">
                <a:latin typeface="Arial"/>
                <a:cs typeface="Arial"/>
              </a:rPr>
              <a:t>a brief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r>
              <a:rPr sz="1050" spc="-10" dirty="0" smtClean="0">
                <a:latin typeface="Arial"/>
                <a:cs typeface="Arial"/>
              </a:rPr>
              <a:t> togethe</a:t>
            </a:r>
            <a:r>
              <a:rPr sz="1050" spc="-10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, </a:t>
            </a:r>
            <a:r>
              <a:rPr sz="1050" spc="-15" dirty="0" smtClean="0">
                <a:latin typeface="Arial"/>
                <a:cs typeface="Arial"/>
              </a:rPr>
              <a:t>trainee </a:t>
            </a:r>
            <a:r>
              <a:rPr sz="1050" spc="-20" dirty="0" smtClean="0">
                <a:latin typeface="Arial"/>
                <a:cs typeface="Arial"/>
              </a:rPr>
              <a:t>documents in the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35" dirty="0" smtClean="0">
                <a:latin typeface="Arial"/>
                <a:cs typeface="Arial"/>
              </a:rPr>
              <a:t>c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50" dirty="0" smtClean="0">
                <a:latin typeface="Arial"/>
                <a:cs typeface="Arial"/>
              </a:rPr>
              <a:t>eates </a:t>
            </a:r>
            <a:r>
              <a:rPr sz="1050" spc="-60" dirty="0" smtClean="0">
                <a:latin typeface="Arial"/>
                <a:cs typeface="Arial"/>
              </a:rPr>
              <a:t>a pdp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40" dirty="0" smtClean="0">
                <a:latin typeface="Arial"/>
                <a:cs typeface="Arial"/>
              </a:rPr>
              <a:t>each </a:t>
            </a:r>
            <a:r>
              <a:rPr sz="1050" spc="-20" dirty="0" smtClean="0">
                <a:latin typeface="Arial"/>
                <a:cs typeface="Arial"/>
              </a:rPr>
              <a:t>categor</a:t>
            </a:r>
            <a:r>
              <a:rPr sz="1050" spc="-125" dirty="0" smtClean="0">
                <a:latin typeface="Arial"/>
                <a:cs typeface="Arial"/>
              </a:rPr>
              <a:t>y</a:t>
            </a:r>
            <a:r>
              <a:rPr sz="1050" spc="0" dirty="0" smtClean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  <a:p>
            <a:pPr marL="12700" marR="97155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brief </a:t>
            </a:r>
            <a:r>
              <a:rPr sz="1050" spc="-35" dirty="0" smtClean="0">
                <a:latin typeface="Arial"/>
                <a:cs typeface="Arial"/>
              </a:rPr>
              <a:t>summary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10" dirty="0" smtClean="0">
                <a:latin typeface="Arial"/>
                <a:cs typeface="Arial"/>
              </a:rPr>
              <a:t>meeting in the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0" dirty="0" smtClean="0">
                <a:latin typeface="Arial"/>
                <a:cs typeface="Arial"/>
              </a:rPr>
              <a:t>notes.</a:t>
            </a:r>
            <a:endParaRPr sz="1050">
              <a:latin typeface="Arial"/>
              <a:cs typeface="Arial"/>
            </a:endParaRPr>
          </a:p>
          <a:p>
            <a:pPr marL="12700" marR="264160" indent="-635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Both </a:t>
            </a:r>
            <a:r>
              <a:rPr sz="1050" spc="-40" dirty="0" smtClean="0">
                <a:latin typeface="Arial"/>
                <a:cs typeface="Arial"/>
              </a:rPr>
              <a:t>set </a:t>
            </a:r>
            <a:r>
              <a:rPr sz="1050" spc="-35" dirty="0" smtClean="0">
                <a:latin typeface="Arial"/>
                <a:cs typeface="Arial"/>
              </a:rPr>
              <a:t>dates </a:t>
            </a:r>
            <a:r>
              <a:rPr sz="1050" spc="-20" dirty="0" smtClean="0">
                <a:latin typeface="Arial"/>
                <a:cs typeface="Arial"/>
              </a:rPr>
              <a:t>and times </a:t>
            </a:r>
            <a:r>
              <a:rPr sz="1050" spc="20" dirty="0" smtClean="0">
                <a:latin typeface="Arial"/>
                <a:cs typeface="Arial"/>
              </a:rPr>
              <a:t>for</a:t>
            </a:r>
            <a:r>
              <a:rPr sz="1050" spc="10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completion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elevant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65" dirty="0" smtClean="0">
                <a:latin typeface="Arial"/>
                <a:cs typeface="Arial"/>
              </a:rPr>
              <a:t>assessments</a:t>
            </a:r>
            <a:endParaRPr sz="1050">
              <a:latin typeface="Arial"/>
              <a:cs typeface="Arial"/>
            </a:endParaRPr>
          </a:p>
          <a:p>
            <a:pPr marL="12700" marR="194310" indent="-635">
              <a:lnSpc>
                <a:spcPct val="106400"/>
              </a:lnSpc>
              <a:spcBef>
                <a:spcPts val="355"/>
              </a:spcBef>
            </a:pPr>
            <a:r>
              <a:rPr sz="1050" spc="-60" dirty="0" smtClean="0">
                <a:latin typeface="Arial"/>
                <a:cs typeface="Arial"/>
              </a:rPr>
              <a:t>Set </a:t>
            </a:r>
            <a:r>
              <a:rPr sz="1050" spc="-20" dirty="0" smtClean="0">
                <a:latin typeface="Arial"/>
                <a:cs typeface="Arial"/>
              </a:rPr>
              <a:t>date and time </a:t>
            </a:r>
            <a:r>
              <a:rPr sz="1050" spc="20" dirty="0" smtClean="0">
                <a:latin typeface="Arial"/>
                <a:cs typeface="Arial"/>
              </a:rPr>
              <a:t>for mid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eview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588115" y="1539632"/>
            <a:ext cx="2342196" cy="4337763"/>
          </a:xfrm>
          <a:custGeom>
            <a:avLst/>
            <a:gdLst/>
            <a:ahLst/>
            <a:cxnLst/>
            <a:rect l="l" t="t" r="r" b="b"/>
            <a:pathLst>
              <a:path w="2342196" h="4337763">
                <a:moveTo>
                  <a:pt x="1776987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1803435" y="4337561"/>
                </a:lnTo>
                <a:lnTo>
                  <a:pt x="1841712" y="4336026"/>
                </a:lnTo>
                <a:lnTo>
                  <a:pt x="1881576" y="4328374"/>
                </a:lnTo>
                <a:lnTo>
                  <a:pt x="1909227" y="4301278"/>
                </a:lnTo>
                <a:lnTo>
                  <a:pt x="1916893" y="4262525"/>
                </a:lnTo>
                <a:lnTo>
                  <a:pt x="1918517" y="4206177"/>
                </a:lnTo>
                <a:lnTo>
                  <a:pt x="1918560" y="2271770"/>
                </a:lnTo>
                <a:lnTo>
                  <a:pt x="2263107" y="2271770"/>
                </a:lnTo>
                <a:lnTo>
                  <a:pt x="2315270" y="2224475"/>
                </a:lnTo>
                <a:lnTo>
                  <a:pt x="2340233" y="2186780"/>
                </a:lnTo>
                <a:lnTo>
                  <a:pt x="2342196" y="2174916"/>
                </a:lnTo>
                <a:lnTo>
                  <a:pt x="2341822" y="2163660"/>
                </a:lnTo>
                <a:lnTo>
                  <a:pt x="2327049" y="2127785"/>
                </a:lnTo>
                <a:lnTo>
                  <a:pt x="2315495" y="2114151"/>
                </a:lnTo>
                <a:lnTo>
                  <a:pt x="2315270" y="2114151"/>
                </a:lnTo>
                <a:lnTo>
                  <a:pt x="2263113" y="2066856"/>
                </a:lnTo>
                <a:lnTo>
                  <a:pt x="1918560" y="2066856"/>
                </a:lnTo>
                <a:lnTo>
                  <a:pt x="1918531" y="131597"/>
                </a:lnTo>
                <a:lnTo>
                  <a:pt x="1918329" y="109549"/>
                </a:lnTo>
                <a:lnTo>
                  <a:pt x="1914958" y="58412"/>
                </a:lnTo>
                <a:lnTo>
                  <a:pt x="1897553" y="19105"/>
                </a:lnTo>
                <a:lnTo>
                  <a:pt x="1855251" y="3145"/>
                </a:lnTo>
                <a:lnTo>
                  <a:pt x="1800529" y="160"/>
                </a:lnTo>
                <a:lnTo>
                  <a:pt x="1776987" y="0"/>
                </a:lnTo>
                <a:close/>
              </a:path>
              <a:path w="2342196" h="4337763">
                <a:moveTo>
                  <a:pt x="2263107" y="2271770"/>
                </a:moveTo>
                <a:lnTo>
                  <a:pt x="2073068" y="2271770"/>
                </a:lnTo>
                <a:lnTo>
                  <a:pt x="2091664" y="2272985"/>
                </a:lnTo>
                <a:lnTo>
                  <a:pt x="2097359" y="2281486"/>
                </a:lnTo>
                <a:lnTo>
                  <a:pt x="2097769" y="2341735"/>
                </a:lnTo>
                <a:lnTo>
                  <a:pt x="2107764" y="2379851"/>
                </a:lnTo>
                <a:lnTo>
                  <a:pt x="2121703" y="2385071"/>
                </a:lnTo>
                <a:lnTo>
                  <a:pt x="2129478" y="2383779"/>
                </a:lnTo>
                <a:lnTo>
                  <a:pt x="2158025" y="2367046"/>
                </a:lnTo>
                <a:lnTo>
                  <a:pt x="2263107" y="2271770"/>
                </a:lnTo>
                <a:close/>
              </a:path>
              <a:path w="2342196" h="4337763">
                <a:moveTo>
                  <a:pt x="2315270" y="2113935"/>
                </a:moveTo>
                <a:lnTo>
                  <a:pt x="2315270" y="2114151"/>
                </a:lnTo>
                <a:lnTo>
                  <a:pt x="2315495" y="2114151"/>
                </a:lnTo>
                <a:lnTo>
                  <a:pt x="2315270" y="2113935"/>
                </a:lnTo>
                <a:close/>
              </a:path>
              <a:path w="2342196" h="4337763">
                <a:moveTo>
                  <a:pt x="2122709" y="1952685"/>
                </a:moveTo>
                <a:lnTo>
                  <a:pt x="2098496" y="1986923"/>
                </a:lnTo>
                <a:lnTo>
                  <a:pt x="2097769" y="2043348"/>
                </a:lnTo>
                <a:lnTo>
                  <a:pt x="2096493" y="2061046"/>
                </a:lnTo>
                <a:lnTo>
                  <a:pt x="2087560" y="2066465"/>
                </a:lnTo>
                <a:lnTo>
                  <a:pt x="1918560" y="2066856"/>
                </a:lnTo>
                <a:lnTo>
                  <a:pt x="2263113" y="2066856"/>
                </a:lnTo>
                <a:lnTo>
                  <a:pt x="2158602" y="1972088"/>
                </a:lnTo>
                <a:lnTo>
                  <a:pt x="2144263" y="1960749"/>
                </a:lnTo>
                <a:lnTo>
                  <a:pt x="2132375" y="1954552"/>
                </a:lnTo>
                <a:lnTo>
                  <a:pt x="2122709" y="1952685"/>
                </a:lnTo>
                <a:close/>
              </a:path>
            </a:pathLst>
          </a:custGeom>
          <a:solidFill>
            <a:srgbClr val="DCEE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/>
          <p:nvPr/>
        </p:nvSpPr>
        <p:spPr>
          <a:xfrm>
            <a:off x="588086" y="1539614"/>
            <a:ext cx="2342225" cy="4337799"/>
          </a:xfrm>
          <a:custGeom>
            <a:avLst/>
            <a:gdLst/>
            <a:ahLst/>
            <a:cxnLst/>
            <a:rect l="l" t="t" r="r" b="b"/>
            <a:pathLst>
              <a:path w="2342225" h="4337799">
                <a:moveTo>
                  <a:pt x="2315298" y="2113953"/>
                </a:moveTo>
                <a:lnTo>
                  <a:pt x="2315298" y="2114169"/>
                </a:lnTo>
                <a:lnTo>
                  <a:pt x="2297417" y="2097951"/>
                </a:lnTo>
                <a:lnTo>
                  <a:pt x="2158631" y="1972106"/>
                </a:lnTo>
                <a:lnTo>
                  <a:pt x="2144292" y="1960767"/>
                </a:lnTo>
                <a:lnTo>
                  <a:pt x="2132404" y="1954570"/>
                </a:lnTo>
                <a:lnTo>
                  <a:pt x="2122738" y="1952703"/>
                </a:lnTo>
                <a:lnTo>
                  <a:pt x="2115063" y="1954354"/>
                </a:lnTo>
                <a:lnTo>
                  <a:pt x="2097976" y="1992637"/>
                </a:lnTo>
                <a:lnTo>
                  <a:pt x="2097798" y="2043366"/>
                </a:lnTo>
                <a:lnTo>
                  <a:pt x="2096522" y="2061064"/>
                </a:lnTo>
                <a:lnTo>
                  <a:pt x="2087589" y="2066483"/>
                </a:lnTo>
                <a:lnTo>
                  <a:pt x="1918589" y="2066874"/>
                </a:lnTo>
                <a:lnTo>
                  <a:pt x="1918589" y="521919"/>
                </a:lnTo>
                <a:lnTo>
                  <a:pt x="1918589" y="156438"/>
                </a:lnTo>
                <a:lnTo>
                  <a:pt x="1918358" y="109567"/>
                </a:lnTo>
                <a:lnTo>
                  <a:pt x="1914987" y="58430"/>
                </a:lnTo>
                <a:lnTo>
                  <a:pt x="1897582" y="19123"/>
                </a:lnTo>
                <a:lnTo>
                  <a:pt x="1855280" y="3163"/>
                </a:lnTo>
                <a:lnTo>
                  <a:pt x="1800558" y="178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1754212" y="4337799"/>
                </a:lnTo>
                <a:lnTo>
                  <a:pt x="1780296" y="4337771"/>
                </a:lnTo>
                <a:lnTo>
                  <a:pt x="1823888" y="4337058"/>
                </a:lnTo>
                <a:lnTo>
                  <a:pt x="1870426" y="4331875"/>
                </a:lnTo>
                <a:lnTo>
                  <a:pt x="1904557" y="4310373"/>
                </a:lnTo>
                <a:lnTo>
                  <a:pt x="1916922" y="4262543"/>
                </a:lnTo>
                <a:lnTo>
                  <a:pt x="1918570" y="4203058"/>
                </a:lnTo>
                <a:lnTo>
                  <a:pt x="1918589" y="3815892"/>
                </a:lnTo>
                <a:lnTo>
                  <a:pt x="1918589" y="2271788"/>
                </a:lnTo>
                <a:lnTo>
                  <a:pt x="2073097" y="2271788"/>
                </a:lnTo>
                <a:lnTo>
                  <a:pt x="2091693" y="2273003"/>
                </a:lnTo>
                <a:lnTo>
                  <a:pt x="2097388" y="2281504"/>
                </a:lnTo>
                <a:lnTo>
                  <a:pt x="2097798" y="2341753"/>
                </a:lnTo>
                <a:lnTo>
                  <a:pt x="2099062" y="2359454"/>
                </a:lnTo>
                <a:lnTo>
                  <a:pt x="2102546" y="2371920"/>
                </a:lnTo>
                <a:lnTo>
                  <a:pt x="2107793" y="2379869"/>
                </a:lnTo>
                <a:lnTo>
                  <a:pt x="2114341" y="2384019"/>
                </a:lnTo>
                <a:lnTo>
                  <a:pt x="2121732" y="2385089"/>
                </a:lnTo>
                <a:lnTo>
                  <a:pt x="2129507" y="2383797"/>
                </a:lnTo>
                <a:lnTo>
                  <a:pt x="2315298" y="2224493"/>
                </a:lnTo>
                <a:lnTo>
                  <a:pt x="2340262" y="2186798"/>
                </a:lnTo>
                <a:lnTo>
                  <a:pt x="2342225" y="2174934"/>
                </a:lnTo>
                <a:lnTo>
                  <a:pt x="2341851" y="2163678"/>
                </a:lnTo>
                <a:lnTo>
                  <a:pt x="2327078" y="2127803"/>
                </a:lnTo>
                <a:lnTo>
                  <a:pt x="2316198" y="2114814"/>
                </a:lnTo>
                <a:lnTo>
                  <a:pt x="2315298" y="2113953"/>
                </a:lnTo>
                <a:close/>
              </a:path>
            </a:pathLst>
          </a:custGeom>
          <a:ln w="24180">
            <a:solidFill>
              <a:srgbClr val="44B5A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FFF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41" name="object 31"/>
          <p:cNvSpPr/>
          <p:nvPr/>
        </p:nvSpPr>
        <p:spPr>
          <a:xfrm>
            <a:off x="2875540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2"/>
          <p:cNvSpPr/>
          <p:nvPr/>
        </p:nvSpPr>
        <p:spPr>
          <a:xfrm>
            <a:off x="5336518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3"/>
          <p:cNvSpPr/>
          <p:nvPr/>
        </p:nvSpPr>
        <p:spPr>
          <a:xfrm>
            <a:off x="7814664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"/>
          <p:cNvSpPr txBox="1"/>
          <p:nvPr/>
        </p:nvSpPr>
        <p:spPr>
          <a:xfrm>
            <a:off x="1248999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3734061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36"/>
          <p:cNvSpPr txBox="1"/>
          <p:nvPr/>
        </p:nvSpPr>
        <p:spPr>
          <a:xfrm>
            <a:off x="6125277" y="6151294"/>
            <a:ext cx="9429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1135" marR="12700" indent="-179070">
              <a:lnSpc>
                <a:spcPct val="103099"/>
              </a:lnSpc>
            </a:pPr>
            <a:r>
              <a:rPr sz="1200" b="1" spc="-25" dirty="0" smtClean="0">
                <a:latin typeface="Arial"/>
                <a:cs typeface="Arial"/>
              </a:rPr>
              <a:t>End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5" dirty="0" smtClean="0">
                <a:latin typeface="Arial"/>
                <a:cs typeface="Arial"/>
              </a:rPr>
              <a:t>October</a:t>
            </a:r>
            <a:r>
              <a:rPr sz="1200" b="1" spc="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April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37"/>
          <p:cNvSpPr/>
          <p:nvPr/>
        </p:nvSpPr>
        <p:spPr>
          <a:xfrm>
            <a:off x="4842079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38"/>
          <p:cNvSpPr txBox="1"/>
          <p:nvPr/>
        </p:nvSpPr>
        <p:spPr>
          <a:xfrm>
            <a:off x="4897986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39"/>
          <p:cNvSpPr/>
          <p:nvPr/>
        </p:nvSpPr>
        <p:spPr>
          <a:xfrm>
            <a:off x="7312865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40"/>
          <p:cNvSpPr txBox="1"/>
          <p:nvPr/>
        </p:nvSpPr>
        <p:spPr>
          <a:xfrm>
            <a:off x="7368771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41"/>
          <p:cNvSpPr/>
          <p:nvPr/>
        </p:nvSpPr>
        <p:spPr>
          <a:xfrm>
            <a:off x="9502804" y="6234714"/>
            <a:ext cx="556577" cy="339978"/>
          </a:xfrm>
          <a:custGeom>
            <a:avLst/>
            <a:gdLst/>
            <a:ahLst/>
            <a:cxnLst/>
            <a:rect l="l" t="t" r="r" b="b"/>
            <a:pathLst>
              <a:path w="556577" h="339978">
                <a:moveTo>
                  <a:pt x="71996" y="0"/>
                </a:moveTo>
                <a:lnTo>
                  <a:pt x="30438" y="1117"/>
                </a:lnTo>
                <a:lnTo>
                  <a:pt x="1146" y="30178"/>
                </a:lnTo>
                <a:lnTo>
                  <a:pt x="0" y="71534"/>
                </a:lnTo>
                <a:lnTo>
                  <a:pt x="2" y="268463"/>
                </a:lnTo>
                <a:lnTo>
                  <a:pt x="1117" y="309540"/>
                </a:lnTo>
                <a:lnTo>
                  <a:pt x="30178" y="338832"/>
                </a:lnTo>
                <a:lnTo>
                  <a:pt x="484568" y="339978"/>
                </a:lnTo>
                <a:lnTo>
                  <a:pt x="508290" y="339839"/>
                </a:lnTo>
                <a:lnTo>
                  <a:pt x="547516" y="331039"/>
                </a:lnTo>
                <a:lnTo>
                  <a:pt x="556430" y="292069"/>
                </a:lnTo>
                <a:lnTo>
                  <a:pt x="556577" y="268463"/>
                </a:lnTo>
                <a:lnTo>
                  <a:pt x="556574" y="71534"/>
                </a:lnTo>
                <a:lnTo>
                  <a:pt x="555459" y="30441"/>
                </a:lnTo>
                <a:lnTo>
                  <a:pt x="526401" y="1147"/>
                </a:lnTo>
                <a:lnTo>
                  <a:pt x="71996" y="0"/>
                </a:lnTo>
                <a:close/>
              </a:path>
            </a:pathLst>
          </a:custGeom>
          <a:solidFill>
            <a:srgbClr val="009D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42"/>
          <p:cNvSpPr txBox="1"/>
          <p:nvPr/>
        </p:nvSpPr>
        <p:spPr>
          <a:xfrm>
            <a:off x="9610525" y="6298542"/>
            <a:ext cx="335280" cy="2209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45" dirty="0" smtClean="0">
                <a:solidFill>
                  <a:srgbClr val="FFFFFF"/>
                </a:solidFill>
                <a:latin typeface="Arial"/>
                <a:cs typeface="Arial"/>
              </a:rPr>
              <a:t>CSR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43"/>
          <p:cNvSpPr txBox="1"/>
          <p:nvPr/>
        </p:nvSpPr>
        <p:spPr>
          <a:xfrm>
            <a:off x="8520500" y="6128875"/>
            <a:ext cx="8032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4769" marR="12700" indent="-52705">
              <a:lnSpc>
                <a:spcPct val="103099"/>
              </a:lnSpc>
            </a:pPr>
            <a:r>
              <a:rPr sz="1200" b="1" spc="-15" dirty="0" smtClean="0">
                <a:latin typeface="Arial"/>
                <a:cs typeface="Arial"/>
              </a:rPr>
              <a:t>January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60" dirty="0" smtClean="0">
                <a:latin typeface="Arial"/>
                <a:cs typeface="Arial"/>
              </a:rPr>
              <a:t>Mid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-35" dirty="0" smtClean="0">
                <a:latin typeface="Arial"/>
                <a:cs typeface="Arial"/>
              </a:rPr>
              <a:t>June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567321" y="6048617"/>
            <a:ext cx="9586912" cy="629399"/>
          </a:xfrm>
          <a:custGeom>
            <a:avLst/>
            <a:gdLst/>
            <a:ahLst/>
            <a:cxnLst/>
            <a:rect l="l" t="t" r="r" b="b"/>
            <a:pathLst>
              <a:path w="9586912" h="629399">
                <a:moveTo>
                  <a:pt x="0" y="0"/>
                </a:moveTo>
                <a:lnTo>
                  <a:pt x="0" y="629399"/>
                </a:lnTo>
                <a:lnTo>
                  <a:pt x="9586912" y="629399"/>
                </a:lnTo>
                <a:lnTo>
                  <a:pt x="9586912" y="0"/>
                </a:lnTo>
              </a:path>
            </a:pathLst>
          </a:custGeom>
          <a:ln w="24180">
            <a:solidFill>
              <a:srgbClr val="7FA2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45"/>
          <p:cNvSpPr/>
          <p:nvPr/>
        </p:nvSpPr>
        <p:spPr>
          <a:xfrm>
            <a:off x="710874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46"/>
          <p:cNvSpPr/>
          <p:nvPr/>
        </p:nvSpPr>
        <p:spPr>
          <a:xfrm>
            <a:off x="710874" y="314493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47"/>
          <p:cNvSpPr txBox="1"/>
          <p:nvPr/>
        </p:nvSpPr>
        <p:spPr>
          <a:xfrm>
            <a:off x="805387" y="1662376"/>
            <a:ext cx="1522095" cy="159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67310" algn="ctr">
              <a:lnSpc>
                <a:spcPct val="100000"/>
              </a:lnSpc>
            </a:pP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epa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tion</a:t>
            </a:r>
            <a:endParaRPr sz="1750" dirty="0">
              <a:latin typeface="Myriad Pro Light"/>
              <a:cs typeface="Myriad Pro Light"/>
            </a:endParaRPr>
          </a:p>
          <a:p>
            <a:pPr>
              <a:lnSpc>
                <a:spcPts val="700"/>
              </a:lnSpc>
              <a:spcBef>
                <a:spcPts val="1"/>
              </a:spcBef>
            </a:pPr>
            <a:endParaRPr sz="700" dirty="0"/>
          </a:p>
          <a:p>
            <a:pPr marL="12700">
              <a:lnSpc>
                <a:spcPct val="1000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</a:t>
            </a:r>
            <a:r>
              <a:rPr sz="1050" spc="-20" dirty="0" smtClean="0">
                <a:latin typeface="Arial"/>
                <a:cs typeface="Arial"/>
              </a:rPr>
              <a:t>looks at</a:t>
            </a:r>
            <a:endParaRPr sz="10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050" spc="10" dirty="0" smtClean="0">
                <a:latin typeface="Arial"/>
                <a:cs typeface="Arial"/>
              </a:rPr>
              <a:t>“supe</a:t>
            </a:r>
            <a:r>
              <a:rPr sz="1050" spc="-55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-</a:t>
            </a:r>
            <a:r>
              <a:rPr sz="1050" spc="-10" dirty="0" smtClean="0">
                <a:latin typeface="Arial"/>
                <a:cs typeface="Arial"/>
              </a:rPr>
              <a:t>condensed” </a:t>
            </a:r>
            <a:r>
              <a:rPr sz="1050" spc="-15" dirty="0" smtClean="0">
                <a:latin typeface="Arial"/>
                <a:cs typeface="Arial"/>
              </a:rPr>
              <a:t>guide</a:t>
            </a:r>
            <a:endParaRPr sz="1050" dirty="0">
              <a:latin typeface="Arial"/>
              <a:cs typeface="Arial"/>
            </a:endParaRPr>
          </a:p>
          <a:p>
            <a:pPr marL="12700" marR="12700">
              <a:lnSpc>
                <a:spcPct val="106400"/>
              </a:lnSpc>
            </a:pPr>
            <a:r>
              <a:rPr sz="1050" dirty="0" smtClean="0">
                <a:latin typeface="Arial"/>
                <a:cs typeface="Arial"/>
              </a:rPr>
              <a:t>&amp;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60" dirty="0" smtClean="0">
                <a:latin typeface="Arial"/>
                <a:cs typeface="Arial"/>
              </a:rPr>
              <a:t>scale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35" dirty="0" smtClean="0">
                <a:latin typeface="Arial"/>
                <a:cs typeface="Arial"/>
              </a:rPr>
              <a:t>specialty &amp; identify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65" dirty="0" smtClean="0">
                <a:latin typeface="Arial"/>
                <a:cs typeface="Arial"/>
              </a:rPr>
              <a:t>issues </a:t>
            </a:r>
            <a:r>
              <a:rPr sz="1050" spc="15" dirty="0" smtClean="0">
                <a:latin typeface="Arial"/>
                <a:cs typeface="Arial"/>
              </a:rPr>
              <a:t>that </a:t>
            </a:r>
            <a:r>
              <a:rPr sz="1050" spc="-30" dirty="0" smtClean="0">
                <a:latin typeface="Arial"/>
                <a:cs typeface="Arial"/>
              </a:rPr>
              <a:t>need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30" dirty="0" smtClean="0">
                <a:latin typeface="Arial"/>
                <a:cs typeface="Arial"/>
              </a:rPr>
              <a:t>be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5" dirty="0" smtClean="0">
                <a:latin typeface="Arial"/>
                <a:cs typeface="Arial"/>
              </a:rPr>
              <a:t>discussed</a:t>
            </a:r>
            <a:endParaRPr sz="10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050" spc="-50" dirty="0" smtClean="0">
                <a:latin typeface="Arial"/>
                <a:cs typeface="Arial"/>
              </a:rPr>
              <a:t>Review the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evious </a:t>
            </a:r>
            <a:r>
              <a:rPr sz="1050" spc="-135" dirty="0" smtClean="0">
                <a:latin typeface="Arial"/>
                <a:cs typeface="Arial"/>
              </a:rPr>
              <a:t>CSR</a:t>
            </a:r>
            <a:endParaRPr sz="105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444500" y="1520493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88500" y="1814245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FFF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513299" y="1814245"/>
            <a:ext cx="4714240" cy="4962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342024" y="3212150"/>
            <a:ext cx="4460091" cy="36993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438441" y="3308568"/>
            <a:ext cx="4095889" cy="3337394"/>
          </a:xfrm>
          <a:custGeom>
            <a:avLst/>
            <a:gdLst/>
            <a:ahLst/>
            <a:cxnLst/>
            <a:rect l="l" t="t" r="r" b="b"/>
            <a:pathLst>
              <a:path w="4095889" h="3337394">
                <a:moveTo>
                  <a:pt x="2047951" y="0"/>
                </a:moveTo>
                <a:lnTo>
                  <a:pt x="1879986" y="5531"/>
                </a:lnTo>
                <a:lnTo>
                  <a:pt x="1715760" y="21840"/>
                </a:lnTo>
                <a:lnTo>
                  <a:pt x="1555801" y="48496"/>
                </a:lnTo>
                <a:lnTo>
                  <a:pt x="1400636" y="85071"/>
                </a:lnTo>
                <a:lnTo>
                  <a:pt x="1250792" y="131134"/>
                </a:lnTo>
                <a:lnTo>
                  <a:pt x="1106795" y="186257"/>
                </a:lnTo>
                <a:lnTo>
                  <a:pt x="969173" y="250009"/>
                </a:lnTo>
                <a:lnTo>
                  <a:pt x="838453" y="321961"/>
                </a:lnTo>
                <a:lnTo>
                  <a:pt x="715162" y="401685"/>
                </a:lnTo>
                <a:lnTo>
                  <a:pt x="599827" y="488749"/>
                </a:lnTo>
                <a:lnTo>
                  <a:pt x="492975" y="582726"/>
                </a:lnTo>
                <a:lnTo>
                  <a:pt x="395132" y="683185"/>
                </a:lnTo>
                <a:lnTo>
                  <a:pt x="306827" y="789697"/>
                </a:lnTo>
                <a:lnTo>
                  <a:pt x="228586" y="901833"/>
                </a:lnTo>
                <a:lnTo>
                  <a:pt x="160936" y="1019163"/>
                </a:lnTo>
                <a:lnTo>
                  <a:pt x="104404" y="1141257"/>
                </a:lnTo>
                <a:lnTo>
                  <a:pt x="59518" y="1267686"/>
                </a:lnTo>
                <a:lnTo>
                  <a:pt x="26803" y="1398021"/>
                </a:lnTo>
                <a:lnTo>
                  <a:pt x="6788" y="1531833"/>
                </a:lnTo>
                <a:lnTo>
                  <a:pt x="0" y="1668691"/>
                </a:lnTo>
                <a:lnTo>
                  <a:pt x="6788" y="1805550"/>
                </a:lnTo>
                <a:lnTo>
                  <a:pt x="26803" y="1939363"/>
                </a:lnTo>
                <a:lnTo>
                  <a:pt x="59518" y="2069700"/>
                </a:lnTo>
                <a:lnTo>
                  <a:pt x="104404" y="2196131"/>
                </a:lnTo>
                <a:lnTo>
                  <a:pt x="160936" y="2318226"/>
                </a:lnTo>
                <a:lnTo>
                  <a:pt x="228586" y="2435557"/>
                </a:lnTo>
                <a:lnTo>
                  <a:pt x="306827" y="2547693"/>
                </a:lnTo>
                <a:lnTo>
                  <a:pt x="395132" y="2654206"/>
                </a:lnTo>
                <a:lnTo>
                  <a:pt x="492975" y="2754666"/>
                </a:lnTo>
                <a:lnTo>
                  <a:pt x="599827" y="2848643"/>
                </a:lnTo>
                <a:lnTo>
                  <a:pt x="715162" y="2935708"/>
                </a:lnTo>
                <a:lnTo>
                  <a:pt x="838453" y="3015432"/>
                </a:lnTo>
                <a:lnTo>
                  <a:pt x="969173" y="3087385"/>
                </a:lnTo>
                <a:lnTo>
                  <a:pt x="1106795" y="3151137"/>
                </a:lnTo>
                <a:lnTo>
                  <a:pt x="1250792" y="3206260"/>
                </a:lnTo>
                <a:lnTo>
                  <a:pt x="1400636" y="3252323"/>
                </a:lnTo>
                <a:lnTo>
                  <a:pt x="1555801" y="3288897"/>
                </a:lnTo>
                <a:lnTo>
                  <a:pt x="1715760" y="3315554"/>
                </a:lnTo>
                <a:lnTo>
                  <a:pt x="1879986" y="3331863"/>
                </a:lnTo>
                <a:lnTo>
                  <a:pt x="2047951" y="3337394"/>
                </a:lnTo>
                <a:lnTo>
                  <a:pt x="2215912" y="3331863"/>
                </a:lnTo>
                <a:lnTo>
                  <a:pt x="2380135" y="3315554"/>
                </a:lnTo>
                <a:lnTo>
                  <a:pt x="2540091" y="3288897"/>
                </a:lnTo>
                <a:lnTo>
                  <a:pt x="2695254" y="3252323"/>
                </a:lnTo>
                <a:lnTo>
                  <a:pt x="2845097" y="3206260"/>
                </a:lnTo>
                <a:lnTo>
                  <a:pt x="2989093" y="3151137"/>
                </a:lnTo>
                <a:lnTo>
                  <a:pt x="3126713" y="3087385"/>
                </a:lnTo>
                <a:lnTo>
                  <a:pt x="3257433" y="3015432"/>
                </a:lnTo>
                <a:lnTo>
                  <a:pt x="3380724" y="2935708"/>
                </a:lnTo>
                <a:lnTo>
                  <a:pt x="3496059" y="2848643"/>
                </a:lnTo>
                <a:lnTo>
                  <a:pt x="3602911" y="2754666"/>
                </a:lnTo>
                <a:lnTo>
                  <a:pt x="3700753" y="2654206"/>
                </a:lnTo>
                <a:lnTo>
                  <a:pt x="3789059" y="2547693"/>
                </a:lnTo>
                <a:lnTo>
                  <a:pt x="3867300" y="2435557"/>
                </a:lnTo>
                <a:lnTo>
                  <a:pt x="3934951" y="2318226"/>
                </a:lnTo>
                <a:lnTo>
                  <a:pt x="3991483" y="2196131"/>
                </a:lnTo>
                <a:lnTo>
                  <a:pt x="4036370" y="2069700"/>
                </a:lnTo>
                <a:lnTo>
                  <a:pt x="4069085" y="1939363"/>
                </a:lnTo>
                <a:lnTo>
                  <a:pt x="4089100" y="1805550"/>
                </a:lnTo>
                <a:lnTo>
                  <a:pt x="4095889" y="1668691"/>
                </a:lnTo>
                <a:lnTo>
                  <a:pt x="4089100" y="1531833"/>
                </a:lnTo>
                <a:lnTo>
                  <a:pt x="4069085" y="1398021"/>
                </a:lnTo>
                <a:lnTo>
                  <a:pt x="4036370" y="1267686"/>
                </a:lnTo>
                <a:lnTo>
                  <a:pt x="3991483" y="1141257"/>
                </a:lnTo>
                <a:lnTo>
                  <a:pt x="3934951" y="1019163"/>
                </a:lnTo>
                <a:lnTo>
                  <a:pt x="3867300" y="901833"/>
                </a:lnTo>
                <a:lnTo>
                  <a:pt x="3789059" y="789697"/>
                </a:lnTo>
                <a:lnTo>
                  <a:pt x="3700753" y="683185"/>
                </a:lnTo>
                <a:lnTo>
                  <a:pt x="3602911" y="582726"/>
                </a:lnTo>
                <a:lnTo>
                  <a:pt x="3496059" y="488749"/>
                </a:lnTo>
                <a:lnTo>
                  <a:pt x="3380724" y="401685"/>
                </a:lnTo>
                <a:lnTo>
                  <a:pt x="3257433" y="321961"/>
                </a:lnTo>
                <a:lnTo>
                  <a:pt x="3126713" y="250009"/>
                </a:lnTo>
                <a:lnTo>
                  <a:pt x="2989093" y="186257"/>
                </a:lnTo>
                <a:lnTo>
                  <a:pt x="2845097" y="131134"/>
                </a:lnTo>
                <a:lnTo>
                  <a:pt x="2695254" y="85071"/>
                </a:lnTo>
                <a:lnTo>
                  <a:pt x="2540091" y="48496"/>
                </a:lnTo>
                <a:lnTo>
                  <a:pt x="2380135" y="21840"/>
                </a:lnTo>
                <a:lnTo>
                  <a:pt x="2215912" y="5531"/>
                </a:lnTo>
                <a:lnTo>
                  <a:pt x="2047951" y="0"/>
                </a:lnTo>
                <a:close/>
              </a:path>
            </a:pathLst>
          </a:custGeom>
          <a:solidFill>
            <a:srgbClr val="AFDF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3000" y="3501225"/>
            <a:ext cx="3482450" cy="18135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99420" y="3597636"/>
            <a:ext cx="3120084" cy="1449565"/>
          </a:xfrm>
          <a:custGeom>
            <a:avLst/>
            <a:gdLst/>
            <a:ahLst/>
            <a:cxnLst/>
            <a:rect l="l" t="t" r="r" b="b"/>
            <a:pathLst>
              <a:path w="3120084" h="1449565">
                <a:moveTo>
                  <a:pt x="145821" y="0"/>
                </a:moveTo>
                <a:lnTo>
                  <a:pt x="103710" y="6371"/>
                </a:lnTo>
                <a:lnTo>
                  <a:pt x="66429" y="24244"/>
                </a:lnTo>
                <a:lnTo>
                  <a:pt x="35779" y="51757"/>
                </a:lnTo>
                <a:lnTo>
                  <a:pt x="13564" y="87048"/>
                </a:lnTo>
                <a:lnTo>
                  <a:pt x="1586" y="128257"/>
                </a:lnTo>
                <a:lnTo>
                  <a:pt x="0" y="1299019"/>
                </a:lnTo>
                <a:lnTo>
                  <a:pt x="707" y="1313945"/>
                </a:lnTo>
                <a:lnTo>
                  <a:pt x="10792" y="1355956"/>
                </a:lnTo>
                <a:lnTo>
                  <a:pt x="31416" y="1392370"/>
                </a:lnTo>
                <a:lnTo>
                  <a:pt x="60777" y="1421321"/>
                </a:lnTo>
                <a:lnTo>
                  <a:pt x="97072" y="1440945"/>
                </a:lnTo>
                <a:lnTo>
                  <a:pt x="138498" y="1449378"/>
                </a:lnTo>
                <a:lnTo>
                  <a:pt x="2348776" y="1449565"/>
                </a:lnTo>
                <a:lnTo>
                  <a:pt x="2363238" y="1448834"/>
                </a:lnTo>
                <a:lnTo>
                  <a:pt x="2403939" y="1438418"/>
                </a:lnTo>
                <a:lnTo>
                  <a:pt x="2439210" y="1417121"/>
                </a:lnTo>
                <a:lnTo>
                  <a:pt x="2467248" y="1386805"/>
                </a:lnTo>
                <a:lnTo>
                  <a:pt x="2486251" y="1349335"/>
                </a:lnTo>
                <a:lnTo>
                  <a:pt x="2494416" y="1306576"/>
                </a:lnTo>
                <a:lnTo>
                  <a:pt x="2494597" y="923328"/>
                </a:lnTo>
                <a:lnTo>
                  <a:pt x="3111980" y="923328"/>
                </a:lnTo>
                <a:lnTo>
                  <a:pt x="3107641" y="916366"/>
                </a:lnTo>
                <a:lnTo>
                  <a:pt x="3098896" y="906184"/>
                </a:lnTo>
                <a:lnTo>
                  <a:pt x="3094342" y="901814"/>
                </a:lnTo>
                <a:lnTo>
                  <a:pt x="2936307" y="758228"/>
                </a:lnTo>
                <a:lnTo>
                  <a:pt x="2648318" y="758228"/>
                </a:lnTo>
                <a:lnTo>
                  <a:pt x="2494597" y="725030"/>
                </a:lnTo>
                <a:lnTo>
                  <a:pt x="2494597" y="150545"/>
                </a:lnTo>
                <a:lnTo>
                  <a:pt x="2493889" y="135616"/>
                </a:lnTo>
                <a:lnTo>
                  <a:pt x="2483804" y="93597"/>
                </a:lnTo>
                <a:lnTo>
                  <a:pt x="2463180" y="57184"/>
                </a:lnTo>
                <a:lnTo>
                  <a:pt x="2433820" y="28236"/>
                </a:lnTo>
                <a:lnTo>
                  <a:pt x="2397525" y="8616"/>
                </a:lnTo>
                <a:lnTo>
                  <a:pt x="2356098" y="186"/>
                </a:lnTo>
                <a:lnTo>
                  <a:pt x="145821" y="0"/>
                </a:lnTo>
                <a:close/>
              </a:path>
              <a:path w="3120084" h="1449565">
                <a:moveTo>
                  <a:pt x="3111980" y="923328"/>
                </a:moveTo>
                <a:lnTo>
                  <a:pt x="2494597" y="923328"/>
                </a:lnTo>
                <a:lnTo>
                  <a:pt x="2607170" y="947648"/>
                </a:lnTo>
                <a:lnTo>
                  <a:pt x="2581478" y="1065898"/>
                </a:lnTo>
                <a:lnTo>
                  <a:pt x="2579364" y="1079932"/>
                </a:lnTo>
                <a:lnTo>
                  <a:pt x="2579304" y="1092737"/>
                </a:lnTo>
                <a:lnTo>
                  <a:pt x="2581187" y="1104210"/>
                </a:lnTo>
                <a:lnTo>
                  <a:pt x="2605949" y="1134803"/>
                </a:lnTo>
                <a:lnTo>
                  <a:pt x="2627124" y="1139519"/>
                </a:lnTo>
                <a:lnTo>
                  <a:pt x="2639524" y="1138882"/>
                </a:lnTo>
                <a:lnTo>
                  <a:pt x="3072587" y="1001966"/>
                </a:lnTo>
                <a:lnTo>
                  <a:pt x="3112481" y="975208"/>
                </a:lnTo>
                <a:lnTo>
                  <a:pt x="3120084" y="947114"/>
                </a:lnTo>
                <a:lnTo>
                  <a:pt x="3118204" y="936972"/>
                </a:lnTo>
                <a:lnTo>
                  <a:pt x="3114067" y="926676"/>
                </a:lnTo>
                <a:lnTo>
                  <a:pt x="3111980" y="923328"/>
                </a:lnTo>
                <a:close/>
              </a:path>
              <a:path w="3120084" h="1449565">
                <a:moveTo>
                  <a:pt x="2728444" y="587445"/>
                </a:moveTo>
                <a:lnTo>
                  <a:pt x="2692429" y="601760"/>
                </a:lnTo>
                <a:lnTo>
                  <a:pt x="2648318" y="758228"/>
                </a:lnTo>
                <a:lnTo>
                  <a:pt x="2936307" y="758228"/>
                </a:lnTo>
                <a:lnTo>
                  <a:pt x="2771660" y="608634"/>
                </a:lnTo>
                <a:lnTo>
                  <a:pt x="2728444" y="587445"/>
                </a:lnTo>
                <a:close/>
              </a:path>
            </a:pathLst>
          </a:custGeom>
          <a:solidFill>
            <a:srgbClr val="CFA9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7055935" y="3330143"/>
            <a:ext cx="3120891" cy="18627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7152372" y="3426556"/>
            <a:ext cx="2758599" cy="1500149"/>
          </a:xfrm>
          <a:custGeom>
            <a:avLst/>
            <a:gdLst/>
            <a:ahLst/>
            <a:cxnLst/>
            <a:rect l="l" t="t" r="r" b="b"/>
            <a:pathLst>
              <a:path w="2758599" h="1500149">
                <a:moveTo>
                  <a:pt x="2758482" y="865619"/>
                </a:moveTo>
                <a:lnTo>
                  <a:pt x="685349" y="865619"/>
                </a:lnTo>
                <a:lnTo>
                  <a:pt x="685349" y="1344345"/>
                </a:lnTo>
                <a:lnTo>
                  <a:pt x="691115" y="1391958"/>
                </a:lnTo>
                <a:lnTo>
                  <a:pt x="707216" y="1433628"/>
                </a:lnTo>
                <a:lnTo>
                  <a:pt x="731858" y="1467046"/>
                </a:lnTo>
                <a:lnTo>
                  <a:pt x="763247" y="1489905"/>
                </a:lnTo>
                <a:lnTo>
                  <a:pt x="2637390" y="1500149"/>
                </a:lnTo>
                <a:lnTo>
                  <a:pt x="2650140" y="1499297"/>
                </a:lnTo>
                <a:lnTo>
                  <a:pt x="2696667" y="1480270"/>
                </a:lnTo>
                <a:lnTo>
                  <a:pt x="2725005" y="1451995"/>
                </a:lnTo>
                <a:lnTo>
                  <a:pt x="2745726" y="1414281"/>
                </a:lnTo>
                <a:lnTo>
                  <a:pt x="2757034" y="1369437"/>
                </a:lnTo>
                <a:lnTo>
                  <a:pt x="2758482" y="865619"/>
                </a:lnTo>
                <a:close/>
              </a:path>
              <a:path w="2758599" h="1500149">
                <a:moveTo>
                  <a:pt x="354015" y="588840"/>
                </a:moveTo>
                <a:lnTo>
                  <a:pt x="313861" y="602634"/>
                </a:lnTo>
                <a:lnTo>
                  <a:pt x="19488" y="950137"/>
                </a:lnTo>
                <a:lnTo>
                  <a:pt x="1426" y="983746"/>
                </a:lnTo>
                <a:lnTo>
                  <a:pt x="0" y="994323"/>
                </a:lnTo>
                <a:lnTo>
                  <a:pt x="788" y="1004357"/>
                </a:lnTo>
                <a:lnTo>
                  <a:pt x="25093" y="1036307"/>
                </a:lnTo>
                <a:lnTo>
                  <a:pt x="483813" y="1122489"/>
                </a:lnTo>
                <a:lnTo>
                  <a:pt x="497942" y="1124055"/>
                </a:lnTo>
                <a:lnTo>
                  <a:pt x="510758" y="1123608"/>
                </a:lnTo>
                <a:lnTo>
                  <a:pt x="546960" y="1103985"/>
                </a:lnTo>
                <a:lnTo>
                  <a:pt x="555588" y="1073753"/>
                </a:lnTo>
                <a:lnTo>
                  <a:pt x="554420" y="1061333"/>
                </a:lnTo>
                <a:lnTo>
                  <a:pt x="551070" y="1047932"/>
                </a:lnTo>
                <a:lnTo>
                  <a:pt x="510305" y="935443"/>
                </a:lnTo>
                <a:lnTo>
                  <a:pt x="509670" y="933754"/>
                </a:lnTo>
                <a:lnTo>
                  <a:pt x="508387" y="930147"/>
                </a:lnTo>
                <a:lnTo>
                  <a:pt x="685349" y="865619"/>
                </a:lnTo>
                <a:lnTo>
                  <a:pt x="2758482" y="865619"/>
                </a:lnTo>
                <a:lnTo>
                  <a:pt x="2758501" y="747966"/>
                </a:lnTo>
                <a:lnTo>
                  <a:pt x="442208" y="747966"/>
                </a:lnTo>
                <a:lnTo>
                  <a:pt x="440938" y="744448"/>
                </a:lnTo>
                <a:lnTo>
                  <a:pt x="440303" y="742797"/>
                </a:lnTo>
                <a:lnTo>
                  <a:pt x="400894" y="634225"/>
                </a:lnTo>
                <a:lnTo>
                  <a:pt x="372561" y="595358"/>
                </a:lnTo>
                <a:lnTo>
                  <a:pt x="363534" y="591002"/>
                </a:lnTo>
                <a:lnTo>
                  <a:pt x="354015" y="588840"/>
                </a:lnTo>
                <a:close/>
              </a:path>
              <a:path w="2758599" h="1500149">
                <a:moveTo>
                  <a:pt x="2637390" y="0"/>
                </a:moveTo>
                <a:lnTo>
                  <a:pt x="806558" y="0"/>
                </a:lnTo>
                <a:lnTo>
                  <a:pt x="793805" y="852"/>
                </a:lnTo>
                <a:lnTo>
                  <a:pt x="747272" y="19877"/>
                </a:lnTo>
                <a:lnTo>
                  <a:pt x="718935" y="48152"/>
                </a:lnTo>
                <a:lnTo>
                  <a:pt x="698217" y="85865"/>
                </a:lnTo>
                <a:lnTo>
                  <a:pt x="686912" y="130711"/>
                </a:lnTo>
                <a:lnTo>
                  <a:pt x="685349" y="659320"/>
                </a:lnTo>
                <a:lnTo>
                  <a:pt x="442208" y="747966"/>
                </a:lnTo>
                <a:lnTo>
                  <a:pt x="2758501" y="747966"/>
                </a:lnTo>
                <a:lnTo>
                  <a:pt x="2758599" y="155790"/>
                </a:lnTo>
                <a:lnTo>
                  <a:pt x="2752831" y="108177"/>
                </a:lnTo>
                <a:lnTo>
                  <a:pt x="2736726" y="66508"/>
                </a:lnTo>
                <a:lnTo>
                  <a:pt x="2712080" y="33093"/>
                </a:lnTo>
                <a:lnTo>
                  <a:pt x="2680689" y="10238"/>
                </a:lnTo>
                <a:lnTo>
                  <a:pt x="2644349" y="252"/>
                </a:lnTo>
                <a:lnTo>
                  <a:pt x="2637390" y="0"/>
                </a:lnTo>
                <a:close/>
              </a:path>
            </a:pathLst>
          </a:custGeom>
          <a:solidFill>
            <a:srgbClr val="C1DA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809523" y="3356673"/>
            <a:ext cx="25298" cy="8420"/>
          </a:xfrm>
          <a:custGeom>
            <a:avLst/>
            <a:gdLst/>
            <a:ahLst/>
            <a:cxnLst/>
            <a:rect l="l" t="t" r="r" b="b"/>
            <a:pathLst>
              <a:path w="25298" h="8420">
                <a:moveTo>
                  <a:pt x="0" y="4210"/>
                </a:moveTo>
                <a:lnTo>
                  <a:pt x="25298" y="4210"/>
                </a:lnTo>
              </a:path>
            </a:pathLst>
          </a:custGeom>
          <a:ln w="9690">
            <a:solidFill>
              <a:srgbClr val="F8B3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3864548" y="708380"/>
            <a:ext cx="3187418" cy="30428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3960964" y="804790"/>
            <a:ext cx="1764702" cy="2680407"/>
          </a:xfrm>
          <a:custGeom>
            <a:avLst/>
            <a:gdLst/>
            <a:ahLst/>
            <a:cxnLst/>
            <a:rect l="l" t="t" r="r" b="b"/>
            <a:pathLst>
              <a:path w="1764702" h="2680407">
                <a:moveTo>
                  <a:pt x="1265783" y="2179371"/>
                </a:moveTo>
                <a:lnTo>
                  <a:pt x="1227483" y="2188339"/>
                </a:lnTo>
                <a:lnTo>
                  <a:pt x="1203149" y="2220977"/>
                </a:lnTo>
                <a:lnTo>
                  <a:pt x="1202304" y="2231823"/>
                </a:lnTo>
                <a:lnTo>
                  <a:pt x="1203695" y="2243441"/>
                </a:lnTo>
                <a:lnTo>
                  <a:pt x="1439075" y="2644889"/>
                </a:lnTo>
                <a:lnTo>
                  <a:pt x="1465402" y="2673209"/>
                </a:lnTo>
                <a:lnTo>
                  <a:pt x="1494974" y="2680407"/>
                </a:lnTo>
                <a:lnTo>
                  <a:pt x="1504834" y="2678123"/>
                </a:lnTo>
                <a:lnTo>
                  <a:pt x="1540188" y="2645634"/>
                </a:lnTo>
                <a:lnTo>
                  <a:pt x="1753349" y="2270925"/>
                </a:lnTo>
                <a:lnTo>
                  <a:pt x="1764702" y="2233406"/>
                </a:lnTo>
                <a:lnTo>
                  <a:pt x="1763975" y="2222234"/>
                </a:lnTo>
                <a:lnTo>
                  <a:pt x="1740595" y="2188542"/>
                </a:lnTo>
                <a:lnTo>
                  <a:pt x="1265783" y="2179371"/>
                </a:lnTo>
                <a:close/>
              </a:path>
              <a:path w="1764702" h="2680407">
                <a:moveTo>
                  <a:pt x="2658237" y="0"/>
                </a:moveTo>
                <a:lnTo>
                  <a:pt x="165036" y="0"/>
                </a:lnTo>
                <a:lnTo>
                  <a:pt x="150261" y="647"/>
                </a:lnTo>
                <a:lnTo>
                  <a:pt x="108344" y="9915"/>
                </a:lnTo>
                <a:lnTo>
                  <a:pt x="71201" y="29019"/>
                </a:lnTo>
                <a:lnTo>
                  <a:pt x="40330" y="56473"/>
                </a:lnTo>
                <a:lnTo>
                  <a:pt x="17229" y="90792"/>
                </a:lnTo>
                <a:lnTo>
                  <a:pt x="3395" y="130492"/>
                </a:lnTo>
                <a:lnTo>
                  <a:pt x="0" y="1771942"/>
                </a:lnTo>
                <a:lnTo>
                  <a:pt x="652" y="1786597"/>
                </a:lnTo>
                <a:lnTo>
                  <a:pt x="9998" y="1828173"/>
                </a:lnTo>
                <a:lnTo>
                  <a:pt x="29262" y="1865009"/>
                </a:lnTo>
                <a:lnTo>
                  <a:pt x="56946" y="1895622"/>
                </a:lnTo>
                <a:lnTo>
                  <a:pt x="91553" y="1918527"/>
                </a:lnTo>
                <a:lnTo>
                  <a:pt x="131584" y="1932242"/>
                </a:lnTo>
                <a:lnTo>
                  <a:pt x="1385722" y="1935607"/>
                </a:lnTo>
                <a:lnTo>
                  <a:pt x="1385722" y="2179383"/>
                </a:lnTo>
                <a:lnTo>
                  <a:pt x="1703971" y="2179383"/>
                </a:lnTo>
                <a:lnTo>
                  <a:pt x="1703791" y="2179367"/>
                </a:lnTo>
                <a:lnTo>
                  <a:pt x="1580002" y="2179365"/>
                </a:lnTo>
                <a:lnTo>
                  <a:pt x="1579511" y="1935607"/>
                </a:lnTo>
                <a:lnTo>
                  <a:pt x="2658237" y="1935607"/>
                </a:lnTo>
                <a:lnTo>
                  <a:pt x="2673013" y="1934959"/>
                </a:lnTo>
                <a:lnTo>
                  <a:pt x="2714936" y="1925694"/>
                </a:lnTo>
                <a:lnTo>
                  <a:pt x="2752082" y="1906595"/>
                </a:lnTo>
                <a:lnTo>
                  <a:pt x="2782954" y="1879145"/>
                </a:lnTo>
                <a:lnTo>
                  <a:pt x="2806056" y="1844829"/>
                </a:lnTo>
                <a:lnTo>
                  <a:pt x="2819890" y="1805130"/>
                </a:lnTo>
                <a:lnTo>
                  <a:pt x="2823286" y="163677"/>
                </a:lnTo>
                <a:lnTo>
                  <a:pt x="2822633" y="149024"/>
                </a:lnTo>
                <a:lnTo>
                  <a:pt x="2813288" y="107453"/>
                </a:lnTo>
                <a:lnTo>
                  <a:pt x="2794026" y="70617"/>
                </a:lnTo>
                <a:lnTo>
                  <a:pt x="2766345" y="40001"/>
                </a:lnTo>
                <a:lnTo>
                  <a:pt x="2731740" y="17090"/>
                </a:lnTo>
                <a:lnTo>
                  <a:pt x="2691710" y="3368"/>
                </a:lnTo>
                <a:lnTo>
                  <a:pt x="2662748" y="59"/>
                </a:lnTo>
                <a:lnTo>
                  <a:pt x="2658237" y="0"/>
                </a:lnTo>
                <a:close/>
              </a:path>
              <a:path w="1764702" h="2680407">
                <a:moveTo>
                  <a:pt x="1703761" y="2179365"/>
                </a:moveTo>
                <a:lnTo>
                  <a:pt x="1580002" y="2179367"/>
                </a:lnTo>
                <a:lnTo>
                  <a:pt x="1703791" y="2179367"/>
                </a:lnTo>
                <a:close/>
              </a:path>
            </a:pathLst>
          </a:custGeom>
          <a:solidFill>
            <a:srgbClr val="F8B33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496532" y="1011453"/>
            <a:ext cx="3378314" cy="30804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592937" y="1107859"/>
            <a:ext cx="3014605" cy="2716587"/>
          </a:xfrm>
          <a:custGeom>
            <a:avLst/>
            <a:gdLst/>
            <a:ahLst/>
            <a:cxnLst/>
            <a:rect l="l" t="t" r="r" b="b"/>
            <a:pathLst>
              <a:path w="3014605" h="2716587">
                <a:moveTo>
                  <a:pt x="113144" y="2158696"/>
                </a:moveTo>
                <a:lnTo>
                  <a:pt x="78143" y="2176080"/>
                </a:lnTo>
                <a:lnTo>
                  <a:pt x="17706" y="2530635"/>
                </a:lnTo>
                <a:lnTo>
                  <a:pt x="1101" y="2646426"/>
                </a:lnTo>
                <a:lnTo>
                  <a:pt x="0" y="2660644"/>
                </a:lnTo>
                <a:lnTo>
                  <a:pt x="877" y="2673475"/>
                </a:lnTo>
                <a:lnTo>
                  <a:pt x="21802" y="2709055"/>
                </a:lnTo>
                <a:lnTo>
                  <a:pt x="52454" y="2716587"/>
                </a:lnTo>
                <a:lnTo>
                  <a:pt x="64888" y="2714951"/>
                </a:lnTo>
                <a:lnTo>
                  <a:pt x="486393" y="2547531"/>
                </a:lnTo>
                <a:lnTo>
                  <a:pt x="524337" y="2517868"/>
                </a:lnTo>
                <a:lnTo>
                  <a:pt x="530207" y="2499069"/>
                </a:lnTo>
                <a:lnTo>
                  <a:pt x="529793" y="2489182"/>
                </a:lnTo>
                <a:lnTo>
                  <a:pt x="505326" y="2449736"/>
                </a:lnTo>
                <a:lnTo>
                  <a:pt x="408682" y="2373604"/>
                </a:lnTo>
                <a:lnTo>
                  <a:pt x="407132" y="2372423"/>
                </a:lnTo>
                <a:lnTo>
                  <a:pt x="405672" y="2371242"/>
                </a:lnTo>
                <a:lnTo>
                  <a:pt x="499533" y="2251494"/>
                </a:lnTo>
                <a:lnTo>
                  <a:pt x="253246" y="2251494"/>
                </a:lnTo>
                <a:lnTo>
                  <a:pt x="158098" y="2176729"/>
                </a:lnTo>
                <a:lnTo>
                  <a:pt x="146409" y="2168707"/>
                </a:lnTo>
                <a:lnTo>
                  <a:pt x="134928" y="2163064"/>
                </a:lnTo>
                <a:lnTo>
                  <a:pt x="123794" y="2159746"/>
                </a:lnTo>
                <a:lnTo>
                  <a:pt x="113144" y="2158696"/>
                </a:lnTo>
                <a:close/>
              </a:path>
              <a:path w="3014605" h="2716587">
                <a:moveTo>
                  <a:pt x="2872723" y="0"/>
                </a:moveTo>
                <a:lnTo>
                  <a:pt x="729250" y="3"/>
                </a:lnTo>
                <a:lnTo>
                  <a:pt x="679967" y="11200"/>
                </a:lnTo>
                <a:lnTo>
                  <a:pt x="647733" y="32758"/>
                </a:lnTo>
                <a:lnTo>
                  <a:pt x="621076" y="63707"/>
                </a:lnTo>
                <a:lnTo>
                  <a:pt x="601332" y="102346"/>
                </a:lnTo>
                <a:lnTo>
                  <a:pt x="589840" y="146975"/>
                </a:lnTo>
                <a:lnTo>
                  <a:pt x="587424" y="179216"/>
                </a:lnTo>
                <a:lnTo>
                  <a:pt x="587453" y="1726519"/>
                </a:lnTo>
                <a:lnTo>
                  <a:pt x="590851" y="1764632"/>
                </a:lnTo>
                <a:lnTo>
                  <a:pt x="600544" y="1800829"/>
                </a:lnTo>
                <a:lnTo>
                  <a:pt x="253246" y="2251494"/>
                </a:lnTo>
                <a:lnTo>
                  <a:pt x="499533" y="2251494"/>
                </a:lnTo>
                <a:lnTo>
                  <a:pt x="770543" y="1905736"/>
                </a:lnTo>
                <a:lnTo>
                  <a:pt x="2872723" y="1905736"/>
                </a:lnTo>
                <a:lnTo>
                  <a:pt x="2910310" y="1899341"/>
                </a:lnTo>
                <a:lnTo>
                  <a:pt x="2944105" y="1881291"/>
                </a:lnTo>
                <a:lnTo>
                  <a:pt x="2972770" y="1853283"/>
                </a:lnTo>
                <a:lnTo>
                  <a:pt x="2994966" y="1817019"/>
                </a:lnTo>
                <a:lnTo>
                  <a:pt x="3009357" y="1774198"/>
                </a:lnTo>
                <a:lnTo>
                  <a:pt x="3014605" y="1726519"/>
                </a:lnTo>
                <a:lnTo>
                  <a:pt x="3014569" y="179216"/>
                </a:lnTo>
                <a:lnTo>
                  <a:pt x="3009575" y="132536"/>
                </a:lnTo>
                <a:lnTo>
                  <a:pt x="2995370" y="89590"/>
                </a:lnTo>
                <a:lnTo>
                  <a:pt x="2973330" y="53164"/>
                </a:lnTo>
                <a:lnTo>
                  <a:pt x="2944792" y="24958"/>
                </a:lnTo>
                <a:lnTo>
                  <a:pt x="2911095" y="6671"/>
                </a:lnTo>
                <a:lnTo>
                  <a:pt x="2873577" y="3"/>
                </a:lnTo>
                <a:lnTo>
                  <a:pt x="2872723" y="0"/>
                </a:lnTo>
                <a:close/>
              </a:path>
            </a:pathLst>
          </a:custGeom>
          <a:solidFill>
            <a:srgbClr val="C7D55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936595" y="5201196"/>
            <a:ext cx="2814299" cy="17296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7033105" y="5297606"/>
            <a:ext cx="2451421" cy="1367574"/>
          </a:xfrm>
          <a:custGeom>
            <a:avLst/>
            <a:gdLst/>
            <a:ahLst/>
            <a:cxnLst/>
            <a:rect l="l" t="t" r="r" b="b"/>
            <a:pathLst>
              <a:path w="2451421" h="1367574">
                <a:moveTo>
                  <a:pt x="2451327" y="665111"/>
                </a:moveTo>
                <a:lnTo>
                  <a:pt x="403750" y="665111"/>
                </a:lnTo>
                <a:lnTo>
                  <a:pt x="620310" y="779881"/>
                </a:lnTo>
                <a:lnTo>
                  <a:pt x="631257" y="837311"/>
                </a:lnTo>
                <a:lnTo>
                  <a:pt x="631257" y="1211770"/>
                </a:lnTo>
                <a:lnTo>
                  <a:pt x="631920" y="1228163"/>
                </a:lnTo>
                <a:lnTo>
                  <a:pt x="641330" y="1274057"/>
                </a:lnTo>
                <a:lnTo>
                  <a:pt x="660478" y="1313233"/>
                </a:lnTo>
                <a:lnTo>
                  <a:pt x="687568" y="1343384"/>
                </a:lnTo>
                <a:lnTo>
                  <a:pt x="720807" y="1362206"/>
                </a:lnTo>
                <a:lnTo>
                  <a:pt x="2330213" y="1367574"/>
                </a:lnTo>
                <a:lnTo>
                  <a:pt x="2342962" y="1366722"/>
                </a:lnTo>
                <a:lnTo>
                  <a:pt x="2389490" y="1347697"/>
                </a:lnTo>
                <a:lnTo>
                  <a:pt x="2417827" y="1319424"/>
                </a:lnTo>
                <a:lnTo>
                  <a:pt x="2438549" y="1281711"/>
                </a:lnTo>
                <a:lnTo>
                  <a:pt x="2449857" y="1236865"/>
                </a:lnTo>
                <a:lnTo>
                  <a:pt x="2451224" y="1220729"/>
                </a:lnTo>
                <a:lnTo>
                  <a:pt x="2451327" y="665111"/>
                </a:lnTo>
                <a:close/>
              </a:path>
              <a:path w="2451421" h="1367574">
                <a:moveTo>
                  <a:pt x="498214" y="300157"/>
                </a:moveTo>
                <a:lnTo>
                  <a:pt x="61472" y="315455"/>
                </a:lnTo>
                <a:lnTo>
                  <a:pt x="23693" y="324939"/>
                </a:lnTo>
                <a:lnTo>
                  <a:pt x="464" y="357542"/>
                </a:lnTo>
                <a:lnTo>
                  <a:pt x="0" y="368328"/>
                </a:lnTo>
                <a:lnTo>
                  <a:pt x="1821" y="379890"/>
                </a:lnTo>
                <a:lnTo>
                  <a:pt x="244466" y="775665"/>
                </a:lnTo>
                <a:lnTo>
                  <a:pt x="271200" y="803414"/>
                </a:lnTo>
                <a:lnTo>
                  <a:pt x="290860" y="810225"/>
                </a:lnTo>
                <a:lnTo>
                  <a:pt x="300785" y="810139"/>
                </a:lnTo>
                <a:lnTo>
                  <a:pt x="337571" y="786640"/>
                </a:lnTo>
                <a:lnTo>
                  <a:pt x="402861" y="666750"/>
                </a:lnTo>
                <a:lnTo>
                  <a:pt x="403750" y="665111"/>
                </a:lnTo>
                <a:lnTo>
                  <a:pt x="2451327" y="665111"/>
                </a:lnTo>
                <a:lnTo>
                  <a:pt x="2451346" y="560514"/>
                </a:lnTo>
                <a:lnTo>
                  <a:pt x="620310" y="560514"/>
                </a:lnTo>
                <a:lnTo>
                  <a:pt x="494707" y="493941"/>
                </a:lnTo>
                <a:lnTo>
                  <a:pt x="495596" y="492328"/>
                </a:lnTo>
                <a:lnTo>
                  <a:pt x="497285" y="489064"/>
                </a:lnTo>
                <a:lnTo>
                  <a:pt x="551501" y="387083"/>
                </a:lnTo>
                <a:lnTo>
                  <a:pt x="557442" y="373875"/>
                </a:lnTo>
                <a:lnTo>
                  <a:pt x="560972" y="361325"/>
                </a:lnTo>
                <a:lnTo>
                  <a:pt x="562177" y="349567"/>
                </a:lnTo>
                <a:lnTo>
                  <a:pt x="561142" y="338736"/>
                </a:lnTo>
                <a:lnTo>
                  <a:pt x="536272" y="307367"/>
                </a:lnTo>
                <a:lnTo>
                  <a:pt x="512580" y="300738"/>
                </a:lnTo>
                <a:lnTo>
                  <a:pt x="498214" y="300157"/>
                </a:lnTo>
                <a:close/>
              </a:path>
              <a:path w="2451421" h="1367574">
                <a:moveTo>
                  <a:pt x="2330213" y="0"/>
                </a:moveTo>
                <a:lnTo>
                  <a:pt x="752466" y="0"/>
                </a:lnTo>
                <a:lnTo>
                  <a:pt x="739714" y="851"/>
                </a:lnTo>
                <a:lnTo>
                  <a:pt x="693183" y="19873"/>
                </a:lnTo>
                <a:lnTo>
                  <a:pt x="664847" y="48144"/>
                </a:lnTo>
                <a:lnTo>
                  <a:pt x="644128" y="85857"/>
                </a:lnTo>
                <a:lnTo>
                  <a:pt x="632822" y="130705"/>
                </a:lnTo>
                <a:lnTo>
                  <a:pt x="631257" y="473837"/>
                </a:lnTo>
                <a:lnTo>
                  <a:pt x="620310" y="560514"/>
                </a:lnTo>
                <a:lnTo>
                  <a:pt x="2451346" y="560514"/>
                </a:lnTo>
                <a:lnTo>
                  <a:pt x="2451421" y="155803"/>
                </a:lnTo>
                <a:lnTo>
                  <a:pt x="2445654" y="108186"/>
                </a:lnTo>
                <a:lnTo>
                  <a:pt x="2429551" y="66515"/>
                </a:lnTo>
                <a:lnTo>
                  <a:pt x="2404907" y="33098"/>
                </a:lnTo>
                <a:lnTo>
                  <a:pt x="2373519" y="10241"/>
                </a:lnTo>
                <a:lnTo>
                  <a:pt x="2337182" y="253"/>
                </a:lnTo>
                <a:lnTo>
                  <a:pt x="2330213" y="0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1382511" y="1720367"/>
            <a:ext cx="3175860" cy="23920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1478926" y="1816778"/>
            <a:ext cx="2812250" cy="2028781"/>
          </a:xfrm>
          <a:custGeom>
            <a:avLst/>
            <a:gdLst/>
            <a:ahLst/>
            <a:cxnLst/>
            <a:rect l="l" t="t" r="r" b="b"/>
            <a:pathLst>
              <a:path w="2812250" h="2028781">
                <a:moveTo>
                  <a:pt x="2443443" y="1493647"/>
                </a:moveTo>
                <a:lnTo>
                  <a:pt x="2178532" y="1493647"/>
                </a:lnTo>
                <a:lnTo>
                  <a:pt x="2383675" y="1713877"/>
                </a:lnTo>
                <a:lnTo>
                  <a:pt x="2295029" y="1796262"/>
                </a:lnTo>
                <a:lnTo>
                  <a:pt x="2270289" y="1837428"/>
                </a:lnTo>
                <a:lnTo>
                  <a:pt x="2269777" y="1847425"/>
                </a:lnTo>
                <a:lnTo>
                  <a:pt x="2271471" y="1857024"/>
                </a:lnTo>
                <a:lnTo>
                  <a:pt x="2299657" y="1888628"/>
                </a:lnTo>
                <a:lnTo>
                  <a:pt x="2734627" y="2024354"/>
                </a:lnTo>
                <a:lnTo>
                  <a:pt x="2761171" y="2028781"/>
                </a:lnTo>
                <a:lnTo>
                  <a:pt x="2772758" y="2027875"/>
                </a:lnTo>
                <a:lnTo>
                  <a:pt x="2805334" y="2005811"/>
                </a:lnTo>
                <a:lnTo>
                  <a:pt x="2812250" y="1972735"/>
                </a:lnTo>
                <a:lnTo>
                  <a:pt x="2810637" y="1959102"/>
                </a:lnTo>
                <a:lnTo>
                  <a:pt x="2809697" y="1954593"/>
                </a:lnTo>
                <a:lnTo>
                  <a:pt x="2724336" y="1581924"/>
                </a:lnTo>
                <a:lnTo>
                  <a:pt x="2525674" y="1581924"/>
                </a:lnTo>
                <a:lnTo>
                  <a:pt x="2443443" y="1493647"/>
                </a:lnTo>
                <a:close/>
              </a:path>
              <a:path w="2812250" h="2028781">
                <a:moveTo>
                  <a:pt x="2661585" y="1477647"/>
                </a:moveTo>
                <a:lnTo>
                  <a:pt x="2618922" y="1495495"/>
                </a:lnTo>
                <a:lnTo>
                  <a:pt x="2525674" y="1581924"/>
                </a:lnTo>
                <a:lnTo>
                  <a:pt x="2724336" y="1581924"/>
                </a:lnTo>
                <a:lnTo>
                  <a:pt x="2712351" y="1529600"/>
                </a:lnTo>
                <a:lnTo>
                  <a:pt x="2689003" y="1487547"/>
                </a:lnTo>
                <a:lnTo>
                  <a:pt x="2661585" y="1477647"/>
                </a:lnTo>
                <a:close/>
              </a:path>
              <a:path w="2812250" h="2028781">
                <a:moveTo>
                  <a:pt x="150304" y="0"/>
                </a:moveTo>
                <a:lnTo>
                  <a:pt x="107480" y="6189"/>
                </a:lnTo>
                <a:lnTo>
                  <a:pt x="69467" y="23568"/>
                </a:lnTo>
                <a:lnTo>
                  <a:pt x="38047" y="50355"/>
                </a:lnTo>
                <a:lnTo>
                  <a:pt x="15003" y="84767"/>
                </a:lnTo>
                <a:lnTo>
                  <a:pt x="2117" y="125023"/>
                </a:lnTo>
                <a:lnTo>
                  <a:pt x="0" y="1344104"/>
                </a:lnTo>
                <a:lnTo>
                  <a:pt x="709" y="1358803"/>
                </a:lnTo>
                <a:lnTo>
                  <a:pt x="10826" y="1400221"/>
                </a:lnTo>
                <a:lnTo>
                  <a:pt x="31540" y="1436235"/>
                </a:lnTo>
                <a:lnTo>
                  <a:pt x="61067" y="1465061"/>
                </a:lnTo>
                <a:lnTo>
                  <a:pt x="97625" y="1484917"/>
                </a:lnTo>
                <a:lnTo>
                  <a:pt x="139431" y="1494021"/>
                </a:lnTo>
                <a:lnTo>
                  <a:pt x="2163610" y="1494409"/>
                </a:lnTo>
                <a:lnTo>
                  <a:pt x="2168652" y="1494409"/>
                </a:lnTo>
                <a:lnTo>
                  <a:pt x="2173630" y="1494129"/>
                </a:lnTo>
                <a:lnTo>
                  <a:pt x="2178532" y="1493647"/>
                </a:lnTo>
                <a:lnTo>
                  <a:pt x="2443443" y="1493647"/>
                </a:lnTo>
                <a:lnTo>
                  <a:pt x="2313419" y="1354061"/>
                </a:lnTo>
                <a:lnTo>
                  <a:pt x="2313635" y="1350759"/>
                </a:lnTo>
                <a:lnTo>
                  <a:pt x="2313927" y="1347470"/>
                </a:lnTo>
                <a:lnTo>
                  <a:pt x="2313927" y="150304"/>
                </a:lnTo>
                <a:lnTo>
                  <a:pt x="2307738" y="107482"/>
                </a:lnTo>
                <a:lnTo>
                  <a:pt x="2290360" y="69470"/>
                </a:lnTo>
                <a:lnTo>
                  <a:pt x="2263573" y="38051"/>
                </a:lnTo>
                <a:lnTo>
                  <a:pt x="2229161" y="15006"/>
                </a:lnTo>
                <a:lnTo>
                  <a:pt x="2188904" y="2118"/>
                </a:lnTo>
                <a:lnTo>
                  <a:pt x="2174494" y="387"/>
                </a:lnTo>
                <a:lnTo>
                  <a:pt x="150304" y="0"/>
                </a:lnTo>
                <a:close/>
              </a:path>
            </a:pathLst>
          </a:custGeom>
          <a:solidFill>
            <a:srgbClr val="FDD27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681206" y="5249505"/>
            <a:ext cx="3531628" cy="169849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777623" y="5345916"/>
            <a:ext cx="3168741" cy="1373898"/>
          </a:xfrm>
          <a:custGeom>
            <a:avLst/>
            <a:gdLst/>
            <a:ahLst/>
            <a:cxnLst/>
            <a:rect l="l" t="t" r="r" b="b"/>
            <a:pathLst>
              <a:path w="3168741" h="1373898">
                <a:moveTo>
                  <a:pt x="151333" y="0"/>
                </a:moveTo>
                <a:lnTo>
                  <a:pt x="108581" y="6161"/>
                </a:lnTo>
                <a:lnTo>
                  <a:pt x="70585" y="23471"/>
                </a:lnTo>
                <a:lnTo>
                  <a:pt x="39099" y="50167"/>
                </a:lnTo>
                <a:lnTo>
                  <a:pt x="15878" y="84487"/>
                </a:lnTo>
                <a:lnTo>
                  <a:pt x="2676" y="124668"/>
                </a:lnTo>
                <a:lnTo>
                  <a:pt x="215" y="156019"/>
                </a:lnTo>
                <a:lnTo>
                  <a:pt x="0" y="158026"/>
                </a:lnTo>
                <a:lnTo>
                  <a:pt x="0" y="1083094"/>
                </a:lnTo>
                <a:lnTo>
                  <a:pt x="215" y="1085100"/>
                </a:lnTo>
                <a:lnTo>
                  <a:pt x="292" y="1222248"/>
                </a:lnTo>
                <a:lnTo>
                  <a:pt x="6428" y="1265169"/>
                </a:lnTo>
                <a:lnTo>
                  <a:pt x="23667" y="1303318"/>
                </a:lnTo>
                <a:lnTo>
                  <a:pt x="50255" y="1334932"/>
                </a:lnTo>
                <a:lnTo>
                  <a:pt x="84436" y="1358248"/>
                </a:lnTo>
                <a:lnTo>
                  <a:pt x="124457" y="1371504"/>
                </a:lnTo>
                <a:lnTo>
                  <a:pt x="2349982" y="1373898"/>
                </a:lnTo>
                <a:lnTo>
                  <a:pt x="2364653" y="1373192"/>
                </a:lnTo>
                <a:lnTo>
                  <a:pt x="2406014" y="1363118"/>
                </a:lnTo>
                <a:lnTo>
                  <a:pt x="2442035" y="1342484"/>
                </a:lnTo>
                <a:lnTo>
                  <a:pt x="2470961" y="1313051"/>
                </a:lnTo>
                <a:lnTo>
                  <a:pt x="2491037" y="1276582"/>
                </a:lnTo>
                <a:lnTo>
                  <a:pt x="2500510" y="1234838"/>
                </a:lnTo>
                <a:lnTo>
                  <a:pt x="2501023" y="709714"/>
                </a:lnTo>
                <a:lnTo>
                  <a:pt x="2735491" y="614743"/>
                </a:lnTo>
                <a:lnTo>
                  <a:pt x="2981113" y="614743"/>
                </a:lnTo>
                <a:lnTo>
                  <a:pt x="3070463" y="500570"/>
                </a:lnTo>
                <a:lnTo>
                  <a:pt x="2501023" y="500570"/>
                </a:lnTo>
                <a:lnTo>
                  <a:pt x="2501023" y="151650"/>
                </a:lnTo>
                <a:lnTo>
                  <a:pt x="2494887" y="108728"/>
                </a:lnTo>
                <a:lnTo>
                  <a:pt x="2477648" y="70579"/>
                </a:lnTo>
                <a:lnTo>
                  <a:pt x="2451060" y="38966"/>
                </a:lnTo>
                <a:lnTo>
                  <a:pt x="2416879" y="15650"/>
                </a:lnTo>
                <a:lnTo>
                  <a:pt x="2376858" y="2394"/>
                </a:lnTo>
                <a:lnTo>
                  <a:pt x="2362523" y="515"/>
                </a:lnTo>
                <a:lnTo>
                  <a:pt x="151333" y="0"/>
                </a:lnTo>
                <a:close/>
              </a:path>
              <a:path w="3168741" h="1373898">
                <a:moveTo>
                  <a:pt x="2981113" y="614743"/>
                </a:moveTo>
                <a:lnTo>
                  <a:pt x="2735491" y="614743"/>
                </a:lnTo>
                <a:lnTo>
                  <a:pt x="2780791" y="726947"/>
                </a:lnTo>
                <a:lnTo>
                  <a:pt x="2810558" y="764847"/>
                </a:lnTo>
                <a:lnTo>
                  <a:pt x="2829380" y="770673"/>
                </a:lnTo>
                <a:lnTo>
                  <a:pt x="2839269" y="770233"/>
                </a:lnTo>
                <a:lnTo>
                  <a:pt x="2878657" y="745662"/>
                </a:lnTo>
                <a:lnTo>
                  <a:pt x="2981113" y="614743"/>
                </a:lnTo>
                <a:close/>
              </a:path>
              <a:path w="3168741" h="1373898">
                <a:moveTo>
                  <a:pt x="2666504" y="240865"/>
                </a:moveTo>
                <a:lnTo>
                  <a:pt x="2624476" y="255165"/>
                </a:lnTo>
                <a:lnTo>
                  <a:pt x="2610712" y="293477"/>
                </a:lnTo>
                <a:lnTo>
                  <a:pt x="2612387" y="305915"/>
                </a:lnTo>
                <a:lnTo>
                  <a:pt x="2616294" y="319259"/>
                </a:lnTo>
                <a:lnTo>
                  <a:pt x="2660840" y="429780"/>
                </a:lnTo>
                <a:lnTo>
                  <a:pt x="2661500" y="431457"/>
                </a:lnTo>
                <a:lnTo>
                  <a:pt x="2662262" y="433260"/>
                </a:lnTo>
                <a:lnTo>
                  <a:pt x="2662948" y="435000"/>
                </a:lnTo>
                <a:lnTo>
                  <a:pt x="2501023" y="500570"/>
                </a:lnTo>
                <a:lnTo>
                  <a:pt x="3070463" y="500570"/>
                </a:lnTo>
                <a:lnTo>
                  <a:pt x="3150819" y="397776"/>
                </a:lnTo>
                <a:lnTo>
                  <a:pt x="3167719" y="363427"/>
                </a:lnTo>
                <a:lnTo>
                  <a:pt x="3168741" y="352771"/>
                </a:lnTo>
                <a:lnTo>
                  <a:pt x="3167550" y="342742"/>
                </a:lnTo>
                <a:lnTo>
                  <a:pt x="3141758" y="311662"/>
                </a:lnTo>
                <a:lnTo>
                  <a:pt x="2680728" y="241934"/>
                </a:lnTo>
                <a:lnTo>
                  <a:pt x="2666504" y="240865"/>
                </a:lnTo>
                <a:close/>
              </a:path>
            </a:pathLst>
          </a:custGeom>
          <a:solidFill>
            <a:srgbClr val="F3ACA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 txBox="1"/>
          <p:nvPr/>
        </p:nvSpPr>
        <p:spPr>
          <a:xfrm>
            <a:off x="4105859" y="3641869"/>
            <a:ext cx="2959100" cy="2546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715645">
              <a:lnSpc>
                <a:spcPct val="100000"/>
              </a:lnSpc>
            </a:pPr>
            <a:r>
              <a:rPr sz="1700" b="1" spc="-35" dirty="0" smtClean="0">
                <a:latin typeface="Myriad Pro"/>
                <a:cs typeface="Myriad Pro"/>
              </a:rPr>
              <a:t>C</a:t>
            </a:r>
            <a:r>
              <a:rPr sz="1700" b="1" spc="0" dirty="0" smtClean="0">
                <a:latin typeface="Myriad Pro"/>
                <a:cs typeface="Myriad Pro"/>
              </a:rPr>
              <a:t>o</a:t>
            </a:r>
            <a:r>
              <a:rPr sz="1700" b="1" spc="-15" dirty="0" smtClean="0">
                <a:latin typeface="Myriad Pro"/>
                <a:cs typeface="Myriad Pro"/>
              </a:rPr>
              <a:t>r</a:t>
            </a:r>
            <a:r>
              <a:rPr sz="1700" b="1" spc="0" dirty="0" smtClean="0">
                <a:latin typeface="Myriad Pro"/>
                <a:cs typeface="Myriad Pro"/>
              </a:rPr>
              <a:t>e</a:t>
            </a:r>
            <a:r>
              <a:rPr sz="1700" b="1" spc="-65" dirty="0" smtClean="0">
                <a:latin typeface="Myriad Pro"/>
                <a:cs typeface="Myriad Pro"/>
              </a:rPr>
              <a:t> </a:t>
            </a:r>
            <a:r>
              <a:rPr sz="1700" b="1" spc="-25" dirty="0" smtClean="0">
                <a:latin typeface="Myriad Pro"/>
                <a:cs typeface="Myriad Pro"/>
              </a:rPr>
              <a:t>T</a:t>
            </a:r>
            <a:r>
              <a:rPr sz="1700" b="1" spc="0" dirty="0" smtClean="0">
                <a:latin typeface="Myriad Pro"/>
                <a:cs typeface="Myriad Pro"/>
              </a:rPr>
              <a:t>hemes</a:t>
            </a:r>
            <a:endParaRPr sz="17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7"/>
              </a:spcBef>
            </a:pPr>
            <a:endParaRPr sz="750"/>
          </a:p>
          <a:p>
            <a:pPr marL="12700">
              <a:lnSpc>
                <a:spcPct val="100000"/>
              </a:lnSpc>
            </a:pP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ommunic</a:t>
            </a:r>
            <a:r>
              <a:rPr sz="1000" b="1" spc="-10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 and </a:t>
            </a:r>
            <a:r>
              <a:rPr sz="1000" b="1" spc="-20" dirty="0" smtClean="0">
                <a:latin typeface="Myriad Pro"/>
                <a:cs typeface="Myriad Pro"/>
              </a:rPr>
              <a:t>C</a:t>
            </a:r>
            <a:r>
              <a:rPr sz="1000" b="1" spc="0" dirty="0" smtClean="0">
                <a:latin typeface="Myriad Pro"/>
                <a:cs typeface="Myriad Pro"/>
              </a:rPr>
              <a:t>onsult</a:t>
            </a:r>
            <a:r>
              <a:rPr sz="1000" b="1" spc="-10" dirty="0" smtClean="0">
                <a:latin typeface="Myriad Pro"/>
                <a:cs typeface="Myriad Pro"/>
              </a:rPr>
              <a:t>a</a:t>
            </a:r>
            <a:r>
              <a:rPr sz="1000" b="1" spc="0" dirty="0" smtClean="0">
                <a:latin typeface="Myriad Pro"/>
                <a:cs typeface="Myriad Pro"/>
              </a:rPr>
              <a:t>tion</a:t>
            </a:r>
            <a:endParaRPr sz="1000">
              <a:latin typeface="Myriad Pro"/>
              <a:cs typeface="Myriad Pro"/>
            </a:endParaRPr>
          </a:p>
          <a:p>
            <a:pPr marL="12700" marR="67945">
              <a:lnSpc>
                <a:spcPct val="100600"/>
              </a:lnSpc>
            </a:pPr>
            <a:r>
              <a:rPr sz="1000" dirty="0" smtClean="0">
                <a:latin typeface="Myriad Pro"/>
                <a:cs typeface="Myriad Pro"/>
              </a:rPr>
              <a:t>- gynae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olo</a:t>
            </a:r>
            <a:r>
              <a:rPr sz="1000" spc="-10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ical &amp; obs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etric his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s</a:t>
            </a:r>
            <a:r>
              <a:rPr sz="1000" spc="-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xual his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y and 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2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-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est HIV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ounselling</a:t>
            </a:r>
            <a:endParaRPr sz="1000">
              <a:latin typeface="Myriad Pro"/>
              <a:cs typeface="Myriad Pro"/>
            </a:endParaRPr>
          </a:p>
          <a:p>
            <a:pPr marL="12700" marR="86360">
              <a:lnSpc>
                <a:spcPct val="100600"/>
              </a:lnSpc>
              <a:spcBef>
                <a:spcPts val="284"/>
              </a:spcBef>
            </a:pPr>
            <a:r>
              <a:rPr sz="1000" b="1" spc="-1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he normal and the abnormal </a:t>
            </a:r>
            <a:r>
              <a:rPr sz="1000" spc="0" dirty="0" smtClean="0">
                <a:latin typeface="Myriad Pro"/>
                <a:cs typeface="Myriad Pro"/>
              </a:rPr>
              <a:t>- normal 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10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nan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y &amp; deli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vical 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y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ology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spc="-10" dirty="0" smtClean="0">
                <a:latin typeface="Myriad Pro"/>
                <a:cs typeface="Myriad Pro"/>
              </a:rPr>
              <a:t>Pr</a:t>
            </a:r>
            <a:r>
              <a:rPr sz="1000" b="1" spc="0" dirty="0" smtClean="0">
                <a:latin typeface="Myriad Pro"/>
                <a:cs typeface="Myriad Pro"/>
              </a:rPr>
              <a:t>escribing </a:t>
            </a:r>
            <a:r>
              <a:rPr sz="1000" spc="0" dirty="0" smtClean="0">
                <a:latin typeface="Myriad Pro"/>
                <a:cs typeface="Myriad Pro"/>
              </a:rPr>
              <a:t>- 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escribing in 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10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nan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y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spc="-85" dirty="0" smtClean="0">
                <a:latin typeface="Myriad Pro"/>
                <a:cs typeface="Myriad Pro"/>
              </a:rPr>
              <a:t>T</a:t>
            </a:r>
            <a:r>
              <a:rPr sz="1000" b="1" spc="0" dirty="0" smtClean="0">
                <a:latin typeface="Myriad Pro"/>
                <a:cs typeface="Myriad Pro"/>
              </a:rPr>
              <a:t>ea</a:t>
            </a:r>
            <a:r>
              <a:rPr sz="1000" b="1" spc="-20" dirty="0" smtClean="0">
                <a:latin typeface="Myriad Pro"/>
                <a:cs typeface="Myriad Pro"/>
              </a:rPr>
              <a:t>m</a:t>
            </a:r>
            <a:r>
              <a:rPr sz="1000" b="1" spc="-15" dirty="0" smtClean="0">
                <a:latin typeface="Myriad Pro"/>
                <a:cs typeface="Myriad Pro"/>
              </a:rPr>
              <a:t>w</a:t>
            </a:r>
            <a:r>
              <a:rPr sz="1000" b="1" spc="0" dirty="0" smtClean="0">
                <a:latin typeface="Myriad Pro"/>
                <a:cs typeface="Myriad Pro"/>
              </a:rPr>
              <a:t>o</a:t>
            </a:r>
            <a:r>
              <a:rPr sz="1000" b="1" spc="-5" dirty="0" smtClean="0">
                <a:latin typeface="Myriad Pro"/>
                <a:cs typeface="Myriad Pro"/>
              </a:rPr>
              <a:t>r</a:t>
            </a:r>
            <a:r>
              <a:rPr sz="1000" b="1" spc="10" dirty="0" smtClean="0">
                <a:latin typeface="Myriad Pro"/>
                <a:cs typeface="Myriad Pro"/>
              </a:rPr>
              <a:t>k</a:t>
            </a:r>
            <a:r>
              <a:rPr sz="1000" b="1" spc="0" dirty="0" smtClean="0">
                <a:latin typeface="Myriad Pro"/>
                <a:cs typeface="Myriad Pro"/>
              </a:rPr>
              <a:t>ing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 </a:t>
            </a:r>
            <a:r>
              <a:rPr sz="1000" spc="5" dirty="0" smtClean="0">
                <a:latin typeface="Myriad Pro"/>
                <a:cs typeface="Myriad Pro"/>
              </a:rPr>
              <a:t>M</a:t>
            </a:r>
            <a:r>
              <a:rPr sz="1000" spc="0" dirty="0" smtClean="0">
                <a:latin typeface="Myriad Pro"/>
                <a:cs typeface="Myriad Pro"/>
              </a:rPr>
              <a:t>edicin</a:t>
            </a:r>
            <a:r>
              <a:rPr sz="1000" spc="-1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, midwi</a:t>
            </a:r>
            <a:r>
              <a:rPr sz="1000" spc="-15" dirty="0" smtClean="0">
                <a:latin typeface="Myriad Pro"/>
                <a:cs typeface="Myriad Pro"/>
              </a:rPr>
              <a:t>f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-40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 specialist se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vi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es</a:t>
            </a:r>
            <a:endParaRPr sz="1000">
              <a:latin typeface="Myriad Pro"/>
              <a:cs typeface="Myriad Pro"/>
            </a:endParaRPr>
          </a:p>
          <a:p>
            <a:pPr marL="12700" marR="215265" algn="just">
              <a:lnSpc>
                <a:spcPct val="100600"/>
              </a:lnSpc>
              <a:spcBef>
                <a:spcPts val="284"/>
              </a:spcBef>
            </a:pPr>
            <a:r>
              <a:rPr sz="1000" b="1" spc="-5" dirty="0" smtClean="0">
                <a:latin typeface="Myriad Pro"/>
                <a:cs typeface="Myriad Pro"/>
              </a:rPr>
              <a:t>H</a:t>
            </a:r>
            <a:r>
              <a:rPr sz="1000" b="1" spc="0" dirty="0" smtClean="0">
                <a:latin typeface="Myriad Pro"/>
                <a:cs typeface="Myriad Pro"/>
              </a:rPr>
              <a:t>ealth p</a:t>
            </a:r>
            <a:r>
              <a:rPr sz="1000" b="1" spc="-10" dirty="0" smtClean="0">
                <a:latin typeface="Myriad Pro"/>
                <a:cs typeface="Myriad Pro"/>
              </a:rPr>
              <a:t>r</a:t>
            </a:r>
            <a:r>
              <a:rPr sz="1000" b="1" spc="0" dirty="0" smtClean="0">
                <a:latin typeface="Myriad Pro"/>
                <a:cs typeface="Myriad Pro"/>
              </a:rPr>
              <a:t>omotion &amp; p</a:t>
            </a:r>
            <a:r>
              <a:rPr sz="1000" b="1" spc="-10" dirty="0" smtClean="0">
                <a:latin typeface="Myriad Pro"/>
                <a:cs typeface="Myriad Pro"/>
              </a:rPr>
              <a:t>re</a:t>
            </a:r>
            <a:r>
              <a:rPr sz="1000" b="1" spc="-15" dirty="0" smtClean="0">
                <a:latin typeface="Myriad Pro"/>
                <a:cs typeface="Myriad Pro"/>
              </a:rPr>
              <a:t>v</a:t>
            </a:r>
            <a:r>
              <a:rPr sz="1000" b="1" spc="0" dirty="0" smtClean="0">
                <a:latin typeface="Myriad Pro"/>
                <a:cs typeface="Myriad Pro"/>
              </a:rPr>
              <a:t>e</a:t>
            </a:r>
            <a:r>
              <a:rPr sz="1000" b="1" spc="-10" dirty="0" smtClean="0">
                <a:latin typeface="Myriad Pro"/>
                <a:cs typeface="Myriad Pro"/>
              </a:rPr>
              <a:t>n</a:t>
            </a:r>
            <a:r>
              <a:rPr sz="1000" b="1" spc="0" dirty="0" smtClean="0">
                <a:latin typeface="Myriad Pro"/>
                <a:cs typeface="Myriad Pro"/>
              </a:rPr>
              <a:t>tion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–  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2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-p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10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nan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y sc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eening including genetic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2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-n</a:t>
            </a:r>
            <a:r>
              <a:rPr sz="1000" spc="-5" dirty="0" smtClean="0">
                <a:latin typeface="Myriad Pro"/>
                <a:cs typeface="Myriad Pro"/>
              </a:rPr>
              <a:t>a</a:t>
            </a:r>
            <a:r>
              <a:rPr sz="1000" spc="0" dirty="0" smtClean="0">
                <a:latin typeface="Myriad Pro"/>
                <a:cs typeface="Myriad Pro"/>
              </a:rPr>
              <a:t>tal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ounsellin</a:t>
            </a:r>
            <a:r>
              <a:rPr sz="1000" spc="-15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, pa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ting s</a:t>
            </a:r>
            <a:r>
              <a:rPr sz="1000" spc="15" dirty="0" smtClean="0">
                <a:latin typeface="Myriad Pro"/>
                <a:cs typeface="Myriad Pro"/>
              </a:rPr>
              <a:t>k</a:t>
            </a:r>
            <a:r>
              <a:rPr sz="1000" spc="0" dirty="0" smtClean="0">
                <a:latin typeface="Myriad Pro"/>
                <a:cs typeface="Myriad Pro"/>
              </a:rPr>
              <a:t>ill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b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eas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-</a:t>
            </a:r>
            <a:r>
              <a:rPr sz="1000" spc="-15" dirty="0" smtClean="0">
                <a:latin typeface="Myriad Pro"/>
                <a:cs typeface="Myriad Pro"/>
              </a:rPr>
              <a:t>f</a:t>
            </a:r>
            <a:r>
              <a:rPr sz="1000" spc="0" dirty="0" smtClean="0">
                <a:latin typeface="Myriad Pro"/>
                <a:cs typeface="Myriad Pro"/>
              </a:rPr>
              <a:t>eeding</a:t>
            </a:r>
            <a:endParaRPr sz="1000">
              <a:latin typeface="Myriad Pro"/>
              <a:cs typeface="Myriad Pro"/>
            </a:endParaRPr>
          </a:p>
          <a:p>
            <a:pPr marL="12700" marR="253365">
              <a:lnSpc>
                <a:spcPct val="100600"/>
              </a:lnSpc>
              <a:spcBef>
                <a:spcPts val="284"/>
              </a:spcBef>
            </a:pPr>
            <a:r>
              <a:rPr sz="1000" b="1" dirty="0" smtClean="0">
                <a:latin typeface="Myriad Pro"/>
                <a:cs typeface="Myriad Pro"/>
              </a:rPr>
              <a:t>Medi</a:t>
            </a:r>
            <a:r>
              <a:rPr sz="1000" b="1" spc="-15" dirty="0" smtClean="0">
                <a:latin typeface="Myriad Pro"/>
                <a:cs typeface="Myriad Pro"/>
              </a:rPr>
              <a:t>c</a:t>
            </a:r>
            <a:r>
              <a:rPr sz="1000" b="1" spc="15" dirty="0" smtClean="0">
                <a:latin typeface="Myriad Pro"/>
                <a:cs typeface="Myriad Pro"/>
              </a:rPr>
              <a:t>o</a:t>
            </a:r>
            <a:r>
              <a:rPr sz="1000" b="1" spc="0" dirty="0" smtClean="0">
                <a:latin typeface="Myriad Pro"/>
                <a:cs typeface="Myriad Pro"/>
              </a:rPr>
              <a:t>-legal/</a:t>
            </a:r>
            <a:r>
              <a:rPr sz="1000" b="1" spc="-10" dirty="0" smtClean="0">
                <a:latin typeface="Myriad Pro"/>
                <a:cs typeface="Myriad Pro"/>
              </a:rPr>
              <a:t>E</a:t>
            </a:r>
            <a:r>
              <a:rPr sz="1000" b="1" spc="0" dirty="0" smtClean="0">
                <a:latin typeface="Myriad Pro"/>
                <a:cs typeface="Myriad Pro"/>
              </a:rPr>
              <a:t>thics</a:t>
            </a:r>
            <a:r>
              <a:rPr sz="1000" b="1" spc="10" dirty="0" smtClean="0">
                <a:latin typeface="Myriad Pro"/>
                <a:cs typeface="Myriad Pro"/>
              </a:rPr>
              <a:t> </a:t>
            </a:r>
            <a:r>
              <a:rPr sz="1000" spc="0" dirty="0" smtClean="0">
                <a:latin typeface="Myriad Pro"/>
                <a:cs typeface="Myriad Pro"/>
              </a:rPr>
              <a:t>-</a:t>
            </a:r>
            <a:r>
              <a:rPr sz="1000" spc="-40" dirty="0" smtClean="0">
                <a:latin typeface="Myriad Pro"/>
                <a:cs typeface="Myriad Pro"/>
              </a:rPr>
              <a:t> </a:t>
            </a:r>
            <a:r>
              <a:rPr sz="1000" spc="-3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-145" dirty="0" smtClean="0">
                <a:latin typeface="Myriad Pro"/>
                <a:cs typeface="Myriad Pro"/>
              </a:rPr>
              <a:t>P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5" dirty="0" smtClean="0">
                <a:latin typeface="Myriad Pro"/>
                <a:cs typeface="Myriad Pro"/>
              </a:rPr>
              <a:t>f</a:t>
            </a:r>
            <a:r>
              <a:rPr sz="1000" spc="0" dirty="0" smtClean="0">
                <a:latin typeface="Myriad Pro"/>
                <a:cs typeface="Myriad Pro"/>
              </a:rPr>
              <a:t>e</a:t>
            </a:r>
            <a:r>
              <a:rPr sz="1000" spc="2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tili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y issue</a:t>
            </a:r>
            <a:r>
              <a:rPr sz="1000" spc="-15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genetic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ounsellin</a:t>
            </a:r>
            <a:r>
              <a:rPr sz="1000" spc="-15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10" dirty="0" smtClean="0">
                <a:latin typeface="Myriad Pro"/>
                <a:cs typeface="Myriad Pro"/>
              </a:rPr>
              <a:t>t</a:t>
            </a:r>
            <a:r>
              <a:rPr sz="1000" spc="0" dirty="0" smtClean="0">
                <a:latin typeface="Myriad Pro"/>
                <a:cs typeface="Myriad Pro"/>
              </a:rPr>
              <a:t>eenage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a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eption, s</a:t>
            </a:r>
            <a:r>
              <a:rPr sz="1000" spc="-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xual pa</a:t>
            </a:r>
            <a:r>
              <a:rPr sz="1000" spc="2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tner </a:t>
            </a:r>
            <a:r>
              <a:rPr sz="1000" spc="-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-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ta</a:t>
            </a:r>
            <a:r>
              <a:rPr sz="1000" spc="10" dirty="0" smtClean="0">
                <a:latin typeface="Myriad Pro"/>
                <a:cs typeface="Myriad Pro"/>
              </a:rPr>
              <a:t>c</a:t>
            </a:r>
            <a:r>
              <a:rPr sz="1000" spc="0" dirty="0" smtClean="0">
                <a:latin typeface="Myriad Pro"/>
                <a:cs typeface="Myriad Pro"/>
              </a:rPr>
              <a:t>t t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acing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30" name="object 20"/>
          <p:cNvSpPr txBox="1"/>
          <p:nvPr/>
        </p:nvSpPr>
        <p:spPr>
          <a:xfrm>
            <a:off x="1609439" y="2004972"/>
            <a:ext cx="2032000" cy="1074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15" dirty="0" smtClean="0">
                <a:latin typeface="Myriad Pro"/>
                <a:cs typeface="Myriad Pro"/>
              </a:rPr>
              <a:t>S</a:t>
            </a:r>
            <a:r>
              <a:rPr sz="1300" b="1" spc="-10" dirty="0" smtClean="0">
                <a:latin typeface="Myriad Pro"/>
                <a:cs typeface="Myriad Pro"/>
              </a:rPr>
              <a:t>e</a:t>
            </a:r>
            <a:r>
              <a:rPr sz="1300" b="1" spc="10" dirty="0" smtClean="0">
                <a:latin typeface="Myriad Pro"/>
                <a:cs typeface="Myriad Pro"/>
              </a:rPr>
              <a:t>xual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10" dirty="0" smtClean="0">
                <a:latin typeface="Myriad Pro"/>
                <a:cs typeface="Myriad Pro"/>
              </a:rPr>
              <a:t>Health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10" dirty="0" smtClean="0">
                <a:latin typeface="Myriad Pro"/>
                <a:cs typeface="Myriad Pro"/>
              </a:rPr>
              <a:t>C</a:t>
            </a:r>
            <a:r>
              <a:rPr sz="1300" b="1" spc="5" dirty="0" smtClean="0">
                <a:latin typeface="Myriad Pro"/>
                <a:cs typeface="Myriad Pro"/>
              </a:rPr>
              <a:t>linic</a:t>
            </a:r>
            <a:endParaRPr sz="13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B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east lumps 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c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</a:t>
            </a:r>
            <a:r>
              <a:rPr sz="900" spc="25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T/PE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ood diso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ders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puerpe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al ps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chosis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olpos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0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y clinic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20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s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chos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xual 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ounselling</a:t>
            </a:r>
            <a:endParaRPr sz="900" dirty="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tabLst>
                <a:tab pos="108585" algn="l"/>
              </a:tabLst>
            </a:pPr>
            <a:endParaRPr sz="900" dirty="0">
              <a:latin typeface="Myriad Pro"/>
              <a:cs typeface="Myriad Pro"/>
            </a:endParaRPr>
          </a:p>
        </p:txBody>
      </p:sp>
      <p:sp>
        <p:nvSpPr>
          <p:cNvPr id="31" name="object 21"/>
          <p:cNvSpPr txBox="1"/>
          <p:nvPr/>
        </p:nvSpPr>
        <p:spPr>
          <a:xfrm>
            <a:off x="7324543" y="1239537"/>
            <a:ext cx="1626235" cy="6623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10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h</a:t>
            </a:r>
            <a:r>
              <a:rPr sz="1300" b="1" spc="-5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onic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900" b="1" dirty="0" smtClean="0">
                <a:latin typeface="Myriad Pro"/>
                <a:cs typeface="Myriad Pro"/>
              </a:rPr>
              <a:t>OBSTETRICS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An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 &amp; post 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tal ca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edical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oblems in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nan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2" name="object 22"/>
          <p:cNvSpPr txBox="1"/>
          <p:nvPr/>
        </p:nvSpPr>
        <p:spPr>
          <a:xfrm>
            <a:off x="7324510" y="2025492"/>
            <a:ext cx="1329055" cy="838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b="1" dirty="0" smtClean="0">
                <a:latin typeface="Myriad Pro"/>
                <a:cs typeface="Myriad Pro"/>
              </a:rPr>
              <a:t>G</a:t>
            </a:r>
            <a:r>
              <a:rPr sz="900" b="1" spc="-20" dirty="0" smtClean="0">
                <a:latin typeface="Myriad Pro"/>
                <a:cs typeface="Myriad Pro"/>
              </a:rPr>
              <a:t>Y</a:t>
            </a:r>
            <a:r>
              <a:rPr sz="900" b="1" spc="0" dirty="0" smtClean="0">
                <a:latin typeface="Myriad Pro"/>
                <a:cs typeface="Myriad Pro"/>
              </a:rPr>
              <a:t>NAE</a:t>
            </a:r>
            <a:r>
              <a:rPr sz="900" b="1" spc="-30" dirty="0" smtClean="0">
                <a:latin typeface="Myriad Pro"/>
                <a:cs typeface="Myriad Pro"/>
              </a:rPr>
              <a:t>C</a:t>
            </a:r>
            <a:r>
              <a:rPr sz="900" b="1" spc="0" dirty="0" smtClean="0">
                <a:latin typeface="Myriad Pro"/>
                <a:cs typeface="Myriad Pro"/>
              </a:rPr>
              <a:t>O</a:t>
            </a:r>
            <a:r>
              <a:rPr sz="900" b="1" spc="-35" dirty="0" smtClean="0">
                <a:latin typeface="Myriad Pro"/>
                <a:cs typeface="Myriad Pro"/>
              </a:rPr>
              <a:t>L</a:t>
            </a:r>
            <a:r>
              <a:rPr sz="900" b="1" spc="0" dirty="0" smtClean="0">
                <a:latin typeface="Myriad Pro"/>
                <a:cs typeface="Myriad Pro"/>
              </a:rPr>
              <a:t>OGY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M</a:t>
            </a:r>
            <a:r>
              <a:rPr sz="900" spc="0" dirty="0" smtClean="0">
                <a:latin typeface="Myriad Pro"/>
                <a:cs typeface="Myriad Pro"/>
              </a:rPr>
              <a:t>enopause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tinen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Gynae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ology mali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nan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0" dirty="0" smtClean="0">
                <a:latin typeface="Myriad Pro"/>
                <a:cs typeface="Myriad Pro"/>
              </a:rPr>
              <a:t>n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tili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04775" indent="-92710">
              <a:lnSpc>
                <a:spcPct val="100000"/>
              </a:lnSpc>
              <a:buSzPct val="83333"/>
              <a:buFont typeface="Wingdings"/>
              <a:buChar char=""/>
              <a:tabLst>
                <a:tab pos="104775" algn="l"/>
              </a:tabLst>
            </a:pPr>
            <a:r>
              <a:rPr sz="900" spc="-2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ul</a:t>
            </a:r>
            <a:r>
              <a:rPr sz="900" spc="-5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al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oblems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3" name="object 23"/>
          <p:cNvSpPr txBox="1"/>
          <p:nvPr/>
        </p:nvSpPr>
        <p:spPr>
          <a:xfrm>
            <a:off x="7982113" y="3591536"/>
            <a:ext cx="1819275" cy="1074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100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echni</a:t>
            </a:r>
            <a:r>
              <a:rPr sz="1300" b="1" spc="15" dirty="0" smtClean="0">
                <a:latin typeface="Myriad Pro"/>
                <a:cs typeface="Myriad Pro"/>
              </a:rPr>
              <a:t>c</a:t>
            </a:r>
            <a:r>
              <a:rPr sz="1300" b="1" spc="10" dirty="0" smtClean="0">
                <a:latin typeface="Myriad Pro"/>
                <a:cs typeface="Myriad Pro"/>
              </a:rPr>
              <a:t>al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0" dirty="0" smtClean="0">
                <a:latin typeface="Myriad Pro"/>
                <a:cs typeface="Myriad Pro"/>
              </a:rPr>
              <a:t>S</a:t>
            </a:r>
            <a:r>
              <a:rPr sz="1300" b="1" spc="20" dirty="0" smtClean="0">
                <a:latin typeface="Myriad Pro"/>
                <a:cs typeface="Myriad Pro"/>
              </a:rPr>
              <a:t>k</a:t>
            </a:r>
            <a:r>
              <a:rPr sz="1300" b="1" spc="5" dirty="0" smtClean="0">
                <a:latin typeface="Myriad Pro"/>
                <a:cs typeface="Myriad Pro"/>
              </a:rPr>
              <a:t>ills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LARC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vical smear &amp; 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ology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Speculum 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xamin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 &amp;</a:t>
            </a:r>
            <a:r>
              <a:rPr sz="900" spc="-35" dirty="0" smtClean="0">
                <a:latin typeface="Myriad Pro"/>
                <a:cs typeface="Myriad Pro"/>
              </a:rPr>
              <a:t> </a:t>
            </a:r>
            <a:r>
              <a:rPr sz="900" spc="0" dirty="0" smtClean="0">
                <a:latin typeface="Myriad Pro"/>
                <a:cs typeface="Myriad Pro"/>
              </a:rPr>
              <a:t>VE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the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eris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IV inse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tion &amp; 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tibiotic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epa</a:t>
            </a:r>
            <a:r>
              <a:rPr sz="900" spc="-5" dirty="0" smtClean="0">
                <a:latin typeface="Myriad Pro"/>
                <a:cs typeface="Myriad Pro"/>
              </a:rPr>
              <a:t>ra</a:t>
            </a:r>
            <a:r>
              <a:rPr sz="900" spc="0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Normal deli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4"/>
          <p:cNvSpPr txBox="1"/>
          <p:nvPr/>
        </p:nvSpPr>
        <p:spPr>
          <a:xfrm>
            <a:off x="7848015" y="5422888"/>
            <a:ext cx="1414780" cy="1074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2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ips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udit inc</a:t>
            </a:r>
            <a:r>
              <a:rPr sz="900" spc="-10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. audit a</a:t>
            </a:r>
            <a:r>
              <a:rPr sz="900" spc="10" dirty="0" smtClean="0">
                <a:latin typeface="Myriad Pro"/>
                <a:cs typeface="Myriad Pro"/>
              </a:rPr>
              <a:t>f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ernoons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Si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nifica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10" dirty="0" smtClean="0">
                <a:latin typeface="Myriad Pro"/>
                <a:cs typeface="Myriad Pro"/>
              </a:rPr>
              <a:t>Ev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 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nal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sis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Clinical g</a:t>
            </a:r>
            <a:r>
              <a:rPr sz="900" spc="-10" dirty="0" smtClean="0">
                <a:latin typeface="Myriad Pro"/>
                <a:cs typeface="Myriad Pro"/>
              </a:rPr>
              <a:t>ov</a:t>
            </a:r>
            <a:r>
              <a:rPr sz="900" spc="0" dirty="0" smtClean="0">
                <a:latin typeface="Myriad Pro"/>
                <a:cs typeface="Myriad Pro"/>
              </a:rPr>
              <a:t>ernan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isk </a:t>
            </a:r>
            <a:r>
              <a:rPr sz="900" spc="-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ssessme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Dr as </a:t>
            </a:r>
            <a:r>
              <a:rPr sz="900" spc="-1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eacher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eadership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5"/>
          <p:cNvSpPr txBox="1"/>
          <p:nvPr/>
        </p:nvSpPr>
        <p:spPr>
          <a:xfrm>
            <a:off x="4132717" y="915954"/>
            <a:ext cx="2025650" cy="12839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 smtClean="0">
                <a:latin typeface="Myriad Pro"/>
                <a:cs typeface="Myriad Pro"/>
              </a:rPr>
              <a:t>A</a:t>
            </a:r>
            <a:r>
              <a:rPr sz="1300" b="1" spc="10" dirty="0" smtClean="0">
                <a:latin typeface="Myriad Pro"/>
                <a:cs typeface="Myriad Pro"/>
              </a:rPr>
              <a:t>cu</a:t>
            </a:r>
            <a:r>
              <a:rPr sz="1300" b="1" spc="-5" dirty="0" smtClean="0">
                <a:latin typeface="Myriad Pro"/>
                <a:cs typeface="Myriad Pro"/>
              </a:rPr>
              <a:t>t</a:t>
            </a:r>
            <a:r>
              <a:rPr sz="1300" b="1" spc="10" dirty="0" smtClean="0">
                <a:latin typeface="Myriad Pro"/>
                <a:cs typeface="Myriad Pro"/>
              </a:rPr>
              <a:t>e</a:t>
            </a:r>
            <a:endParaRPr sz="13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900" b="1" dirty="0" smtClean="0">
                <a:latin typeface="Myriad Pro"/>
                <a:cs typeface="Myriad Pro"/>
              </a:rPr>
              <a:t>OBSTETRICS</a:t>
            </a:r>
            <a:endParaRPr sz="900">
              <a:latin typeface="Myriad Pro"/>
              <a:cs typeface="Myriad Pro"/>
            </a:endParaRPr>
          </a:p>
          <a:p>
            <a:pPr marL="108585" marR="12700" indent="-96520">
              <a:lnSpc>
                <a:spcPct val="1002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5" dirty="0" smtClean="0">
                <a:latin typeface="Myriad Pro"/>
                <a:cs typeface="Myriad Pro"/>
              </a:rPr>
              <a:t>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nan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oblems in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. bleedin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, pain,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2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-</a:t>
            </a:r>
            <a:r>
              <a:rPr sz="900" spc="0" dirty="0" smtClean="0">
                <a:latin typeface="Myriad Pro"/>
                <a:cs typeface="Myriad Pro"/>
              </a:rPr>
              <a:t>eclampsia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H</a:t>
            </a:r>
            <a:r>
              <a:rPr sz="900" spc="0" dirty="0" smtClean="0">
                <a:latin typeface="Myriad Pro"/>
                <a:cs typeface="Myriad Pro"/>
              </a:rPr>
              <a:t>igh 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isk cases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bnormal labour &amp; deli</a:t>
            </a:r>
            <a:r>
              <a:rPr sz="900" spc="-1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>
              <a:lnSpc>
                <a:spcPts val="550"/>
              </a:lnSpc>
              <a:spcBef>
                <a:spcPts val="21"/>
              </a:spcBef>
              <a:buFont typeface="Wingdings"/>
              <a:buChar char=""/>
            </a:pPr>
            <a:endParaRPr sz="550"/>
          </a:p>
          <a:p>
            <a:pPr marL="12700">
              <a:lnSpc>
                <a:spcPct val="100000"/>
              </a:lnSpc>
            </a:pPr>
            <a:r>
              <a:rPr sz="900" b="1" dirty="0" smtClean="0">
                <a:latin typeface="Myriad Pro"/>
                <a:cs typeface="Myriad Pro"/>
              </a:rPr>
              <a:t>G</a:t>
            </a:r>
            <a:r>
              <a:rPr sz="900" b="1" spc="-20" dirty="0" smtClean="0">
                <a:latin typeface="Myriad Pro"/>
                <a:cs typeface="Myriad Pro"/>
              </a:rPr>
              <a:t>Y</a:t>
            </a:r>
            <a:r>
              <a:rPr sz="900" b="1" spc="0" dirty="0" smtClean="0">
                <a:latin typeface="Myriad Pro"/>
                <a:cs typeface="Myriad Pro"/>
              </a:rPr>
              <a:t>NAE</a:t>
            </a:r>
            <a:r>
              <a:rPr sz="900" b="1" spc="-30" dirty="0" smtClean="0">
                <a:latin typeface="Myriad Pro"/>
                <a:cs typeface="Myriad Pro"/>
              </a:rPr>
              <a:t>C</a:t>
            </a:r>
            <a:r>
              <a:rPr sz="900" b="1" spc="0" dirty="0" smtClean="0">
                <a:latin typeface="Myriad Pro"/>
                <a:cs typeface="Myriad Pro"/>
              </a:rPr>
              <a:t>O</a:t>
            </a:r>
            <a:r>
              <a:rPr sz="900" b="1" spc="-35" dirty="0" smtClean="0">
                <a:latin typeface="Myriad Pro"/>
                <a:cs typeface="Myriad Pro"/>
              </a:rPr>
              <a:t>L</a:t>
            </a:r>
            <a:r>
              <a:rPr sz="900" b="1" spc="0" dirty="0" smtClean="0">
                <a:latin typeface="Myriad Pro"/>
                <a:cs typeface="Myriad Pro"/>
              </a:rPr>
              <a:t>OGY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elvic pain, </a:t>
            </a:r>
            <a:r>
              <a:rPr sz="900" spc="-5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inal discha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ge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6" name="object 26"/>
          <p:cNvSpPr txBox="1"/>
          <p:nvPr/>
        </p:nvSpPr>
        <p:spPr>
          <a:xfrm>
            <a:off x="852231" y="3715501"/>
            <a:ext cx="2037080" cy="12115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740410" algn="just">
              <a:lnSpc>
                <a:spcPct val="100000"/>
              </a:lnSpc>
            </a:pPr>
            <a:r>
              <a:rPr sz="1300" b="1" spc="-15" dirty="0" smtClean="0">
                <a:latin typeface="Myriad Pro"/>
                <a:cs typeface="Myriad Pro"/>
              </a:rPr>
              <a:t>C</a:t>
            </a:r>
            <a:r>
              <a:rPr sz="1300" b="1" spc="15" dirty="0" smtClean="0">
                <a:latin typeface="Myriad Pro"/>
                <a:cs typeface="Myriad Pro"/>
              </a:rPr>
              <a:t>ommuni</a:t>
            </a:r>
            <a:r>
              <a:rPr sz="1300" b="1" spc="10" dirty="0" smtClean="0">
                <a:latin typeface="Myriad Pro"/>
                <a:cs typeface="Myriad Pro"/>
              </a:rPr>
              <a:t>ty/M</a:t>
            </a:r>
            <a:r>
              <a:rPr sz="1300" b="1" spc="-25" dirty="0" smtClean="0">
                <a:latin typeface="Myriad Pro"/>
                <a:cs typeface="Myriad Pro"/>
              </a:rPr>
              <a:t>D</a:t>
            </a:r>
            <a:r>
              <a:rPr sz="1300" b="1" spc="10" dirty="0" smtClean="0">
                <a:latin typeface="Myriad Pro"/>
                <a:cs typeface="Myriad Pro"/>
              </a:rPr>
              <a:t>T</a:t>
            </a:r>
            <a:endParaRPr sz="1300">
              <a:latin typeface="Myriad Pro"/>
              <a:cs typeface="Myriad Pro"/>
            </a:endParaRPr>
          </a:p>
          <a:p>
            <a:pPr marL="12700" marR="1109345" indent="0" algn="just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Liaison with M</a:t>
            </a:r>
            <a:r>
              <a:rPr sz="900" spc="-25" dirty="0" smtClean="0">
                <a:latin typeface="Myriad Pro"/>
                <a:cs typeface="Myriad Pro"/>
              </a:rPr>
              <a:t>D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2700" marR="24130" indent="0" algn="just">
              <a:lnSpc>
                <a:spcPct val="1002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2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eness of other agencies –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oles and 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emit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H</a:t>
            </a:r>
            <a:r>
              <a:rPr sz="900" spc="-50" dirty="0" smtClean="0">
                <a:latin typeface="Myriad Pro"/>
                <a:cs typeface="Myriad Pro"/>
              </a:rPr>
              <a:t>V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ocial </a:t>
            </a:r>
            <a:r>
              <a:rPr sz="900" spc="-10" dirty="0" smtClean="0">
                <a:latin typeface="Myriad Pro"/>
                <a:cs typeface="Myriad Pro"/>
              </a:rPr>
              <a:t>w</a:t>
            </a:r>
            <a:r>
              <a:rPr sz="900" spc="0" dirty="0" smtClean="0">
                <a:latin typeface="Myriad Pro"/>
                <a:cs typeface="Myriad Pro"/>
              </a:rPr>
              <a:t>orker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poli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 allied health ca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1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essional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endParaRPr sz="900">
              <a:latin typeface="Myriad Pro"/>
              <a:cs typeface="Myriad Pro"/>
            </a:endParaRPr>
          </a:p>
          <a:p>
            <a:pPr marL="108585" marR="12700" indent="-96520" algn="just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0" dirty="0" smtClean="0">
                <a:latin typeface="Myriad Pro"/>
                <a:cs typeface="Myriad Pro"/>
              </a:rPr>
              <a:t>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tinen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 se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vi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p</a:t>
            </a:r>
            <a:r>
              <a:rPr sz="900" spc="-15" dirty="0" smtClean="0">
                <a:latin typeface="Myriad Pro"/>
                <a:cs typeface="Myriad Pro"/>
              </a:rPr>
              <a:t>h</a:t>
            </a:r>
            <a:r>
              <a:rPr sz="900" spc="-10" dirty="0" smtClean="0">
                <a:latin typeface="Myriad Pro"/>
                <a:cs typeface="Myriad Pro"/>
              </a:rPr>
              <a:t>y</a:t>
            </a:r>
            <a:r>
              <a:rPr sz="900" spc="0" dirty="0" smtClean="0">
                <a:latin typeface="Myriad Pro"/>
                <a:cs typeface="Myriad Pro"/>
              </a:rPr>
              <a:t>sio se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vi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es</a:t>
            </a:r>
            <a:endParaRPr sz="900">
              <a:latin typeface="Myriad Pro"/>
              <a:cs typeface="Myriad Pro"/>
            </a:endParaRPr>
          </a:p>
          <a:p>
            <a:pPr marL="108585" marR="988694" indent="-96520" algn="just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5" dirty="0" smtClean="0">
                <a:latin typeface="Myriad Pro"/>
                <a:cs typeface="Myriad Pro"/>
              </a:rPr>
              <a:t>S</a:t>
            </a:r>
            <a:r>
              <a:rPr sz="900" spc="-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xual Health Clinic</a:t>
            </a:r>
            <a:endParaRPr sz="900">
              <a:latin typeface="Myriad Pro"/>
              <a:cs typeface="Myriad Pro"/>
            </a:endParaRPr>
          </a:p>
          <a:p>
            <a:pPr marL="108585" marR="857885" indent="-96520" algn="just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ommuni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pharma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7" name="object 27"/>
          <p:cNvSpPr txBox="1"/>
          <p:nvPr/>
        </p:nvSpPr>
        <p:spPr>
          <a:xfrm>
            <a:off x="933944" y="5433180"/>
            <a:ext cx="2179320" cy="1074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b="1" spc="30" dirty="0" smtClean="0">
                <a:latin typeface="Myriad Pro"/>
                <a:cs typeface="Myriad Pro"/>
              </a:rPr>
              <a:t>O</a:t>
            </a:r>
            <a:r>
              <a:rPr sz="1300" b="1" spc="10" dirty="0" smtClean="0">
                <a:latin typeface="Myriad Pro"/>
                <a:cs typeface="Myriad Pro"/>
              </a:rPr>
              <a:t>ther</a:t>
            </a:r>
            <a:r>
              <a:rPr sz="1300" b="1" spc="5" dirty="0" smtClean="0">
                <a:latin typeface="Myriad Pro"/>
                <a:cs typeface="Myriad Pro"/>
              </a:rPr>
              <a:t> </a:t>
            </a:r>
            <a:r>
              <a:rPr sz="1300" b="1" spc="20" dirty="0" smtClean="0">
                <a:latin typeface="Myriad Pro"/>
                <a:cs typeface="Myriad Pro"/>
              </a:rPr>
              <a:t>O</a:t>
            </a:r>
            <a:r>
              <a:rPr sz="1300" b="1" spc="15" dirty="0" smtClean="0">
                <a:latin typeface="Myriad Pro"/>
                <a:cs typeface="Myriad Pro"/>
              </a:rPr>
              <a:t>ppo</a:t>
            </a:r>
            <a:r>
              <a:rPr sz="1300" b="1" spc="30" dirty="0" smtClean="0">
                <a:latin typeface="Myriad Pro"/>
                <a:cs typeface="Myriad Pro"/>
              </a:rPr>
              <a:t>r</a:t>
            </a:r>
            <a:r>
              <a:rPr sz="1300" b="1" spc="10" dirty="0" smtClean="0">
                <a:latin typeface="Myriad Pro"/>
                <a:cs typeface="Myriad Pro"/>
              </a:rPr>
              <a:t>tunities</a:t>
            </a:r>
            <a:endParaRPr sz="13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spcBef>
                <a:spcPts val="300"/>
              </a:spcBef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Out of Hours in GP</a:t>
            </a:r>
            <a:endParaRPr sz="900">
              <a:latin typeface="Myriad Pro"/>
              <a:cs typeface="Myriad Pro"/>
            </a:endParaRPr>
          </a:p>
          <a:p>
            <a:pPr marL="108585" marR="212090" indent="-96520">
              <a:lnSpc>
                <a:spcPct val="1002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Outp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tie</a:t>
            </a:r>
            <a:r>
              <a:rPr sz="900" spc="-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ts/specialised clinics </a:t>
            </a:r>
            <a:r>
              <a:rPr sz="900" spc="-15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.</a:t>
            </a:r>
            <a:r>
              <a:rPr sz="900" spc="-15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. </a:t>
            </a:r>
            <a:r>
              <a:rPr sz="900" spc="25" dirty="0" smtClean="0">
                <a:latin typeface="Myriad Pro"/>
                <a:cs typeface="Myriad Pro"/>
              </a:rPr>
              <a:t>C</a:t>
            </a:r>
            <a:r>
              <a:rPr sz="900" spc="-2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G clinic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Gynae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ology ult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asound clinics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erin</a:t>
            </a: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tal morbidi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and mo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tali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y meetings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dirty="0" smtClean="0">
                <a:latin typeface="Myriad Pro"/>
                <a:cs typeface="Myriad Pro"/>
              </a:rPr>
              <a:t>Early p</a:t>
            </a:r>
            <a:r>
              <a:rPr sz="900" spc="-1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nan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y advi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 se</a:t>
            </a: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0" dirty="0" smtClean="0">
                <a:latin typeface="Myriad Pro"/>
                <a:cs typeface="Myriad Pro"/>
              </a:rPr>
              <a:t>vi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08585" indent="-96520">
              <a:lnSpc>
                <a:spcPct val="100000"/>
              </a:lnSpc>
              <a:buSzPct val="83333"/>
              <a:buFont typeface="Wingdings"/>
              <a:buChar char=""/>
              <a:tabLst>
                <a:tab pos="108585" algn="l"/>
              </a:tabLst>
            </a:pPr>
            <a:r>
              <a:rPr sz="900" spc="-45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amily planning clinic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8" name="object 28"/>
          <p:cNvSpPr/>
          <p:nvPr/>
        </p:nvSpPr>
        <p:spPr>
          <a:xfrm>
            <a:off x="0" y="708004"/>
            <a:ext cx="3304408" cy="457568"/>
          </a:xfrm>
          <a:custGeom>
            <a:avLst/>
            <a:gdLst/>
            <a:ahLst/>
            <a:cxnLst/>
            <a:rect l="l" t="t" r="r" b="b"/>
            <a:pathLst>
              <a:path w="3304408" h="457568">
                <a:moveTo>
                  <a:pt x="0" y="457568"/>
                </a:moveTo>
                <a:lnTo>
                  <a:pt x="3137787" y="457339"/>
                </a:lnTo>
                <a:lnTo>
                  <a:pt x="3187393" y="455739"/>
                </a:lnTo>
                <a:lnTo>
                  <a:pt x="3226027" y="451396"/>
                </a:lnTo>
                <a:lnTo>
                  <a:pt x="3266403" y="436737"/>
                </a:lnTo>
                <a:lnTo>
                  <a:pt x="3294635" y="394789"/>
                </a:lnTo>
                <a:lnTo>
                  <a:pt x="3302608" y="340525"/>
                </a:lnTo>
                <a:lnTo>
                  <a:pt x="3304208" y="290918"/>
                </a:lnTo>
                <a:lnTo>
                  <a:pt x="3304408" y="261572"/>
                </a:lnTo>
                <a:lnTo>
                  <a:pt x="3304408" y="195995"/>
                </a:lnTo>
                <a:lnTo>
                  <a:pt x="3303665" y="140388"/>
                </a:lnTo>
                <a:lnTo>
                  <a:pt x="3300865" y="96440"/>
                </a:lnTo>
                <a:lnTo>
                  <a:pt x="3289806" y="49377"/>
                </a:lnTo>
                <a:lnTo>
                  <a:pt x="3255059" y="14630"/>
                </a:lnTo>
                <a:lnTo>
                  <a:pt x="3207996" y="3571"/>
                </a:lnTo>
                <a:lnTo>
                  <a:pt x="3164048" y="771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FFF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 txBox="1"/>
          <p:nvPr/>
        </p:nvSpPr>
        <p:spPr>
          <a:xfrm>
            <a:off x="350136" y="734942"/>
            <a:ext cx="2772410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3060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tunitie</a:t>
            </a:r>
            <a:r>
              <a:rPr sz="23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4261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44953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4729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49633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5197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54313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56653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5899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6601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 txBox="1"/>
          <p:nvPr/>
        </p:nvSpPr>
        <p:spPr>
          <a:xfrm>
            <a:off x="444500" y="800446"/>
            <a:ext cx="9657080" cy="21659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on</a:t>
            </a:r>
            <a:r>
              <a:rPr sz="25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60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den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3060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cal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1400"/>
              </a:lnSpc>
              <a:spcBef>
                <a:spcPts val="68"/>
              </a:spcBef>
            </a:pPr>
            <a:endParaRPr sz="1400"/>
          </a:p>
          <a:p>
            <a:pPr marL="12700">
              <a:lnSpc>
                <a:spcPct val="100000"/>
              </a:lnSpc>
            </a:pPr>
            <a:r>
              <a:rPr sz="1400" spc="-5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ome</a:t>
            </a:r>
            <a:r>
              <a:rPr sz="1400" spc="-4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n</a:t>
            </a:r>
            <a:r>
              <a:rPr sz="1400" spc="-1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’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 Health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1100"/>
              </a:lnSpc>
              <a:spcBef>
                <a:spcPts val="25"/>
              </a:spcBef>
            </a:pPr>
            <a:endParaRPr sz="110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Women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25" dirty="0" smtClean="0">
                <a:latin typeface="Arial"/>
                <a:cs typeface="Arial"/>
              </a:rPr>
              <a:t>Health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encounte</a:t>
            </a:r>
            <a:r>
              <a:rPr sz="1150" spc="-40" dirty="0" smtClean="0">
                <a:latin typeface="Arial"/>
                <a:cs typeface="Arial"/>
              </a:rPr>
              <a:t>red in an Obstetrics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Gynaecology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organise </a:t>
            </a:r>
            <a:r>
              <a:rPr sz="1150" spc="-20" dirty="0" smtClean="0">
                <a:latin typeface="Arial"/>
                <a:cs typeface="Arial"/>
              </a:rPr>
              <a:t>your</a:t>
            </a:r>
            <a:r>
              <a:rPr sz="1150" spc="-10" dirty="0" smtClean="0">
                <a:latin typeface="Arial"/>
                <a:cs typeface="Arial"/>
              </a:rPr>
              <a:t> 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 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5" dirty="0" smtClean="0">
                <a:latin typeface="Arial"/>
                <a:cs typeface="Arial"/>
              </a:rPr>
              <a:t>Women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25" dirty="0" smtClean="0">
                <a:latin typeface="Arial"/>
                <a:cs typeface="Arial"/>
              </a:rPr>
              <a:t>Health &amp; </a:t>
            </a:r>
            <a:r>
              <a:rPr sz="1150" spc="-65" dirty="0" smtClean="0">
                <a:latin typeface="Arial"/>
                <a:cs typeface="Arial"/>
              </a:rPr>
              <a:t>Sexual </a:t>
            </a:r>
            <a:r>
              <a:rPr sz="1150" spc="-25" dirty="0" smtClean="0">
                <a:latin typeface="Arial"/>
                <a:cs typeface="Arial"/>
              </a:rPr>
              <a:t>Health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20" dirty="0" smtClean="0">
                <a:latin typeface="Arial"/>
                <a:cs typeface="Arial"/>
              </a:rPr>
              <a:t>topics/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 </a:t>
            </a:r>
            <a:r>
              <a:rPr sz="1150" spc="-25" dirty="0" smtClean="0">
                <a:latin typeface="Arial"/>
                <a:cs typeface="Arial"/>
              </a:rPr>
              <a:t>(no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 </a:t>
            </a:r>
            <a:r>
              <a:rPr sz="1150" spc="-30" dirty="0" smtClean="0">
                <a:latin typeface="Arial"/>
                <a:cs typeface="Arial"/>
              </a:rPr>
              <a:t>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completed in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your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baseline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which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5" dirty="0" smtClean="0">
                <a:latin typeface="Arial"/>
                <a:cs typeface="Arial"/>
              </a:rPr>
              <a:t>monitor </a:t>
            </a:r>
            <a:r>
              <a:rPr sz="1150" spc="-20" dirty="0" smtClean="0">
                <a:latin typeface="Arial"/>
                <a:cs typeface="Arial"/>
              </a:rPr>
              <a:t>your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</a:t>
            </a:r>
            <a:r>
              <a:rPr sz="1150" spc="-60" dirty="0" smtClean="0">
                <a:latin typeface="Arial"/>
                <a:cs typeface="Arial"/>
              </a:rPr>
              <a:t> during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placement.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2" name="object 13"/>
          <p:cNvSpPr/>
          <p:nvPr/>
        </p:nvSpPr>
        <p:spPr>
          <a:xfrm>
            <a:off x="0" y="774004"/>
            <a:ext cx="3788965" cy="493293"/>
          </a:xfrm>
          <a:custGeom>
            <a:avLst/>
            <a:gdLst/>
            <a:ahLst/>
            <a:cxnLst/>
            <a:rect l="l" t="t" r="r" b="b"/>
            <a:pathLst>
              <a:path w="3788965" h="493293">
                <a:moveTo>
                  <a:pt x="0" y="493293"/>
                </a:moveTo>
                <a:lnTo>
                  <a:pt x="3613087" y="493052"/>
                </a:lnTo>
                <a:lnTo>
                  <a:pt x="3665449" y="491363"/>
                </a:lnTo>
                <a:lnTo>
                  <a:pt x="3706229" y="486778"/>
                </a:lnTo>
                <a:lnTo>
                  <a:pt x="3748849" y="471304"/>
                </a:lnTo>
                <a:lnTo>
                  <a:pt x="3773552" y="441172"/>
                </a:lnTo>
                <a:lnTo>
                  <a:pt x="3785225" y="391494"/>
                </a:lnTo>
                <a:lnTo>
                  <a:pt x="3788181" y="345105"/>
                </a:lnTo>
                <a:lnTo>
                  <a:pt x="3788965" y="286408"/>
                </a:lnTo>
                <a:lnTo>
                  <a:pt x="3788965" y="206884"/>
                </a:lnTo>
                <a:lnTo>
                  <a:pt x="3788181" y="148188"/>
                </a:lnTo>
                <a:lnTo>
                  <a:pt x="3785225" y="101798"/>
                </a:lnTo>
                <a:lnTo>
                  <a:pt x="3773552" y="52120"/>
                </a:lnTo>
                <a:lnTo>
                  <a:pt x="3748849" y="21988"/>
                </a:lnTo>
                <a:lnTo>
                  <a:pt x="3706229" y="6515"/>
                </a:lnTo>
                <a:lnTo>
                  <a:pt x="3665449" y="1930"/>
                </a:lnTo>
                <a:lnTo>
                  <a:pt x="3613087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FFF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3" name="object 12"/>
          <p:cNvGraphicFramePr>
            <a:graphicFrameLocks noGrp="1"/>
          </p:cNvGraphicFramePr>
          <p:nvPr/>
        </p:nvGraphicFramePr>
        <p:xfrm>
          <a:off x="539750" y="3022600"/>
          <a:ext cx="9771252" cy="3621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5"/>
                <a:gridCol w="308539"/>
                <a:gridCol w="308545"/>
              </a:tblGrid>
              <a:tr h="2740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3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09804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599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acu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chronic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ati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b="1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ome</a:t>
                      </a:r>
                      <a:r>
                        <a:rPr sz="1100" i="1" spc="-4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health issues).</a:t>
                      </a:r>
                      <a:endParaRPr sz="110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640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00" b="1" spc="-2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MP</a:t>
                      </a:r>
                      <a:r>
                        <a:rPr sz="1100" b="1" spc="-3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OMS - do </a:t>
                      </a:r>
                      <a:r>
                        <a:rPr sz="1100" b="1" spc="-2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ou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eel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table c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ting a dif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tial diagnosis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or the p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tions bel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w and a f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am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-2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k 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or fu</a:t>
                      </a:r>
                      <a:r>
                        <a:rPr sz="1100" b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ther i</a:t>
                      </a:r>
                      <a:r>
                        <a:rPr sz="1100" b="1" spc="-2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-2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estig</a:t>
                      </a:r>
                      <a:r>
                        <a:rPr sz="110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tion?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- prima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se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spa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eunia, pelvic pain,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inal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enopause and menopausal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enstrual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ost menopausal bleeding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ruritis vul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inal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Urina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malfun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tion: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suria, 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equen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tinen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399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east pain, 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east lump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nipple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(c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opic)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spc="-3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ONDITIONS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E0DA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00" b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xual </a:t>
                      </a:r>
                      <a:r>
                        <a:rPr sz="1100" b="1" spc="-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b="1" spc="0" dirty="0" smtClean="0">
                          <a:latin typeface="Myriad Pro"/>
                          <a:cs typeface="Myriad Pro"/>
                        </a:rPr>
                        <a:t>ealth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HIV/AIDS and the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omplic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as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ell as the principles of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</a:pP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1210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444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6783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14700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36700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58700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80700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02701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24700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346700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368700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419784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445812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489621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515787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541953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31278" y="566972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31278" y="593138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31278" y="646562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31278" y="671717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32" name="object 22"/>
          <p:cNvGraphicFramePr>
            <a:graphicFrameLocks noGrp="1"/>
          </p:cNvGraphicFramePr>
          <p:nvPr/>
        </p:nvGraphicFramePr>
        <p:xfrm>
          <a:off x="457200" y="637205"/>
          <a:ext cx="9771253" cy="61511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1"/>
                <a:gridCol w="308548"/>
                <a:gridCol w="308536"/>
                <a:gridCol w="308548"/>
              </a:tblGrid>
              <a:tr h="463625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599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acu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chronic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100" b="1" i="1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ati</a:t>
                      </a:r>
                      <a:r>
                        <a:rPr sz="1100" b="1" i="1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00" b="1" i="1" spc="-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b="1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ome</a:t>
                      </a:r>
                      <a:r>
                        <a:rPr sz="1100" i="1" spc="-4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health issues).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DBE9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STIs including 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tibiotic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esistan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xual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sfun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4162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ynae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ology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</a:tr>
              <a:tr h="219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bnormalities of menstru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bnormal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vical 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fib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oids and mali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nancies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19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Ba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tholi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ab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19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enopause (including early and su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ical) and H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eption and STIs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19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19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inal and 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erine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olapse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2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9999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Obs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etrics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</a:tr>
              <a:tr h="26166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Normal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labour 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and post 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436713">
                <a:tc>
                  <a:txBody>
                    <a:bodyPr/>
                    <a:lstStyle/>
                    <a:p>
                      <a:pPr marL="173355" marR="98425">
                        <a:lnSpc>
                          <a:spcPct val="1014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ommon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oblems during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including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emesi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acid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eflux, back pain, symp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 pubis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sfun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leg ache and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ose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eins and haemorrhoids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66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Bleeding in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including 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-pa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tum haemorrhag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pla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abruption and rhesus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tus and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ole of 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ti-D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66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losses including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labou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miscarriage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erine 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 and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oetal abnormali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opic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66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bnormal lies and pla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 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aevia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66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naemia, gest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tional diabe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wth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poly/oligo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amnio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eclampisa and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ension in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66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Multiple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1662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e/Eme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y Situ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tions and 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onditions 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CEEEA"/>
                    </a:solidFill>
                  </a:tcPr>
                </a:tc>
              </a:tr>
              <a:tr h="18501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Bleeding in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Suspe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opi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nan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5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404E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6">
                      <a:solidFill>
                        <a:srgbClr val="000000"/>
                      </a:solidFill>
                      <a:prstDash val="solid"/>
                    </a:lnL>
                    <a:lnR w="6354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B534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 dirty="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4">
                      <a:solidFill>
                        <a:srgbClr val="000000"/>
                      </a:solidFill>
                      <a:prstDash val="solid"/>
                    </a:lnL>
                    <a:lnR w="6358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1CC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3146</Words>
  <Application>Microsoft Office PowerPoint</Application>
  <PresentationFormat>Custom</PresentationFormat>
  <Paragraphs>405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Super-Condensed</dc:title>
  <cp:lastModifiedBy>stevewa</cp:lastModifiedBy>
  <cp:revision>18</cp:revision>
  <dcterms:created xsi:type="dcterms:W3CDTF">2013-10-30T00:22:35Z</dcterms:created>
  <dcterms:modified xsi:type="dcterms:W3CDTF">2013-12-03T20:22:51Z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2013-02-01T00:00:00Z</vt:filetime>
  </property>
  <property fmtid="{D5CDD505-2E9C-101B-9397-08002B2CF9AE}" pid="3" name="LastSaved">
    <vt:filetime>2013-10-30T00:00:00Z</vt:filetime>
  </property>
</Properties>
</file>