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5" r:id="rId8"/>
    <p:sldId id="276" r:id="rId9"/>
    <p:sldId id="277" r:id="rId10"/>
    <p:sldId id="278" r:id="rId11"/>
    <p:sldId id="279" r:id="rId12"/>
    <p:sldId id="274" r:id="rId13"/>
  </p:sldIdLst>
  <p:sldSz cx="10680700" cy="7569200"/>
  <p:notesSz cx="10680700" cy="7569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96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909" y="2346452"/>
            <a:ext cx="9088310" cy="15895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3819" y="4238752"/>
            <a:ext cx="7484490" cy="18923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10692003" cy="6955193"/>
          </a:xfrm>
          <a:custGeom>
            <a:avLst/>
            <a:gdLst/>
            <a:ahLst/>
            <a:cxnLst/>
            <a:rect l="l" t="t" r="r" b="b"/>
            <a:pathLst>
              <a:path w="10692003" h="6955193">
                <a:moveTo>
                  <a:pt x="0" y="6955193"/>
                </a:moveTo>
                <a:lnTo>
                  <a:pt x="10692003" y="6955193"/>
                </a:lnTo>
                <a:lnTo>
                  <a:pt x="10692003" y="0"/>
                </a:lnTo>
                <a:lnTo>
                  <a:pt x="0" y="0"/>
                </a:lnTo>
                <a:lnTo>
                  <a:pt x="0" y="6955193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3278479"/>
            <a:ext cx="10692003" cy="4281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3432162"/>
            <a:ext cx="10692002" cy="4127842"/>
          </a:xfrm>
          <a:custGeom>
            <a:avLst/>
            <a:gdLst/>
            <a:ahLst/>
            <a:cxnLst/>
            <a:rect l="l" t="t" r="r" b="b"/>
            <a:pathLst>
              <a:path w="10692002" h="4127842">
                <a:moveTo>
                  <a:pt x="0" y="832791"/>
                </a:moveTo>
                <a:lnTo>
                  <a:pt x="0" y="4127842"/>
                </a:lnTo>
                <a:lnTo>
                  <a:pt x="10692002" y="4127842"/>
                </a:lnTo>
                <a:lnTo>
                  <a:pt x="10692002" y="1192177"/>
                </a:lnTo>
                <a:lnTo>
                  <a:pt x="2119920" y="1192177"/>
                </a:lnTo>
                <a:lnTo>
                  <a:pt x="1706729" y="1181395"/>
                </a:lnTo>
                <a:lnTo>
                  <a:pt x="1327196" y="1151043"/>
                </a:lnTo>
                <a:lnTo>
                  <a:pt x="980054" y="1103487"/>
                </a:lnTo>
                <a:lnTo>
                  <a:pt x="664036" y="1041091"/>
                </a:lnTo>
                <a:lnTo>
                  <a:pt x="377876" y="966221"/>
                </a:lnTo>
                <a:lnTo>
                  <a:pt x="120307" y="881241"/>
                </a:lnTo>
                <a:lnTo>
                  <a:pt x="0" y="832791"/>
                </a:lnTo>
              </a:path>
              <a:path w="10692002" h="4127842">
                <a:moveTo>
                  <a:pt x="9365240" y="0"/>
                </a:moveTo>
                <a:lnTo>
                  <a:pt x="8876551" y="7005"/>
                </a:lnTo>
                <a:lnTo>
                  <a:pt x="8365364" y="41583"/>
                </a:lnTo>
                <a:lnTo>
                  <a:pt x="7831958" y="105987"/>
                </a:lnTo>
                <a:lnTo>
                  <a:pt x="7276612" y="202469"/>
                </a:lnTo>
                <a:lnTo>
                  <a:pt x="6699604" y="333282"/>
                </a:lnTo>
                <a:lnTo>
                  <a:pt x="6101214" y="500678"/>
                </a:lnTo>
                <a:lnTo>
                  <a:pt x="4309795" y="932429"/>
                </a:lnTo>
                <a:lnTo>
                  <a:pt x="4042549" y="990757"/>
                </a:lnTo>
                <a:lnTo>
                  <a:pt x="3914829" y="1016782"/>
                </a:lnTo>
                <a:lnTo>
                  <a:pt x="3789922" y="1040788"/>
                </a:lnTo>
                <a:lnTo>
                  <a:pt x="3666983" y="1062832"/>
                </a:lnTo>
                <a:lnTo>
                  <a:pt x="3545171" y="1082970"/>
                </a:lnTo>
                <a:lnTo>
                  <a:pt x="3423643" y="1101256"/>
                </a:lnTo>
                <a:lnTo>
                  <a:pt x="3301556" y="1117748"/>
                </a:lnTo>
                <a:lnTo>
                  <a:pt x="3178069" y="1132501"/>
                </a:lnTo>
                <a:lnTo>
                  <a:pt x="3052338" y="1145571"/>
                </a:lnTo>
                <a:lnTo>
                  <a:pt x="2568034" y="1181024"/>
                </a:lnTo>
                <a:lnTo>
                  <a:pt x="2119920" y="1192177"/>
                </a:lnTo>
                <a:lnTo>
                  <a:pt x="10692002" y="1192177"/>
                </a:lnTo>
                <a:lnTo>
                  <a:pt x="10692002" y="121668"/>
                </a:lnTo>
                <a:lnTo>
                  <a:pt x="10274011" y="59697"/>
                </a:lnTo>
                <a:lnTo>
                  <a:pt x="9831153" y="18314"/>
                </a:lnTo>
                <a:lnTo>
                  <a:pt x="9365240" y="0"/>
                </a:lnTo>
              </a:path>
            </a:pathLst>
          </a:custGeom>
          <a:solidFill>
            <a:srgbClr val="2E5D9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20208" y="353649"/>
            <a:ext cx="1220797" cy="12170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6955205"/>
            <a:ext cx="10692003" cy="604799"/>
          </a:xfrm>
          <a:custGeom>
            <a:avLst/>
            <a:gdLst/>
            <a:ahLst/>
            <a:cxnLst/>
            <a:rect l="l" t="t" r="r" b="b"/>
            <a:pathLst>
              <a:path w="10692003" h="604799">
                <a:moveTo>
                  <a:pt x="0" y="604799"/>
                </a:moveTo>
                <a:lnTo>
                  <a:pt x="10692003" y="604799"/>
                </a:lnTo>
                <a:lnTo>
                  <a:pt x="10692003" y="0"/>
                </a:lnTo>
                <a:lnTo>
                  <a:pt x="0" y="0"/>
                </a:lnTo>
                <a:lnTo>
                  <a:pt x="0" y="604799"/>
                </a:lnTo>
                <a:close/>
              </a:path>
            </a:pathLst>
          </a:custGeom>
          <a:solidFill>
            <a:srgbClr val="00213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436262" y="2035060"/>
            <a:ext cx="5967983" cy="4639056"/>
          </a:xfrm>
          <a:custGeom>
            <a:avLst/>
            <a:gdLst/>
            <a:ahLst/>
            <a:cxnLst/>
            <a:rect l="l" t="t" r="r" b="b"/>
            <a:pathLst>
              <a:path w="5967983" h="4639056">
                <a:moveTo>
                  <a:pt x="0" y="0"/>
                </a:moveTo>
                <a:lnTo>
                  <a:pt x="5967983" y="0"/>
                </a:lnTo>
                <a:lnTo>
                  <a:pt x="5967983" y="4639056"/>
                </a:lnTo>
                <a:lnTo>
                  <a:pt x="0" y="463905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374180" y="1900808"/>
            <a:ext cx="1363979" cy="1045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628830" y="2980029"/>
            <a:ext cx="2854667" cy="110871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4176001" y="5191201"/>
            <a:ext cx="5760326" cy="112459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0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644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5818" y="913549"/>
            <a:ext cx="9740493" cy="55050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06" y="1740916"/>
            <a:ext cx="962291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0300" y="7169155"/>
            <a:ext cx="2221395" cy="2126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06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8333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portfolio.rcgp.org.uk/login.asp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/>
        </p:nvSpPr>
        <p:spPr>
          <a:xfrm>
            <a:off x="6026150" y="2336800"/>
            <a:ext cx="4425950" cy="3657600"/>
          </a:xfrm>
          <a:prstGeom prst="triangl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2"/>
          <p:cNvSpPr txBox="1"/>
          <p:nvPr/>
        </p:nvSpPr>
        <p:spPr>
          <a:xfrm>
            <a:off x="6635750" y="2870200"/>
            <a:ext cx="3169285" cy="3048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0" algn="ctr">
              <a:lnSpc>
                <a:spcPct val="100000"/>
              </a:lnSpc>
            </a:pPr>
            <a:r>
              <a:rPr sz="255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CSR</a:t>
            </a:r>
            <a:endParaRPr sz="2550" dirty="0">
              <a:solidFill>
                <a:schemeClr val="bg1"/>
              </a:solidFill>
              <a:latin typeface="Myriad Pro Light"/>
              <a:cs typeface="Myriad Pro Light"/>
            </a:endParaRPr>
          </a:p>
          <a:p>
            <a:pPr>
              <a:lnSpc>
                <a:spcPts val="1000"/>
              </a:lnSpc>
            </a:pPr>
            <a:endParaRPr sz="1000" dirty="0">
              <a:solidFill>
                <a:schemeClr val="bg1"/>
              </a:solidFill>
            </a:endParaRPr>
          </a:p>
          <a:p>
            <a:pPr>
              <a:lnSpc>
                <a:spcPts val="1400"/>
              </a:lnSpc>
              <a:spcBef>
                <a:spcPts val="32"/>
              </a:spcBef>
            </a:pPr>
            <a:endParaRPr sz="1400" dirty="0">
              <a:solidFill>
                <a:schemeClr val="bg1"/>
              </a:solidFill>
            </a:endParaRPr>
          </a:p>
          <a:p>
            <a:pPr marL="632460" marR="632460" indent="-635" algn="ctr">
              <a:lnSpc>
                <a:spcPts val="2140"/>
              </a:lnSpc>
            </a:pPr>
            <a:r>
              <a:rPr sz="2200" spc="-15" dirty="0" smtClean="0">
                <a:solidFill>
                  <a:schemeClr val="bg1"/>
                </a:solidFill>
                <a:latin typeface="Myriad Pro Light"/>
                <a:cs typeface="Myriad Pro Light"/>
              </a:rPr>
              <a:t>CS/</a:t>
            </a:r>
            <a:r>
              <a:rPr sz="2200" spc="-125" dirty="0" smtClean="0">
                <a:solidFill>
                  <a:schemeClr val="bg1"/>
                </a:solidFill>
                <a:latin typeface="Myriad Pro Light"/>
                <a:cs typeface="Myriad Pro Light"/>
              </a:rPr>
              <a:t>T</a:t>
            </a:r>
            <a:r>
              <a:rPr sz="2200" spc="-3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r</a:t>
            </a:r>
            <a:r>
              <a:rPr sz="2200" spc="-15" dirty="0" smtClean="0">
                <a:solidFill>
                  <a:schemeClr val="bg1"/>
                </a:solidFill>
                <a:latin typeface="Myriad Pro Light"/>
                <a:cs typeface="Myriad Pro Light"/>
              </a:rPr>
              <a:t>ainee meetings</a:t>
            </a:r>
            <a:r>
              <a:rPr sz="2200" spc="-1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 a</a:t>
            </a:r>
            <a:r>
              <a:rPr sz="2200" spc="2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c</a:t>
            </a:r>
            <a:r>
              <a:rPr sz="2200" spc="-1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tion</a:t>
            </a:r>
            <a:r>
              <a:rPr sz="2200" spc="-5" dirty="0" smtClean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sz="2200" spc="-15" dirty="0" smtClean="0">
                <a:solidFill>
                  <a:schemeClr val="bg1"/>
                </a:solidFill>
                <a:latin typeface="Myriad Pro Light"/>
                <a:cs typeface="Myriad Pro Light"/>
              </a:rPr>
              <a:t>planning</a:t>
            </a:r>
            <a:endParaRPr sz="1000" dirty="0">
              <a:solidFill>
                <a:schemeClr val="bg1"/>
              </a:solidFill>
            </a:endParaRPr>
          </a:p>
          <a:p>
            <a:pPr>
              <a:lnSpc>
                <a:spcPts val="1000"/>
              </a:lnSpc>
            </a:pPr>
            <a:endParaRPr sz="1000" dirty="0">
              <a:solidFill>
                <a:schemeClr val="bg1"/>
              </a:solidFill>
            </a:endParaRPr>
          </a:p>
          <a:p>
            <a:pPr>
              <a:lnSpc>
                <a:spcPts val="1100"/>
              </a:lnSpc>
              <a:spcBef>
                <a:spcPts val="18"/>
              </a:spcBef>
            </a:pPr>
            <a:endParaRPr sz="1100" dirty="0">
              <a:solidFill>
                <a:schemeClr val="bg1"/>
              </a:solidFill>
            </a:endParaRPr>
          </a:p>
          <a:p>
            <a:pPr marL="0" algn="ctr">
              <a:lnSpc>
                <a:spcPct val="100000"/>
              </a:lnSpc>
            </a:pPr>
            <a:r>
              <a:rPr sz="2350" spc="-3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C</a:t>
            </a:r>
            <a:r>
              <a:rPr sz="2350" spc="1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urriculum</a:t>
            </a:r>
            <a:r>
              <a:rPr sz="2350" spc="5" dirty="0" smtClean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sz="2350" spc="2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G</a:t>
            </a:r>
            <a:r>
              <a:rPr sz="2350" spc="1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uide</a:t>
            </a:r>
            <a:endParaRPr sz="1000" dirty="0">
              <a:solidFill>
                <a:schemeClr val="bg1"/>
              </a:solidFill>
            </a:endParaRPr>
          </a:p>
          <a:p>
            <a:pPr>
              <a:lnSpc>
                <a:spcPts val="1000"/>
              </a:lnSpc>
            </a:pPr>
            <a:endParaRPr sz="1000" dirty="0">
              <a:solidFill>
                <a:schemeClr val="bg1"/>
              </a:solidFill>
            </a:endParaRPr>
          </a:p>
          <a:p>
            <a:pPr>
              <a:lnSpc>
                <a:spcPts val="1000"/>
              </a:lnSpc>
            </a:pPr>
            <a:endParaRPr sz="1000" dirty="0">
              <a:solidFill>
                <a:schemeClr val="bg1"/>
              </a:solidFill>
            </a:endParaRPr>
          </a:p>
          <a:p>
            <a:pPr>
              <a:lnSpc>
                <a:spcPts val="1000"/>
              </a:lnSpc>
            </a:pPr>
            <a:endParaRPr sz="1000" dirty="0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</a:pPr>
            <a:r>
              <a:rPr sz="2350" spc="-3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C</a:t>
            </a:r>
            <a:r>
              <a:rPr sz="2350" spc="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onfiden</a:t>
            </a:r>
            <a:r>
              <a:rPr sz="2350" spc="-25" dirty="0" smtClean="0">
                <a:solidFill>
                  <a:schemeClr val="bg1"/>
                </a:solidFill>
                <a:latin typeface="Myriad Pro Light"/>
                <a:cs typeface="Myriad Pro Light"/>
              </a:rPr>
              <a:t>c</a:t>
            </a:r>
            <a:r>
              <a:rPr sz="2350" spc="1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e</a:t>
            </a:r>
            <a:r>
              <a:rPr sz="2350" spc="5" dirty="0" smtClean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sz="2350" spc="3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R</a:t>
            </a:r>
            <a:r>
              <a:rPr sz="2350" spc="-5" dirty="0" smtClean="0">
                <a:solidFill>
                  <a:schemeClr val="bg1"/>
                </a:solidFill>
                <a:latin typeface="Myriad Pro Light"/>
                <a:cs typeface="Myriad Pro Light"/>
              </a:rPr>
              <a:t>a</a:t>
            </a:r>
            <a:r>
              <a:rPr sz="2350" spc="1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ting</a:t>
            </a:r>
            <a:r>
              <a:rPr sz="2350" spc="5" dirty="0" smtClean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sz="2350" spc="2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S</a:t>
            </a:r>
            <a:r>
              <a:rPr sz="2350" spc="1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cale</a:t>
            </a:r>
            <a:endParaRPr sz="2350" dirty="0">
              <a:solidFill>
                <a:schemeClr val="bg1"/>
              </a:solidFill>
              <a:latin typeface="Myriad Pro Light"/>
              <a:cs typeface="Myriad Pro Light"/>
            </a:endParaRPr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311150" y="1955800"/>
            <a:ext cx="6858000" cy="76200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0091C9"/>
                </a:solidFill>
                <a:latin typeface="Arial Narrow" pitchFamily="34" charset="0"/>
                <a:ea typeface="Cambria" pitchFamily="18" charset="0"/>
                <a:cs typeface="Frutiger-Bold"/>
              </a:rPr>
              <a:t>Super-Condensed GP Curriculum Guide</a:t>
            </a:r>
          </a:p>
          <a:p>
            <a:pPr marL="12700">
              <a:lnSpc>
                <a:spcPct val="100000"/>
              </a:lnSpc>
            </a:pPr>
            <a:r>
              <a:rPr lang="en-US" sz="2400" b="1" dirty="0">
                <a:solidFill>
                  <a:srgbClr val="0091C9"/>
                </a:solidFill>
                <a:latin typeface="Arial Narrow" pitchFamily="34" charset="0"/>
                <a:ea typeface="Cambria" pitchFamily="18" charset="0"/>
                <a:cs typeface="Frutiger-Bold"/>
              </a:rPr>
              <a:t>                 </a:t>
            </a:r>
            <a:r>
              <a:rPr lang="en-US" sz="1200" b="1" dirty="0">
                <a:solidFill>
                  <a:srgbClr val="0091C9"/>
                </a:solidFill>
                <a:latin typeface="Arial Narrow" pitchFamily="34" charset="0"/>
                <a:ea typeface="Cambria" pitchFamily="18" charset="0"/>
                <a:cs typeface="Frutiger-Bold"/>
              </a:rPr>
              <a:t>Courtesy of South East Scotland 2013 </a:t>
            </a: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yriad Pro Light"/>
              <a:cs typeface="Myriad Pro Light"/>
            </a:endParaRPr>
          </a:p>
        </p:txBody>
      </p:sp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702550" y="584200"/>
            <a:ext cx="243840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34950" y="1193800"/>
            <a:ext cx="7239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91C9"/>
                </a:solidFill>
                <a:effectLst/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3893"/>
                </a:solidFill>
                <a:effectLst/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E28C05"/>
                </a:solidFill>
                <a:effectLst/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11150" y="3098800"/>
            <a:ext cx="5943600" cy="2209800"/>
          </a:xfrm>
          <a:prstGeom prst="roundRect">
            <a:avLst/>
          </a:prstGeom>
          <a:solidFill>
            <a:srgbClr val="A000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9375" algn="ctr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800" spc="-18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100" dirty="0" smtClean="0">
                <a:solidFill>
                  <a:srgbClr val="FFFFFF"/>
                </a:solidFill>
                <a:latin typeface="Arial"/>
                <a:cs typeface="Arial"/>
              </a:rPr>
              <a:t>Communicabl</a:t>
            </a:r>
            <a:r>
              <a:rPr lang="en-US" sz="2800" spc="-4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280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800" spc="-229" dirty="0" smtClean="0">
                <a:solidFill>
                  <a:srgbClr val="FFFFFF"/>
                </a:solidFill>
                <a:latin typeface="Arial"/>
                <a:cs typeface="Arial"/>
              </a:rPr>
              <a:t>Diseases</a:t>
            </a:r>
            <a:endParaRPr lang="en-US"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Communicable Diseases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9923081" y="1835442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CAD1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9923081" y="2958503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CAD1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12290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140367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224596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52673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336902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64979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393055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421131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449208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3" name="object 13"/>
          <p:cNvGraphicFramePr>
            <a:graphicFrameLocks noGrp="1"/>
          </p:cNvGraphicFramePr>
          <p:nvPr/>
        </p:nvGraphicFramePr>
        <p:xfrm>
          <a:off x="457200" y="709205"/>
          <a:ext cx="9771250" cy="3930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4"/>
                <a:gridCol w="308542"/>
                <a:gridCol w="308541"/>
                <a:gridCol w="308543"/>
              </a:tblGrid>
              <a:tr h="28076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add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essing issues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ela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-2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, and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dinating the i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ement of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se</a:t>
                      </a:r>
                      <a:r>
                        <a:rPr sz="1200" i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ma and social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clusion associ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with in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tious diseases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Discussion with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ound the 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his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of their illnes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including those which sho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 li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xpe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an 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thical 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pp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oach/Medi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olegal issues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our 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wledge of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issues and 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 apply the theories in p</a:t>
                      </a:r>
                      <a:r>
                        <a:rPr sz="1200" i="1" spc="-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onfide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tiali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ticularly sur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ounding issues of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acing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notific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diseases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</a:t>
                      </a:r>
                      <a:r>
                        <a:rPr sz="1200" b="1" spc="-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orman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e/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earning and</a:t>
                      </a:r>
                      <a:r>
                        <a:rPr sz="1200" b="1" spc="-5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200" b="1" spc="-10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eaching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with unde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ing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udit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nifica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Dr as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eacher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eadership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Communicable Diseases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60375" y="712381"/>
            <a:ext cx="9771253" cy="307619"/>
          </a:xfrm>
          <a:custGeom>
            <a:avLst/>
            <a:gdLst/>
            <a:ahLst/>
            <a:cxnLst/>
            <a:rect l="l" t="t" r="r" b="b"/>
            <a:pathLst>
              <a:path w="9771253" h="307619">
                <a:moveTo>
                  <a:pt x="0" y="0"/>
                </a:moveTo>
                <a:lnTo>
                  <a:pt x="9771253" y="0"/>
                </a:lnTo>
                <a:lnTo>
                  <a:pt x="9771253" y="307619"/>
                </a:lnTo>
                <a:lnTo>
                  <a:pt x="0" y="307619"/>
                </a:lnTo>
                <a:lnTo>
                  <a:pt x="0" y="0"/>
                </a:lnTo>
                <a:close/>
              </a:path>
            </a:pathLst>
          </a:custGeom>
          <a:solidFill>
            <a:srgbClr val="BBDB9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12380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200" y="1020004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200" y="6700917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60375" y="715560"/>
            <a:ext cx="0" cy="5982181"/>
          </a:xfrm>
          <a:custGeom>
            <a:avLst/>
            <a:gdLst/>
            <a:ahLst/>
            <a:cxnLst/>
            <a:rect l="l" t="t" r="r" b="b"/>
            <a:pathLst>
              <a:path h="5982181">
                <a:moveTo>
                  <a:pt x="0" y="0"/>
                </a:moveTo>
                <a:lnTo>
                  <a:pt x="0" y="5982181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10231625" y="715560"/>
            <a:ext cx="0" cy="5982181"/>
          </a:xfrm>
          <a:custGeom>
            <a:avLst/>
            <a:gdLst/>
            <a:ahLst/>
            <a:cxnLst/>
            <a:rect l="l" t="t" r="r" b="b"/>
            <a:pathLst>
              <a:path h="5982181">
                <a:moveTo>
                  <a:pt x="0" y="0"/>
                </a:moveTo>
                <a:lnTo>
                  <a:pt x="0" y="5982181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16255" y="773064"/>
            <a:ext cx="9531350" cy="8693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Summa</a:t>
            </a:r>
            <a:r>
              <a:rPr sz="1200" spc="25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r</a:t>
            </a:r>
            <a:r>
              <a:rPr sz="1200" spc="0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y of </a:t>
            </a:r>
            <a:r>
              <a:rPr sz="1200" spc="-15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L</a:t>
            </a:r>
            <a:r>
              <a:rPr sz="1200" spc="0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earning Needs/</a:t>
            </a:r>
            <a:r>
              <a:rPr sz="1200" spc="-35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P</a:t>
            </a:r>
            <a:r>
              <a:rPr sz="1200" spc="0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oi</a:t>
            </a:r>
            <a:r>
              <a:rPr sz="1200" spc="-10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n</a:t>
            </a:r>
            <a:r>
              <a:rPr sz="1200" spc="0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ts </a:t>
            </a:r>
            <a:r>
              <a:rPr sz="1200" spc="-15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f</a:t>
            </a:r>
            <a:r>
              <a:rPr sz="1200" spc="0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or </a:t>
            </a:r>
            <a:r>
              <a:rPr sz="1200" spc="-20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A</a:t>
            </a:r>
            <a:r>
              <a:rPr sz="1200" spc="15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c</a:t>
            </a:r>
            <a:r>
              <a:rPr sz="1200" spc="0" dirty="0" smtClean="0">
                <a:solidFill>
                  <a:srgbClr val="002F62"/>
                </a:solidFill>
                <a:latin typeface="Myriad Pro Light"/>
                <a:cs typeface="Myriad Pro Light"/>
              </a:rPr>
              <a:t>tion</a:t>
            </a:r>
            <a:endParaRPr sz="1200">
              <a:latin typeface="Myriad Pro Light"/>
              <a:cs typeface="Myriad Pro Light"/>
            </a:endParaRPr>
          </a:p>
          <a:p>
            <a:pPr>
              <a:lnSpc>
                <a:spcPts val="750"/>
              </a:lnSpc>
              <a:spcBef>
                <a:spcPts val="43"/>
              </a:spcBef>
            </a:pPr>
            <a:endParaRPr sz="750"/>
          </a:p>
          <a:p>
            <a:pPr marL="15875" marR="12700">
              <a:lnSpc>
                <a:spcPct val="104200"/>
              </a:lnSpc>
            </a:pPr>
            <a:r>
              <a:rPr sz="1200" i="1" spc="-35" dirty="0" smtClean="0">
                <a:latin typeface="Myriad Pro"/>
                <a:cs typeface="Myriad Pro"/>
              </a:rPr>
              <a:t>L</a:t>
            </a:r>
            <a:r>
              <a:rPr sz="1200" i="1" spc="0" dirty="0" smtClean="0">
                <a:latin typeface="Myriad Pro"/>
                <a:cs typeface="Myriad Pro"/>
              </a:rPr>
              <a:t>oo</a:t>
            </a:r>
            <a:r>
              <a:rPr sz="1200" i="1" spc="5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ing at the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eas ab</a:t>
            </a:r>
            <a:r>
              <a:rPr sz="1200" i="1" spc="-10" dirty="0" smtClean="0">
                <a:latin typeface="Myriad Pro"/>
                <a:cs typeface="Myriad Pro"/>
              </a:rPr>
              <a:t>ov</a:t>
            </a:r>
            <a:r>
              <a:rPr sz="1200" i="1" spc="0" dirty="0" smtClean="0">
                <a:latin typeface="Myriad Pro"/>
                <a:cs typeface="Myriad Pro"/>
              </a:rPr>
              <a:t>e which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ha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mar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ed amber or 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</a:t>
            </a:r>
            <a:r>
              <a:rPr sz="1200" i="1" spc="-20" dirty="0" smtClean="0">
                <a:latin typeface="Myriad Pro"/>
                <a:cs typeface="Myriad Pro"/>
              </a:rPr>
              <a:t>d</a:t>
            </a:r>
            <a:r>
              <a:rPr sz="1200" i="1" spc="0" dirty="0" smtClean="0">
                <a:latin typeface="Myriad Pro"/>
                <a:cs typeface="Myriad Pro"/>
              </a:rPr>
              <a:t>, ma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 a no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e of sp</a:t>
            </a:r>
            <a:r>
              <a:rPr sz="1200" i="1" spc="-5" dirty="0" smtClean="0">
                <a:latin typeface="Myriad Pro"/>
                <a:cs typeface="Myriad Pro"/>
              </a:rPr>
              <a:t>ecific learning needs t</a:t>
            </a:r>
            <a:r>
              <a:rPr sz="1200" i="1" spc="0" dirty="0" smtClean="0">
                <a:latin typeface="Myriad Pro"/>
                <a:cs typeface="Myriad Pro"/>
              </a:rPr>
              <a:t>o ta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get during this post and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might achie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these (including th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o</a:t>
            </a:r>
            <a:r>
              <a:rPr sz="1200" i="1" spc="-5" dirty="0" smtClean="0">
                <a:latin typeface="Myriad Pro"/>
                <a:cs typeface="Myriad Pro"/>
              </a:rPr>
              <a:t>u</a:t>
            </a:r>
            <a:r>
              <a:rPr sz="1200" i="1" spc="0" dirty="0" smtClean="0">
                <a:latin typeface="Myriad Pro"/>
                <a:cs typeface="Myriad Pro"/>
              </a:rPr>
              <a:t>gh outpatient clini</a:t>
            </a:r>
            <a:r>
              <a:rPr sz="1200" i="1" spc="-15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, home visit</a:t>
            </a:r>
            <a:r>
              <a:rPr sz="1200" i="1" spc="-15" dirty="0" smtClean="0">
                <a:latin typeface="Myriad Pro"/>
                <a:cs typeface="Myriad Pro"/>
              </a:rPr>
              <a:t>s</a:t>
            </a:r>
            <a:r>
              <a:rPr sz="1200" i="1" spc="0" dirty="0" smtClean="0">
                <a:latin typeface="Myriad Pro"/>
                <a:cs typeface="Myriad Pro"/>
              </a:rPr>
              <a:t>, hospital at night e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c). </a:t>
            </a:r>
            <a:r>
              <a:rPr sz="1200" i="1" spc="5" dirty="0" smtClean="0">
                <a:latin typeface="Myriad Pro"/>
                <a:cs typeface="Myriad Pro"/>
              </a:rPr>
              <a:t>I</a:t>
            </a:r>
            <a:r>
              <a:rPr sz="1200" i="1" spc="0" dirty="0" smtClean="0">
                <a:latin typeface="Myriad Pro"/>
                <a:cs typeface="Myriad Pro"/>
              </a:rPr>
              <a:t>f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unsu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best 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o meet these needs discuss this with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our Clini</a:t>
            </a:r>
            <a:r>
              <a:rPr sz="1200" i="1" spc="-20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al Supe</a:t>
            </a:r>
            <a:r>
              <a:rPr sz="1200" i="1" spc="2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viso</a:t>
            </a:r>
            <a:r>
              <a:rPr sz="1200" i="1" spc="-45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.</a:t>
            </a:r>
            <a:endParaRPr sz="12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WestMidsLETB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DD49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Communicable Diseases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2670175" y="3322935"/>
            <a:ext cx="534035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www.hee.nhs.uk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letb@westmidlands.nhs.uk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@</a:t>
            </a:r>
            <a:r>
              <a:rPr lang="en-US" b="1" dirty="0" err="1" smtClean="0">
                <a:solidFill>
                  <a:srgbClr val="FDD491"/>
                </a:solidFill>
                <a:latin typeface="Arial" pitchFamily="34" charset="0"/>
              </a:rPr>
              <a:t>WestMidsLETB</a:t>
            </a:r>
            <a:endParaRPr lang="en-US" dirty="0"/>
          </a:p>
        </p:txBody>
      </p:sp>
      <p:pic>
        <p:nvPicPr>
          <p:cNvPr id="13" name="Picture 12" descr="C:\Users\sarahda\AppData\Local\Temp\wzd5f6\HE West Midlands\HE West Midlands Col.jp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016750" y="584200"/>
            <a:ext cx="3124200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Communicable Diseases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0" y="774006"/>
            <a:ext cx="2699787" cy="594410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 txBox="1"/>
          <p:nvPr/>
        </p:nvSpPr>
        <p:spPr>
          <a:xfrm>
            <a:off x="444500" y="807454"/>
            <a:ext cx="4513580" cy="2212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0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I</a:t>
            </a:r>
            <a:r>
              <a:rPr sz="3000" spc="-75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3000" spc="-9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odu</a:t>
            </a:r>
            <a:r>
              <a:rPr sz="3000" spc="-25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tio</a:t>
            </a:r>
            <a:r>
              <a:rPr sz="3000" spc="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endParaRPr sz="30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4"/>
              </a:spcBef>
            </a:pPr>
            <a:endParaRPr sz="5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tionale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60" dirty="0" smtClean="0">
                <a:latin typeface="Arial"/>
                <a:cs typeface="Arial"/>
              </a:rPr>
              <a:t>Super </a:t>
            </a:r>
            <a:r>
              <a:rPr sz="1150" spc="-40" dirty="0" smtClean="0">
                <a:latin typeface="Arial"/>
                <a:cs typeface="Arial"/>
              </a:rPr>
              <a:t>Condensed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eated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0" dirty="0" smtClean="0">
                <a:latin typeface="Arial"/>
                <a:cs typeface="Arial"/>
              </a:rPr>
              <a:t>package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0" dirty="0" smtClean="0">
                <a:latin typeface="Arial"/>
                <a:cs typeface="Arial"/>
              </a:rPr>
              <a:t>used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50" dirty="0" smtClean="0">
                <a:latin typeface="Arial"/>
                <a:cs typeface="Arial"/>
              </a:rPr>
              <a:t>Specialty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in o</a:t>
            </a:r>
            <a:r>
              <a:rPr sz="1150" spc="-25" dirty="0" smtClean="0">
                <a:latin typeface="Arial"/>
                <a:cs typeface="Arial"/>
              </a:rPr>
              <a:t>rder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units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attached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30" dirty="0" smtClean="0">
                <a:latin typeface="Arial"/>
                <a:cs typeface="Arial"/>
              </a:rPr>
              <a:t>deliver</a:t>
            </a:r>
            <a:r>
              <a:rPr sz="1150" spc="-35" dirty="0" smtClean="0">
                <a:latin typeface="Arial"/>
                <a:cs typeface="Arial"/>
              </a:rPr>
              <a:t> an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highest </a:t>
            </a:r>
            <a:r>
              <a:rPr sz="1150" spc="-10" dirty="0" smtClean="0">
                <a:latin typeface="Arial"/>
                <a:cs typeface="Arial"/>
              </a:rPr>
              <a:t>quality </a:t>
            </a:r>
            <a:r>
              <a:rPr sz="1150" spc="-35" dirty="0" smtClean="0">
                <a:latin typeface="Arial"/>
                <a:cs typeface="Arial"/>
              </a:rPr>
              <a:t>feasible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trainee, thus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oving </a:t>
            </a:r>
            <a:r>
              <a:rPr sz="1150" spc="-45" dirty="0" smtClean="0">
                <a:latin typeface="Arial"/>
                <a:cs typeface="Arial"/>
              </a:rPr>
              <a:t>consistency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outcome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egion.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4" name="object 4"/>
          <p:cNvSpPr txBox="1"/>
          <p:nvPr/>
        </p:nvSpPr>
        <p:spPr>
          <a:xfrm>
            <a:off x="444500" y="3227115"/>
            <a:ext cx="4649470" cy="2008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onfiden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 </a:t>
            </a: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ting </a:t>
            </a:r>
            <a:r>
              <a:rPr sz="1400" spc="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S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35" dirty="0" smtClean="0">
                <a:latin typeface="Arial"/>
                <a:cs typeface="Arial"/>
              </a:rPr>
              <a:t>designed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p</a:t>
            </a:r>
            <a:r>
              <a:rPr sz="1150" spc="-25" dirty="0" smtClean="0">
                <a:latin typeface="Arial"/>
                <a:cs typeface="Arial"/>
              </a:rPr>
              <a:t>reparing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0" dirty="0" smtClean="0">
                <a:latin typeface="Arial"/>
                <a:cs typeface="Arial"/>
              </a:rPr>
              <a:t>CS. </a:t>
            </a:r>
            <a:r>
              <a:rPr sz="1150" spc="5" dirty="0" smtClean="0">
                <a:latin typeface="Arial"/>
                <a:cs typeface="Arial"/>
              </a:rPr>
              <a:t>Although </a:t>
            </a:r>
            <a:r>
              <a:rPr sz="1150" spc="15" dirty="0" smtClean="0">
                <a:latin typeface="Arial"/>
                <a:cs typeface="Arial"/>
              </a:rPr>
              <a:t>not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exhaustive, </a:t>
            </a:r>
            <a:r>
              <a:rPr sz="1150" spc="30" dirty="0" smtClean="0">
                <a:latin typeface="Arial"/>
                <a:cs typeface="Arial"/>
              </a:rPr>
              <a:t>it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20" dirty="0" smtClean="0">
                <a:latin typeface="Arial"/>
                <a:cs typeface="Arial"/>
              </a:rPr>
              <a:t>conditions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specialt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equiring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rate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in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</a:t>
            </a:r>
            <a:r>
              <a:rPr sz="1150" spc="-4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start </a:t>
            </a:r>
            <a:r>
              <a:rPr sz="1150" spc="-35" dirty="0" smtClean="0">
                <a:latin typeface="Arial"/>
                <a:cs typeface="Arial"/>
              </a:rPr>
              <a:t>(and </a:t>
            </a:r>
            <a:r>
              <a:rPr sz="1150" spc="-45" dirty="0" smtClean="0">
                <a:latin typeface="Arial"/>
                <a:cs typeface="Arial"/>
              </a:rPr>
              <a:t>possibly </a:t>
            </a:r>
            <a:r>
              <a:rPr sz="1150" spc="-15" dirty="0" smtClean="0">
                <a:latin typeface="Arial"/>
                <a:cs typeface="Arial"/>
              </a:rPr>
              <a:t>middle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35" dirty="0" smtClean="0">
                <a:latin typeface="Arial"/>
                <a:cs typeface="Arial"/>
              </a:rPr>
              <a:t>end)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identified,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discussion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omoted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endParaRPr sz="1150">
              <a:latin typeface="Arial"/>
              <a:cs typeface="Arial"/>
            </a:endParaRPr>
          </a:p>
          <a:p>
            <a:pPr marL="12700" marR="40005" algn="just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eby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5" dirty="0" smtClean="0">
                <a:latin typeface="Arial"/>
                <a:cs typeface="Arial"/>
              </a:rPr>
              <a:t>platform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negotiating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20" dirty="0" smtClean="0">
                <a:latin typeface="Arial"/>
                <a:cs typeface="Arial"/>
              </a:rPr>
              <a:t>could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in 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0" dirty="0" smtClean="0">
                <a:latin typeface="Arial"/>
                <a:cs typeface="Arial"/>
              </a:rPr>
              <a:t>space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document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points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action which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ded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50" dirty="0" smtClean="0">
                <a:latin typeface="Arial"/>
                <a:cs typeface="Arial"/>
              </a:rPr>
              <a:t>PDP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0" dirty="0" smtClean="0">
                <a:latin typeface="Arial"/>
                <a:cs typeface="Arial"/>
              </a:rPr>
              <a:t>eportfolio.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5" name="object 5"/>
          <p:cNvSpPr txBox="1"/>
          <p:nvPr/>
        </p:nvSpPr>
        <p:spPr>
          <a:xfrm>
            <a:off x="5513299" y="1582755"/>
            <a:ext cx="4734560" cy="2389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Guide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8763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10" dirty="0" smtClean="0">
                <a:latin typeface="Arial"/>
                <a:cs typeface="Arial"/>
              </a:rPr>
              <a:t>highlights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15" dirty="0" smtClean="0">
                <a:latin typeface="Arial"/>
                <a:cs typeface="Arial"/>
              </a:rPr>
              <a:t>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oups these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15" dirty="0" smtClean="0">
                <a:latin typeface="Arial"/>
                <a:cs typeface="Arial"/>
              </a:rPr>
              <a:t>“geographical”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0" dirty="0" smtClean="0">
                <a:latin typeface="Arial"/>
                <a:cs typeface="Arial"/>
              </a:rPr>
              <a:t>might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achieved </a:t>
            </a:r>
            <a:r>
              <a:rPr sz="1150" spc="-20" dirty="0" smtClean="0">
                <a:latin typeface="Arial"/>
                <a:cs typeface="Arial"/>
              </a:rPr>
              <a:t>e.g. </a:t>
            </a:r>
            <a:r>
              <a:rPr sz="1150" spc="-30" dirty="0" smtClean="0">
                <a:latin typeface="Arial"/>
                <a:cs typeface="Arial"/>
              </a:rPr>
              <a:t>acute, </a:t>
            </a:r>
            <a:r>
              <a:rPr sz="1150" spc="-35" dirty="0" smtClean="0">
                <a:latin typeface="Arial"/>
                <a:cs typeface="Arial"/>
              </a:rPr>
              <a:t>ch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onic, </a:t>
            </a:r>
            <a:r>
              <a:rPr sz="1150" spc="-10" dirty="0" smtClean="0">
                <a:latin typeface="Arial"/>
                <a:cs typeface="Arial"/>
              </a:rPr>
              <a:t>communit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10" dirty="0" smtClean="0">
                <a:latin typeface="Arial"/>
                <a:cs typeface="Arial"/>
              </a:rPr>
              <a:t>including </a:t>
            </a:r>
            <a:r>
              <a:rPr sz="1150" spc="-35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skills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technical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achieved.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makes </a:t>
            </a:r>
            <a:r>
              <a:rPr sz="1150" spc="-40" dirty="0" smtClean="0">
                <a:latin typeface="Arial"/>
                <a:cs typeface="Arial"/>
              </a:rPr>
              <a:t>suggestions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additional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5" dirty="0" smtClean="0">
                <a:latin typeface="Arial"/>
                <a:cs typeface="Arial"/>
              </a:rPr>
              <a:t>opportunities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e.g. teaching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audit. </a:t>
            </a:r>
            <a:r>
              <a:rPr sz="1150" spc="-70" dirty="0" smtClean="0">
                <a:latin typeface="Arial"/>
                <a:cs typeface="Arial"/>
              </a:rPr>
              <a:t>Some</a:t>
            </a:r>
            <a:r>
              <a:rPr sz="1150" spc="-30" dirty="0" smtClean="0">
                <a:latin typeface="Arial"/>
                <a:cs typeface="Arial"/>
              </a:rPr>
              <a:t>  </a:t>
            </a:r>
            <a:r>
              <a:rPr sz="1150" spc="-40" dirty="0" smtClean="0">
                <a:latin typeface="Arial"/>
                <a:cs typeface="Arial"/>
              </a:rPr>
              <a:t>posts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-5" dirty="0" smtClean="0">
                <a:latin typeface="Arial"/>
                <a:cs typeface="Arial"/>
              </a:rPr>
              <a:t>fer opportunities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elates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curriculum,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" dirty="0" smtClean="0">
                <a:latin typeface="Arial"/>
                <a:cs typeface="Arial"/>
              </a:rPr>
              <a:t>highlighted.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idea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5" dirty="0" smtClean="0">
                <a:latin typeface="Arial"/>
                <a:cs typeface="Arial"/>
              </a:rPr>
              <a:t>inform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stimulate </a:t>
            </a:r>
            <a:r>
              <a:rPr sz="1150" spc="-50" dirty="0" smtClean="0">
                <a:latin typeface="Arial"/>
                <a:cs typeface="Arial"/>
              </a:rPr>
              <a:t>discussion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ega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ding </a:t>
            </a:r>
            <a:r>
              <a:rPr sz="1150" spc="-45" dirty="0" smtClean="0">
                <a:latin typeface="Arial"/>
                <a:cs typeface="Arial"/>
              </a:rPr>
              <a:t>possible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</a:t>
            </a:r>
            <a:endParaRPr sz="1150">
              <a:latin typeface="Arial"/>
              <a:cs typeface="Arial"/>
            </a:endParaRPr>
          </a:p>
          <a:p>
            <a:pPr marL="12700" marR="12700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might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essed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-for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35" dirty="0" smtClean="0">
                <a:latin typeface="Arial"/>
                <a:cs typeface="Arial"/>
              </a:rPr>
              <a:t>example,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may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need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attend </a:t>
            </a:r>
            <a:r>
              <a:rPr sz="1150" spc="5" dirty="0" smtClean="0">
                <a:latin typeface="Arial"/>
                <a:cs typeface="Arial"/>
              </a:rPr>
              <a:t>outpatient </a:t>
            </a:r>
            <a:r>
              <a:rPr sz="1150" spc="-45" dirty="0" smtClean="0">
                <a:latin typeface="Arial"/>
                <a:cs typeface="Arial"/>
              </a:rPr>
              <a:t>clinics or </a:t>
            </a:r>
            <a:r>
              <a:rPr sz="1150" spc="-15" dirty="0" smtClean="0">
                <a:latin typeface="Arial"/>
                <a:cs typeface="Arial"/>
              </a:rPr>
              <a:t>community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-35" dirty="0" smtClean="0">
                <a:latin typeface="Arial"/>
                <a:cs typeface="Arial"/>
              </a:rPr>
              <a:t>hospitals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15" dirty="0" smtClean="0">
                <a:latin typeface="Arial"/>
                <a:cs typeface="Arial"/>
              </a:rPr>
              <a:t>fulfill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which </a:t>
            </a:r>
            <a:r>
              <a:rPr sz="1150" spc="-15" dirty="0" smtClean="0">
                <a:latin typeface="Arial"/>
                <a:cs typeface="Arial"/>
              </a:rPr>
              <a:t>cannot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on the wa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ds.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6" name="object 6"/>
          <p:cNvSpPr txBox="1"/>
          <p:nvPr/>
        </p:nvSpPr>
        <p:spPr>
          <a:xfrm>
            <a:off x="5513299" y="4179615"/>
            <a:ext cx="4619625" cy="14370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fl</a:t>
            </a:r>
            <a:r>
              <a:rPr sz="1400" spc="-3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w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cha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5" dirty="0" smtClean="0">
                <a:latin typeface="Arial"/>
                <a:cs typeface="Arial"/>
              </a:rPr>
              <a:t>flowchart </a:t>
            </a:r>
            <a:r>
              <a:rPr sz="1150" spc="-40" dirty="0" smtClean="0">
                <a:latin typeface="Arial"/>
                <a:cs typeface="Arial"/>
              </a:rPr>
              <a:t>clearly </a:t>
            </a:r>
            <a:r>
              <a:rPr sz="1150" spc="-70" dirty="0" smtClean="0">
                <a:latin typeface="Arial"/>
                <a:cs typeface="Arial"/>
              </a:rPr>
              <a:t>lays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tasks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-40" dirty="0" smtClean="0">
                <a:latin typeface="Arial"/>
                <a:cs typeface="Arial"/>
              </a:rPr>
              <a:t>needed </a:t>
            </a:r>
            <a:r>
              <a:rPr sz="1150" spc="-10" dirty="0" smtClean="0">
                <a:latin typeface="Arial"/>
                <a:cs typeface="Arial"/>
              </a:rPr>
              <a:t>befo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after </a:t>
            </a:r>
            <a:r>
              <a:rPr sz="1150" spc="-40" dirty="0" smtClean="0">
                <a:latin typeface="Arial"/>
                <a:cs typeface="Arial"/>
              </a:rPr>
              <a:t>each. </a:t>
            </a: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aid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timeline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discussion</a:t>
            </a:r>
            <a:r>
              <a:rPr sz="1150" spc="-30" dirty="0" smtClean="0">
                <a:latin typeface="Arial"/>
                <a:cs typeface="Arial"/>
              </a:rPr>
              <a:t> 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65" dirty="0" smtClean="0">
                <a:latin typeface="Arial"/>
                <a:cs typeface="Arial"/>
              </a:rPr>
              <a:t>assessments.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hope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enable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mo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confident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identifying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meeting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objectives in </a:t>
            </a:r>
            <a:r>
              <a:rPr sz="1150" spc="-20" dirty="0" smtClean="0">
                <a:latin typeface="Arial"/>
                <a:cs typeface="Arial"/>
              </a:rPr>
              <a:t>trainee education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60" dirty="0" smtClean="0">
                <a:latin typeface="Arial"/>
                <a:cs typeface="Arial"/>
              </a:rPr>
              <a:t>assessment.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Communicable Diseases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57225" y="756005"/>
            <a:ext cx="4708750" cy="5858978"/>
          </a:xfrm>
          <a:custGeom>
            <a:avLst/>
            <a:gdLst/>
            <a:ahLst/>
            <a:cxnLst/>
            <a:rect l="l" t="t" r="r" b="b"/>
            <a:pathLst>
              <a:path w="4708750" h="5858978">
                <a:moveTo>
                  <a:pt x="215974" y="0"/>
                </a:moveTo>
                <a:lnTo>
                  <a:pt x="157438" y="216"/>
                </a:lnTo>
                <a:lnTo>
                  <a:pt x="110565" y="1728"/>
                </a:lnTo>
                <a:lnTo>
                  <a:pt x="59292" y="9261"/>
                </a:lnTo>
                <a:lnTo>
                  <a:pt x="19656" y="35937"/>
                </a:lnTo>
                <a:lnTo>
                  <a:pt x="5805" y="74088"/>
                </a:lnTo>
                <a:lnTo>
                  <a:pt x="702" y="132651"/>
                </a:lnTo>
                <a:lnTo>
                  <a:pt x="0" y="185194"/>
                </a:lnTo>
                <a:lnTo>
                  <a:pt x="0" y="5673810"/>
                </a:lnTo>
                <a:lnTo>
                  <a:pt x="702" y="5726353"/>
                </a:lnTo>
                <a:lnTo>
                  <a:pt x="3348" y="5767879"/>
                </a:lnTo>
                <a:lnTo>
                  <a:pt x="13797" y="5812348"/>
                </a:lnTo>
                <a:lnTo>
                  <a:pt x="46629" y="5845181"/>
                </a:lnTo>
                <a:lnTo>
                  <a:pt x="91098" y="5855630"/>
                </a:lnTo>
                <a:lnTo>
                  <a:pt x="132624" y="5858276"/>
                </a:lnTo>
                <a:lnTo>
                  <a:pt x="185167" y="5858978"/>
                </a:lnTo>
                <a:lnTo>
                  <a:pt x="4523583" y="5858978"/>
                </a:lnTo>
                <a:lnTo>
                  <a:pt x="4576125" y="5858276"/>
                </a:lnTo>
                <a:lnTo>
                  <a:pt x="4617651" y="5855630"/>
                </a:lnTo>
                <a:lnTo>
                  <a:pt x="4662121" y="5845181"/>
                </a:lnTo>
                <a:lnTo>
                  <a:pt x="4694953" y="5812348"/>
                </a:lnTo>
                <a:lnTo>
                  <a:pt x="4705402" y="5767879"/>
                </a:lnTo>
                <a:lnTo>
                  <a:pt x="4708048" y="5726353"/>
                </a:lnTo>
                <a:lnTo>
                  <a:pt x="4708750" y="5673810"/>
                </a:lnTo>
                <a:lnTo>
                  <a:pt x="4708750" y="185194"/>
                </a:lnTo>
                <a:lnTo>
                  <a:pt x="4708561" y="157465"/>
                </a:lnTo>
                <a:lnTo>
                  <a:pt x="4707049" y="110592"/>
                </a:lnTo>
                <a:lnTo>
                  <a:pt x="4699516" y="59319"/>
                </a:lnTo>
                <a:lnTo>
                  <a:pt x="4672840" y="19683"/>
                </a:lnTo>
                <a:lnTo>
                  <a:pt x="4634688" y="5832"/>
                </a:lnTo>
                <a:lnTo>
                  <a:pt x="4576125" y="729"/>
                </a:lnTo>
                <a:lnTo>
                  <a:pt x="215974" y="0"/>
                </a:lnTo>
                <a:close/>
              </a:path>
            </a:pathLst>
          </a:custGeom>
          <a:solidFill>
            <a:srgbClr val="DFF1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68705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B7E1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 txBox="1"/>
          <p:nvPr/>
        </p:nvSpPr>
        <p:spPr>
          <a:xfrm>
            <a:off x="599300" y="885205"/>
            <a:ext cx="243586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dirty="0" smtClean="0">
                <a:solidFill>
                  <a:srgbClr val="003060"/>
                </a:solidFill>
                <a:latin typeface="Myriad Pro"/>
                <a:cs typeface="Myriad Pro"/>
              </a:rPr>
              <a:t>Clinical Supe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visor 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v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view</a:t>
            </a:r>
            <a:endParaRPr sz="1600">
              <a:latin typeface="Myriad Pro"/>
              <a:cs typeface="Myriad Pro"/>
            </a:endParaRPr>
          </a:p>
        </p:txBody>
      </p:sp>
      <p:sp>
        <p:nvSpPr>
          <p:cNvPr id="15" name="object 5"/>
          <p:cNvSpPr/>
          <p:nvPr/>
        </p:nvSpPr>
        <p:spPr>
          <a:xfrm>
            <a:off x="612279" y="16691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612279" y="19136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612279" y="253917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759695" y="2797334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759695" y="30418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759695" y="32863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759695" y="3530832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612279" y="4392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612279" y="46371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612279" y="5072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612279" y="5697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612279" y="6323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 txBox="1"/>
          <p:nvPr/>
        </p:nvSpPr>
        <p:spPr>
          <a:xfrm>
            <a:off x="599300" y="1314765"/>
            <a:ext cx="4451985" cy="51390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Role and </a:t>
            </a: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esponsibilities of </a:t>
            </a:r>
            <a:r>
              <a:rPr sz="1400" spc="-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linical Supe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visor 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or GPST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36"/>
              </a:spcBef>
            </a:pPr>
            <a:endParaRPr sz="600"/>
          </a:p>
          <a:p>
            <a:pPr marL="156210">
              <a:lnSpc>
                <a:spcPct val="100000"/>
              </a:lnSpc>
            </a:pPr>
            <a:r>
              <a:rPr sz="1150" spc="-70" dirty="0" smtClean="0">
                <a:latin typeface="Arial"/>
                <a:cs typeface="Arial"/>
              </a:rPr>
              <a:t>Oversee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(di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15" dirty="0" smtClean="0">
                <a:latin typeface="Arial"/>
                <a:cs typeface="Arial"/>
              </a:rPr>
              <a:t>contact or </a:t>
            </a:r>
            <a:r>
              <a:rPr sz="1150" spc="-30" dirty="0" smtClean="0">
                <a:latin typeface="Arial"/>
                <a:cs typeface="Arial"/>
              </a:rPr>
              <a:t>delegated)</a:t>
            </a:r>
            <a:endParaRPr sz="1150">
              <a:latin typeface="Arial"/>
              <a:cs typeface="Arial"/>
            </a:endParaRPr>
          </a:p>
          <a:p>
            <a:pPr marL="156210" marR="675005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Hold 3 </a:t>
            </a:r>
            <a:r>
              <a:rPr sz="1150" spc="-15" dirty="0" smtClean="0">
                <a:latin typeface="Arial"/>
                <a:cs typeface="Arial"/>
              </a:rPr>
              <a:t>formative </a:t>
            </a:r>
            <a:r>
              <a:rPr sz="1150" spc="-30" dirty="0" smtClean="0">
                <a:latin typeface="Arial"/>
                <a:cs typeface="Arial"/>
              </a:rPr>
              <a:t>meetings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“Super </a:t>
            </a:r>
            <a:r>
              <a:rPr sz="1150" spc="-15" dirty="0" smtClean="0">
                <a:latin typeface="Arial"/>
                <a:cs typeface="Arial"/>
              </a:rPr>
              <a:t>Condensed”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25" dirty="0" smtClean="0">
                <a:latin typeface="Arial"/>
                <a:cs typeface="Arial"/>
              </a:rPr>
              <a:t>(gather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collate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0" dirty="0" smtClean="0">
                <a:latin typeface="Arial"/>
                <a:cs typeface="Arial"/>
              </a:rPr>
              <a:t>sou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85" dirty="0" smtClean="0">
                <a:latin typeface="Arial"/>
                <a:cs typeface="Arial"/>
              </a:rPr>
              <a:t>ces)</a:t>
            </a:r>
            <a:endParaRPr sz="1150">
              <a:latin typeface="Arial"/>
              <a:cs typeface="Arial"/>
            </a:endParaRPr>
          </a:p>
          <a:p>
            <a:pPr marL="300355" marR="1394460" indent="-144145">
              <a:lnSpc>
                <a:spcPct val="139500"/>
              </a:lnSpc>
            </a:pPr>
            <a:r>
              <a:rPr sz="1150" spc="-55" dirty="0" smtClean="0">
                <a:latin typeface="Arial"/>
                <a:cs typeface="Arial"/>
              </a:rPr>
              <a:t>Sign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60" dirty="0" smtClean="0">
                <a:latin typeface="Arial"/>
                <a:cs typeface="Arial"/>
              </a:rPr>
              <a:t>f </a:t>
            </a:r>
            <a:r>
              <a:rPr sz="1150" spc="-25" dirty="0" smtClean="0">
                <a:latin typeface="Arial"/>
                <a:cs typeface="Arial"/>
              </a:rPr>
              <a:t>W</a:t>
            </a:r>
            <a:r>
              <a:rPr sz="1150" spc="-30" dirty="0" smtClean="0">
                <a:latin typeface="Arial"/>
                <a:cs typeface="Arial"/>
              </a:rPr>
              <a:t>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75" dirty="0" smtClean="0">
                <a:latin typeface="Arial"/>
                <a:cs typeface="Arial"/>
              </a:rPr>
              <a:t>assessments </a:t>
            </a:r>
            <a:r>
              <a:rPr sz="1150" spc="-80" dirty="0" smtClean="0">
                <a:latin typeface="Arial"/>
                <a:cs typeface="Arial"/>
              </a:rPr>
              <a:t>(WPBA)</a:t>
            </a:r>
            <a:r>
              <a:rPr sz="1150" spc="-40" dirty="0" smtClean="0">
                <a:latin typeface="Arial"/>
                <a:cs typeface="Arial"/>
              </a:rPr>
              <a:t> 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85" dirty="0" smtClean="0">
                <a:latin typeface="Arial"/>
                <a:cs typeface="Arial"/>
              </a:rPr>
              <a:t>Case </a:t>
            </a:r>
            <a:r>
              <a:rPr sz="1150" spc="-80" dirty="0" smtClean="0">
                <a:latin typeface="Arial"/>
                <a:cs typeface="Arial"/>
              </a:rPr>
              <a:t>Based </a:t>
            </a:r>
            <a:r>
              <a:rPr sz="1150" spc="-55" dirty="0" smtClean="0">
                <a:latin typeface="Arial"/>
                <a:cs typeface="Arial"/>
              </a:rPr>
              <a:t>discussions </a:t>
            </a:r>
            <a:r>
              <a:rPr sz="1150" spc="-80" dirty="0" smtClean="0">
                <a:latin typeface="Arial"/>
                <a:cs typeface="Arial"/>
              </a:rPr>
              <a:t>(CBD)</a:t>
            </a:r>
            <a:endParaRPr sz="1150">
              <a:latin typeface="Arial"/>
              <a:cs typeface="Arial"/>
            </a:endParaRPr>
          </a:p>
          <a:p>
            <a:pPr marL="300355" marR="1240155">
              <a:lnSpc>
                <a:spcPct val="139500"/>
              </a:lnSpc>
            </a:pPr>
            <a:r>
              <a:rPr sz="1150" dirty="0" smtClean="0">
                <a:latin typeface="Arial"/>
                <a:cs typeface="Arial"/>
              </a:rPr>
              <a:t>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15" dirty="0" smtClean="0">
                <a:latin typeface="Arial"/>
                <a:cs typeface="Arial"/>
              </a:rPr>
              <a:t>Mini-Clinical </a:t>
            </a:r>
            <a:r>
              <a:rPr sz="1150" spc="-35" dirty="0" smtClean="0">
                <a:latin typeface="Arial"/>
                <a:cs typeface="Arial"/>
              </a:rPr>
              <a:t>Evaluation </a:t>
            </a:r>
            <a:r>
              <a:rPr sz="1150" spc="-95" dirty="0" smtClean="0">
                <a:latin typeface="Arial"/>
                <a:cs typeface="Arial"/>
              </a:rPr>
              <a:t>Exe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cise </a:t>
            </a:r>
            <a:r>
              <a:rPr sz="1150" spc="-40" dirty="0" smtClean="0">
                <a:latin typeface="Arial"/>
                <a:cs typeface="Arial"/>
              </a:rPr>
              <a:t>(Mini-CEX)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35" dirty="0" smtClean="0">
                <a:latin typeface="Arial"/>
                <a:cs typeface="Arial"/>
              </a:rPr>
              <a:t>Observation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ocedural </a:t>
            </a:r>
            <a:r>
              <a:rPr sz="1150" spc="-55" dirty="0" smtClean="0">
                <a:latin typeface="Arial"/>
                <a:cs typeface="Arial"/>
              </a:rPr>
              <a:t>Skills </a:t>
            </a:r>
            <a:r>
              <a:rPr sz="1150" spc="-110" dirty="0" smtClean="0">
                <a:latin typeface="Arial"/>
                <a:cs typeface="Arial"/>
              </a:rPr>
              <a:t>(DOPS)</a:t>
            </a:r>
            <a:r>
              <a:rPr sz="1150" spc="-55" dirty="0" smtClean="0">
                <a:latin typeface="Arial"/>
                <a:cs typeface="Arial"/>
              </a:rPr>
              <a:t> Multi-sou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ce </a:t>
            </a:r>
            <a:r>
              <a:rPr sz="1150" spc="-30" dirty="0" smtClean="0">
                <a:latin typeface="Arial"/>
                <a:cs typeface="Arial"/>
              </a:rPr>
              <a:t>feedback </a:t>
            </a:r>
            <a:r>
              <a:rPr sz="1150" spc="-90" dirty="0" smtClean="0">
                <a:latin typeface="Arial"/>
                <a:cs typeface="Arial"/>
              </a:rPr>
              <a:t>(MSF) 5 </a:t>
            </a:r>
            <a:r>
              <a:rPr sz="1150" spc="-35" dirty="0" smtClean="0">
                <a:latin typeface="Arial"/>
                <a:cs typeface="Arial"/>
              </a:rPr>
              <a:t>clinicians </a:t>
            </a:r>
            <a:r>
              <a:rPr sz="1150" spc="-25" dirty="0" smtClean="0">
                <a:latin typeface="Arial"/>
                <a:cs typeface="Arial"/>
              </a:rPr>
              <a:t>only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7"/>
              </a:spcBef>
            </a:pPr>
            <a:endParaRPr sz="500"/>
          </a:p>
          <a:p>
            <a:pPr marL="156210" marR="177800">
              <a:lnSpc>
                <a:spcPct val="104299"/>
              </a:lnSpc>
            </a:pPr>
            <a:r>
              <a:rPr sz="1150" spc="-15" dirty="0" smtClean="0">
                <a:latin typeface="Arial"/>
                <a:cs typeface="Arial"/>
              </a:rPr>
              <a:t>N</a:t>
            </a:r>
            <a:r>
              <a:rPr sz="1150" spc="-70" dirty="0" smtClean="0">
                <a:latin typeface="Arial"/>
                <a:cs typeface="Arial"/>
              </a:rPr>
              <a:t>B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und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k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0" dirty="0" smtClean="0">
                <a:latin typeface="Arial"/>
                <a:cs typeface="Arial"/>
              </a:rPr>
              <a:t>h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6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pp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40" dirty="0" smtClean="0">
                <a:latin typeface="Arial"/>
                <a:cs typeface="Arial"/>
              </a:rPr>
              <a:t>op</a:t>
            </a:r>
            <a:r>
              <a:rPr sz="1150" spc="45" dirty="0" smtClean="0">
                <a:latin typeface="Arial"/>
                <a:cs typeface="Arial"/>
              </a:rPr>
              <a:t>ri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 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mb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05" dirty="0" smtClean="0">
                <a:latin typeface="Arial"/>
                <a:cs typeface="Arial"/>
              </a:rPr>
              <a:t>f</a:t>
            </a:r>
            <a:r>
              <a:rPr sz="1150" spc="0" dirty="0" smtClean="0">
                <a:latin typeface="Arial"/>
                <a:cs typeface="Arial"/>
              </a:rPr>
              <a:t>: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li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g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nh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d</a:t>
            </a:r>
            <a:r>
              <a:rPr sz="1150" spc="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nu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on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15" dirty="0" smtClean="0">
                <a:latin typeface="Arial"/>
                <a:cs typeface="Arial"/>
              </a:rPr>
              <a:t>ee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&gt;</a:t>
            </a:r>
            <a:r>
              <a:rPr sz="1150" spc="-215" dirty="0" smtClean="0">
                <a:latin typeface="Arial"/>
                <a:cs typeface="Arial"/>
              </a:rPr>
              <a:t>S</a:t>
            </a:r>
            <a:r>
              <a:rPr sz="1150" spc="-90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4</a:t>
            </a:r>
            <a:endParaRPr sz="1150">
              <a:latin typeface="Arial"/>
              <a:cs typeface="Arial"/>
            </a:endParaRPr>
          </a:p>
          <a:p>
            <a:pPr marL="156210" marR="142240">
              <a:lnSpc>
                <a:spcPct val="139500"/>
              </a:lnSpc>
              <a:spcBef>
                <a:spcPts val="140"/>
              </a:spcBef>
            </a:pPr>
            <a:r>
              <a:rPr sz="1150" spc="-75" dirty="0" smtClean="0">
                <a:latin typeface="Arial"/>
                <a:cs typeface="Arial"/>
              </a:rPr>
              <a:t>Ensu</a:t>
            </a:r>
            <a:r>
              <a:rPr sz="1150" spc="-7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trainees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esponsibilities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40" dirty="0" smtClean="0">
                <a:latin typeface="Arial"/>
                <a:cs typeface="Arial"/>
              </a:rPr>
              <a:t>safety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0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</a:t>
            </a:r>
            <a:r>
              <a:rPr sz="1150" spc="-5" dirty="0" smtClean="0">
                <a:latin typeface="Arial"/>
                <a:cs typeface="Arial"/>
              </a:rPr>
              <a:t>initial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elating </a:t>
            </a:r>
            <a:r>
              <a:rPr sz="1150" spc="25" dirty="0" smtClean="0">
                <a:latin typeface="Arial"/>
                <a:cs typeface="Arial"/>
              </a:rPr>
              <a:t>to</a:t>
            </a:r>
            <a:endParaRPr sz="115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  <a:spcBef>
                <a:spcPts val="120"/>
              </a:spcBef>
            </a:pP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 marL="156210" marR="458470" indent="0">
              <a:lnSpc>
                <a:spcPct val="108700"/>
              </a:lnSpc>
              <a:spcBef>
                <a:spcPts val="425"/>
              </a:spcBef>
            </a:pPr>
            <a:r>
              <a:rPr sz="1150" spc="-2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10" dirty="0" smtClean="0">
                <a:latin typeface="Arial"/>
                <a:cs typeface="Arial"/>
              </a:rPr>
              <a:t>attending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25" dirty="0" smtClean="0">
                <a:latin typeface="Arial"/>
                <a:cs typeface="Arial"/>
              </a:rPr>
              <a:t>educational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opportunities: </a:t>
            </a:r>
            <a:r>
              <a:rPr sz="1150" spc="-105" dirty="0" smtClean="0">
                <a:latin typeface="Arial"/>
                <a:cs typeface="Arial"/>
              </a:rPr>
              <a:t>HBGL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15" dirty="0" smtClean="0">
                <a:latin typeface="Arial"/>
                <a:cs typeface="Arial"/>
              </a:rPr>
              <a:t>meeting;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30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Course.</a:t>
            </a:r>
            <a:endParaRPr sz="1150">
              <a:latin typeface="Arial"/>
              <a:cs typeface="Arial"/>
            </a:endParaRPr>
          </a:p>
          <a:p>
            <a:pPr marL="156210" marR="501650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Communicate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opriately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40" dirty="0" smtClean="0">
                <a:latin typeface="Arial"/>
                <a:cs typeface="Arial"/>
              </a:rPr>
              <a:t>conce</a:t>
            </a:r>
            <a:r>
              <a:rPr sz="1150" spc="-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ns </a:t>
            </a:r>
            <a:r>
              <a:rPr sz="1150" spc="-10" dirty="0" smtClean="0">
                <a:latin typeface="Arial"/>
                <a:cs typeface="Arial"/>
              </a:rPr>
              <a:t>about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TPD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45"/>
              </a:spcBef>
            </a:pPr>
            <a:endParaRPr sz="500"/>
          </a:p>
          <a:p>
            <a:pPr marL="156210">
              <a:lnSpc>
                <a:spcPct val="1000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114" dirty="0" smtClean="0">
                <a:latin typeface="Arial"/>
                <a:cs typeface="Arial"/>
              </a:rPr>
              <a:t>(CSR)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placement</a:t>
            </a:r>
            <a:endParaRPr sz="1150">
              <a:latin typeface="Arial"/>
              <a:cs typeface="Arial"/>
            </a:endParaRPr>
          </a:p>
        </p:txBody>
      </p:sp>
      <p:sp>
        <p:nvSpPr>
          <p:cNvPr id="28" name="object 18"/>
          <p:cNvSpPr txBox="1"/>
          <p:nvPr/>
        </p:nvSpPr>
        <p:spPr>
          <a:xfrm>
            <a:off x="5513299" y="828554"/>
            <a:ext cx="4654550" cy="1246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 smtClean="0">
                <a:solidFill>
                  <a:srgbClr val="003782"/>
                </a:solidFill>
                <a:latin typeface="Myriad Pro"/>
                <a:cs typeface="Myriad Pro"/>
              </a:rPr>
              <a:t>Guide </a:t>
            </a:r>
            <a:r>
              <a:rPr sz="1400" b="1" spc="-1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o </a:t>
            </a:r>
            <a:r>
              <a:rPr sz="1400" b="1" spc="-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lini</a:t>
            </a:r>
            <a:r>
              <a:rPr sz="1400" b="1" spc="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al Supe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visor Repo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endParaRPr sz="14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completed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last appraisal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your trainee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6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eview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, or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6 </a:t>
            </a:r>
            <a:r>
              <a:rPr sz="1150" spc="5" dirty="0" smtClean="0">
                <a:latin typeface="Arial"/>
                <a:cs typeface="Arial"/>
              </a:rPr>
              <a:t>month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85" dirty="0" smtClean="0">
                <a:latin typeface="Arial"/>
                <a:cs typeface="Arial"/>
              </a:rPr>
              <a:t>(see </a:t>
            </a:r>
            <a:r>
              <a:rPr sz="1150" spc="-10" dirty="0" smtClean="0">
                <a:latin typeface="Arial"/>
                <a:cs typeface="Arial"/>
              </a:rPr>
              <a:t>timeline on </a:t>
            </a:r>
            <a:r>
              <a:rPr sz="1150" spc="30" dirty="0" smtClean="0">
                <a:latin typeface="Arial"/>
                <a:cs typeface="Arial"/>
              </a:rPr>
              <a:t>flow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chart). 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e-Portfolio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5" dirty="0" smtClean="0">
                <a:latin typeface="Arial"/>
                <a:cs typeface="Arial"/>
              </a:rPr>
              <a:t>section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write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short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on 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5526279" y="2577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279" y="284046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526279" y="3102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526279" y="355596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 txBox="1"/>
          <p:nvPr/>
        </p:nvSpPr>
        <p:spPr>
          <a:xfrm>
            <a:off x="5513299" y="2219304"/>
            <a:ext cx="4730750" cy="2491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55" dirty="0" smtClean="0">
                <a:latin typeface="Arial"/>
                <a:cs typeface="Arial"/>
              </a:rPr>
              <a:t>This </a:t>
            </a:r>
            <a:r>
              <a:rPr sz="1150" b="1" spc="-50" dirty="0" smtClean="0">
                <a:latin typeface="Arial"/>
                <a:cs typeface="Arial"/>
              </a:rPr>
              <a:t>covers:</a:t>
            </a:r>
            <a:endParaRPr sz="1150">
              <a:latin typeface="Arial"/>
              <a:cs typeface="Arial"/>
            </a:endParaRPr>
          </a:p>
          <a:p>
            <a:pPr marL="156210" marR="1995170">
              <a:lnSpc>
                <a:spcPct val="149800"/>
              </a:lnSpc>
              <a:spcBef>
                <a:spcPts val="280"/>
              </a:spcBef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70" dirty="0" smtClean="0">
                <a:latin typeface="Arial"/>
                <a:cs typeface="Arial"/>
              </a:rPr>
              <a:t>base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post;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Practical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675005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35" dirty="0" smtClean="0">
                <a:latin typeface="Arial"/>
                <a:cs typeface="Arial"/>
              </a:rPr>
              <a:t>competencies,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4 - </a:t>
            </a:r>
            <a:r>
              <a:rPr sz="1150" spc="-45" dirty="0" smtClean="0">
                <a:latin typeface="Arial"/>
                <a:cs typeface="Arial"/>
              </a:rPr>
              <a:t>Relationships,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Diagnostics,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15" dirty="0" smtClean="0">
                <a:latin typeface="Arial"/>
                <a:cs typeface="Arial"/>
              </a:rPr>
              <a:t>Management,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ofessionalism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expect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165" dirty="0" smtClean="0">
                <a:latin typeface="Arial"/>
                <a:cs typeface="Arial"/>
              </a:rPr>
              <a:t>ST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20" dirty="0" smtClean="0">
                <a:latin typeface="Arial"/>
                <a:cs typeface="Arial"/>
              </a:rPr>
              <a:t>i.e. </a:t>
            </a:r>
            <a:r>
              <a:rPr sz="1150" spc="-114" dirty="0" smtClean="0">
                <a:latin typeface="Arial"/>
                <a:cs typeface="Arial"/>
              </a:rPr>
              <a:t>ST1 or </a:t>
            </a:r>
            <a:r>
              <a:rPr sz="1150" spc="-85" dirty="0" smtClean="0">
                <a:latin typeface="Arial"/>
                <a:cs typeface="Arial"/>
              </a:rPr>
              <a:t>ST2.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92075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elect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onic </a:t>
            </a:r>
            <a:r>
              <a:rPr sz="1150" spc="10" dirty="0" smtClean="0">
                <a:latin typeface="Arial"/>
                <a:cs typeface="Arial"/>
              </a:rPr>
              <a:t>form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eminders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definitions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competences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make </a:t>
            </a:r>
            <a:r>
              <a:rPr sz="1150" spc="10" dirty="0" smtClean="0">
                <a:latin typeface="Arial"/>
                <a:cs typeface="Arial"/>
              </a:rPr>
              <a:t>writing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60" dirty="0" smtClean="0">
                <a:latin typeface="Arial"/>
                <a:cs typeface="Arial"/>
              </a:rPr>
              <a:t>easier (wo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5" dirty="0" smtClean="0">
                <a:latin typeface="Arial"/>
                <a:cs typeface="Arial"/>
              </a:rPr>
              <a:t>pictu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es).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55" dirty="0" smtClean="0">
                <a:latin typeface="Arial"/>
                <a:cs typeface="Arial"/>
              </a:rPr>
              <a:t>also</a:t>
            </a:r>
            <a:r>
              <a:rPr sz="1150" spc="-3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helpful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efer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40" dirty="0" smtClean="0">
                <a:latin typeface="Arial"/>
                <a:cs typeface="Arial"/>
              </a:rPr>
              <a:t>statement(s)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website in r</a:t>
            </a:r>
            <a:r>
              <a:rPr sz="1150" spc="-10" dirty="0" smtClean="0">
                <a:latin typeface="Arial"/>
                <a:cs typeface="Arial"/>
              </a:rPr>
              <a:t>eporting on 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Communicable Diseases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508021" y="873031"/>
            <a:ext cx="4708750" cy="4022950"/>
          </a:xfrm>
          <a:custGeom>
            <a:avLst/>
            <a:gdLst/>
            <a:ahLst/>
            <a:cxnLst/>
            <a:rect l="l" t="t" r="r" b="b"/>
            <a:pathLst>
              <a:path w="4708750" h="4022950">
                <a:moveTo>
                  <a:pt x="4523583" y="0"/>
                </a:moveTo>
                <a:lnTo>
                  <a:pt x="185167" y="0"/>
                </a:lnTo>
                <a:lnTo>
                  <a:pt x="132624" y="702"/>
                </a:lnTo>
                <a:lnTo>
                  <a:pt x="91098" y="3348"/>
                </a:lnTo>
                <a:lnTo>
                  <a:pt x="46629" y="13797"/>
                </a:lnTo>
                <a:lnTo>
                  <a:pt x="13797" y="46629"/>
                </a:lnTo>
                <a:lnTo>
                  <a:pt x="3348" y="91098"/>
                </a:lnTo>
                <a:lnTo>
                  <a:pt x="702" y="132624"/>
                </a:lnTo>
                <a:lnTo>
                  <a:pt x="0" y="185167"/>
                </a:lnTo>
                <a:lnTo>
                  <a:pt x="0" y="3837783"/>
                </a:lnTo>
                <a:lnTo>
                  <a:pt x="702" y="3890325"/>
                </a:lnTo>
                <a:lnTo>
                  <a:pt x="3348" y="3931851"/>
                </a:lnTo>
                <a:lnTo>
                  <a:pt x="13797" y="3976321"/>
                </a:lnTo>
                <a:lnTo>
                  <a:pt x="46629" y="4009153"/>
                </a:lnTo>
                <a:lnTo>
                  <a:pt x="91098" y="4019602"/>
                </a:lnTo>
                <a:lnTo>
                  <a:pt x="132624" y="4022248"/>
                </a:lnTo>
                <a:lnTo>
                  <a:pt x="185167" y="4022950"/>
                </a:lnTo>
                <a:lnTo>
                  <a:pt x="4523583" y="4022950"/>
                </a:lnTo>
                <a:lnTo>
                  <a:pt x="4576125" y="4022248"/>
                </a:lnTo>
                <a:lnTo>
                  <a:pt x="4617651" y="4019602"/>
                </a:lnTo>
                <a:lnTo>
                  <a:pt x="4662121" y="4009153"/>
                </a:lnTo>
                <a:lnTo>
                  <a:pt x="4694953" y="3976321"/>
                </a:lnTo>
                <a:lnTo>
                  <a:pt x="4705402" y="3931851"/>
                </a:lnTo>
                <a:lnTo>
                  <a:pt x="4708048" y="3890325"/>
                </a:lnTo>
                <a:lnTo>
                  <a:pt x="4708750" y="3837783"/>
                </a:lnTo>
                <a:lnTo>
                  <a:pt x="4708750" y="185167"/>
                </a:lnTo>
                <a:lnTo>
                  <a:pt x="4708048" y="132624"/>
                </a:lnTo>
                <a:lnTo>
                  <a:pt x="4705402" y="91098"/>
                </a:lnTo>
                <a:lnTo>
                  <a:pt x="4694953" y="46629"/>
                </a:lnTo>
                <a:lnTo>
                  <a:pt x="4662121" y="13797"/>
                </a:lnTo>
                <a:lnTo>
                  <a:pt x="4617651" y="3348"/>
                </a:lnTo>
                <a:lnTo>
                  <a:pt x="4576125" y="702"/>
                </a:lnTo>
                <a:lnTo>
                  <a:pt x="4523583" y="0"/>
                </a:lnTo>
                <a:close/>
              </a:path>
            </a:pathLst>
          </a:custGeom>
          <a:solidFill>
            <a:srgbClr val="DFF1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6012279" y="208299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012279" y="230949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012279" y="25359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 txBox="1"/>
          <p:nvPr/>
        </p:nvSpPr>
        <p:spPr>
          <a:xfrm>
            <a:off x="5855300" y="1463106"/>
            <a:ext cx="4107179" cy="12045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100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h</a:t>
            </a:r>
            <a:r>
              <a:rPr sz="1200" b="1" spc="0" dirty="0" smtClean="0">
                <a:latin typeface="Arial"/>
                <a:cs typeface="Arial"/>
              </a:rPr>
              <a:t>e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-25" dirty="0" smtClean="0">
                <a:latin typeface="Arial"/>
                <a:cs typeface="Arial"/>
              </a:rPr>
              <a:t>imple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60" dirty="0" smtClean="0">
                <a:latin typeface="Arial"/>
                <a:cs typeface="Arial"/>
              </a:rPr>
              <a:t>t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y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g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tt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-9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: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epor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tf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olio.</a:t>
            </a:r>
            <a:r>
              <a:rPr sz="1200" b="1" spc="-5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c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gp.org.uk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login.a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30" dirty="0" smtClean="0">
                <a:latin typeface="Arial"/>
                <a:cs typeface="Arial"/>
              </a:rPr>
              <a:t>click on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b="1" spc="-50" dirty="0" smtClean="0">
                <a:latin typeface="Arial"/>
                <a:cs typeface="Arial"/>
              </a:rPr>
              <a:t>Assessment </a:t>
            </a:r>
            <a:r>
              <a:rPr sz="1200" b="1" spc="10" dirty="0" smtClean="0">
                <a:latin typeface="Arial"/>
                <a:cs typeface="Arial"/>
              </a:rPr>
              <a:t>form page</a:t>
            </a:r>
            <a:endParaRPr sz="1200">
              <a:latin typeface="Arial"/>
              <a:cs typeface="Arial"/>
            </a:endParaRPr>
          </a:p>
          <a:p>
            <a:pPr marL="300355" marR="12700">
              <a:lnSpc>
                <a:spcPct val="123900"/>
              </a:lnSpc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30" dirty="0" smtClean="0">
                <a:latin typeface="Arial"/>
                <a:cs typeface="Arial"/>
              </a:rPr>
              <a:t>details </a:t>
            </a:r>
            <a:r>
              <a:rPr sz="1200" spc="-40" dirty="0" smtClean="0">
                <a:latin typeface="Arial"/>
                <a:cs typeface="Arial"/>
              </a:rPr>
              <a:t>page </a:t>
            </a:r>
            <a:r>
              <a:rPr sz="1200" spc="-30" dirty="0" smtClean="0">
                <a:latin typeface="Arial"/>
                <a:cs typeface="Arial"/>
              </a:rPr>
              <a:t>and click on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5" dirty="0" smtClean="0">
                <a:latin typeface="Arial"/>
                <a:cs typeface="Arial"/>
              </a:rPr>
              <a:t>at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5" dirty="0" smtClean="0">
                <a:latin typeface="Arial"/>
                <a:cs typeface="Arial"/>
              </a:rPr>
              <a:t>bottom.</a:t>
            </a:r>
            <a:r>
              <a:rPr sz="1200" spc="10" dirty="0" smtClean="0">
                <a:latin typeface="Arial"/>
                <a:cs typeface="Arial"/>
              </a:rPr>
              <a:t> </a:t>
            </a: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0" dirty="0" smtClean="0">
                <a:latin typeface="Arial"/>
                <a:cs typeface="Arial"/>
              </a:rPr>
              <a:t>form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7"/>
          <p:cNvSpPr/>
          <p:nvPr/>
        </p:nvSpPr>
        <p:spPr>
          <a:xfrm>
            <a:off x="6012279" y="35347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012279" y="37612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6012279" y="3987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6012279" y="42142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6012279" y="4440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 txBox="1"/>
          <p:nvPr/>
        </p:nvSpPr>
        <p:spPr>
          <a:xfrm>
            <a:off x="5855299" y="2914865"/>
            <a:ext cx="4096385" cy="16573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</a:t>
            </a:r>
            <a:r>
              <a:rPr sz="1200" b="1" spc="0" dirty="0" smtClean="0">
                <a:latin typeface="Arial"/>
                <a:cs typeface="Arial"/>
              </a:rPr>
              <a:t>u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c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</a:t>
            </a:r>
            <a:r>
              <a:rPr sz="1200" b="1" spc="0" dirty="0" smtClean="0">
                <a:latin typeface="Arial"/>
                <a:cs typeface="Arial"/>
              </a:rPr>
              <a:t>g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h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you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RC</a:t>
            </a:r>
            <a:r>
              <a:rPr sz="1200" b="1" spc="-100" dirty="0" smtClean="0">
                <a:latin typeface="Arial"/>
                <a:cs typeface="Arial"/>
              </a:rPr>
              <a:t>G</a:t>
            </a:r>
            <a:r>
              <a:rPr sz="1200" b="1" spc="-140" dirty="0" smtClean="0">
                <a:latin typeface="Arial"/>
                <a:cs typeface="Arial"/>
              </a:rPr>
              <a:t>P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logi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de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ail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https://eportfolio.</a:t>
            </a:r>
            <a:r>
              <a:rPr sz="1200" b="1" spc="-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rcgp.org.uk/login.asp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65" dirty="0" smtClean="0">
                <a:latin typeface="Arial"/>
                <a:cs typeface="Arial"/>
              </a:rPr>
              <a:t>Select </a:t>
            </a:r>
            <a:r>
              <a:rPr sz="1200" spc="-20" dirty="0" smtClean="0">
                <a:latin typeface="Arial"/>
                <a:cs typeface="Arial"/>
              </a:rPr>
              <a:t>your </a:t>
            </a:r>
            <a:r>
              <a:rPr sz="1200" spc="-25" dirty="0" smtClean="0">
                <a:latin typeface="Arial"/>
                <a:cs typeface="Arial"/>
              </a:rPr>
              <a:t>trainee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Left hand navigation </a:t>
            </a:r>
            <a:r>
              <a:rPr sz="1200" spc="-25" dirty="0" smtClean="0">
                <a:latin typeface="Arial"/>
                <a:cs typeface="Arial"/>
              </a:rPr>
              <a:t>bar </a:t>
            </a:r>
            <a:r>
              <a:rPr sz="1200" spc="10" dirty="0" smtClean="0">
                <a:latin typeface="Arial"/>
                <a:cs typeface="Arial"/>
              </a:rPr>
              <a:t>&gt; </a:t>
            </a:r>
            <a:r>
              <a:rPr sz="1200" spc="-30" dirty="0" smtClean="0">
                <a:latin typeface="Arial"/>
                <a:cs typeface="Arial"/>
              </a:rPr>
              <a:t>click</a:t>
            </a:r>
            <a:r>
              <a:rPr sz="1200" spc="-5" dirty="0" smtClean="0">
                <a:latin typeface="Arial"/>
                <a:cs typeface="Arial"/>
              </a:rPr>
              <a:t> </a:t>
            </a:r>
            <a:r>
              <a:rPr sz="1200" b="1" spc="-20" dirty="0" smtClean="0">
                <a:latin typeface="Arial"/>
                <a:cs typeface="Arial"/>
              </a:rPr>
              <a:t>evidence</a:t>
            </a:r>
            <a:endParaRPr sz="1200">
              <a:latin typeface="Arial"/>
              <a:cs typeface="Arial"/>
            </a:endParaRPr>
          </a:p>
          <a:p>
            <a:pPr marL="300355" marR="1429385">
              <a:lnSpc>
                <a:spcPct val="123900"/>
              </a:lnSpc>
            </a:pPr>
            <a:r>
              <a:rPr sz="1200" spc="-105" dirty="0" smtClean="0">
                <a:latin typeface="Arial"/>
                <a:cs typeface="Arial"/>
              </a:rPr>
              <a:t>Sc</a:t>
            </a:r>
            <a:r>
              <a:rPr sz="1200" spc="-85" dirty="0" smtClean="0">
                <a:latin typeface="Arial"/>
                <a:cs typeface="Arial"/>
              </a:rPr>
              <a:t>r</a:t>
            </a:r>
            <a:r>
              <a:rPr sz="1200" spc="0" dirty="0" smtClean="0">
                <a:latin typeface="Arial"/>
                <a:cs typeface="Arial"/>
              </a:rPr>
              <a:t>oll </a:t>
            </a:r>
            <a:r>
              <a:rPr sz="1200" spc="10" dirty="0" smtClean="0">
                <a:latin typeface="Arial"/>
                <a:cs typeface="Arial"/>
              </a:rPr>
              <a:t>down </a:t>
            </a:r>
            <a:r>
              <a:rPr sz="1200" spc="30" dirty="0" smtClean="0">
                <a:latin typeface="Arial"/>
                <a:cs typeface="Arial"/>
              </a:rPr>
              <a:t>to </a:t>
            </a:r>
            <a:r>
              <a:rPr sz="1200" spc="10" dirty="0" smtClean="0">
                <a:latin typeface="Arial"/>
                <a:cs typeface="Arial"/>
              </a:rPr>
              <a:t>find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r</a:t>
            </a:r>
            <a:r>
              <a:rPr sz="1200" spc="-35" dirty="0" smtClean="0">
                <a:latin typeface="Arial"/>
                <a:cs typeface="Arial"/>
              </a:rPr>
              <a:t>elevant </a:t>
            </a:r>
            <a:r>
              <a:rPr sz="1200" spc="-20" dirty="0" smtClean="0">
                <a:latin typeface="Arial"/>
                <a:cs typeface="Arial"/>
              </a:rPr>
              <a:t>post</a:t>
            </a:r>
            <a:r>
              <a:rPr sz="1200" spc="-10" dirty="0" smtClean="0">
                <a:latin typeface="Arial"/>
                <a:cs typeface="Arial"/>
              </a:rPr>
              <a:t> </a:t>
            </a:r>
            <a:r>
              <a:rPr sz="1200" spc="-35" dirty="0" smtClean="0">
                <a:latin typeface="Arial"/>
                <a:cs typeface="Arial"/>
              </a:rPr>
              <a:t>Click </a:t>
            </a:r>
            <a:r>
              <a:rPr sz="1200" spc="-20" dirty="0" smtClean="0">
                <a:latin typeface="Arial"/>
                <a:cs typeface="Arial"/>
              </a:rPr>
              <a:t>under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35" dirty="0" smtClean="0">
                <a:latin typeface="Arial"/>
                <a:cs typeface="Arial"/>
              </a:rPr>
              <a:t>(hand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40" dirty="0" smtClean="0">
                <a:latin typeface="Arial"/>
                <a:cs typeface="Arial"/>
              </a:rPr>
              <a:t>pen)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documentation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13"/>
          <p:cNvSpPr/>
          <p:nvPr/>
        </p:nvSpPr>
        <p:spPr>
          <a:xfrm>
            <a:off x="457479" y="115915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457479" y="180265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 txBox="1"/>
          <p:nvPr/>
        </p:nvSpPr>
        <p:spPr>
          <a:xfrm>
            <a:off x="444500" y="836494"/>
            <a:ext cx="4652010" cy="12871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30" dirty="0" smtClean="0">
                <a:latin typeface="Arial"/>
                <a:cs typeface="Arial"/>
              </a:rPr>
              <a:t>The 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10" dirty="0" smtClean="0">
                <a:latin typeface="Arial"/>
                <a:cs typeface="Arial"/>
              </a:rPr>
              <a:t>eport </a:t>
            </a:r>
            <a:r>
              <a:rPr sz="1150" b="1" spc="-25" dirty="0" smtClean="0">
                <a:latin typeface="Arial"/>
                <a:cs typeface="Arial"/>
              </a:rPr>
              <a:t>should </a:t>
            </a:r>
            <a:r>
              <a:rPr sz="1150" b="1" spc="15" dirty="0" smtClean="0">
                <a:latin typeface="Arial"/>
                <a:cs typeface="Arial"/>
              </a:rPr>
              <a:t>identify and </a:t>
            </a:r>
            <a:r>
              <a:rPr sz="1150" b="1" spc="-15" dirty="0" smtClean="0">
                <a:latin typeface="Arial"/>
                <a:cs typeface="Arial"/>
              </a:rPr>
              <a:t>comment </a:t>
            </a:r>
            <a:r>
              <a:rPr sz="1150" b="1" spc="-25" dirty="0" smtClean="0">
                <a:latin typeface="Arial"/>
                <a:cs typeface="Arial"/>
              </a:rPr>
              <a:t>on: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63525" algn="just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significant </a:t>
            </a:r>
            <a:r>
              <a:rPr sz="1150" spc="-25" dirty="0" smtClean="0">
                <a:latin typeface="Arial"/>
                <a:cs typeface="Arial"/>
              </a:rPr>
              <a:t>developmental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5" dirty="0" smtClean="0">
                <a:latin typeface="Arial"/>
                <a:cs typeface="Arial"/>
              </a:rPr>
              <a:t>identified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placement, and </a:t>
            </a:r>
            <a:r>
              <a:rPr sz="1150" spc="-55" dirty="0" smtClean="0">
                <a:latin typeface="Arial"/>
                <a:cs typeface="Arial"/>
              </a:rPr>
              <a:t>also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45" dirty="0" smtClean="0">
                <a:latin typeface="Arial"/>
                <a:cs typeface="Arial"/>
              </a:rPr>
              <a:t>any 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15" dirty="0" smtClean="0">
                <a:latin typeface="Arial"/>
                <a:cs typeface="Arial"/>
              </a:rPr>
              <a:t>shown particular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st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engths.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30" dirty="0" smtClean="0">
                <a:latin typeface="Arial"/>
                <a:cs typeface="Arial"/>
              </a:rPr>
              <a:t>terms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evidence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competence (it </a:t>
            </a:r>
            <a:r>
              <a:rPr sz="1150" spc="-70" dirty="0" smtClean="0">
                <a:latin typeface="Arial"/>
                <a:cs typeface="Arial"/>
              </a:rPr>
              <a:t>is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not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70" dirty="0" smtClean="0">
                <a:latin typeface="Arial"/>
                <a:cs typeface="Arial"/>
              </a:rPr>
              <a:t>pass/ </a:t>
            </a:r>
            <a:r>
              <a:rPr sz="1150" spc="-5" dirty="0" smtClean="0">
                <a:latin typeface="Arial"/>
                <a:cs typeface="Arial"/>
              </a:rPr>
              <a:t>fail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eport).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6" name="object 16"/>
          <p:cNvSpPr txBox="1"/>
          <p:nvPr/>
        </p:nvSpPr>
        <p:spPr>
          <a:xfrm>
            <a:off x="444500" y="2252246"/>
            <a:ext cx="4545965" cy="586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If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serious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25" dirty="0" smtClean="0">
                <a:latin typeface="Arial"/>
                <a:cs typeface="Arial"/>
              </a:rPr>
              <a:t>of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performance or ill </a:t>
            </a:r>
            <a:r>
              <a:rPr sz="1150" spc="-20" dirty="0" smtClean="0">
                <a:latin typeface="Arial"/>
                <a:cs typeface="Arial"/>
              </a:rPr>
              <a:t>health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handled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5" dirty="0" smtClean="0">
                <a:latin typeface="Arial"/>
                <a:cs typeface="Arial"/>
              </a:rPr>
              <a:t>normal </a:t>
            </a:r>
            <a:r>
              <a:rPr sz="1150" spc="-30" dirty="0" smtClean="0">
                <a:latin typeface="Arial"/>
                <a:cs typeface="Arial"/>
              </a:rPr>
              <a:t>acute </a:t>
            </a:r>
            <a:r>
              <a:rPr sz="1150" spc="-5" dirty="0" smtClean="0">
                <a:latin typeface="Arial"/>
                <a:cs typeface="Arial"/>
              </a:rPr>
              <a:t>trust/ </a:t>
            </a:r>
            <a:r>
              <a:rPr sz="1150" spc="-100" dirty="0" smtClean="0">
                <a:latin typeface="Arial"/>
                <a:cs typeface="Arial"/>
              </a:rPr>
              <a:t>PCT/</a:t>
            </a:r>
            <a:r>
              <a:rPr sz="1150" spc="-50" dirty="0" smtClean="0">
                <a:latin typeface="Arial"/>
                <a:cs typeface="Arial"/>
              </a:rPr>
              <a:t> Deanery </a:t>
            </a:r>
            <a:r>
              <a:rPr sz="1150" spc="-45" dirty="0" smtClean="0">
                <a:latin typeface="Arial"/>
                <a:cs typeface="Arial"/>
              </a:rPr>
              <a:t>mechanisms.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7" name="object 17"/>
          <p:cNvSpPr/>
          <p:nvPr/>
        </p:nvSpPr>
        <p:spPr>
          <a:xfrm>
            <a:off x="5663305" y="1502038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727208" y="15306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686615" y="1572647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663305" y="2955539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727208" y="29841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686615" y="3026149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5508000" y="885706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B7E1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 txBox="1"/>
          <p:nvPr/>
        </p:nvSpPr>
        <p:spPr>
          <a:xfrm>
            <a:off x="5650099" y="1002206"/>
            <a:ext cx="388874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ompleting assessme</a:t>
            </a:r>
            <a:r>
              <a:rPr sz="1600" spc="-1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ts or CSR ele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onically</a:t>
            </a:r>
            <a:endParaRPr sz="16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Communicable Diseases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7942371" y="1539627"/>
            <a:ext cx="2193346" cy="4337776"/>
          </a:xfrm>
          <a:custGeom>
            <a:avLst/>
            <a:gdLst/>
            <a:ahLst/>
            <a:cxnLst/>
            <a:rect l="l" t="t" r="r" b="b"/>
            <a:pathLst>
              <a:path w="2193346" h="4337776">
                <a:moveTo>
                  <a:pt x="2051802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9"/>
                </a:lnTo>
                <a:lnTo>
                  <a:pt x="201" y="4228227"/>
                </a:lnTo>
                <a:lnTo>
                  <a:pt x="3573" y="4279363"/>
                </a:lnTo>
                <a:lnTo>
                  <a:pt x="20978" y="4318670"/>
                </a:lnTo>
                <a:lnTo>
                  <a:pt x="63279" y="4334631"/>
                </a:lnTo>
                <a:lnTo>
                  <a:pt x="118001" y="4337615"/>
                </a:lnTo>
                <a:lnTo>
                  <a:pt x="141544" y="4337776"/>
                </a:lnTo>
                <a:lnTo>
                  <a:pt x="2078249" y="4337574"/>
                </a:lnTo>
                <a:lnTo>
                  <a:pt x="2116525" y="4336038"/>
                </a:lnTo>
                <a:lnTo>
                  <a:pt x="2156388" y="4328387"/>
                </a:lnTo>
                <a:lnTo>
                  <a:pt x="2184041" y="4301292"/>
                </a:lnTo>
                <a:lnTo>
                  <a:pt x="2191708" y="4262541"/>
                </a:lnTo>
                <a:lnTo>
                  <a:pt x="2193333" y="4206179"/>
                </a:lnTo>
                <a:lnTo>
                  <a:pt x="2193346" y="131597"/>
                </a:lnTo>
                <a:lnTo>
                  <a:pt x="2193144" y="109549"/>
                </a:lnTo>
                <a:lnTo>
                  <a:pt x="2189773" y="58412"/>
                </a:lnTo>
                <a:lnTo>
                  <a:pt x="2172368" y="19105"/>
                </a:lnTo>
                <a:lnTo>
                  <a:pt x="2130066" y="3145"/>
                </a:lnTo>
                <a:lnTo>
                  <a:pt x="2075345" y="160"/>
                </a:lnTo>
                <a:lnTo>
                  <a:pt x="2051802" y="0"/>
                </a:lnTo>
                <a:close/>
              </a:path>
            </a:pathLst>
          </a:custGeom>
          <a:solidFill>
            <a:srgbClr val="FEEDD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7942342" y="1539609"/>
            <a:ext cx="2193404" cy="4337812"/>
          </a:xfrm>
          <a:custGeom>
            <a:avLst/>
            <a:gdLst/>
            <a:ahLst/>
            <a:cxnLst/>
            <a:rect l="l" t="t" r="r" b="b"/>
            <a:pathLst>
              <a:path w="2193404" h="4337812">
                <a:moveTo>
                  <a:pt x="2193404" y="4181373"/>
                </a:moveTo>
                <a:lnTo>
                  <a:pt x="2193404" y="3815892"/>
                </a:lnTo>
                <a:lnTo>
                  <a:pt x="2193404" y="521919"/>
                </a:lnTo>
                <a:lnTo>
                  <a:pt x="2193404" y="156438"/>
                </a:lnTo>
                <a:lnTo>
                  <a:pt x="2193375" y="131615"/>
                </a:lnTo>
                <a:lnTo>
                  <a:pt x="2192626" y="90129"/>
                </a:lnTo>
                <a:lnTo>
                  <a:pt x="2187180" y="45839"/>
                </a:lnTo>
                <a:lnTo>
                  <a:pt x="2164588" y="13356"/>
                </a:lnTo>
                <a:lnTo>
                  <a:pt x="2114333" y="1586"/>
                </a:lnTo>
                <a:lnTo>
                  <a:pt x="2075374" y="178"/>
                </a:lnTo>
                <a:lnTo>
                  <a:pt x="1960219" y="0"/>
                </a:lnTo>
                <a:lnTo>
                  <a:pt x="1823021" y="0"/>
                </a:lnTo>
                <a:lnTo>
                  <a:pt x="175421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4"/>
                </a:lnTo>
                <a:lnTo>
                  <a:pt x="3601" y="4279381"/>
                </a:lnTo>
                <a:lnTo>
                  <a:pt x="21006" y="4318688"/>
                </a:lnTo>
                <a:lnTo>
                  <a:pt x="63308" y="4334648"/>
                </a:lnTo>
                <a:lnTo>
                  <a:pt x="118030" y="4337633"/>
                </a:lnTo>
                <a:lnTo>
                  <a:pt x="233184" y="4337812"/>
                </a:lnTo>
                <a:lnTo>
                  <a:pt x="370382" y="4337812"/>
                </a:lnTo>
                <a:lnTo>
                  <a:pt x="439191" y="4337812"/>
                </a:lnTo>
                <a:lnTo>
                  <a:pt x="2029028" y="4337812"/>
                </a:lnTo>
                <a:lnTo>
                  <a:pt x="2055111" y="4337784"/>
                </a:lnTo>
                <a:lnTo>
                  <a:pt x="2098701" y="4337071"/>
                </a:lnTo>
                <a:lnTo>
                  <a:pt x="2145239" y="4331888"/>
                </a:lnTo>
                <a:lnTo>
                  <a:pt x="2179370" y="4310387"/>
                </a:lnTo>
                <a:lnTo>
                  <a:pt x="2191737" y="4262559"/>
                </a:lnTo>
                <a:lnTo>
                  <a:pt x="2193385" y="4203075"/>
                </a:lnTo>
                <a:lnTo>
                  <a:pt x="2193404" y="4181373"/>
                </a:lnTo>
                <a:close/>
              </a:path>
            </a:pathLst>
          </a:custGeom>
          <a:ln w="24180">
            <a:solidFill>
              <a:srgbClr val="F8B53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521112" y="1539632"/>
            <a:ext cx="2502521" cy="4337763"/>
          </a:xfrm>
          <a:custGeom>
            <a:avLst/>
            <a:gdLst/>
            <a:ahLst/>
            <a:cxnLst/>
            <a:rect l="l" t="t" r="r" b="b"/>
            <a:pathLst>
              <a:path w="2502521" h="4337763">
                <a:moveTo>
                  <a:pt x="1982993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009442" y="4337561"/>
                </a:lnTo>
                <a:lnTo>
                  <a:pt x="2047719" y="4336026"/>
                </a:lnTo>
                <a:lnTo>
                  <a:pt x="2087582" y="4328374"/>
                </a:lnTo>
                <a:lnTo>
                  <a:pt x="2115234" y="4301278"/>
                </a:lnTo>
                <a:lnTo>
                  <a:pt x="2122900" y="4262525"/>
                </a:lnTo>
                <a:lnTo>
                  <a:pt x="2124524" y="4206177"/>
                </a:lnTo>
                <a:lnTo>
                  <a:pt x="2124566" y="2271770"/>
                </a:lnTo>
                <a:lnTo>
                  <a:pt x="2423432" y="2271770"/>
                </a:lnTo>
                <a:lnTo>
                  <a:pt x="2475594" y="2224475"/>
                </a:lnTo>
                <a:lnTo>
                  <a:pt x="2500558" y="2186780"/>
                </a:lnTo>
                <a:lnTo>
                  <a:pt x="2502521" y="2174916"/>
                </a:lnTo>
                <a:lnTo>
                  <a:pt x="2502147" y="2163660"/>
                </a:lnTo>
                <a:lnTo>
                  <a:pt x="2487374" y="2127785"/>
                </a:lnTo>
                <a:lnTo>
                  <a:pt x="2475820" y="2114151"/>
                </a:lnTo>
                <a:lnTo>
                  <a:pt x="2475594" y="2114151"/>
                </a:lnTo>
                <a:lnTo>
                  <a:pt x="2423437" y="2066856"/>
                </a:lnTo>
                <a:lnTo>
                  <a:pt x="2124566" y="2066856"/>
                </a:lnTo>
                <a:lnTo>
                  <a:pt x="2124538" y="131597"/>
                </a:lnTo>
                <a:lnTo>
                  <a:pt x="2124336" y="109549"/>
                </a:lnTo>
                <a:lnTo>
                  <a:pt x="2120964" y="58412"/>
                </a:lnTo>
                <a:lnTo>
                  <a:pt x="2103560" y="19105"/>
                </a:lnTo>
                <a:lnTo>
                  <a:pt x="2061258" y="3145"/>
                </a:lnTo>
                <a:lnTo>
                  <a:pt x="2006536" y="160"/>
                </a:lnTo>
                <a:lnTo>
                  <a:pt x="1982993" y="0"/>
                </a:lnTo>
                <a:close/>
              </a:path>
              <a:path w="2502521" h="4337763">
                <a:moveTo>
                  <a:pt x="2423432" y="2271770"/>
                </a:moveTo>
                <a:lnTo>
                  <a:pt x="2233393" y="2271770"/>
                </a:lnTo>
                <a:lnTo>
                  <a:pt x="2251989" y="2272985"/>
                </a:lnTo>
                <a:lnTo>
                  <a:pt x="2257684" y="2281486"/>
                </a:lnTo>
                <a:lnTo>
                  <a:pt x="2258094" y="2341735"/>
                </a:lnTo>
                <a:lnTo>
                  <a:pt x="2268089" y="2379851"/>
                </a:lnTo>
                <a:lnTo>
                  <a:pt x="2282028" y="2385071"/>
                </a:lnTo>
                <a:lnTo>
                  <a:pt x="2289803" y="2383779"/>
                </a:lnTo>
                <a:lnTo>
                  <a:pt x="2318350" y="2367046"/>
                </a:lnTo>
                <a:lnTo>
                  <a:pt x="2423432" y="2271770"/>
                </a:lnTo>
                <a:close/>
              </a:path>
              <a:path w="2502521" h="4337763">
                <a:moveTo>
                  <a:pt x="2475594" y="2113935"/>
                </a:moveTo>
                <a:lnTo>
                  <a:pt x="2475594" y="2114151"/>
                </a:lnTo>
                <a:lnTo>
                  <a:pt x="2475820" y="2114151"/>
                </a:lnTo>
                <a:lnTo>
                  <a:pt x="2475594" y="2113935"/>
                </a:lnTo>
                <a:close/>
              </a:path>
              <a:path w="2502521" h="4337763">
                <a:moveTo>
                  <a:pt x="2283034" y="1952685"/>
                </a:moveTo>
                <a:lnTo>
                  <a:pt x="2258821" y="1986923"/>
                </a:lnTo>
                <a:lnTo>
                  <a:pt x="2258094" y="2043348"/>
                </a:lnTo>
                <a:lnTo>
                  <a:pt x="2256818" y="2061046"/>
                </a:lnTo>
                <a:lnTo>
                  <a:pt x="2247885" y="2066465"/>
                </a:lnTo>
                <a:lnTo>
                  <a:pt x="2124566" y="2066856"/>
                </a:lnTo>
                <a:lnTo>
                  <a:pt x="2423437" y="2066856"/>
                </a:lnTo>
                <a:lnTo>
                  <a:pt x="2318927" y="1972088"/>
                </a:lnTo>
                <a:lnTo>
                  <a:pt x="2304588" y="1960749"/>
                </a:lnTo>
                <a:lnTo>
                  <a:pt x="2292700" y="1954552"/>
                </a:lnTo>
                <a:lnTo>
                  <a:pt x="2283034" y="1952685"/>
                </a:lnTo>
                <a:close/>
              </a:path>
            </a:pathLst>
          </a:custGeom>
          <a:solidFill>
            <a:srgbClr val="C8E8F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521083" y="1539614"/>
            <a:ext cx="2502550" cy="4337799"/>
          </a:xfrm>
          <a:custGeom>
            <a:avLst/>
            <a:gdLst/>
            <a:ahLst/>
            <a:cxnLst/>
            <a:rect l="l" t="t" r="r" b="b"/>
            <a:pathLst>
              <a:path w="2502550" h="4337799">
                <a:moveTo>
                  <a:pt x="2475623" y="2113953"/>
                </a:moveTo>
                <a:lnTo>
                  <a:pt x="2475623" y="2114169"/>
                </a:lnTo>
                <a:lnTo>
                  <a:pt x="2457742" y="2097951"/>
                </a:lnTo>
                <a:lnTo>
                  <a:pt x="2318956" y="1972106"/>
                </a:lnTo>
                <a:lnTo>
                  <a:pt x="2304617" y="1960767"/>
                </a:lnTo>
                <a:lnTo>
                  <a:pt x="2292729" y="1954570"/>
                </a:lnTo>
                <a:lnTo>
                  <a:pt x="2283063" y="1952703"/>
                </a:lnTo>
                <a:lnTo>
                  <a:pt x="2275388" y="1954354"/>
                </a:lnTo>
                <a:lnTo>
                  <a:pt x="2258301" y="1992637"/>
                </a:lnTo>
                <a:lnTo>
                  <a:pt x="2258123" y="2043366"/>
                </a:lnTo>
                <a:lnTo>
                  <a:pt x="2256847" y="2061064"/>
                </a:lnTo>
                <a:lnTo>
                  <a:pt x="2247914" y="2066483"/>
                </a:lnTo>
                <a:lnTo>
                  <a:pt x="2124595" y="2066874"/>
                </a:lnTo>
                <a:lnTo>
                  <a:pt x="2124595" y="521919"/>
                </a:lnTo>
                <a:lnTo>
                  <a:pt x="2124595" y="156438"/>
                </a:lnTo>
                <a:lnTo>
                  <a:pt x="2124365" y="109567"/>
                </a:lnTo>
                <a:lnTo>
                  <a:pt x="2120993" y="58430"/>
                </a:lnTo>
                <a:lnTo>
                  <a:pt x="2103588" y="19123"/>
                </a:lnTo>
                <a:lnTo>
                  <a:pt x="2061286" y="3163"/>
                </a:lnTo>
                <a:lnTo>
                  <a:pt x="2006565" y="178"/>
                </a:lnTo>
                <a:lnTo>
                  <a:pt x="1754212" y="0"/>
                </a:lnTo>
                <a:lnTo>
                  <a:pt x="1546212" y="0"/>
                </a:lnTo>
                <a:lnTo>
                  <a:pt x="578370" y="0"/>
                </a:lnTo>
                <a:lnTo>
                  <a:pt x="37038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370382" y="4337799"/>
                </a:lnTo>
                <a:lnTo>
                  <a:pt x="578370" y="4337799"/>
                </a:lnTo>
                <a:lnTo>
                  <a:pt x="1546212" y="4337799"/>
                </a:lnTo>
                <a:lnTo>
                  <a:pt x="1754212" y="4337799"/>
                </a:lnTo>
                <a:lnTo>
                  <a:pt x="1960219" y="4337799"/>
                </a:lnTo>
                <a:lnTo>
                  <a:pt x="1986303" y="4337771"/>
                </a:lnTo>
                <a:lnTo>
                  <a:pt x="2029894" y="4337058"/>
                </a:lnTo>
                <a:lnTo>
                  <a:pt x="2076433" y="4331875"/>
                </a:lnTo>
                <a:lnTo>
                  <a:pt x="2110563" y="4310373"/>
                </a:lnTo>
                <a:lnTo>
                  <a:pt x="2122929" y="4262543"/>
                </a:lnTo>
                <a:lnTo>
                  <a:pt x="2124576" y="4203058"/>
                </a:lnTo>
                <a:lnTo>
                  <a:pt x="2124595" y="3815892"/>
                </a:lnTo>
                <a:lnTo>
                  <a:pt x="2124595" y="2271788"/>
                </a:lnTo>
                <a:lnTo>
                  <a:pt x="2233422" y="2271788"/>
                </a:lnTo>
                <a:lnTo>
                  <a:pt x="2252018" y="2273003"/>
                </a:lnTo>
                <a:lnTo>
                  <a:pt x="2257713" y="2281504"/>
                </a:lnTo>
                <a:lnTo>
                  <a:pt x="2258123" y="2341753"/>
                </a:lnTo>
                <a:lnTo>
                  <a:pt x="2259387" y="2359454"/>
                </a:lnTo>
                <a:lnTo>
                  <a:pt x="2262871" y="2371920"/>
                </a:lnTo>
                <a:lnTo>
                  <a:pt x="2268117" y="2379869"/>
                </a:lnTo>
                <a:lnTo>
                  <a:pt x="2274666" y="2384019"/>
                </a:lnTo>
                <a:lnTo>
                  <a:pt x="2282057" y="2385089"/>
                </a:lnTo>
                <a:lnTo>
                  <a:pt x="2289832" y="2383797"/>
                </a:lnTo>
                <a:lnTo>
                  <a:pt x="2475623" y="2224493"/>
                </a:lnTo>
                <a:lnTo>
                  <a:pt x="2500587" y="2186798"/>
                </a:lnTo>
                <a:lnTo>
                  <a:pt x="2502550" y="2174934"/>
                </a:lnTo>
                <a:lnTo>
                  <a:pt x="2502175" y="2163678"/>
                </a:lnTo>
                <a:lnTo>
                  <a:pt x="2487403" y="2127803"/>
                </a:lnTo>
                <a:lnTo>
                  <a:pt x="2476522" y="2114814"/>
                </a:lnTo>
                <a:lnTo>
                  <a:pt x="2475623" y="2113953"/>
                </a:lnTo>
                <a:close/>
              </a:path>
            </a:pathLst>
          </a:custGeom>
          <a:ln w="24180">
            <a:solidFill>
              <a:srgbClr val="009DE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2838121" y="1539632"/>
            <a:ext cx="2761512" cy="4337763"/>
          </a:xfrm>
          <a:custGeom>
            <a:avLst/>
            <a:gdLst/>
            <a:ahLst/>
            <a:cxnLst/>
            <a:rect l="l" t="t" r="r" b="b"/>
            <a:pathLst>
              <a:path w="2761512" h="4337763">
                <a:moveTo>
                  <a:pt x="2190981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217430" y="4337561"/>
                </a:lnTo>
                <a:lnTo>
                  <a:pt x="2255706" y="4336026"/>
                </a:lnTo>
                <a:lnTo>
                  <a:pt x="2295570" y="4328374"/>
                </a:lnTo>
                <a:lnTo>
                  <a:pt x="2323222" y="4301278"/>
                </a:lnTo>
                <a:lnTo>
                  <a:pt x="2330888" y="4262525"/>
                </a:lnTo>
                <a:lnTo>
                  <a:pt x="2332512" y="4206177"/>
                </a:lnTo>
                <a:lnTo>
                  <a:pt x="2332554" y="2271770"/>
                </a:lnTo>
                <a:lnTo>
                  <a:pt x="2682423" y="2271770"/>
                </a:lnTo>
                <a:lnTo>
                  <a:pt x="2734585" y="2224475"/>
                </a:lnTo>
                <a:lnTo>
                  <a:pt x="2759549" y="2186780"/>
                </a:lnTo>
                <a:lnTo>
                  <a:pt x="2761512" y="2174916"/>
                </a:lnTo>
                <a:lnTo>
                  <a:pt x="2761138" y="2163660"/>
                </a:lnTo>
                <a:lnTo>
                  <a:pt x="2746365" y="2127785"/>
                </a:lnTo>
                <a:lnTo>
                  <a:pt x="2734811" y="2114151"/>
                </a:lnTo>
                <a:lnTo>
                  <a:pt x="2734585" y="2114151"/>
                </a:lnTo>
                <a:lnTo>
                  <a:pt x="2682428" y="2066856"/>
                </a:lnTo>
                <a:lnTo>
                  <a:pt x="2332554" y="2066856"/>
                </a:lnTo>
                <a:lnTo>
                  <a:pt x="2332525" y="131597"/>
                </a:lnTo>
                <a:lnTo>
                  <a:pt x="2332324" y="109549"/>
                </a:lnTo>
                <a:lnTo>
                  <a:pt x="2328952" y="58412"/>
                </a:lnTo>
                <a:lnTo>
                  <a:pt x="2311547" y="19105"/>
                </a:lnTo>
                <a:lnTo>
                  <a:pt x="2269246" y="3145"/>
                </a:lnTo>
                <a:lnTo>
                  <a:pt x="2214524" y="160"/>
                </a:lnTo>
                <a:lnTo>
                  <a:pt x="2190981" y="0"/>
                </a:lnTo>
                <a:close/>
              </a:path>
              <a:path w="2761512" h="4337763">
                <a:moveTo>
                  <a:pt x="2682423" y="2271770"/>
                </a:moveTo>
                <a:lnTo>
                  <a:pt x="2492384" y="2271770"/>
                </a:lnTo>
                <a:lnTo>
                  <a:pt x="2510980" y="2272985"/>
                </a:lnTo>
                <a:lnTo>
                  <a:pt x="2516675" y="2281486"/>
                </a:lnTo>
                <a:lnTo>
                  <a:pt x="2517085" y="2341735"/>
                </a:lnTo>
                <a:lnTo>
                  <a:pt x="2527080" y="2379851"/>
                </a:lnTo>
                <a:lnTo>
                  <a:pt x="2541019" y="2385071"/>
                </a:lnTo>
                <a:lnTo>
                  <a:pt x="2548794" y="2383779"/>
                </a:lnTo>
                <a:lnTo>
                  <a:pt x="2577341" y="2367046"/>
                </a:lnTo>
                <a:lnTo>
                  <a:pt x="2682423" y="2271770"/>
                </a:lnTo>
                <a:close/>
              </a:path>
              <a:path w="2761512" h="4337763">
                <a:moveTo>
                  <a:pt x="2734585" y="2113935"/>
                </a:moveTo>
                <a:lnTo>
                  <a:pt x="2734585" y="2114151"/>
                </a:lnTo>
                <a:lnTo>
                  <a:pt x="2734811" y="2114151"/>
                </a:lnTo>
                <a:lnTo>
                  <a:pt x="2734585" y="2113935"/>
                </a:lnTo>
                <a:close/>
              </a:path>
              <a:path w="2761512" h="4337763">
                <a:moveTo>
                  <a:pt x="2542025" y="1952685"/>
                </a:moveTo>
                <a:lnTo>
                  <a:pt x="2517812" y="1986923"/>
                </a:lnTo>
                <a:lnTo>
                  <a:pt x="2517085" y="2043348"/>
                </a:lnTo>
                <a:lnTo>
                  <a:pt x="2515809" y="2061046"/>
                </a:lnTo>
                <a:lnTo>
                  <a:pt x="2506876" y="2066465"/>
                </a:lnTo>
                <a:lnTo>
                  <a:pt x="2332554" y="2066856"/>
                </a:lnTo>
                <a:lnTo>
                  <a:pt x="2682428" y="2066856"/>
                </a:lnTo>
                <a:lnTo>
                  <a:pt x="2577918" y="1972088"/>
                </a:lnTo>
                <a:lnTo>
                  <a:pt x="2563579" y="1960749"/>
                </a:lnTo>
                <a:lnTo>
                  <a:pt x="2551691" y="1954552"/>
                </a:lnTo>
                <a:lnTo>
                  <a:pt x="2542025" y="1952685"/>
                </a:lnTo>
                <a:close/>
              </a:path>
            </a:pathLst>
          </a:custGeom>
          <a:solidFill>
            <a:srgbClr val="E4ED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2838093" y="1539614"/>
            <a:ext cx="2761541" cy="4337799"/>
          </a:xfrm>
          <a:custGeom>
            <a:avLst/>
            <a:gdLst/>
            <a:ahLst/>
            <a:cxnLst/>
            <a:rect l="l" t="t" r="r" b="b"/>
            <a:pathLst>
              <a:path w="2761541" h="4337799">
                <a:moveTo>
                  <a:pt x="2734614" y="2113953"/>
                </a:moveTo>
                <a:lnTo>
                  <a:pt x="2734614" y="2114169"/>
                </a:lnTo>
                <a:lnTo>
                  <a:pt x="2716733" y="2097951"/>
                </a:lnTo>
                <a:lnTo>
                  <a:pt x="2577947" y="1972106"/>
                </a:lnTo>
                <a:lnTo>
                  <a:pt x="2563608" y="1960767"/>
                </a:lnTo>
                <a:lnTo>
                  <a:pt x="2551720" y="1954570"/>
                </a:lnTo>
                <a:lnTo>
                  <a:pt x="2542054" y="1952703"/>
                </a:lnTo>
                <a:lnTo>
                  <a:pt x="2534379" y="1954354"/>
                </a:lnTo>
                <a:lnTo>
                  <a:pt x="2517292" y="1992637"/>
                </a:lnTo>
                <a:lnTo>
                  <a:pt x="2517114" y="2043366"/>
                </a:lnTo>
                <a:lnTo>
                  <a:pt x="2515838" y="2061064"/>
                </a:lnTo>
                <a:lnTo>
                  <a:pt x="2506905" y="2066483"/>
                </a:lnTo>
                <a:lnTo>
                  <a:pt x="2332583" y="2066874"/>
                </a:lnTo>
                <a:lnTo>
                  <a:pt x="2332583" y="521919"/>
                </a:lnTo>
                <a:lnTo>
                  <a:pt x="2332583" y="156438"/>
                </a:lnTo>
                <a:lnTo>
                  <a:pt x="2332353" y="109567"/>
                </a:lnTo>
                <a:lnTo>
                  <a:pt x="2328981" y="58430"/>
                </a:lnTo>
                <a:lnTo>
                  <a:pt x="2311576" y="19123"/>
                </a:lnTo>
                <a:lnTo>
                  <a:pt x="2269274" y="3163"/>
                </a:lnTo>
                <a:lnTo>
                  <a:pt x="2214553" y="178"/>
                </a:lnTo>
                <a:lnTo>
                  <a:pt x="1754212" y="0"/>
                </a:lnTo>
                <a:lnTo>
                  <a:pt x="578370" y="0"/>
                </a:lnTo>
                <a:lnTo>
                  <a:pt x="164376" y="0"/>
                </a:lnTo>
                <a:lnTo>
                  <a:pt x="115126" y="219"/>
                </a:lnTo>
                <a:lnTo>
                  <a:pt x="76850" y="1755"/>
                </a:lnTo>
                <a:lnTo>
                  <a:pt x="36986" y="9406"/>
                </a:lnTo>
                <a:lnTo>
                  <a:pt x="9333" y="36502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578370" y="4337799"/>
                </a:lnTo>
                <a:lnTo>
                  <a:pt x="1754212" y="4337799"/>
                </a:lnTo>
                <a:lnTo>
                  <a:pt x="2168207" y="4337799"/>
                </a:lnTo>
                <a:lnTo>
                  <a:pt x="2217458" y="4337579"/>
                </a:lnTo>
                <a:lnTo>
                  <a:pt x="2255735" y="4336044"/>
                </a:lnTo>
                <a:lnTo>
                  <a:pt x="2295599" y="4328392"/>
                </a:lnTo>
                <a:lnTo>
                  <a:pt x="2323251" y="4301296"/>
                </a:lnTo>
                <a:lnTo>
                  <a:pt x="2330917" y="4262543"/>
                </a:lnTo>
                <a:lnTo>
                  <a:pt x="2332564" y="4203058"/>
                </a:lnTo>
                <a:lnTo>
                  <a:pt x="2332583" y="3815892"/>
                </a:lnTo>
                <a:lnTo>
                  <a:pt x="2332583" y="2271788"/>
                </a:lnTo>
                <a:lnTo>
                  <a:pt x="2492413" y="2271788"/>
                </a:lnTo>
                <a:lnTo>
                  <a:pt x="2511009" y="2273003"/>
                </a:lnTo>
                <a:lnTo>
                  <a:pt x="2516704" y="2281504"/>
                </a:lnTo>
                <a:lnTo>
                  <a:pt x="2517114" y="2341753"/>
                </a:lnTo>
                <a:lnTo>
                  <a:pt x="2518378" y="2359454"/>
                </a:lnTo>
                <a:lnTo>
                  <a:pt x="2521862" y="2371920"/>
                </a:lnTo>
                <a:lnTo>
                  <a:pt x="2527108" y="2379869"/>
                </a:lnTo>
                <a:lnTo>
                  <a:pt x="2533657" y="2384019"/>
                </a:lnTo>
                <a:lnTo>
                  <a:pt x="2541048" y="2385089"/>
                </a:lnTo>
                <a:lnTo>
                  <a:pt x="2548823" y="2383797"/>
                </a:lnTo>
                <a:lnTo>
                  <a:pt x="2734614" y="2224493"/>
                </a:lnTo>
                <a:lnTo>
                  <a:pt x="2759578" y="2186798"/>
                </a:lnTo>
                <a:lnTo>
                  <a:pt x="2761541" y="2174934"/>
                </a:lnTo>
                <a:lnTo>
                  <a:pt x="2761166" y="2163678"/>
                </a:lnTo>
                <a:lnTo>
                  <a:pt x="2746394" y="2127803"/>
                </a:lnTo>
                <a:lnTo>
                  <a:pt x="2735513" y="2114814"/>
                </a:lnTo>
                <a:lnTo>
                  <a:pt x="2734614" y="2113953"/>
                </a:lnTo>
                <a:close/>
              </a:path>
            </a:pathLst>
          </a:custGeom>
          <a:ln w="24180">
            <a:solidFill>
              <a:srgbClr val="83B71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8114420" y="253960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8114420" y="326578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8114420" y="3991954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8114420" y="4207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8114420" y="476312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 txBox="1"/>
          <p:nvPr/>
        </p:nvSpPr>
        <p:spPr>
          <a:xfrm>
            <a:off x="8208933" y="1896148"/>
            <a:ext cx="1785620" cy="332295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24485" marR="129539" indent="-286385">
              <a:lnSpc>
                <a:spcPts val="1970"/>
              </a:lnSpc>
            </a:pPr>
            <a:r>
              <a:rPr sz="1750" spc="-12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w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ds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End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of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550"/>
              </a:lnSpc>
              <a:spcBef>
                <a:spcPts val="26"/>
              </a:spcBef>
            </a:pPr>
            <a:endParaRPr sz="550"/>
          </a:p>
          <a:p>
            <a:pPr marL="12700" marR="44450" indent="-635">
              <a:lnSpc>
                <a:spcPct val="106400"/>
              </a:lnSpc>
            </a:pPr>
            <a:r>
              <a:rPr sz="1050" spc="-55" dirty="0" smtClean="0">
                <a:latin typeface="Arial"/>
                <a:cs typeface="Arial"/>
              </a:rPr>
              <a:t>The final </a:t>
            </a:r>
            <a:r>
              <a:rPr sz="1050" spc="-10" dirty="0" smtClean="0">
                <a:latin typeface="Arial"/>
                <a:cs typeface="Arial"/>
              </a:rPr>
              <a:t>meeting </a:t>
            </a:r>
            <a:r>
              <a:rPr sz="1050" spc="-20" dirty="0" smtClean="0">
                <a:latin typeface="Arial"/>
                <a:cs typeface="Arial"/>
              </a:rPr>
              <a:t>should </a:t>
            </a:r>
            <a:r>
              <a:rPr sz="1050" spc="-40" dirty="0" smtClean="0">
                <a:latin typeface="Arial"/>
                <a:cs typeface="Arial"/>
              </a:rPr>
              <a:t>have</a:t>
            </a:r>
            <a:r>
              <a:rPr sz="1050" spc="-25" dirty="0" smtClean="0">
                <a:latin typeface="Arial"/>
                <a:cs typeface="Arial"/>
              </a:rPr>
              <a:t> occur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30" dirty="0" smtClean="0">
                <a:latin typeface="Arial"/>
                <a:cs typeface="Arial"/>
              </a:rPr>
              <a:t>ed by </a:t>
            </a:r>
            <a:r>
              <a:rPr sz="1050" spc="-50" dirty="0" smtClean="0">
                <a:latin typeface="Arial"/>
                <a:cs typeface="Arial"/>
              </a:rPr>
              <a:t>January or mid </a:t>
            </a:r>
            <a:r>
              <a:rPr sz="1050" spc="-60" dirty="0" smtClean="0">
                <a:latin typeface="Arial"/>
                <a:cs typeface="Arial"/>
              </a:rPr>
              <a:t>June prior </a:t>
            </a:r>
            <a:r>
              <a:rPr sz="1050" spc="30" dirty="0" smtClean="0">
                <a:latin typeface="Arial"/>
                <a:cs typeface="Arial"/>
              </a:rPr>
              <a:t>to the </a:t>
            </a:r>
            <a:r>
              <a:rPr sz="1050" spc="-105" dirty="0" smtClean="0">
                <a:latin typeface="Arial"/>
                <a:cs typeface="Arial"/>
              </a:rPr>
              <a:t>ARCP </a:t>
            </a:r>
            <a:r>
              <a:rPr sz="1050" spc="-25" dirty="0" smtClean="0">
                <a:latin typeface="Arial"/>
                <a:cs typeface="Arial"/>
              </a:rPr>
              <a:t>panel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10" dirty="0" smtClean="0">
                <a:latin typeface="Arial"/>
                <a:cs typeface="Arial"/>
              </a:rPr>
              <a:t>meeting</a:t>
            </a:r>
            <a:endParaRPr sz="1050">
              <a:latin typeface="Arial"/>
              <a:cs typeface="Arial"/>
            </a:endParaRPr>
          </a:p>
          <a:p>
            <a:pPr marL="12700" marR="45085" indent="-635">
              <a:lnSpc>
                <a:spcPct val="106400"/>
              </a:lnSpc>
              <a:spcBef>
                <a:spcPts val="355"/>
              </a:spcBef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</a:t>
            </a:r>
            <a:r>
              <a:rPr sz="1050" spc="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mandatory </a:t>
            </a:r>
            <a:r>
              <a:rPr sz="1050" spc="-30" dirty="0" smtClean="0">
                <a:latin typeface="Arial"/>
                <a:cs typeface="Arial"/>
              </a:rPr>
              <a:t>elements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5" dirty="0" smtClean="0">
                <a:latin typeface="Arial"/>
                <a:cs typeface="Arial"/>
              </a:rPr>
              <a:t>further </a:t>
            </a:r>
            <a:r>
              <a:rPr sz="1050" spc="-40" dirty="0" smtClean="0">
                <a:latin typeface="Arial"/>
                <a:cs typeface="Arial"/>
              </a:rPr>
              <a:t>evidence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including audit &amp; </a:t>
            </a:r>
            <a:r>
              <a:rPr sz="1050" spc="-114" dirty="0" smtClean="0">
                <a:latin typeface="Arial"/>
                <a:cs typeface="Arial"/>
              </a:rPr>
              <a:t>SEA</a:t>
            </a:r>
            <a:endParaRPr sz="1050">
              <a:latin typeface="Arial"/>
              <a:cs typeface="Arial"/>
            </a:endParaRPr>
          </a:p>
          <a:p>
            <a:pPr marL="12700" marR="29845">
              <a:lnSpc>
                <a:spcPct val="134500"/>
              </a:lnSpc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135" dirty="0" smtClean="0">
                <a:latin typeface="Arial"/>
                <a:cs typeface="Arial"/>
              </a:rPr>
              <a:t>CSR documentation 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</a:t>
            </a:r>
            <a:endParaRPr sz="1050">
              <a:latin typeface="Arial"/>
              <a:cs typeface="Arial"/>
            </a:endParaRPr>
          </a:p>
          <a:p>
            <a:pPr marL="12700" marR="239395">
              <a:lnSpc>
                <a:spcPct val="106400"/>
              </a:lnSpc>
            </a:pP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Supervisory/GP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TDP</a:t>
            </a:r>
            <a:endParaRPr sz="1050">
              <a:latin typeface="Arial"/>
              <a:cs typeface="Arial"/>
            </a:endParaRPr>
          </a:p>
          <a:p>
            <a:pPr marL="12700" marR="1270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completes the </a:t>
            </a:r>
            <a:r>
              <a:rPr sz="1050" spc="-40" dirty="0" smtClean="0">
                <a:latin typeface="Arial"/>
                <a:cs typeface="Arial"/>
              </a:rPr>
              <a:t>Deanery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60" dirty="0" smtClean="0">
                <a:latin typeface="Arial"/>
                <a:cs typeface="Arial"/>
              </a:rPr>
              <a:t>assessment </a:t>
            </a:r>
            <a:r>
              <a:rPr sz="1050" spc="-15" dirty="0" smtClean="0">
                <a:latin typeface="Arial"/>
                <a:cs typeface="Arial"/>
              </a:rPr>
              <a:t>questionnai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e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80" dirty="0" smtClean="0">
                <a:latin typeface="Arial"/>
                <a:cs typeface="Arial"/>
              </a:rPr>
              <a:t>(</a:t>
            </a:r>
            <a:r>
              <a:rPr sz="1050" spc="-235" dirty="0" smtClean="0">
                <a:latin typeface="Arial"/>
                <a:cs typeface="Arial"/>
              </a:rPr>
              <a:t>P</a:t>
            </a:r>
            <a:r>
              <a:rPr sz="1050" spc="-40" dirty="0" smtClean="0">
                <a:latin typeface="Arial"/>
                <a:cs typeface="Arial"/>
              </a:rPr>
              <a:t>AQ)</a:t>
            </a:r>
            <a:endParaRPr sz="1050">
              <a:latin typeface="Arial"/>
              <a:cs typeface="Arial"/>
            </a:endParaRPr>
          </a:p>
        </p:txBody>
      </p:sp>
      <p:sp>
        <p:nvSpPr>
          <p:cNvPr id="24" name="object 14"/>
          <p:cNvSpPr/>
          <p:nvPr/>
        </p:nvSpPr>
        <p:spPr>
          <a:xfrm>
            <a:off x="5659437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659437" y="280434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659437" y="336022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659437" y="425668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 txBox="1"/>
          <p:nvPr/>
        </p:nvSpPr>
        <p:spPr>
          <a:xfrm>
            <a:off x="5703633" y="1662376"/>
            <a:ext cx="1791970" cy="30499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750" spc="4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id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62865" marR="12700" indent="-635">
              <a:lnSpc>
                <a:spcPct val="106400"/>
              </a:lnSpc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 </a:t>
            </a:r>
            <a:r>
              <a:rPr sz="1050" spc="-10" dirty="0" smtClean="0">
                <a:latin typeface="Arial"/>
                <a:cs typeface="Arial"/>
              </a:rPr>
              <a:t>action plan,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50" dirty="0" smtClean="0">
                <a:latin typeface="Arial"/>
                <a:cs typeface="Arial"/>
              </a:rPr>
              <a:t>scale,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00" dirty="0" smtClean="0">
                <a:latin typeface="Arial"/>
                <a:cs typeface="Arial"/>
              </a:rPr>
              <a:t>MSF (if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" dirty="0" smtClean="0">
                <a:latin typeface="Arial"/>
                <a:cs typeface="Arial"/>
              </a:rPr>
              <a:t>equi</a:t>
            </a:r>
            <a:r>
              <a:rPr sz="1050" spc="-3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ed)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consider</a:t>
            </a:r>
            <a:r>
              <a:rPr sz="1050" spc="-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pointers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50" dirty="0" smtClean="0">
                <a:latin typeface="Arial"/>
                <a:cs typeface="Arial"/>
              </a:rPr>
              <a:t>needs</a:t>
            </a:r>
            <a:endParaRPr sz="1050">
              <a:latin typeface="Arial"/>
              <a:cs typeface="Arial"/>
            </a:endParaRPr>
          </a:p>
          <a:p>
            <a:pPr marL="62865" marR="1416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25" dirty="0" smtClean="0">
                <a:latin typeface="Arial"/>
                <a:cs typeface="Arial"/>
              </a:rPr>
              <a:t>general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</a:t>
            </a:r>
            <a:r>
              <a:rPr sz="1050" spc="-5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using the </a:t>
            </a:r>
            <a:r>
              <a:rPr sz="1050" spc="-40" dirty="0" smtClean="0">
                <a:latin typeface="Arial"/>
                <a:cs typeface="Arial"/>
              </a:rPr>
              <a:t>RDMp </a:t>
            </a:r>
            <a:r>
              <a:rPr sz="1050" spc="-15" dirty="0" smtClean="0">
                <a:latin typeface="Arial"/>
                <a:cs typeface="Arial"/>
              </a:rPr>
              <a:t>model </a:t>
            </a:r>
            <a:r>
              <a:rPr sz="1050" spc="-90" dirty="0" smtClean="0">
                <a:latin typeface="Arial"/>
                <a:cs typeface="Arial"/>
              </a:rPr>
              <a:t>as </a:t>
            </a:r>
            <a:r>
              <a:rPr sz="1050" spc="-60" dirty="0" smtClean="0">
                <a:latin typeface="Arial"/>
                <a:cs typeface="Arial"/>
              </a:rPr>
              <a:t>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guide </a:t>
            </a:r>
            <a:r>
              <a:rPr sz="1050" spc="-75" dirty="0" smtClean="0">
                <a:latin typeface="Arial"/>
                <a:cs typeface="Arial"/>
              </a:rPr>
              <a:t>(see </a:t>
            </a:r>
            <a:r>
              <a:rPr sz="1050" spc="-120" dirty="0" smtClean="0">
                <a:latin typeface="Arial"/>
                <a:cs typeface="Arial"/>
              </a:rPr>
              <a:t>CSR)</a:t>
            </a:r>
            <a:endParaRPr sz="1050">
              <a:latin typeface="Arial"/>
              <a:cs typeface="Arial"/>
            </a:endParaRPr>
          </a:p>
          <a:p>
            <a:pPr marL="62865" marR="30480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3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in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5" dirty="0" smtClean="0">
                <a:latin typeface="Arial"/>
                <a:cs typeface="Arial"/>
              </a:rPr>
              <a:t>notes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20" dirty="0" smtClean="0">
                <a:latin typeface="Arial"/>
                <a:cs typeface="Arial"/>
              </a:rPr>
              <a:t> documents in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25" dirty="0" smtClean="0">
                <a:latin typeface="Arial"/>
                <a:cs typeface="Arial"/>
              </a:rPr>
              <a:t>updates pdp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endParaRPr sz="1050">
              <a:latin typeface="Arial"/>
              <a:cs typeface="Arial"/>
            </a:endParaRPr>
          </a:p>
          <a:p>
            <a:pPr marL="62865" marR="177800" indent="-635">
              <a:lnSpc>
                <a:spcPct val="106400"/>
              </a:lnSpc>
              <a:spcBef>
                <a:spcPts val="355"/>
              </a:spcBef>
            </a:pPr>
            <a:r>
              <a:rPr sz="1050" dirty="0" smtClean="0">
                <a:latin typeface="Arial"/>
                <a:cs typeface="Arial"/>
              </a:rPr>
              <a:t>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TPD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2988720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2988720" y="246375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2988720" y="318992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2988720" y="357551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2988720" y="430169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/>
          <p:nvPr/>
        </p:nvSpPr>
        <p:spPr>
          <a:xfrm>
            <a:off x="2988720" y="485756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25"/>
          <p:cNvSpPr/>
          <p:nvPr/>
        </p:nvSpPr>
        <p:spPr>
          <a:xfrm>
            <a:off x="2988720" y="54134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26"/>
          <p:cNvSpPr txBox="1"/>
          <p:nvPr/>
        </p:nvSpPr>
        <p:spPr>
          <a:xfrm>
            <a:off x="3083232" y="1662376"/>
            <a:ext cx="1965325" cy="4036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15900">
              <a:lnSpc>
                <a:spcPct val="100000"/>
              </a:lnSpc>
            </a:pP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nitial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12700" marR="12700" indent="-635">
              <a:lnSpc>
                <a:spcPct val="1064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&amp; </a:t>
            </a: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15" dirty="0" smtClean="0">
                <a:latin typeface="Arial"/>
                <a:cs typeface="Arial"/>
              </a:rPr>
              <a:t>meet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within 2 </a:t>
            </a:r>
            <a:r>
              <a:rPr sz="1050" spc="-30" dirty="0" smtClean="0">
                <a:latin typeface="Arial"/>
                <a:cs typeface="Arial"/>
              </a:rPr>
              <a:t>weeks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5" dirty="0" smtClean="0">
                <a:latin typeface="Arial"/>
                <a:cs typeface="Arial"/>
              </a:rPr>
              <a:t>starting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endParaRPr sz="1050">
              <a:latin typeface="Arial"/>
              <a:cs typeface="Arial"/>
            </a:endParaRPr>
          </a:p>
          <a:p>
            <a:pPr marL="12700" marR="5905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40" dirty="0" smtClean="0">
                <a:latin typeface="Arial"/>
                <a:cs typeface="Arial"/>
              </a:rPr>
              <a:t>ideas,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&amp; </a:t>
            </a:r>
            <a:r>
              <a:rPr sz="1050" spc="-25" dirty="0" smtClean="0">
                <a:latin typeface="Arial"/>
                <a:cs typeface="Arial"/>
              </a:rPr>
              <a:t>expectations </a:t>
            </a:r>
            <a:r>
              <a:rPr sz="1050" spc="20" dirty="0" smtClean="0">
                <a:latin typeface="Arial"/>
                <a:cs typeface="Arial"/>
              </a:rPr>
              <a:t>for the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5" dirty="0" smtClean="0">
                <a:latin typeface="Arial"/>
                <a:cs typeface="Arial"/>
              </a:rPr>
              <a:t>how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20" dirty="0" smtClean="0">
                <a:latin typeface="Arial"/>
                <a:cs typeface="Arial"/>
              </a:rPr>
              <a:t>focus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in </a:t>
            </a:r>
            <a:r>
              <a:rPr sz="1050" spc="-35" dirty="0" smtClean="0">
                <a:latin typeface="Arial"/>
                <a:cs typeface="Arial"/>
              </a:rPr>
              <a:t>a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80" dirty="0" smtClean="0">
                <a:latin typeface="Arial"/>
                <a:cs typeface="Arial"/>
              </a:rPr>
              <a:t>eas </a:t>
            </a:r>
            <a:r>
              <a:rPr sz="1050" spc="30" dirty="0" smtClean="0">
                <a:latin typeface="Arial"/>
                <a:cs typeface="Arial"/>
              </a:rPr>
              <a:t>of</a:t>
            </a:r>
            <a:r>
              <a:rPr sz="1050" spc="20" dirty="0" smtClean="0">
                <a:latin typeface="Arial"/>
                <a:cs typeface="Arial"/>
              </a:rPr>
              <a:t> identified </a:t>
            </a:r>
            <a:r>
              <a:rPr sz="1050" spc="-40" dirty="0" smtClean="0">
                <a:latin typeface="Arial"/>
                <a:cs typeface="Arial"/>
              </a:rPr>
              <a:t>needs.</a:t>
            </a:r>
            <a:endParaRPr sz="1050">
              <a:latin typeface="Arial"/>
              <a:cs typeface="Arial"/>
            </a:endParaRPr>
          </a:p>
          <a:p>
            <a:pPr marL="12700" marR="3067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35" dirty="0" smtClean="0">
                <a:latin typeface="Arial"/>
                <a:cs typeface="Arial"/>
              </a:rPr>
              <a:t>plans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130" dirty="0" smtClean="0">
                <a:latin typeface="Arial"/>
                <a:cs typeface="Arial"/>
              </a:rPr>
              <a:t>GPST </a:t>
            </a:r>
            <a:r>
              <a:rPr sz="1050" spc="-90" dirty="0" smtClean="0">
                <a:latin typeface="Arial"/>
                <a:cs typeface="Arial"/>
              </a:rPr>
              <a:t>HBGL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attendance in </a:t>
            </a:r>
            <a:r>
              <a:rPr sz="1050" spc="-15" dirty="0" smtClean="0">
                <a:latin typeface="Arial"/>
                <a:cs typeface="Arial"/>
              </a:rPr>
              <a:t>this </a:t>
            </a:r>
            <a:r>
              <a:rPr sz="1050" spc="-10" dirty="0" smtClean="0">
                <a:latin typeface="Arial"/>
                <a:cs typeface="Arial"/>
              </a:rPr>
              <a:t>post.</a:t>
            </a:r>
            <a:endParaRPr sz="1050">
              <a:latin typeface="Arial"/>
              <a:cs typeface="Arial"/>
            </a:endParaRPr>
          </a:p>
          <a:p>
            <a:pPr marL="12700" marR="11938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60" dirty="0" smtClean="0">
                <a:latin typeface="Arial"/>
                <a:cs typeface="Arial"/>
              </a:rPr>
              <a:t>a brief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r>
              <a:rPr sz="1050" spc="-10" dirty="0" smtClean="0">
                <a:latin typeface="Arial"/>
                <a:cs typeface="Arial"/>
              </a:rPr>
              <a:t> togethe</a:t>
            </a:r>
            <a:r>
              <a:rPr sz="1050" spc="-10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, </a:t>
            </a:r>
            <a:r>
              <a:rPr sz="1050" spc="-15" dirty="0" smtClean="0">
                <a:latin typeface="Arial"/>
                <a:cs typeface="Arial"/>
              </a:rPr>
              <a:t>trainee </a:t>
            </a:r>
            <a:r>
              <a:rPr sz="1050" spc="-20" dirty="0" smtClean="0">
                <a:latin typeface="Arial"/>
                <a:cs typeface="Arial"/>
              </a:rPr>
              <a:t>documents in the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35" dirty="0" smtClean="0">
                <a:latin typeface="Arial"/>
                <a:cs typeface="Arial"/>
              </a:rPr>
              <a:t>c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50" dirty="0" smtClean="0">
                <a:latin typeface="Arial"/>
                <a:cs typeface="Arial"/>
              </a:rPr>
              <a:t>eates </a:t>
            </a:r>
            <a:r>
              <a:rPr sz="1050" spc="-60" dirty="0" smtClean="0">
                <a:latin typeface="Arial"/>
                <a:cs typeface="Arial"/>
              </a:rPr>
              <a:t>a pdp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40" dirty="0" smtClean="0">
                <a:latin typeface="Arial"/>
                <a:cs typeface="Arial"/>
              </a:rPr>
              <a:t>each </a:t>
            </a:r>
            <a:r>
              <a:rPr sz="1050" spc="-20" dirty="0" smtClean="0">
                <a:latin typeface="Arial"/>
                <a:cs typeface="Arial"/>
              </a:rPr>
              <a:t>categor</a:t>
            </a:r>
            <a:r>
              <a:rPr sz="1050" spc="-125" dirty="0" smtClean="0">
                <a:latin typeface="Arial"/>
                <a:cs typeface="Arial"/>
              </a:rPr>
              <a:t>y</a:t>
            </a:r>
            <a:r>
              <a:rPr sz="1050" spc="0" dirty="0" smtClean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  <a:p>
            <a:pPr marL="12700" marR="97155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brief </a:t>
            </a:r>
            <a:r>
              <a:rPr sz="1050" spc="-35" dirty="0" smtClean="0">
                <a:latin typeface="Arial"/>
                <a:cs typeface="Arial"/>
              </a:rPr>
              <a:t>summary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10" dirty="0" smtClean="0">
                <a:latin typeface="Arial"/>
                <a:cs typeface="Arial"/>
              </a:rPr>
              <a:t>meeting in the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0" dirty="0" smtClean="0">
                <a:latin typeface="Arial"/>
                <a:cs typeface="Arial"/>
              </a:rPr>
              <a:t>notes.</a:t>
            </a:r>
            <a:endParaRPr sz="1050">
              <a:latin typeface="Arial"/>
              <a:cs typeface="Arial"/>
            </a:endParaRPr>
          </a:p>
          <a:p>
            <a:pPr marL="12700" marR="264160" indent="-635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Both </a:t>
            </a:r>
            <a:r>
              <a:rPr sz="1050" spc="-40" dirty="0" smtClean="0">
                <a:latin typeface="Arial"/>
                <a:cs typeface="Arial"/>
              </a:rPr>
              <a:t>set </a:t>
            </a:r>
            <a:r>
              <a:rPr sz="1050" spc="-35" dirty="0" smtClean="0">
                <a:latin typeface="Arial"/>
                <a:cs typeface="Arial"/>
              </a:rPr>
              <a:t>dates </a:t>
            </a:r>
            <a:r>
              <a:rPr sz="1050" spc="-20" dirty="0" smtClean="0">
                <a:latin typeface="Arial"/>
                <a:cs typeface="Arial"/>
              </a:rPr>
              <a:t>and times </a:t>
            </a:r>
            <a:r>
              <a:rPr sz="1050" spc="20" dirty="0" smtClean="0">
                <a:latin typeface="Arial"/>
                <a:cs typeface="Arial"/>
              </a:rPr>
              <a:t>for</a:t>
            </a:r>
            <a:r>
              <a:rPr sz="1050" spc="10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completion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elevant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65" dirty="0" smtClean="0">
                <a:latin typeface="Arial"/>
                <a:cs typeface="Arial"/>
              </a:rPr>
              <a:t>assessments</a:t>
            </a:r>
            <a:endParaRPr sz="1050">
              <a:latin typeface="Arial"/>
              <a:cs typeface="Arial"/>
            </a:endParaRPr>
          </a:p>
          <a:p>
            <a:pPr marL="12700" marR="194310" indent="-635">
              <a:lnSpc>
                <a:spcPct val="106400"/>
              </a:lnSpc>
              <a:spcBef>
                <a:spcPts val="355"/>
              </a:spcBef>
            </a:pPr>
            <a:r>
              <a:rPr sz="1050" spc="-60" dirty="0" smtClean="0">
                <a:latin typeface="Arial"/>
                <a:cs typeface="Arial"/>
              </a:rPr>
              <a:t>Set </a:t>
            </a:r>
            <a:r>
              <a:rPr sz="1050" spc="-20" dirty="0" smtClean="0">
                <a:latin typeface="Arial"/>
                <a:cs typeface="Arial"/>
              </a:rPr>
              <a:t>date and time </a:t>
            </a:r>
            <a:r>
              <a:rPr sz="1050" spc="20" dirty="0" smtClean="0">
                <a:latin typeface="Arial"/>
                <a:cs typeface="Arial"/>
              </a:rPr>
              <a:t>for mid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eview</a:t>
            </a:r>
            <a:endParaRPr sz="1050">
              <a:latin typeface="Arial"/>
              <a:cs typeface="Arial"/>
            </a:endParaRPr>
          </a:p>
        </p:txBody>
      </p:sp>
      <p:sp>
        <p:nvSpPr>
          <p:cNvPr id="37" name="object 27"/>
          <p:cNvSpPr/>
          <p:nvPr/>
        </p:nvSpPr>
        <p:spPr>
          <a:xfrm>
            <a:off x="588115" y="1539632"/>
            <a:ext cx="2342196" cy="4337763"/>
          </a:xfrm>
          <a:custGeom>
            <a:avLst/>
            <a:gdLst/>
            <a:ahLst/>
            <a:cxnLst/>
            <a:rect l="l" t="t" r="r" b="b"/>
            <a:pathLst>
              <a:path w="2342196" h="4337763">
                <a:moveTo>
                  <a:pt x="1776987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1803435" y="4337561"/>
                </a:lnTo>
                <a:lnTo>
                  <a:pt x="1841712" y="4336026"/>
                </a:lnTo>
                <a:lnTo>
                  <a:pt x="1881576" y="4328374"/>
                </a:lnTo>
                <a:lnTo>
                  <a:pt x="1909227" y="4301278"/>
                </a:lnTo>
                <a:lnTo>
                  <a:pt x="1916893" y="4262525"/>
                </a:lnTo>
                <a:lnTo>
                  <a:pt x="1918517" y="4206177"/>
                </a:lnTo>
                <a:lnTo>
                  <a:pt x="1918560" y="2271770"/>
                </a:lnTo>
                <a:lnTo>
                  <a:pt x="2263107" y="2271770"/>
                </a:lnTo>
                <a:lnTo>
                  <a:pt x="2315270" y="2224475"/>
                </a:lnTo>
                <a:lnTo>
                  <a:pt x="2340233" y="2186780"/>
                </a:lnTo>
                <a:lnTo>
                  <a:pt x="2342196" y="2174916"/>
                </a:lnTo>
                <a:lnTo>
                  <a:pt x="2341822" y="2163660"/>
                </a:lnTo>
                <a:lnTo>
                  <a:pt x="2327049" y="2127785"/>
                </a:lnTo>
                <a:lnTo>
                  <a:pt x="2315495" y="2114151"/>
                </a:lnTo>
                <a:lnTo>
                  <a:pt x="2315270" y="2114151"/>
                </a:lnTo>
                <a:lnTo>
                  <a:pt x="2263113" y="2066856"/>
                </a:lnTo>
                <a:lnTo>
                  <a:pt x="1918560" y="2066856"/>
                </a:lnTo>
                <a:lnTo>
                  <a:pt x="1918531" y="131597"/>
                </a:lnTo>
                <a:lnTo>
                  <a:pt x="1918329" y="109549"/>
                </a:lnTo>
                <a:lnTo>
                  <a:pt x="1914958" y="58412"/>
                </a:lnTo>
                <a:lnTo>
                  <a:pt x="1897553" y="19105"/>
                </a:lnTo>
                <a:lnTo>
                  <a:pt x="1855251" y="3145"/>
                </a:lnTo>
                <a:lnTo>
                  <a:pt x="1800529" y="160"/>
                </a:lnTo>
                <a:lnTo>
                  <a:pt x="1776987" y="0"/>
                </a:lnTo>
                <a:close/>
              </a:path>
              <a:path w="2342196" h="4337763">
                <a:moveTo>
                  <a:pt x="2263107" y="2271770"/>
                </a:moveTo>
                <a:lnTo>
                  <a:pt x="2073068" y="2271770"/>
                </a:lnTo>
                <a:lnTo>
                  <a:pt x="2091664" y="2272985"/>
                </a:lnTo>
                <a:lnTo>
                  <a:pt x="2097359" y="2281486"/>
                </a:lnTo>
                <a:lnTo>
                  <a:pt x="2097769" y="2341735"/>
                </a:lnTo>
                <a:lnTo>
                  <a:pt x="2107764" y="2379851"/>
                </a:lnTo>
                <a:lnTo>
                  <a:pt x="2121703" y="2385071"/>
                </a:lnTo>
                <a:lnTo>
                  <a:pt x="2129478" y="2383779"/>
                </a:lnTo>
                <a:lnTo>
                  <a:pt x="2158025" y="2367046"/>
                </a:lnTo>
                <a:lnTo>
                  <a:pt x="2263107" y="2271770"/>
                </a:lnTo>
                <a:close/>
              </a:path>
              <a:path w="2342196" h="4337763">
                <a:moveTo>
                  <a:pt x="2315270" y="2113935"/>
                </a:moveTo>
                <a:lnTo>
                  <a:pt x="2315270" y="2114151"/>
                </a:lnTo>
                <a:lnTo>
                  <a:pt x="2315495" y="2114151"/>
                </a:lnTo>
                <a:lnTo>
                  <a:pt x="2315270" y="2113935"/>
                </a:lnTo>
                <a:close/>
              </a:path>
              <a:path w="2342196" h="4337763">
                <a:moveTo>
                  <a:pt x="2122709" y="1952685"/>
                </a:moveTo>
                <a:lnTo>
                  <a:pt x="2098496" y="1986923"/>
                </a:lnTo>
                <a:lnTo>
                  <a:pt x="2097769" y="2043348"/>
                </a:lnTo>
                <a:lnTo>
                  <a:pt x="2096493" y="2061046"/>
                </a:lnTo>
                <a:lnTo>
                  <a:pt x="2087560" y="2066465"/>
                </a:lnTo>
                <a:lnTo>
                  <a:pt x="1918560" y="2066856"/>
                </a:lnTo>
                <a:lnTo>
                  <a:pt x="2263113" y="2066856"/>
                </a:lnTo>
                <a:lnTo>
                  <a:pt x="2158602" y="1972088"/>
                </a:lnTo>
                <a:lnTo>
                  <a:pt x="2144263" y="1960749"/>
                </a:lnTo>
                <a:lnTo>
                  <a:pt x="2132375" y="1954552"/>
                </a:lnTo>
                <a:lnTo>
                  <a:pt x="2122709" y="1952685"/>
                </a:lnTo>
                <a:close/>
              </a:path>
            </a:pathLst>
          </a:custGeom>
          <a:solidFill>
            <a:srgbClr val="DCEEE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28"/>
          <p:cNvSpPr/>
          <p:nvPr/>
        </p:nvSpPr>
        <p:spPr>
          <a:xfrm>
            <a:off x="588086" y="1539614"/>
            <a:ext cx="2342225" cy="4337799"/>
          </a:xfrm>
          <a:custGeom>
            <a:avLst/>
            <a:gdLst/>
            <a:ahLst/>
            <a:cxnLst/>
            <a:rect l="l" t="t" r="r" b="b"/>
            <a:pathLst>
              <a:path w="2342225" h="4337799">
                <a:moveTo>
                  <a:pt x="2315298" y="2113953"/>
                </a:moveTo>
                <a:lnTo>
                  <a:pt x="2315298" y="2114169"/>
                </a:lnTo>
                <a:lnTo>
                  <a:pt x="2297417" y="2097951"/>
                </a:lnTo>
                <a:lnTo>
                  <a:pt x="2158631" y="1972106"/>
                </a:lnTo>
                <a:lnTo>
                  <a:pt x="2144292" y="1960767"/>
                </a:lnTo>
                <a:lnTo>
                  <a:pt x="2132404" y="1954570"/>
                </a:lnTo>
                <a:lnTo>
                  <a:pt x="2122738" y="1952703"/>
                </a:lnTo>
                <a:lnTo>
                  <a:pt x="2115063" y="1954354"/>
                </a:lnTo>
                <a:lnTo>
                  <a:pt x="2097976" y="1992637"/>
                </a:lnTo>
                <a:lnTo>
                  <a:pt x="2097798" y="2043366"/>
                </a:lnTo>
                <a:lnTo>
                  <a:pt x="2096522" y="2061064"/>
                </a:lnTo>
                <a:lnTo>
                  <a:pt x="2087589" y="2066483"/>
                </a:lnTo>
                <a:lnTo>
                  <a:pt x="1918589" y="2066874"/>
                </a:lnTo>
                <a:lnTo>
                  <a:pt x="1918589" y="521919"/>
                </a:lnTo>
                <a:lnTo>
                  <a:pt x="1918589" y="156438"/>
                </a:lnTo>
                <a:lnTo>
                  <a:pt x="1918358" y="109567"/>
                </a:lnTo>
                <a:lnTo>
                  <a:pt x="1914987" y="58430"/>
                </a:lnTo>
                <a:lnTo>
                  <a:pt x="1897582" y="19123"/>
                </a:lnTo>
                <a:lnTo>
                  <a:pt x="1855280" y="3163"/>
                </a:lnTo>
                <a:lnTo>
                  <a:pt x="1800558" y="178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1754212" y="4337799"/>
                </a:lnTo>
                <a:lnTo>
                  <a:pt x="1780296" y="4337771"/>
                </a:lnTo>
                <a:lnTo>
                  <a:pt x="1823888" y="4337058"/>
                </a:lnTo>
                <a:lnTo>
                  <a:pt x="1870426" y="4331875"/>
                </a:lnTo>
                <a:lnTo>
                  <a:pt x="1904557" y="4310373"/>
                </a:lnTo>
                <a:lnTo>
                  <a:pt x="1916922" y="4262543"/>
                </a:lnTo>
                <a:lnTo>
                  <a:pt x="1918570" y="4203058"/>
                </a:lnTo>
                <a:lnTo>
                  <a:pt x="1918589" y="3815892"/>
                </a:lnTo>
                <a:lnTo>
                  <a:pt x="1918589" y="2271788"/>
                </a:lnTo>
                <a:lnTo>
                  <a:pt x="2073097" y="2271788"/>
                </a:lnTo>
                <a:lnTo>
                  <a:pt x="2091693" y="2273003"/>
                </a:lnTo>
                <a:lnTo>
                  <a:pt x="2097388" y="2281504"/>
                </a:lnTo>
                <a:lnTo>
                  <a:pt x="2097798" y="2341753"/>
                </a:lnTo>
                <a:lnTo>
                  <a:pt x="2099062" y="2359454"/>
                </a:lnTo>
                <a:lnTo>
                  <a:pt x="2102546" y="2371920"/>
                </a:lnTo>
                <a:lnTo>
                  <a:pt x="2107793" y="2379869"/>
                </a:lnTo>
                <a:lnTo>
                  <a:pt x="2114341" y="2384019"/>
                </a:lnTo>
                <a:lnTo>
                  <a:pt x="2121732" y="2385089"/>
                </a:lnTo>
                <a:lnTo>
                  <a:pt x="2129507" y="2383797"/>
                </a:lnTo>
                <a:lnTo>
                  <a:pt x="2315298" y="2224493"/>
                </a:lnTo>
                <a:lnTo>
                  <a:pt x="2340262" y="2186798"/>
                </a:lnTo>
                <a:lnTo>
                  <a:pt x="2342225" y="2174934"/>
                </a:lnTo>
                <a:lnTo>
                  <a:pt x="2341851" y="2163678"/>
                </a:lnTo>
                <a:lnTo>
                  <a:pt x="2327078" y="2127803"/>
                </a:lnTo>
                <a:lnTo>
                  <a:pt x="2316198" y="2114814"/>
                </a:lnTo>
                <a:lnTo>
                  <a:pt x="2315298" y="2113953"/>
                </a:lnTo>
                <a:close/>
              </a:path>
            </a:pathLst>
          </a:custGeom>
          <a:ln w="24180">
            <a:solidFill>
              <a:srgbClr val="44B5A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29"/>
          <p:cNvSpPr/>
          <p:nvPr/>
        </p:nvSpPr>
        <p:spPr>
          <a:xfrm>
            <a:off x="0" y="776359"/>
            <a:ext cx="6787952" cy="493293"/>
          </a:xfrm>
          <a:custGeom>
            <a:avLst/>
            <a:gdLst/>
            <a:ahLst/>
            <a:cxnLst/>
            <a:rect l="l" t="t" r="r" b="b"/>
            <a:pathLst>
              <a:path w="6787952" h="493293">
                <a:moveTo>
                  <a:pt x="0" y="493293"/>
                </a:moveTo>
                <a:lnTo>
                  <a:pt x="6612074" y="493052"/>
                </a:lnTo>
                <a:lnTo>
                  <a:pt x="6664436" y="491363"/>
                </a:lnTo>
                <a:lnTo>
                  <a:pt x="6705216" y="486778"/>
                </a:lnTo>
                <a:lnTo>
                  <a:pt x="6747836" y="471304"/>
                </a:lnTo>
                <a:lnTo>
                  <a:pt x="6772539" y="441172"/>
                </a:lnTo>
                <a:lnTo>
                  <a:pt x="6784212" y="391494"/>
                </a:lnTo>
                <a:lnTo>
                  <a:pt x="6787167" y="345105"/>
                </a:lnTo>
                <a:lnTo>
                  <a:pt x="6787952" y="286408"/>
                </a:lnTo>
                <a:lnTo>
                  <a:pt x="6787952" y="206884"/>
                </a:lnTo>
                <a:lnTo>
                  <a:pt x="6787167" y="148188"/>
                </a:lnTo>
                <a:lnTo>
                  <a:pt x="6784212" y="101798"/>
                </a:lnTo>
                <a:lnTo>
                  <a:pt x="6772539" y="52120"/>
                </a:lnTo>
                <a:lnTo>
                  <a:pt x="6747836" y="21988"/>
                </a:lnTo>
                <a:lnTo>
                  <a:pt x="6705216" y="6515"/>
                </a:lnTo>
                <a:lnTo>
                  <a:pt x="6664436" y="1930"/>
                </a:lnTo>
                <a:lnTo>
                  <a:pt x="6612074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30"/>
          <p:cNvSpPr txBox="1"/>
          <p:nvPr/>
        </p:nvSpPr>
        <p:spPr>
          <a:xfrm>
            <a:off x="430872" y="802803"/>
            <a:ext cx="6171565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imelin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85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Clinica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Supe</a:t>
            </a:r>
            <a:r>
              <a:rPr sz="2500" spc="1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visor/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M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eeting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41" name="object 31"/>
          <p:cNvSpPr/>
          <p:nvPr/>
        </p:nvSpPr>
        <p:spPr>
          <a:xfrm>
            <a:off x="2875540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32"/>
          <p:cNvSpPr/>
          <p:nvPr/>
        </p:nvSpPr>
        <p:spPr>
          <a:xfrm>
            <a:off x="5336518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33"/>
          <p:cNvSpPr/>
          <p:nvPr/>
        </p:nvSpPr>
        <p:spPr>
          <a:xfrm>
            <a:off x="7814664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34"/>
          <p:cNvSpPr txBox="1"/>
          <p:nvPr/>
        </p:nvSpPr>
        <p:spPr>
          <a:xfrm>
            <a:off x="1248999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5" name="object 35"/>
          <p:cNvSpPr txBox="1"/>
          <p:nvPr/>
        </p:nvSpPr>
        <p:spPr>
          <a:xfrm>
            <a:off x="3734061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36"/>
          <p:cNvSpPr txBox="1"/>
          <p:nvPr/>
        </p:nvSpPr>
        <p:spPr>
          <a:xfrm>
            <a:off x="6125277" y="6151294"/>
            <a:ext cx="9429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91135" marR="12700" indent="-179070">
              <a:lnSpc>
                <a:spcPct val="103099"/>
              </a:lnSpc>
            </a:pPr>
            <a:r>
              <a:rPr sz="1200" b="1" spc="-25" dirty="0" smtClean="0">
                <a:latin typeface="Arial"/>
                <a:cs typeface="Arial"/>
              </a:rPr>
              <a:t>End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5" dirty="0" smtClean="0">
                <a:latin typeface="Arial"/>
                <a:cs typeface="Arial"/>
              </a:rPr>
              <a:t>October</a:t>
            </a:r>
            <a:r>
              <a:rPr sz="1200" b="1" spc="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April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37"/>
          <p:cNvSpPr/>
          <p:nvPr/>
        </p:nvSpPr>
        <p:spPr>
          <a:xfrm>
            <a:off x="4842079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38"/>
          <p:cNvSpPr txBox="1"/>
          <p:nvPr/>
        </p:nvSpPr>
        <p:spPr>
          <a:xfrm>
            <a:off x="4897986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39"/>
          <p:cNvSpPr/>
          <p:nvPr/>
        </p:nvSpPr>
        <p:spPr>
          <a:xfrm>
            <a:off x="7312865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40"/>
          <p:cNvSpPr txBox="1"/>
          <p:nvPr/>
        </p:nvSpPr>
        <p:spPr>
          <a:xfrm>
            <a:off x="7368771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41"/>
          <p:cNvSpPr/>
          <p:nvPr/>
        </p:nvSpPr>
        <p:spPr>
          <a:xfrm>
            <a:off x="9502804" y="6234714"/>
            <a:ext cx="556577" cy="339978"/>
          </a:xfrm>
          <a:custGeom>
            <a:avLst/>
            <a:gdLst/>
            <a:ahLst/>
            <a:cxnLst/>
            <a:rect l="l" t="t" r="r" b="b"/>
            <a:pathLst>
              <a:path w="556577" h="339978">
                <a:moveTo>
                  <a:pt x="71996" y="0"/>
                </a:moveTo>
                <a:lnTo>
                  <a:pt x="30438" y="1117"/>
                </a:lnTo>
                <a:lnTo>
                  <a:pt x="1146" y="30178"/>
                </a:lnTo>
                <a:lnTo>
                  <a:pt x="0" y="71534"/>
                </a:lnTo>
                <a:lnTo>
                  <a:pt x="2" y="268463"/>
                </a:lnTo>
                <a:lnTo>
                  <a:pt x="1117" y="309540"/>
                </a:lnTo>
                <a:lnTo>
                  <a:pt x="30178" y="338832"/>
                </a:lnTo>
                <a:lnTo>
                  <a:pt x="484568" y="339978"/>
                </a:lnTo>
                <a:lnTo>
                  <a:pt x="508290" y="339839"/>
                </a:lnTo>
                <a:lnTo>
                  <a:pt x="547516" y="331039"/>
                </a:lnTo>
                <a:lnTo>
                  <a:pt x="556430" y="292069"/>
                </a:lnTo>
                <a:lnTo>
                  <a:pt x="556577" y="268463"/>
                </a:lnTo>
                <a:lnTo>
                  <a:pt x="556574" y="71534"/>
                </a:lnTo>
                <a:lnTo>
                  <a:pt x="555459" y="30441"/>
                </a:lnTo>
                <a:lnTo>
                  <a:pt x="526401" y="1147"/>
                </a:lnTo>
                <a:lnTo>
                  <a:pt x="71996" y="0"/>
                </a:lnTo>
                <a:close/>
              </a:path>
            </a:pathLst>
          </a:custGeom>
          <a:solidFill>
            <a:srgbClr val="009D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42"/>
          <p:cNvSpPr txBox="1"/>
          <p:nvPr/>
        </p:nvSpPr>
        <p:spPr>
          <a:xfrm>
            <a:off x="9610525" y="6298542"/>
            <a:ext cx="335280" cy="22097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145" dirty="0" smtClean="0">
                <a:solidFill>
                  <a:srgbClr val="FFFFFF"/>
                </a:solidFill>
                <a:latin typeface="Arial"/>
                <a:cs typeface="Arial"/>
              </a:rPr>
              <a:t>CSR</a:t>
            </a:r>
            <a:endParaRPr sz="1350">
              <a:latin typeface="Arial"/>
              <a:cs typeface="Arial"/>
            </a:endParaRPr>
          </a:p>
        </p:txBody>
      </p:sp>
      <p:sp>
        <p:nvSpPr>
          <p:cNvPr id="53" name="object 43"/>
          <p:cNvSpPr txBox="1"/>
          <p:nvPr/>
        </p:nvSpPr>
        <p:spPr>
          <a:xfrm>
            <a:off x="8520500" y="6128875"/>
            <a:ext cx="8032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4769" marR="12700" indent="-52705">
              <a:lnSpc>
                <a:spcPct val="103099"/>
              </a:lnSpc>
            </a:pPr>
            <a:r>
              <a:rPr sz="1200" b="1" spc="-15" dirty="0" smtClean="0">
                <a:latin typeface="Arial"/>
                <a:cs typeface="Arial"/>
              </a:rPr>
              <a:t>January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60" dirty="0" smtClean="0">
                <a:latin typeface="Arial"/>
                <a:cs typeface="Arial"/>
              </a:rPr>
              <a:t>Mid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-35" dirty="0" smtClean="0">
                <a:latin typeface="Arial"/>
                <a:cs typeface="Arial"/>
              </a:rPr>
              <a:t>June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44"/>
          <p:cNvSpPr/>
          <p:nvPr/>
        </p:nvSpPr>
        <p:spPr>
          <a:xfrm>
            <a:off x="567321" y="6048617"/>
            <a:ext cx="9586912" cy="629399"/>
          </a:xfrm>
          <a:custGeom>
            <a:avLst/>
            <a:gdLst/>
            <a:ahLst/>
            <a:cxnLst/>
            <a:rect l="l" t="t" r="r" b="b"/>
            <a:pathLst>
              <a:path w="9586912" h="629399">
                <a:moveTo>
                  <a:pt x="0" y="0"/>
                </a:moveTo>
                <a:lnTo>
                  <a:pt x="0" y="629399"/>
                </a:lnTo>
                <a:lnTo>
                  <a:pt x="9586912" y="629399"/>
                </a:lnTo>
                <a:lnTo>
                  <a:pt x="9586912" y="0"/>
                </a:lnTo>
              </a:path>
            </a:pathLst>
          </a:custGeom>
          <a:ln w="24180">
            <a:solidFill>
              <a:srgbClr val="7FA2C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45"/>
          <p:cNvSpPr/>
          <p:nvPr/>
        </p:nvSpPr>
        <p:spPr>
          <a:xfrm>
            <a:off x="710874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46"/>
          <p:cNvSpPr/>
          <p:nvPr/>
        </p:nvSpPr>
        <p:spPr>
          <a:xfrm>
            <a:off x="710874" y="314493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47"/>
          <p:cNvSpPr txBox="1"/>
          <p:nvPr/>
        </p:nvSpPr>
        <p:spPr>
          <a:xfrm>
            <a:off x="805387" y="1662376"/>
            <a:ext cx="1522095" cy="15976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67310" algn="ctr">
              <a:lnSpc>
                <a:spcPct val="100000"/>
              </a:lnSpc>
            </a:pP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epa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tion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700"/>
              </a:lnSpc>
              <a:spcBef>
                <a:spcPts val="1"/>
              </a:spcBef>
            </a:pPr>
            <a:endParaRPr sz="700"/>
          </a:p>
          <a:p>
            <a:pPr marL="12700">
              <a:lnSpc>
                <a:spcPct val="1000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</a:t>
            </a:r>
            <a:r>
              <a:rPr sz="1050" spc="-20" dirty="0" smtClean="0">
                <a:latin typeface="Arial"/>
                <a:cs typeface="Arial"/>
              </a:rPr>
              <a:t>looks at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050" spc="10" dirty="0" smtClean="0">
                <a:latin typeface="Arial"/>
                <a:cs typeface="Arial"/>
              </a:rPr>
              <a:t>“supe</a:t>
            </a:r>
            <a:r>
              <a:rPr sz="1050" spc="-55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-</a:t>
            </a:r>
            <a:r>
              <a:rPr sz="1050" spc="-10" dirty="0" smtClean="0">
                <a:latin typeface="Arial"/>
                <a:cs typeface="Arial"/>
              </a:rPr>
              <a:t>condensed” </a:t>
            </a:r>
            <a:r>
              <a:rPr sz="1050" spc="-15" dirty="0" smtClean="0">
                <a:latin typeface="Arial"/>
                <a:cs typeface="Arial"/>
              </a:rPr>
              <a:t>guide</a:t>
            </a:r>
            <a:endParaRPr sz="1050">
              <a:latin typeface="Arial"/>
              <a:cs typeface="Arial"/>
            </a:endParaRPr>
          </a:p>
          <a:p>
            <a:pPr marL="12700" marR="12700">
              <a:lnSpc>
                <a:spcPct val="106400"/>
              </a:lnSpc>
            </a:pPr>
            <a:r>
              <a:rPr sz="1050" dirty="0" smtClean="0">
                <a:latin typeface="Arial"/>
                <a:cs typeface="Arial"/>
              </a:rPr>
              <a:t>&amp;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60" dirty="0" smtClean="0">
                <a:latin typeface="Arial"/>
                <a:cs typeface="Arial"/>
              </a:rPr>
              <a:t>scale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35" dirty="0" smtClean="0">
                <a:latin typeface="Arial"/>
                <a:cs typeface="Arial"/>
              </a:rPr>
              <a:t>specialty &amp; identify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65" dirty="0" smtClean="0">
                <a:latin typeface="Arial"/>
                <a:cs typeface="Arial"/>
              </a:rPr>
              <a:t>issues </a:t>
            </a:r>
            <a:r>
              <a:rPr sz="1050" spc="15" dirty="0" smtClean="0">
                <a:latin typeface="Arial"/>
                <a:cs typeface="Arial"/>
              </a:rPr>
              <a:t>that </a:t>
            </a:r>
            <a:r>
              <a:rPr sz="1050" spc="-30" dirty="0" smtClean="0">
                <a:latin typeface="Arial"/>
                <a:cs typeface="Arial"/>
              </a:rPr>
              <a:t>need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30" dirty="0" smtClean="0">
                <a:latin typeface="Arial"/>
                <a:cs typeface="Arial"/>
              </a:rPr>
              <a:t>be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5" dirty="0" smtClean="0">
                <a:latin typeface="Arial"/>
                <a:cs typeface="Arial"/>
              </a:rPr>
              <a:t>discussed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050" spc="-50" dirty="0" smtClean="0">
                <a:latin typeface="Arial"/>
                <a:cs typeface="Arial"/>
              </a:rPr>
              <a:t>Review the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evious </a:t>
            </a:r>
            <a:r>
              <a:rPr sz="1050" spc="-135" dirty="0" smtClean="0">
                <a:latin typeface="Arial"/>
                <a:cs typeface="Arial"/>
              </a:rPr>
              <a:t>CSR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Communicable Diseases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 txBox="1"/>
          <p:nvPr/>
        </p:nvSpPr>
        <p:spPr>
          <a:xfrm>
            <a:off x="444500" y="1520493"/>
            <a:ext cx="6556375" cy="189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dirty="0" smtClean="0">
                <a:latin typeface="Arial"/>
                <a:cs typeface="Arial"/>
              </a:rPr>
              <a:t>The </a:t>
            </a:r>
            <a:r>
              <a:rPr sz="1150" spc="-160" dirty="0" smtClean="0">
                <a:latin typeface="Arial"/>
                <a:cs typeface="Arial"/>
              </a:rPr>
              <a:t>T</a:t>
            </a:r>
            <a:r>
              <a:rPr sz="1150" spc="30" dirty="0" smtClean="0">
                <a:latin typeface="Arial"/>
                <a:cs typeface="Arial"/>
              </a:rPr>
              <a:t>rainee </a:t>
            </a:r>
            <a:r>
              <a:rPr sz="1150" spc="-25" dirty="0" smtClean="0">
                <a:latin typeface="Arial"/>
                <a:cs typeface="Arial"/>
              </a:rPr>
              <a:t>has </a:t>
            </a:r>
            <a:r>
              <a:rPr sz="1150" spc="25" dirty="0" smtClean="0">
                <a:latin typeface="Arial"/>
                <a:cs typeface="Arial"/>
              </a:rPr>
              <a:t>agreed </a:t>
            </a:r>
            <a:r>
              <a:rPr sz="1150" spc="90" dirty="0" smtClean="0">
                <a:latin typeface="Arial"/>
                <a:cs typeface="Arial"/>
              </a:rPr>
              <a:t>to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70" dirty="0" smtClean="0">
                <a:latin typeface="Arial"/>
                <a:cs typeface="Arial"/>
              </a:rPr>
              <a:t>following </a:t>
            </a:r>
            <a:r>
              <a:rPr sz="1150" spc="20" dirty="0" smtClean="0">
                <a:latin typeface="Arial"/>
                <a:cs typeface="Arial"/>
              </a:rPr>
              <a:t>responsibilities </a:t>
            </a:r>
            <a:r>
              <a:rPr sz="1150" spc="60" dirty="0" smtClean="0">
                <a:latin typeface="Arial"/>
                <a:cs typeface="Arial"/>
              </a:rPr>
              <a:t>at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25" dirty="0" smtClean="0">
                <a:latin typeface="Arial"/>
                <a:cs typeface="Arial"/>
              </a:rPr>
              <a:t>commencement </a:t>
            </a:r>
            <a:r>
              <a:rPr sz="1150" spc="90" dirty="0" smtClean="0">
                <a:latin typeface="Arial"/>
                <a:cs typeface="Arial"/>
              </a:rPr>
              <a:t>of </a:t>
            </a:r>
            <a:r>
              <a:rPr sz="1150" spc="60" dirty="0" smtClean="0">
                <a:latin typeface="Arial"/>
                <a:cs typeface="Arial"/>
              </a:rPr>
              <a:t>their </a:t>
            </a:r>
            <a:r>
              <a:rPr sz="1150" spc="50" dirty="0" smtClean="0">
                <a:latin typeface="Arial"/>
                <a:cs typeface="Arial"/>
              </a:rPr>
              <a:t>training:</a:t>
            </a:r>
            <a:endParaRPr sz="1150">
              <a:latin typeface="Arial"/>
              <a:cs typeface="Arial"/>
            </a:endParaRPr>
          </a:p>
        </p:txBody>
      </p:sp>
      <p:sp>
        <p:nvSpPr>
          <p:cNvPr id="13" name="object 3"/>
          <p:cNvSpPr/>
          <p:nvPr/>
        </p:nvSpPr>
        <p:spPr>
          <a:xfrm>
            <a:off x="457919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919" y="31172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919" y="3760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57919" y="516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457919" y="5809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88500" y="1814245"/>
            <a:ext cx="4570730" cy="44945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always have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15" dirty="0" smtClean="0">
                <a:latin typeface="Arial"/>
                <a:cs typeface="Arial"/>
              </a:rPr>
              <a:t>fo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-5" dirty="0" smtClean="0">
                <a:latin typeface="Arial"/>
                <a:cs typeface="Arial"/>
              </a:rPr>
              <a:t>ef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15" dirty="0" smtClean="0">
                <a:latin typeface="Arial"/>
                <a:cs typeface="Arial"/>
              </a:rPr>
              <a:t>ont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and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practice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principles </a:t>
            </a:r>
            <a:r>
              <a:rPr sz="1150" spc="25" dirty="0" smtClean="0">
                <a:latin typeface="Arial"/>
                <a:cs typeface="Arial"/>
              </a:rPr>
              <a:t>of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benefit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safe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e.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(2006)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00" dirty="0" smtClean="0">
                <a:latin typeface="Arial"/>
                <a:cs typeface="Arial"/>
              </a:rPr>
              <a:t>es </a:t>
            </a:r>
            <a:r>
              <a:rPr sz="1150" spc="-25" dirty="0" smtClean="0">
                <a:latin typeface="Arial"/>
                <a:cs typeface="Arial"/>
              </a:rPr>
              <a:t>doctors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keep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skill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5" dirty="0" smtClean="0">
                <a:latin typeface="Arial"/>
                <a:cs typeface="Arial"/>
              </a:rPr>
              <a:t>working </a:t>
            </a:r>
            <a:r>
              <a:rPr sz="1150" spc="-5" dirty="0" smtClean="0">
                <a:latin typeface="Arial"/>
                <a:cs typeface="Arial"/>
              </a:rPr>
              <a:t>life,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regularly take </a:t>
            </a:r>
            <a:r>
              <a:rPr sz="1150" spc="-5" dirty="0" smtClean="0">
                <a:latin typeface="Arial"/>
                <a:cs typeface="Arial"/>
              </a:rPr>
              <a:t>part in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5" dirty="0" smtClean="0">
                <a:latin typeface="Arial"/>
                <a:cs typeface="Arial"/>
              </a:rPr>
              <a:t>competence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307975" algn="just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40" dirty="0" smtClean="0">
                <a:latin typeface="Arial"/>
                <a:cs typeface="Arial"/>
              </a:rPr>
              <a:t>give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5" dirty="0" smtClean="0">
                <a:latin typeface="Arial"/>
                <a:cs typeface="Arial"/>
              </a:rPr>
              <a:t>esponsive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50" dirty="0" smtClean="0">
                <a:latin typeface="Arial"/>
                <a:cs typeface="Arial"/>
              </a:rPr>
              <a:t>needs,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equitable,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espects </a:t>
            </a:r>
            <a:r>
              <a:rPr sz="1150" spc="-15" dirty="0" smtClean="0">
                <a:latin typeface="Arial"/>
                <a:cs typeface="Arial"/>
              </a:rPr>
              <a:t>human rights, </a:t>
            </a:r>
            <a:r>
              <a:rPr sz="1150" spc="-45" dirty="0" smtClean="0">
                <a:latin typeface="Arial"/>
                <a:cs typeface="Arial"/>
              </a:rPr>
              <a:t>challenges </a:t>
            </a:r>
            <a:r>
              <a:rPr sz="1150" spc="-15" dirty="0" smtClean="0">
                <a:latin typeface="Arial"/>
                <a:cs typeface="Arial"/>
              </a:rPr>
              <a:t>discrimination,</a:t>
            </a:r>
            <a:r>
              <a:rPr sz="1150" spc="-10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romotes </a:t>
            </a:r>
            <a:r>
              <a:rPr sz="1150" spc="-10" dirty="0" smtClean="0">
                <a:latin typeface="Arial"/>
                <a:cs typeface="Arial"/>
              </a:rPr>
              <a:t>equalit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maintains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dignity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ers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7305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acknowledge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healthca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organisation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5" dirty="0" smtClean="0">
                <a:latin typeface="Arial"/>
                <a:cs typeface="Arial"/>
              </a:rPr>
              <a:t>accept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esponsibility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abide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-10" dirty="0" smtClean="0">
                <a:latin typeface="Arial"/>
                <a:cs typeface="Arial"/>
              </a:rPr>
              <a:t>e</a:t>
            </a:r>
            <a:r>
              <a:rPr sz="1150" spc="-3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fectively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organisation; this </a:t>
            </a:r>
            <a:r>
              <a:rPr sz="1150" spc="-40" dirty="0" smtClean="0">
                <a:latin typeface="Arial"/>
                <a:cs typeface="Arial"/>
              </a:rPr>
              <a:t>includes </a:t>
            </a:r>
            <a:r>
              <a:rPr sz="1150" spc="-10" dirty="0" smtClean="0">
                <a:latin typeface="Arial"/>
                <a:cs typeface="Arial"/>
              </a:rPr>
              <a:t>participating in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acknowledging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25" dirty="0" smtClean="0">
                <a:latin typeface="Arial"/>
                <a:cs typeface="Arial"/>
              </a:rPr>
              <a:t> ag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eeing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60" dirty="0" smtClean="0">
                <a:latin typeface="Arial"/>
                <a:cs typeface="Arial"/>
              </a:rPr>
              <a:t>shar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-10" dirty="0" smtClean="0">
                <a:latin typeface="Arial"/>
                <a:cs typeface="Arial"/>
              </a:rPr>
              <a:t>about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5" dirty="0" smtClean="0">
                <a:latin typeface="Arial"/>
                <a:cs typeface="Arial"/>
              </a:rPr>
              <a:t>performance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doctor in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employers </a:t>
            </a:r>
            <a:r>
              <a:rPr sz="1150" spc="-30" dirty="0" smtClean="0">
                <a:latin typeface="Arial"/>
                <a:cs typeface="Arial"/>
              </a:rPr>
              <a:t>involved in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Postgraduate </a:t>
            </a:r>
            <a:r>
              <a:rPr sz="1150" spc="-50" dirty="0" smtClean="0">
                <a:latin typeface="Arial"/>
                <a:cs typeface="Arial"/>
              </a:rPr>
              <a:t>Dean on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65" dirty="0" smtClean="0">
                <a:latin typeface="Arial"/>
                <a:cs typeface="Arial"/>
              </a:rPr>
              <a:t>basis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9209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10" dirty="0" smtClean="0">
                <a:latin typeface="Arial"/>
                <a:cs typeface="Arial"/>
              </a:rPr>
              <a:t>raining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ogramme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ector </a:t>
            </a:r>
            <a:r>
              <a:rPr sz="1150" spc="-105" dirty="0" smtClean="0">
                <a:latin typeface="Arial"/>
                <a:cs typeface="Arial"/>
              </a:rPr>
              <a:t>(TPD)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25" dirty="0" smtClean="0">
                <a:latin typeface="Arial"/>
                <a:cs typeface="Arial"/>
              </a:rPr>
              <a:t>responding pr</a:t>
            </a:r>
            <a:r>
              <a:rPr sz="1150" spc="-10" dirty="0" smtClean="0">
                <a:latin typeface="Arial"/>
                <a:cs typeface="Arial"/>
              </a:rPr>
              <a:t>omptly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communications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them,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usually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30" dirty="0" smtClean="0">
                <a:latin typeface="Arial"/>
                <a:cs typeface="Arial"/>
              </a:rPr>
              <a:t>email </a:t>
            </a:r>
            <a:r>
              <a:rPr sz="1150" spc="-25" dirty="0" smtClean="0">
                <a:latin typeface="Arial"/>
                <a:cs typeface="Arial"/>
              </a:rPr>
              <a:t>cor</a:t>
            </a:r>
            <a:r>
              <a:rPr sz="1150" spc="-45" dirty="0" smtClean="0">
                <a:latin typeface="Arial"/>
                <a:cs typeface="Arial"/>
              </a:rPr>
              <a:t>respondence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133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participate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oactively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appraisal, </a:t>
            </a:r>
            <a:r>
              <a:rPr sz="1150" spc="-70" dirty="0" smtClean="0">
                <a:latin typeface="Arial"/>
                <a:cs typeface="Arial"/>
              </a:rPr>
              <a:t>assessment </a:t>
            </a:r>
            <a:r>
              <a:rPr sz="1150" spc="-30" dirty="0" smtClean="0">
                <a:latin typeface="Arial"/>
                <a:cs typeface="Arial"/>
              </a:rPr>
              <a:t>and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planning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ocess, </a:t>
            </a:r>
            <a:r>
              <a:rPr sz="1150" spc="-10" dirty="0" smtClean="0">
                <a:latin typeface="Arial"/>
                <a:cs typeface="Arial"/>
              </a:rPr>
              <a:t>including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10" dirty="0" smtClean="0">
                <a:latin typeface="Arial"/>
                <a:cs typeface="Arial"/>
              </a:rPr>
              <a:t>documentation which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escribed </a:t>
            </a:r>
            <a:r>
              <a:rPr sz="1150" spc="-50" dirty="0" smtClean="0">
                <a:latin typeface="Arial"/>
                <a:cs typeface="Arial"/>
              </a:rPr>
              <a:t>timescales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19" name="object 9"/>
          <p:cNvSpPr/>
          <p:nvPr/>
        </p:nvSpPr>
        <p:spPr>
          <a:xfrm>
            <a:off x="0" y="776359"/>
            <a:ext cx="4259966" cy="493293"/>
          </a:xfrm>
          <a:custGeom>
            <a:avLst/>
            <a:gdLst/>
            <a:ahLst/>
            <a:cxnLst/>
            <a:rect l="l" t="t" r="r" b="b"/>
            <a:pathLst>
              <a:path w="4259966" h="493293">
                <a:moveTo>
                  <a:pt x="0" y="493293"/>
                </a:moveTo>
                <a:lnTo>
                  <a:pt x="4084088" y="493052"/>
                </a:lnTo>
                <a:lnTo>
                  <a:pt x="4136450" y="491363"/>
                </a:lnTo>
                <a:lnTo>
                  <a:pt x="4177230" y="486778"/>
                </a:lnTo>
                <a:lnTo>
                  <a:pt x="4219850" y="471304"/>
                </a:lnTo>
                <a:lnTo>
                  <a:pt x="4244553" y="441172"/>
                </a:lnTo>
                <a:lnTo>
                  <a:pt x="4256226" y="391494"/>
                </a:lnTo>
                <a:lnTo>
                  <a:pt x="4259182" y="345105"/>
                </a:lnTo>
                <a:lnTo>
                  <a:pt x="4259966" y="286408"/>
                </a:lnTo>
                <a:lnTo>
                  <a:pt x="4259966" y="206884"/>
                </a:lnTo>
                <a:lnTo>
                  <a:pt x="4259182" y="148188"/>
                </a:lnTo>
                <a:lnTo>
                  <a:pt x="4256226" y="101798"/>
                </a:lnTo>
                <a:lnTo>
                  <a:pt x="4244553" y="52120"/>
                </a:lnTo>
                <a:lnTo>
                  <a:pt x="4219850" y="21988"/>
                </a:lnTo>
                <a:lnTo>
                  <a:pt x="4177230" y="6515"/>
                </a:lnTo>
                <a:lnTo>
                  <a:pt x="4136450" y="1930"/>
                </a:lnTo>
                <a:lnTo>
                  <a:pt x="4084088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 txBox="1"/>
          <p:nvPr/>
        </p:nvSpPr>
        <p:spPr>
          <a:xfrm>
            <a:off x="430872" y="802803"/>
            <a:ext cx="3638550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7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h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04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-114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29" dirty="0" smtClean="0">
                <a:solidFill>
                  <a:srgbClr val="003060"/>
                </a:solidFill>
                <a:latin typeface="Myriad Pro"/>
                <a:cs typeface="Myriad Pro"/>
              </a:rPr>
              <a:t>’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esponsibilitie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21" name="object 11"/>
          <p:cNvSpPr/>
          <p:nvPr/>
        </p:nvSpPr>
        <p:spPr>
          <a:xfrm>
            <a:off x="5526720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526720" y="2545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526720" y="2998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526720" y="4131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526720" y="45842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526720" y="5037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526720" y="5490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526720" y="5943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526720" y="639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720" y="66587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 txBox="1"/>
          <p:nvPr/>
        </p:nvSpPr>
        <p:spPr>
          <a:xfrm>
            <a:off x="5513299" y="1814245"/>
            <a:ext cx="4714240" cy="49625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621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0" dirty="0" smtClean="0">
                <a:latin typeface="Arial"/>
                <a:cs typeface="Arial"/>
              </a:rPr>
              <a:t>develop and </a:t>
            </a:r>
            <a:r>
              <a:rPr sz="1150" spc="-40" dirty="0" smtClean="0">
                <a:latin typeface="Arial"/>
                <a:cs typeface="Arial"/>
              </a:rPr>
              <a:t>keep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-40" dirty="0" smtClean="0">
                <a:latin typeface="Arial"/>
                <a:cs typeface="Arial"/>
              </a:rPr>
              <a:t>my 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portfolio which </a:t>
            </a:r>
            <a:r>
              <a:rPr sz="1150" spc="-25" dirty="0" smtClean="0">
                <a:latin typeface="Arial"/>
                <a:cs typeface="Arial"/>
              </a:rPr>
              <a:t>underpins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ocess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documents </a:t>
            </a:r>
            <a:r>
              <a:rPr sz="1150" spc="-40" dirty="0" smtClean="0">
                <a:latin typeface="Arial"/>
                <a:cs typeface="Arial"/>
              </a:rPr>
              <a:t>my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6731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esou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ces </a:t>
            </a:r>
            <a:r>
              <a:rPr sz="1150" spc="-45" dirty="0" smtClean="0">
                <a:latin typeface="Arial"/>
                <a:cs typeface="Arial"/>
              </a:rPr>
              <a:t>available </a:t>
            </a:r>
            <a:r>
              <a:rPr sz="1150" spc="-10" dirty="0" smtClean="0">
                <a:latin typeface="Arial"/>
                <a:cs typeface="Arial"/>
              </a:rPr>
              <a:t>optimally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40" dirty="0" smtClean="0">
                <a:latin typeface="Arial"/>
                <a:cs typeface="Arial"/>
              </a:rPr>
              <a:t>my competences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standa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ds </a:t>
            </a:r>
            <a:r>
              <a:rPr sz="1150" spc="-50" dirty="0" smtClean="0">
                <a:latin typeface="Arial"/>
                <a:cs typeface="Arial"/>
              </a:rPr>
              <a:t>set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371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evaluation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participating </a:t>
            </a:r>
            <a:r>
              <a:rPr sz="1150" spc="-35" dirty="0" smtClean="0">
                <a:latin typeface="Arial"/>
                <a:cs typeface="Arial"/>
              </a:rPr>
              <a:t>actively in </a:t>
            </a:r>
            <a:r>
              <a:rPr sz="1150" spc="-10" dirty="0" smtClean="0">
                <a:latin typeface="Arial"/>
                <a:cs typeface="Arial"/>
              </a:rPr>
              <a:t>the national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50" dirty="0" smtClean="0">
                <a:latin typeface="Arial"/>
                <a:cs typeface="Arial"/>
              </a:rPr>
              <a:t>GMC/COPMeD</a:t>
            </a:r>
            <a:endParaRPr sz="1150">
              <a:latin typeface="Arial"/>
              <a:cs typeface="Arial"/>
            </a:endParaRPr>
          </a:p>
          <a:p>
            <a:pPr marL="156210" marR="378460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5" dirty="0" smtClean="0">
                <a:latin typeface="Arial"/>
                <a:cs typeface="Arial"/>
              </a:rPr>
              <a:t>contribute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quality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ovement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training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950"/>
              </a:lnSpc>
              <a:spcBef>
                <a:spcPts val="20"/>
              </a:spcBef>
            </a:pPr>
            <a:endParaRPr sz="950"/>
          </a:p>
          <a:p>
            <a:pPr marL="12700">
              <a:lnSpc>
                <a:spcPct val="100000"/>
              </a:lnSpc>
            </a:pPr>
            <a:r>
              <a:rPr sz="1150" b="1" dirty="0" smtClean="0">
                <a:latin typeface="Arial"/>
                <a:cs typeface="Arial"/>
              </a:rPr>
              <a:t>In </a:t>
            </a:r>
            <a:r>
              <a:rPr sz="1150" b="1" spc="-35" dirty="0" smtClean="0">
                <a:latin typeface="Arial"/>
                <a:cs typeface="Arial"/>
              </a:rPr>
              <a:t>each </a:t>
            </a:r>
            <a:r>
              <a:rPr sz="1150" b="1" spc="-15" dirty="0" smtClean="0">
                <a:latin typeface="Arial"/>
                <a:cs typeface="Arial"/>
              </a:rPr>
              <a:t>placement </a:t>
            </a:r>
            <a:r>
              <a:rPr sz="1150" b="1" spc="15" dirty="0" smtClean="0">
                <a:latin typeface="Arial"/>
                <a:cs typeface="Arial"/>
              </a:rPr>
              <a:t>the </a:t>
            </a:r>
            <a:r>
              <a:rPr sz="1150" b="1" spc="-185" dirty="0" smtClean="0">
                <a:latin typeface="Arial"/>
                <a:cs typeface="Arial"/>
              </a:rPr>
              <a:t>T</a:t>
            </a:r>
            <a:r>
              <a:rPr sz="1150" b="1" spc="0" dirty="0" smtClean="0">
                <a:latin typeface="Arial"/>
                <a:cs typeface="Arial"/>
              </a:rPr>
              <a:t>rainee ag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-45" dirty="0" smtClean="0">
                <a:latin typeface="Arial"/>
                <a:cs typeface="Arial"/>
              </a:rPr>
              <a:t>ees to: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07645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65" dirty="0" smtClean="0">
                <a:latin typeface="Arial"/>
                <a:cs typeface="Arial"/>
              </a:rPr>
              <a:t>scale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40335">
              <a:lnSpc>
                <a:spcPct val="108700"/>
              </a:lnSpc>
            </a:pPr>
            <a:r>
              <a:rPr sz="1150" spc="-75" dirty="0" smtClean="0">
                <a:latin typeface="Arial"/>
                <a:cs typeface="Arial"/>
              </a:rPr>
              <a:t>Discuss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based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20" dirty="0" smtClean="0">
                <a:latin typeface="Arial"/>
                <a:cs typeface="Arial"/>
              </a:rPr>
              <a:t>ratings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20" dirty="0" smtClean="0">
                <a:latin typeface="Arial"/>
                <a:cs typeface="Arial"/>
              </a:rPr>
              <a:t>action plan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89560">
              <a:lnSpc>
                <a:spcPct val="108700"/>
              </a:lnSpc>
            </a:pPr>
            <a:r>
              <a:rPr sz="1150" spc="-50" dirty="0" smtClean="0">
                <a:latin typeface="Arial"/>
                <a:cs typeface="Arial"/>
              </a:rPr>
              <a:t>Cr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pdp,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85" dirty="0" smtClean="0">
                <a:latin typeface="Arial"/>
                <a:cs typeface="Arial"/>
              </a:rPr>
              <a:t>SMA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T </a:t>
            </a:r>
            <a:r>
              <a:rPr sz="1150" spc="-30" dirty="0" smtClean="0">
                <a:latin typeface="Arial"/>
                <a:cs typeface="Arial"/>
              </a:rPr>
              <a:t>objectives,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action </a:t>
            </a:r>
            <a:r>
              <a:rPr sz="1150" spc="-15" dirty="0" smtClean="0">
                <a:latin typeface="Arial"/>
                <a:cs typeface="Arial"/>
              </a:rPr>
              <a:t>planning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undertaken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587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in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30" dirty="0" smtClean="0">
                <a:latin typeface="Arial"/>
                <a:cs typeface="Arial"/>
              </a:rPr>
              <a:t>feedback or raising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80" dirty="0" smtClean="0">
                <a:latin typeface="Arial"/>
                <a:cs typeface="Arial"/>
              </a:rPr>
              <a:t>issues which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15" dirty="0" smtClean="0">
                <a:latin typeface="Arial"/>
                <a:cs typeface="Arial"/>
              </a:rPr>
              <a:t>impact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4254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5" dirty="0" smtClean="0">
                <a:latin typeface="Arial"/>
                <a:cs typeface="Arial"/>
              </a:rPr>
              <a:t>completing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-75" dirty="0" smtClean="0">
                <a:latin typeface="Arial"/>
                <a:cs typeface="Arial"/>
              </a:rPr>
              <a:t>assessments in a </a:t>
            </a:r>
            <a:r>
              <a:rPr sz="1150" spc="-25" dirty="0" smtClean="0">
                <a:latin typeface="Arial"/>
                <a:cs typeface="Arial"/>
              </a:rPr>
              <a:t>timeous manner</a:t>
            </a:r>
            <a:endParaRPr sz="1150">
              <a:latin typeface="Arial"/>
              <a:cs typeface="Arial"/>
            </a:endParaRPr>
          </a:p>
          <a:p>
            <a:pPr marL="156210" marR="545465">
              <a:lnSpc>
                <a:spcPct val="1498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0" dirty="0" smtClean="0">
                <a:latin typeface="Arial"/>
                <a:cs typeface="Arial"/>
              </a:rPr>
              <a:t>e-portfolio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30" dirty="0" smtClean="0">
                <a:latin typeface="Arial"/>
                <a:cs typeface="Arial"/>
              </a:rPr>
              <a:t>GMC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Communicable Diseases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3070277" y="3049779"/>
            <a:ext cx="4585006" cy="38258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3169389" y="3148891"/>
            <a:ext cx="4210608" cy="3562540"/>
          </a:xfrm>
          <a:custGeom>
            <a:avLst/>
            <a:gdLst/>
            <a:ahLst/>
            <a:cxnLst/>
            <a:rect l="l" t="t" r="r" b="b"/>
            <a:pathLst>
              <a:path w="4210608" h="3562540">
                <a:moveTo>
                  <a:pt x="2105304" y="0"/>
                </a:moveTo>
                <a:lnTo>
                  <a:pt x="1932637" y="5904"/>
                </a:lnTo>
                <a:lnTo>
                  <a:pt x="1763814" y="23314"/>
                </a:lnTo>
                <a:lnTo>
                  <a:pt x="1599376" y="51768"/>
                </a:lnTo>
                <a:lnTo>
                  <a:pt x="1439867" y="90810"/>
                </a:lnTo>
                <a:lnTo>
                  <a:pt x="1285826" y="139981"/>
                </a:lnTo>
                <a:lnTo>
                  <a:pt x="1137797" y="198823"/>
                </a:lnTo>
                <a:lnTo>
                  <a:pt x="996321" y="266876"/>
                </a:lnTo>
                <a:lnTo>
                  <a:pt x="861940" y="343683"/>
                </a:lnTo>
                <a:lnTo>
                  <a:pt x="735196" y="428785"/>
                </a:lnTo>
                <a:lnTo>
                  <a:pt x="616631" y="521723"/>
                </a:lnTo>
                <a:lnTo>
                  <a:pt x="506785" y="622040"/>
                </a:lnTo>
                <a:lnTo>
                  <a:pt x="406202" y="729276"/>
                </a:lnTo>
                <a:lnTo>
                  <a:pt x="315424" y="842974"/>
                </a:lnTo>
                <a:lnTo>
                  <a:pt x="234991" y="962675"/>
                </a:lnTo>
                <a:lnTo>
                  <a:pt x="165445" y="1087919"/>
                </a:lnTo>
                <a:lnTo>
                  <a:pt x="107330" y="1218250"/>
                </a:lnTo>
                <a:lnTo>
                  <a:pt x="61186" y="1353208"/>
                </a:lnTo>
                <a:lnTo>
                  <a:pt x="27554" y="1492336"/>
                </a:lnTo>
                <a:lnTo>
                  <a:pt x="6979" y="1635173"/>
                </a:lnTo>
                <a:lnTo>
                  <a:pt x="0" y="1781263"/>
                </a:lnTo>
                <a:lnTo>
                  <a:pt x="6979" y="1927357"/>
                </a:lnTo>
                <a:lnTo>
                  <a:pt x="27554" y="2070198"/>
                </a:lnTo>
                <a:lnTo>
                  <a:pt x="61186" y="2209327"/>
                </a:lnTo>
                <a:lnTo>
                  <a:pt x="107330" y="2344288"/>
                </a:lnTo>
                <a:lnTo>
                  <a:pt x="165445" y="2474620"/>
                </a:lnTo>
                <a:lnTo>
                  <a:pt x="234991" y="2599866"/>
                </a:lnTo>
                <a:lnTo>
                  <a:pt x="315424" y="2719568"/>
                </a:lnTo>
                <a:lnTo>
                  <a:pt x="406202" y="2833266"/>
                </a:lnTo>
                <a:lnTo>
                  <a:pt x="506785" y="2940502"/>
                </a:lnTo>
                <a:lnTo>
                  <a:pt x="616631" y="3040819"/>
                </a:lnTo>
                <a:lnTo>
                  <a:pt x="735196" y="3133758"/>
                </a:lnTo>
                <a:lnTo>
                  <a:pt x="861940" y="3218859"/>
                </a:lnTo>
                <a:lnTo>
                  <a:pt x="996321" y="3295666"/>
                </a:lnTo>
                <a:lnTo>
                  <a:pt x="1137797" y="3363719"/>
                </a:lnTo>
                <a:lnTo>
                  <a:pt x="1285826" y="3422560"/>
                </a:lnTo>
                <a:lnTo>
                  <a:pt x="1439867" y="3471730"/>
                </a:lnTo>
                <a:lnTo>
                  <a:pt x="1599376" y="3510772"/>
                </a:lnTo>
                <a:lnTo>
                  <a:pt x="1763814" y="3539226"/>
                </a:lnTo>
                <a:lnTo>
                  <a:pt x="1932637" y="3556635"/>
                </a:lnTo>
                <a:lnTo>
                  <a:pt x="2105304" y="3562540"/>
                </a:lnTo>
                <a:lnTo>
                  <a:pt x="2277971" y="3556635"/>
                </a:lnTo>
                <a:lnTo>
                  <a:pt x="2446794" y="3539226"/>
                </a:lnTo>
                <a:lnTo>
                  <a:pt x="2611231" y="3510772"/>
                </a:lnTo>
                <a:lnTo>
                  <a:pt x="2770741" y="3471730"/>
                </a:lnTo>
                <a:lnTo>
                  <a:pt x="2924782" y="3422560"/>
                </a:lnTo>
                <a:lnTo>
                  <a:pt x="3072811" y="3363719"/>
                </a:lnTo>
                <a:lnTo>
                  <a:pt x="3214286" y="3295666"/>
                </a:lnTo>
                <a:lnTo>
                  <a:pt x="3348667" y="3218859"/>
                </a:lnTo>
                <a:lnTo>
                  <a:pt x="3475412" y="3133758"/>
                </a:lnTo>
                <a:lnTo>
                  <a:pt x="3593977" y="3040819"/>
                </a:lnTo>
                <a:lnTo>
                  <a:pt x="3703822" y="2940502"/>
                </a:lnTo>
                <a:lnTo>
                  <a:pt x="3804405" y="2833266"/>
                </a:lnTo>
                <a:lnTo>
                  <a:pt x="3895184" y="2719568"/>
                </a:lnTo>
                <a:lnTo>
                  <a:pt x="3975617" y="2599866"/>
                </a:lnTo>
                <a:lnTo>
                  <a:pt x="4045162" y="2474620"/>
                </a:lnTo>
                <a:lnTo>
                  <a:pt x="4103278" y="2344288"/>
                </a:lnTo>
                <a:lnTo>
                  <a:pt x="4149422" y="2209327"/>
                </a:lnTo>
                <a:lnTo>
                  <a:pt x="4183053" y="2070198"/>
                </a:lnTo>
                <a:lnTo>
                  <a:pt x="4203629" y="1927357"/>
                </a:lnTo>
                <a:lnTo>
                  <a:pt x="4210608" y="1781263"/>
                </a:lnTo>
                <a:lnTo>
                  <a:pt x="4203629" y="1635173"/>
                </a:lnTo>
                <a:lnTo>
                  <a:pt x="4183053" y="1492336"/>
                </a:lnTo>
                <a:lnTo>
                  <a:pt x="4149422" y="1353208"/>
                </a:lnTo>
                <a:lnTo>
                  <a:pt x="4103278" y="1218250"/>
                </a:lnTo>
                <a:lnTo>
                  <a:pt x="4045162" y="1087919"/>
                </a:lnTo>
                <a:lnTo>
                  <a:pt x="3975617" y="962675"/>
                </a:lnTo>
                <a:lnTo>
                  <a:pt x="3895184" y="842974"/>
                </a:lnTo>
                <a:lnTo>
                  <a:pt x="3804405" y="729276"/>
                </a:lnTo>
                <a:lnTo>
                  <a:pt x="3703822" y="622040"/>
                </a:lnTo>
                <a:lnTo>
                  <a:pt x="3593977" y="521723"/>
                </a:lnTo>
                <a:lnTo>
                  <a:pt x="3475412" y="428785"/>
                </a:lnTo>
                <a:lnTo>
                  <a:pt x="3348667" y="343683"/>
                </a:lnTo>
                <a:lnTo>
                  <a:pt x="3214286" y="266876"/>
                </a:lnTo>
                <a:lnTo>
                  <a:pt x="3072811" y="198823"/>
                </a:lnTo>
                <a:lnTo>
                  <a:pt x="2924782" y="139981"/>
                </a:lnTo>
                <a:lnTo>
                  <a:pt x="2770741" y="90810"/>
                </a:lnTo>
                <a:lnTo>
                  <a:pt x="2611231" y="51768"/>
                </a:lnTo>
                <a:lnTo>
                  <a:pt x="2446794" y="23314"/>
                </a:lnTo>
                <a:lnTo>
                  <a:pt x="2277971" y="5904"/>
                </a:lnTo>
                <a:lnTo>
                  <a:pt x="2105304" y="0"/>
                </a:lnTo>
                <a:close/>
              </a:path>
            </a:pathLst>
          </a:custGeom>
          <a:solidFill>
            <a:srgbClr val="9DDCF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634886" y="3198342"/>
            <a:ext cx="26009" cy="8661"/>
          </a:xfrm>
          <a:custGeom>
            <a:avLst/>
            <a:gdLst/>
            <a:ahLst/>
            <a:cxnLst/>
            <a:rect l="l" t="t" r="r" b="b"/>
            <a:pathLst>
              <a:path w="26009" h="8661">
                <a:moveTo>
                  <a:pt x="0" y="4330"/>
                </a:moveTo>
                <a:lnTo>
                  <a:pt x="26009" y="4330"/>
                </a:lnTo>
              </a:path>
            </a:pathLst>
          </a:custGeom>
          <a:ln w="9931">
            <a:solidFill>
              <a:srgbClr val="FBB04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983704" y="4958257"/>
            <a:ext cx="2887179" cy="19173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7082826" y="5057362"/>
            <a:ext cx="2512599" cy="1653667"/>
          </a:xfrm>
          <a:custGeom>
            <a:avLst/>
            <a:gdLst/>
            <a:ahLst/>
            <a:cxnLst/>
            <a:rect l="l" t="t" r="r" b="b"/>
            <a:pathLst>
              <a:path w="2512599" h="1653667">
                <a:moveTo>
                  <a:pt x="2512599" y="956297"/>
                </a:moveTo>
                <a:lnTo>
                  <a:pt x="415156" y="956297"/>
                </a:lnTo>
                <a:lnTo>
                  <a:pt x="641547" y="1076756"/>
                </a:lnTo>
                <a:lnTo>
                  <a:pt x="641496" y="1494218"/>
                </a:lnTo>
                <a:lnTo>
                  <a:pt x="647277" y="1541852"/>
                </a:lnTo>
                <a:lnTo>
                  <a:pt x="663130" y="1583724"/>
                </a:lnTo>
                <a:lnTo>
                  <a:pt x="687359" y="1617652"/>
                </a:lnTo>
                <a:lnTo>
                  <a:pt x="718269" y="1641453"/>
                </a:lnTo>
                <a:lnTo>
                  <a:pt x="2388000" y="1653666"/>
                </a:lnTo>
                <a:lnTo>
                  <a:pt x="2400755" y="1652837"/>
                </a:lnTo>
                <a:lnTo>
                  <a:pt x="2447459" y="1634282"/>
                </a:lnTo>
                <a:lnTo>
                  <a:pt x="2476193" y="1606630"/>
                </a:lnTo>
                <a:lnTo>
                  <a:pt x="2497644" y="1569634"/>
                </a:lnTo>
                <a:lnTo>
                  <a:pt x="2510114" y="1525477"/>
                </a:lnTo>
                <a:lnTo>
                  <a:pt x="2512599" y="1369606"/>
                </a:lnTo>
                <a:lnTo>
                  <a:pt x="2512599" y="956297"/>
                </a:lnTo>
                <a:close/>
              </a:path>
              <a:path w="2512599" h="1653667">
                <a:moveTo>
                  <a:pt x="516873" y="581100"/>
                </a:moveTo>
                <a:lnTo>
                  <a:pt x="63277" y="596849"/>
                </a:lnTo>
                <a:lnTo>
                  <a:pt x="25278" y="606140"/>
                </a:lnTo>
                <a:lnTo>
                  <a:pt x="921" y="638113"/>
                </a:lnTo>
                <a:lnTo>
                  <a:pt x="0" y="648726"/>
                </a:lnTo>
                <a:lnTo>
                  <a:pt x="1286" y="660123"/>
                </a:lnTo>
                <a:lnTo>
                  <a:pt x="251390" y="1069962"/>
                </a:lnTo>
                <a:lnTo>
                  <a:pt x="278069" y="1097994"/>
                </a:lnTo>
                <a:lnTo>
                  <a:pt x="307631" y="1105572"/>
                </a:lnTo>
                <a:lnTo>
                  <a:pt x="317453" y="1103575"/>
                </a:lnTo>
                <a:lnTo>
                  <a:pt x="352742" y="1073104"/>
                </a:lnTo>
                <a:lnTo>
                  <a:pt x="412426" y="961402"/>
                </a:lnTo>
                <a:lnTo>
                  <a:pt x="413277" y="959751"/>
                </a:lnTo>
                <a:lnTo>
                  <a:pt x="415156" y="956297"/>
                </a:lnTo>
                <a:lnTo>
                  <a:pt x="2512599" y="956297"/>
                </a:lnTo>
                <a:lnTo>
                  <a:pt x="2512599" y="851776"/>
                </a:lnTo>
                <a:lnTo>
                  <a:pt x="641585" y="851776"/>
                </a:lnTo>
                <a:lnTo>
                  <a:pt x="508654" y="780338"/>
                </a:lnTo>
                <a:lnTo>
                  <a:pt x="509555" y="778675"/>
                </a:lnTo>
                <a:lnTo>
                  <a:pt x="511295" y="775334"/>
                </a:lnTo>
                <a:lnTo>
                  <a:pt x="567048" y="670496"/>
                </a:lnTo>
                <a:lnTo>
                  <a:pt x="573020" y="657279"/>
                </a:lnTo>
                <a:lnTo>
                  <a:pt x="576646" y="644699"/>
                </a:lnTo>
                <a:lnTo>
                  <a:pt x="578005" y="632882"/>
                </a:lnTo>
                <a:lnTo>
                  <a:pt x="577178" y="621956"/>
                </a:lnTo>
                <a:lnTo>
                  <a:pt x="553601" y="589702"/>
                </a:lnTo>
                <a:lnTo>
                  <a:pt x="530770" y="582228"/>
                </a:lnTo>
                <a:lnTo>
                  <a:pt x="516873" y="581100"/>
                </a:lnTo>
                <a:close/>
              </a:path>
              <a:path w="2512599" h="1653667">
                <a:moveTo>
                  <a:pt x="2388000" y="0"/>
                </a:moveTo>
                <a:lnTo>
                  <a:pt x="766070" y="0"/>
                </a:lnTo>
                <a:lnTo>
                  <a:pt x="753306" y="830"/>
                </a:lnTo>
                <a:lnTo>
                  <a:pt x="706601" y="19421"/>
                </a:lnTo>
                <a:lnTo>
                  <a:pt x="677893" y="47124"/>
                </a:lnTo>
                <a:lnTo>
                  <a:pt x="656482" y="84187"/>
                </a:lnTo>
                <a:lnTo>
                  <a:pt x="644060" y="128421"/>
                </a:lnTo>
                <a:lnTo>
                  <a:pt x="641635" y="365594"/>
                </a:lnTo>
                <a:lnTo>
                  <a:pt x="641585" y="851776"/>
                </a:lnTo>
                <a:lnTo>
                  <a:pt x="2512599" y="851776"/>
                </a:lnTo>
                <a:lnTo>
                  <a:pt x="2512599" y="160172"/>
                </a:lnTo>
                <a:lnTo>
                  <a:pt x="2511954" y="143775"/>
                </a:lnTo>
                <a:lnTo>
                  <a:pt x="2502782" y="97751"/>
                </a:lnTo>
                <a:lnTo>
                  <a:pt x="2484074" y="58179"/>
                </a:lnTo>
                <a:lnTo>
                  <a:pt x="2457529" y="27241"/>
                </a:lnTo>
                <a:lnTo>
                  <a:pt x="2424847" y="7120"/>
                </a:lnTo>
                <a:lnTo>
                  <a:pt x="2388000" y="0"/>
                </a:lnTo>
                <a:close/>
              </a:path>
            </a:pathLst>
          </a:custGeom>
          <a:solidFill>
            <a:srgbClr val="FFF2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3868140" y="573430"/>
            <a:ext cx="3276699" cy="305368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3967250" y="672542"/>
            <a:ext cx="1722174" cy="2681299"/>
          </a:xfrm>
          <a:custGeom>
            <a:avLst/>
            <a:gdLst/>
            <a:ahLst/>
            <a:cxnLst/>
            <a:rect l="l" t="t" r="r" b="b"/>
            <a:pathLst>
              <a:path w="1722174" h="2681299">
                <a:moveTo>
                  <a:pt x="1210520" y="2166074"/>
                </a:moveTo>
                <a:lnTo>
                  <a:pt x="1171473" y="2174736"/>
                </a:lnTo>
                <a:lnTo>
                  <a:pt x="1145533" y="2206382"/>
                </a:lnTo>
                <a:lnTo>
                  <a:pt x="1144112" y="2216947"/>
                </a:lnTo>
                <a:lnTo>
                  <a:pt x="1144838" y="2228293"/>
                </a:lnTo>
                <a:lnTo>
                  <a:pt x="1387475" y="2644635"/>
                </a:lnTo>
                <a:lnTo>
                  <a:pt x="1413733" y="2673241"/>
                </a:lnTo>
                <a:lnTo>
                  <a:pt x="1443264" y="2681299"/>
                </a:lnTo>
                <a:lnTo>
                  <a:pt x="1453155" y="2679428"/>
                </a:lnTo>
                <a:lnTo>
                  <a:pt x="1489071" y="2649221"/>
                </a:lnTo>
                <a:lnTo>
                  <a:pt x="1710537" y="2260193"/>
                </a:lnTo>
                <a:lnTo>
                  <a:pt x="1722174" y="2222601"/>
                </a:lnTo>
                <a:lnTo>
                  <a:pt x="1721654" y="2211347"/>
                </a:lnTo>
                <a:lnTo>
                  <a:pt x="1699558" y="2176816"/>
                </a:lnTo>
                <a:lnTo>
                  <a:pt x="1332611" y="2166086"/>
                </a:lnTo>
                <a:lnTo>
                  <a:pt x="1210520" y="2166074"/>
                </a:lnTo>
                <a:close/>
              </a:path>
              <a:path w="1722174" h="2681299">
                <a:moveTo>
                  <a:pt x="1531835" y="1865934"/>
                </a:moveTo>
                <a:lnTo>
                  <a:pt x="1332611" y="1865934"/>
                </a:lnTo>
                <a:lnTo>
                  <a:pt x="1332611" y="2166086"/>
                </a:lnTo>
                <a:lnTo>
                  <a:pt x="1544464" y="2166086"/>
                </a:lnTo>
                <a:lnTo>
                  <a:pt x="1532087" y="2166072"/>
                </a:lnTo>
                <a:lnTo>
                  <a:pt x="1531835" y="1865934"/>
                </a:lnTo>
                <a:close/>
              </a:path>
              <a:path w="1722174" h="2681299">
                <a:moveTo>
                  <a:pt x="2732697" y="0"/>
                </a:moveTo>
                <a:lnTo>
                  <a:pt x="169672" y="0"/>
                </a:lnTo>
                <a:lnTo>
                  <a:pt x="154889" y="629"/>
                </a:lnTo>
                <a:lnTo>
                  <a:pt x="112870" y="9659"/>
                </a:lnTo>
                <a:lnTo>
                  <a:pt x="75448" y="28307"/>
                </a:lnTo>
                <a:lnTo>
                  <a:pt x="44036" y="55170"/>
                </a:lnTo>
                <a:lnTo>
                  <a:pt x="20050" y="88843"/>
                </a:lnTo>
                <a:lnTo>
                  <a:pt x="4907" y="127921"/>
                </a:lnTo>
                <a:lnTo>
                  <a:pt x="0" y="490372"/>
                </a:lnTo>
                <a:lnTo>
                  <a:pt x="0" y="1697672"/>
                </a:lnTo>
                <a:lnTo>
                  <a:pt x="5557" y="1740545"/>
                </a:lnTo>
                <a:lnTo>
                  <a:pt x="21284" y="1779332"/>
                </a:lnTo>
                <a:lnTo>
                  <a:pt x="45767" y="1812626"/>
                </a:lnTo>
                <a:lnTo>
                  <a:pt x="77589" y="1839024"/>
                </a:lnTo>
                <a:lnTo>
                  <a:pt x="115335" y="1857122"/>
                </a:lnTo>
                <a:lnTo>
                  <a:pt x="157590" y="1865514"/>
                </a:lnTo>
                <a:lnTo>
                  <a:pt x="998969" y="1865934"/>
                </a:lnTo>
                <a:lnTo>
                  <a:pt x="2732697" y="1865934"/>
                </a:lnTo>
                <a:lnTo>
                  <a:pt x="2775928" y="1860423"/>
                </a:lnTo>
                <a:lnTo>
                  <a:pt x="2815039" y="1844825"/>
                </a:lnTo>
                <a:lnTo>
                  <a:pt x="2848612" y="1820544"/>
                </a:lnTo>
                <a:lnTo>
                  <a:pt x="2875232" y="1788985"/>
                </a:lnTo>
                <a:lnTo>
                  <a:pt x="2893482" y="1751553"/>
                </a:lnTo>
                <a:lnTo>
                  <a:pt x="2901945" y="1709652"/>
                </a:lnTo>
                <a:lnTo>
                  <a:pt x="2902369" y="1375549"/>
                </a:lnTo>
                <a:lnTo>
                  <a:pt x="2902369" y="168262"/>
                </a:lnTo>
                <a:lnTo>
                  <a:pt x="2896811" y="125388"/>
                </a:lnTo>
                <a:lnTo>
                  <a:pt x="2881081" y="86602"/>
                </a:lnTo>
                <a:lnTo>
                  <a:pt x="2856597" y="53308"/>
                </a:lnTo>
                <a:lnTo>
                  <a:pt x="2824773" y="26910"/>
                </a:lnTo>
                <a:lnTo>
                  <a:pt x="2787028" y="8812"/>
                </a:lnTo>
                <a:lnTo>
                  <a:pt x="2744776" y="419"/>
                </a:lnTo>
                <a:lnTo>
                  <a:pt x="2732697" y="0"/>
                </a:lnTo>
                <a:close/>
              </a:path>
            </a:pathLst>
          </a:custGeom>
          <a:solidFill>
            <a:srgbClr val="FBB04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6656789" y="1307200"/>
            <a:ext cx="3065580" cy="274742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6755909" y="1406312"/>
            <a:ext cx="2691574" cy="2372997"/>
          </a:xfrm>
          <a:custGeom>
            <a:avLst/>
            <a:gdLst/>
            <a:ahLst/>
            <a:cxnLst/>
            <a:rect l="l" t="t" r="r" b="b"/>
            <a:pathLst>
              <a:path w="2691574" h="2372997">
                <a:moveTo>
                  <a:pt x="117488" y="1799408"/>
                </a:moveTo>
                <a:lnTo>
                  <a:pt x="81890" y="1815420"/>
                </a:lnTo>
                <a:lnTo>
                  <a:pt x="47891" y="1974684"/>
                </a:lnTo>
                <a:lnTo>
                  <a:pt x="1129" y="2300795"/>
                </a:lnTo>
                <a:lnTo>
                  <a:pt x="0" y="2315031"/>
                </a:lnTo>
                <a:lnTo>
                  <a:pt x="798" y="2327921"/>
                </a:lnTo>
                <a:lnTo>
                  <a:pt x="21026" y="2364238"/>
                </a:lnTo>
                <a:lnTo>
                  <a:pt x="50938" y="2372997"/>
                </a:lnTo>
                <a:lnTo>
                  <a:pt x="63117" y="2371925"/>
                </a:lnTo>
                <a:lnTo>
                  <a:pt x="500011" y="2199132"/>
                </a:lnTo>
                <a:lnTo>
                  <a:pt x="531981" y="2178196"/>
                </a:lnTo>
                <a:lnTo>
                  <a:pt x="544911" y="2150953"/>
                </a:lnTo>
                <a:lnTo>
                  <a:pt x="544898" y="2141105"/>
                </a:lnTo>
                <a:lnTo>
                  <a:pt x="522702" y="2101509"/>
                </a:lnTo>
                <a:lnTo>
                  <a:pt x="417029" y="2017902"/>
                </a:lnTo>
                <a:lnTo>
                  <a:pt x="513510" y="1894814"/>
                </a:lnTo>
                <a:lnTo>
                  <a:pt x="260349" y="1894814"/>
                </a:lnTo>
                <a:lnTo>
                  <a:pt x="162534" y="1817941"/>
                </a:lnTo>
                <a:lnTo>
                  <a:pt x="150843" y="1809887"/>
                </a:lnTo>
                <a:lnTo>
                  <a:pt x="139351" y="1804148"/>
                </a:lnTo>
                <a:lnTo>
                  <a:pt x="128189" y="1800673"/>
                </a:lnTo>
                <a:lnTo>
                  <a:pt x="117488" y="1799408"/>
                </a:lnTo>
                <a:close/>
              </a:path>
              <a:path w="2691574" h="2372997">
                <a:moveTo>
                  <a:pt x="2545714" y="0"/>
                </a:moveTo>
                <a:lnTo>
                  <a:pt x="749731" y="0"/>
                </a:lnTo>
                <a:lnTo>
                  <a:pt x="736859" y="711"/>
                </a:lnTo>
                <a:lnTo>
                  <a:pt x="688962" y="16802"/>
                </a:lnTo>
                <a:lnTo>
                  <a:pt x="658122" y="41109"/>
                </a:lnTo>
                <a:lnTo>
                  <a:pt x="633045" y="74119"/>
                </a:lnTo>
                <a:lnTo>
                  <a:pt x="614997" y="114224"/>
                </a:lnTo>
                <a:lnTo>
                  <a:pt x="605245" y="159815"/>
                </a:lnTo>
                <a:lnTo>
                  <a:pt x="603871" y="1354023"/>
                </a:lnTo>
                <a:lnTo>
                  <a:pt x="604253" y="1367377"/>
                </a:lnTo>
                <a:lnTo>
                  <a:pt x="609729" y="1405730"/>
                </a:lnTo>
                <a:lnTo>
                  <a:pt x="616680" y="1429594"/>
                </a:lnTo>
                <a:lnTo>
                  <a:pt x="260349" y="1894814"/>
                </a:lnTo>
                <a:lnTo>
                  <a:pt x="513510" y="1894814"/>
                </a:lnTo>
                <a:lnTo>
                  <a:pt x="792123" y="1539367"/>
                </a:lnTo>
                <a:lnTo>
                  <a:pt x="2545714" y="1539367"/>
                </a:lnTo>
                <a:lnTo>
                  <a:pt x="2583348" y="1533138"/>
                </a:lnTo>
                <a:lnTo>
                  <a:pt x="2617328" y="1515526"/>
                </a:lnTo>
                <a:lnTo>
                  <a:pt x="2646388" y="1488139"/>
                </a:lnTo>
                <a:lnTo>
                  <a:pt x="2669263" y="1452585"/>
                </a:lnTo>
                <a:lnTo>
                  <a:pt x="2684685" y="1410473"/>
                </a:lnTo>
                <a:lnTo>
                  <a:pt x="2691390" y="1363411"/>
                </a:lnTo>
                <a:lnTo>
                  <a:pt x="2691574" y="185356"/>
                </a:lnTo>
                <a:lnTo>
                  <a:pt x="2691013" y="168998"/>
                </a:lnTo>
                <a:lnTo>
                  <a:pt x="2682986" y="122542"/>
                </a:lnTo>
                <a:lnTo>
                  <a:pt x="2666422" y="81267"/>
                </a:lnTo>
                <a:lnTo>
                  <a:pt x="2642588" y="46781"/>
                </a:lnTo>
                <a:lnTo>
                  <a:pt x="2612749" y="20691"/>
                </a:lnTo>
                <a:lnTo>
                  <a:pt x="2578172" y="4605"/>
                </a:lnTo>
                <a:lnTo>
                  <a:pt x="2553112" y="234"/>
                </a:lnTo>
                <a:lnTo>
                  <a:pt x="2545714" y="0"/>
                </a:lnTo>
                <a:close/>
              </a:path>
            </a:pathLst>
          </a:custGeom>
          <a:solidFill>
            <a:srgbClr val="BBD86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7042791" y="3542754"/>
            <a:ext cx="3061328" cy="131721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7141981" y="3641871"/>
            <a:ext cx="2809226" cy="943343"/>
          </a:xfrm>
          <a:custGeom>
            <a:avLst/>
            <a:gdLst/>
            <a:ahLst/>
            <a:cxnLst/>
            <a:rect l="l" t="t" r="r" b="b"/>
            <a:pathLst>
              <a:path w="2809226" h="943343">
                <a:moveTo>
                  <a:pt x="2809185" y="544398"/>
                </a:moveTo>
                <a:lnTo>
                  <a:pt x="677937" y="544398"/>
                </a:lnTo>
                <a:lnTo>
                  <a:pt x="677937" y="783208"/>
                </a:lnTo>
                <a:lnTo>
                  <a:pt x="683309" y="829856"/>
                </a:lnTo>
                <a:lnTo>
                  <a:pt x="698365" y="871089"/>
                </a:lnTo>
                <a:lnTo>
                  <a:pt x="721521" y="904869"/>
                </a:lnTo>
                <a:lnTo>
                  <a:pt x="751190" y="929156"/>
                </a:lnTo>
                <a:lnTo>
                  <a:pt x="793964" y="943076"/>
                </a:lnTo>
                <a:lnTo>
                  <a:pt x="798232" y="943343"/>
                </a:lnTo>
                <a:lnTo>
                  <a:pt x="2688931" y="943343"/>
                </a:lnTo>
                <a:lnTo>
                  <a:pt x="2732413" y="931143"/>
                </a:lnTo>
                <a:lnTo>
                  <a:pt x="2762696" y="908014"/>
                </a:lnTo>
                <a:lnTo>
                  <a:pt x="2786639" y="875169"/>
                </a:lnTo>
                <a:lnTo>
                  <a:pt x="2802655" y="834649"/>
                </a:lnTo>
                <a:lnTo>
                  <a:pt x="2809159" y="788493"/>
                </a:lnTo>
                <a:lnTo>
                  <a:pt x="2809185" y="544398"/>
                </a:lnTo>
                <a:close/>
              </a:path>
              <a:path w="2809226" h="943343">
                <a:moveTo>
                  <a:pt x="355695" y="250036"/>
                </a:moveTo>
                <a:lnTo>
                  <a:pt x="315489" y="270699"/>
                </a:lnTo>
                <a:lnTo>
                  <a:pt x="19988" y="621588"/>
                </a:lnTo>
                <a:lnTo>
                  <a:pt x="1640" y="655222"/>
                </a:lnTo>
                <a:lnTo>
                  <a:pt x="0" y="665843"/>
                </a:lnTo>
                <a:lnTo>
                  <a:pt x="519" y="675950"/>
                </a:lnTo>
                <a:lnTo>
                  <a:pt x="23253" y="708641"/>
                </a:lnTo>
                <a:lnTo>
                  <a:pt x="497305" y="798766"/>
                </a:lnTo>
                <a:lnTo>
                  <a:pt x="511454" y="800359"/>
                </a:lnTo>
                <a:lnTo>
                  <a:pt x="524328" y="799991"/>
                </a:lnTo>
                <a:lnTo>
                  <a:pt x="561242" y="781084"/>
                </a:lnTo>
                <a:lnTo>
                  <a:pt x="571060" y="751625"/>
                </a:lnTo>
                <a:lnTo>
                  <a:pt x="570441" y="739473"/>
                </a:lnTo>
                <a:lnTo>
                  <a:pt x="567725" y="726334"/>
                </a:lnTo>
                <a:lnTo>
                  <a:pt x="524547" y="606475"/>
                </a:lnTo>
                <a:lnTo>
                  <a:pt x="522565" y="601040"/>
                </a:lnTo>
                <a:lnTo>
                  <a:pt x="677937" y="544398"/>
                </a:lnTo>
                <a:lnTo>
                  <a:pt x="2809185" y="544398"/>
                </a:lnTo>
                <a:lnTo>
                  <a:pt x="2809199" y="413753"/>
                </a:lnTo>
                <a:lnTo>
                  <a:pt x="454544" y="413753"/>
                </a:lnTo>
                <a:lnTo>
                  <a:pt x="412075" y="296824"/>
                </a:lnTo>
                <a:lnTo>
                  <a:pt x="392245" y="264223"/>
                </a:lnTo>
                <a:lnTo>
                  <a:pt x="365512" y="250375"/>
                </a:lnTo>
                <a:lnTo>
                  <a:pt x="355695" y="250036"/>
                </a:lnTo>
                <a:close/>
              </a:path>
              <a:path w="2809226" h="943343">
                <a:moveTo>
                  <a:pt x="2688931" y="0"/>
                </a:moveTo>
                <a:lnTo>
                  <a:pt x="798232" y="0"/>
                </a:lnTo>
                <a:lnTo>
                  <a:pt x="793964" y="279"/>
                </a:lnTo>
                <a:lnTo>
                  <a:pt x="754751" y="12198"/>
                </a:lnTo>
                <a:lnTo>
                  <a:pt x="724470" y="35323"/>
                </a:lnTo>
                <a:lnTo>
                  <a:pt x="700527" y="68164"/>
                </a:lnTo>
                <a:lnTo>
                  <a:pt x="684510" y="108685"/>
                </a:lnTo>
                <a:lnTo>
                  <a:pt x="678004" y="154848"/>
                </a:lnTo>
                <a:lnTo>
                  <a:pt x="677937" y="332308"/>
                </a:lnTo>
                <a:lnTo>
                  <a:pt x="454544" y="413753"/>
                </a:lnTo>
                <a:lnTo>
                  <a:pt x="2809199" y="413753"/>
                </a:lnTo>
                <a:lnTo>
                  <a:pt x="2809226" y="160146"/>
                </a:lnTo>
                <a:lnTo>
                  <a:pt x="2803855" y="113490"/>
                </a:lnTo>
                <a:lnTo>
                  <a:pt x="2788800" y="72254"/>
                </a:lnTo>
                <a:lnTo>
                  <a:pt x="2765646" y="38475"/>
                </a:lnTo>
                <a:lnTo>
                  <a:pt x="2735980" y="14189"/>
                </a:lnTo>
                <a:lnTo>
                  <a:pt x="2697377" y="825"/>
                </a:lnTo>
                <a:lnTo>
                  <a:pt x="2693186" y="279"/>
                </a:lnTo>
                <a:lnTo>
                  <a:pt x="2688931" y="0"/>
                </a:lnTo>
                <a:close/>
              </a:path>
            </a:pathLst>
          </a:custGeom>
          <a:solidFill>
            <a:srgbClr val="B2D3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1166927" y="1536865"/>
            <a:ext cx="3345090" cy="224491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1266040" y="1635964"/>
            <a:ext cx="2971978" cy="1870290"/>
          </a:xfrm>
          <a:custGeom>
            <a:avLst/>
            <a:gdLst/>
            <a:ahLst/>
            <a:cxnLst/>
            <a:rect l="l" t="t" r="r" b="b"/>
            <a:pathLst>
              <a:path w="2971978" h="1870290">
                <a:moveTo>
                  <a:pt x="2593443" y="1320914"/>
                </a:moveTo>
                <a:lnTo>
                  <a:pt x="2321102" y="1320914"/>
                </a:lnTo>
                <a:lnTo>
                  <a:pt x="2531313" y="1546580"/>
                </a:lnTo>
                <a:lnTo>
                  <a:pt x="2440190" y="1631276"/>
                </a:lnTo>
                <a:lnTo>
                  <a:pt x="2417919" y="1662190"/>
                </a:lnTo>
                <a:lnTo>
                  <a:pt x="2414175" y="1682497"/>
                </a:lnTo>
                <a:lnTo>
                  <a:pt x="2415542" y="1692163"/>
                </a:lnTo>
                <a:lnTo>
                  <a:pt x="2441892" y="1724481"/>
                </a:lnTo>
                <a:lnTo>
                  <a:pt x="2892094" y="1865744"/>
                </a:lnTo>
                <a:lnTo>
                  <a:pt x="2918699" y="1870290"/>
                </a:lnTo>
                <a:lnTo>
                  <a:pt x="2930370" y="1869521"/>
                </a:lnTo>
                <a:lnTo>
                  <a:pt x="2963767" y="1848400"/>
                </a:lnTo>
                <a:lnTo>
                  <a:pt x="2971978" y="1816288"/>
                </a:lnTo>
                <a:lnTo>
                  <a:pt x="2970959" y="1802994"/>
                </a:lnTo>
                <a:lnTo>
                  <a:pt x="2969272" y="1794040"/>
                </a:lnTo>
                <a:lnTo>
                  <a:pt x="2881530" y="1410931"/>
                </a:lnTo>
                <a:lnTo>
                  <a:pt x="2677299" y="1410931"/>
                </a:lnTo>
                <a:lnTo>
                  <a:pt x="2593443" y="1320914"/>
                </a:lnTo>
                <a:close/>
              </a:path>
              <a:path w="2971978" h="1870290">
                <a:moveTo>
                  <a:pt x="2818977" y="1303785"/>
                </a:moveTo>
                <a:lnTo>
                  <a:pt x="2776508" y="1319397"/>
                </a:lnTo>
                <a:lnTo>
                  <a:pt x="2681516" y="1406994"/>
                </a:lnTo>
                <a:lnTo>
                  <a:pt x="2677299" y="1410931"/>
                </a:lnTo>
                <a:lnTo>
                  <a:pt x="2881530" y="1410931"/>
                </a:lnTo>
                <a:lnTo>
                  <a:pt x="2869209" y="1357134"/>
                </a:lnTo>
                <a:lnTo>
                  <a:pt x="2853530" y="1322345"/>
                </a:lnTo>
                <a:lnTo>
                  <a:pt x="2818977" y="1303785"/>
                </a:lnTo>
                <a:close/>
              </a:path>
              <a:path w="2971978" h="1870290">
                <a:moveTo>
                  <a:pt x="154520" y="0"/>
                </a:moveTo>
                <a:lnTo>
                  <a:pt x="111638" y="6028"/>
                </a:lnTo>
                <a:lnTo>
                  <a:pt x="73390" y="22988"/>
                </a:lnTo>
                <a:lnTo>
                  <a:pt x="41461" y="49194"/>
                </a:lnTo>
                <a:lnTo>
                  <a:pt x="17537" y="82959"/>
                </a:lnTo>
                <a:lnTo>
                  <a:pt x="3303" y="122598"/>
                </a:lnTo>
                <a:lnTo>
                  <a:pt x="0" y="1167091"/>
                </a:lnTo>
                <a:lnTo>
                  <a:pt x="690" y="1181798"/>
                </a:lnTo>
                <a:lnTo>
                  <a:pt x="10548" y="1223328"/>
                </a:lnTo>
                <a:lnTo>
                  <a:pt x="30774" y="1259660"/>
                </a:lnTo>
                <a:lnTo>
                  <a:pt x="59684" y="1289110"/>
                </a:lnTo>
                <a:lnTo>
                  <a:pt x="95592" y="1309992"/>
                </a:lnTo>
                <a:lnTo>
                  <a:pt x="136812" y="1320621"/>
                </a:lnTo>
                <a:lnTo>
                  <a:pt x="2311628" y="1321625"/>
                </a:lnTo>
                <a:lnTo>
                  <a:pt x="2316378" y="1321333"/>
                </a:lnTo>
                <a:lnTo>
                  <a:pt x="2321102" y="1320914"/>
                </a:lnTo>
                <a:lnTo>
                  <a:pt x="2593443" y="1320914"/>
                </a:lnTo>
                <a:lnTo>
                  <a:pt x="2460739" y="1178458"/>
                </a:lnTo>
                <a:lnTo>
                  <a:pt x="2461323" y="1170940"/>
                </a:lnTo>
                <a:lnTo>
                  <a:pt x="2461323" y="154533"/>
                </a:lnTo>
                <a:lnTo>
                  <a:pt x="2455296" y="111651"/>
                </a:lnTo>
                <a:lnTo>
                  <a:pt x="2438340" y="73402"/>
                </a:lnTo>
                <a:lnTo>
                  <a:pt x="2412137" y="41470"/>
                </a:lnTo>
                <a:lnTo>
                  <a:pt x="2378375" y="17543"/>
                </a:lnTo>
                <a:lnTo>
                  <a:pt x="2338737" y="3305"/>
                </a:lnTo>
                <a:lnTo>
                  <a:pt x="2309880" y="30"/>
                </a:lnTo>
                <a:lnTo>
                  <a:pt x="154520" y="0"/>
                </a:lnTo>
                <a:close/>
              </a:path>
            </a:pathLst>
          </a:custGeom>
          <a:solidFill>
            <a:srgbClr val="FFCE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708583" y="4945976"/>
            <a:ext cx="3047746" cy="127260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807688" y="5045082"/>
            <a:ext cx="2675481" cy="898220"/>
          </a:xfrm>
          <a:custGeom>
            <a:avLst/>
            <a:gdLst/>
            <a:ahLst/>
            <a:cxnLst/>
            <a:rect l="l" t="t" r="r" b="b"/>
            <a:pathLst>
              <a:path w="2675481" h="898220">
                <a:moveTo>
                  <a:pt x="149923" y="0"/>
                </a:moveTo>
                <a:lnTo>
                  <a:pt x="107754" y="6205"/>
                </a:lnTo>
                <a:lnTo>
                  <a:pt x="70234" y="23648"/>
                </a:lnTo>
                <a:lnTo>
                  <a:pt x="39068" y="50565"/>
                </a:lnTo>
                <a:lnTo>
                  <a:pt x="15963" y="85196"/>
                </a:lnTo>
                <a:lnTo>
                  <a:pt x="2624" y="125779"/>
                </a:lnTo>
                <a:lnTo>
                  <a:pt x="0" y="743457"/>
                </a:lnTo>
                <a:lnTo>
                  <a:pt x="688" y="758389"/>
                </a:lnTo>
                <a:lnTo>
                  <a:pt x="10518" y="800510"/>
                </a:lnTo>
                <a:lnTo>
                  <a:pt x="30663" y="837251"/>
                </a:lnTo>
                <a:lnTo>
                  <a:pt x="59419" y="866847"/>
                </a:lnTo>
                <a:lnTo>
                  <a:pt x="95079" y="887536"/>
                </a:lnTo>
                <a:lnTo>
                  <a:pt x="135937" y="897555"/>
                </a:lnTo>
                <a:lnTo>
                  <a:pt x="1800987" y="898220"/>
                </a:lnTo>
                <a:lnTo>
                  <a:pt x="1815454" y="897508"/>
                </a:lnTo>
                <a:lnTo>
                  <a:pt x="1856263" y="887360"/>
                </a:lnTo>
                <a:lnTo>
                  <a:pt x="1891855" y="866561"/>
                </a:lnTo>
                <a:lnTo>
                  <a:pt x="1920523" y="836875"/>
                </a:lnTo>
                <a:lnTo>
                  <a:pt x="1940563" y="800064"/>
                </a:lnTo>
                <a:lnTo>
                  <a:pt x="1950199" y="758389"/>
                </a:lnTo>
                <a:lnTo>
                  <a:pt x="1950910" y="571068"/>
                </a:lnTo>
                <a:lnTo>
                  <a:pt x="2224862" y="471906"/>
                </a:lnTo>
                <a:lnTo>
                  <a:pt x="2480855" y="471906"/>
                </a:lnTo>
                <a:lnTo>
                  <a:pt x="2572994" y="359181"/>
                </a:lnTo>
                <a:lnTo>
                  <a:pt x="1950910" y="359181"/>
                </a:lnTo>
                <a:lnTo>
                  <a:pt x="1950910" y="154762"/>
                </a:lnTo>
                <a:lnTo>
                  <a:pt x="1944886" y="111195"/>
                </a:lnTo>
                <a:lnTo>
                  <a:pt x="1928002" y="72503"/>
                </a:lnTo>
                <a:lnTo>
                  <a:pt x="1901927" y="40331"/>
                </a:lnTo>
                <a:lnTo>
                  <a:pt x="1868379" y="16479"/>
                </a:lnTo>
                <a:lnTo>
                  <a:pt x="1829064" y="2709"/>
                </a:lnTo>
                <a:lnTo>
                  <a:pt x="1814973" y="664"/>
                </a:lnTo>
                <a:lnTo>
                  <a:pt x="149923" y="0"/>
                </a:lnTo>
                <a:close/>
              </a:path>
              <a:path w="2675481" h="898220">
                <a:moveTo>
                  <a:pt x="2480855" y="471906"/>
                </a:moveTo>
                <a:lnTo>
                  <a:pt x="2224862" y="471906"/>
                </a:lnTo>
                <a:lnTo>
                  <a:pt x="2266390" y="586716"/>
                </a:lnTo>
                <a:lnTo>
                  <a:pt x="2287034" y="619723"/>
                </a:lnTo>
                <a:lnTo>
                  <a:pt x="2324140" y="634297"/>
                </a:lnTo>
                <a:lnTo>
                  <a:pt x="2334205" y="632631"/>
                </a:lnTo>
                <a:lnTo>
                  <a:pt x="2344310" y="628826"/>
                </a:lnTo>
                <a:lnTo>
                  <a:pt x="2354317" y="622873"/>
                </a:lnTo>
                <a:lnTo>
                  <a:pt x="2364086" y="614764"/>
                </a:lnTo>
                <a:lnTo>
                  <a:pt x="2480855" y="471906"/>
                </a:lnTo>
                <a:close/>
              </a:path>
              <a:path w="2675481" h="898220">
                <a:moveTo>
                  <a:pt x="2170767" y="83175"/>
                </a:moveTo>
                <a:lnTo>
                  <a:pt x="2127281" y="95729"/>
                </a:lnTo>
                <a:lnTo>
                  <a:pt x="2108747" y="131593"/>
                </a:lnTo>
                <a:lnTo>
                  <a:pt x="2108832" y="143361"/>
                </a:lnTo>
                <a:lnTo>
                  <a:pt x="2111023" y="156026"/>
                </a:lnTo>
                <a:lnTo>
                  <a:pt x="2156884" y="284161"/>
                </a:lnTo>
                <a:lnTo>
                  <a:pt x="1950910" y="359181"/>
                </a:lnTo>
                <a:lnTo>
                  <a:pt x="2572994" y="359181"/>
                </a:lnTo>
                <a:lnTo>
                  <a:pt x="2656154" y="257441"/>
                </a:lnTo>
                <a:lnTo>
                  <a:pt x="2664397" y="245921"/>
                </a:lnTo>
                <a:lnTo>
                  <a:pt x="2670333" y="234557"/>
                </a:lnTo>
                <a:lnTo>
                  <a:pt x="2674011" y="223482"/>
                </a:lnTo>
                <a:lnTo>
                  <a:pt x="2675481" y="212824"/>
                </a:lnTo>
                <a:lnTo>
                  <a:pt x="2674792" y="202714"/>
                </a:lnTo>
                <a:lnTo>
                  <a:pt x="2651432" y="170364"/>
                </a:lnTo>
                <a:lnTo>
                  <a:pt x="2184717" y="84518"/>
                </a:lnTo>
                <a:lnTo>
                  <a:pt x="2170767" y="83175"/>
                </a:lnTo>
                <a:close/>
              </a:path>
            </a:pathLst>
          </a:custGeom>
          <a:solidFill>
            <a:srgbClr val="F7A5A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650506" y="3238843"/>
            <a:ext cx="3101263" cy="162049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749603" y="3337952"/>
            <a:ext cx="2728468" cy="1247012"/>
          </a:xfrm>
          <a:custGeom>
            <a:avLst/>
            <a:gdLst/>
            <a:ahLst/>
            <a:cxnLst/>
            <a:rect l="l" t="t" r="r" b="b"/>
            <a:pathLst>
              <a:path w="2728468" h="1247012">
                <a:moveTo>
                  <a:pt x="149923" y="0"/>
                </a:moveTo>
                <a:lnTo>
                  <a:pt x="107754" y="6205"/>
                </a:lnTo>
                <a:lnTo>
                  <a:pt x="70234" y="23648"/>
                </a:lnTo>
                <a:lnTo>
                  <a:pt x="39068" y="50565"/>
                </a:lnTo>
                <a:lnTo>
                  <a:pt x="15963" y="85196"/>
                </a:lnTo>
                <a:lnTo>
                  <a:pt x="2624" y="125779"/>
                </a:lnTo>
                <a:lnTo>
                  <a:pt x="0" y="1092238"/>
                </a:lnTo>
                <a:lnTo>
                  <a:pt x="688" y="1107169"/>
                </a:lnTo>
                <a:lnTo>
                  <a:pt x="10517" y="1149290"/>
                </a:lnTo>
                <a:lnTo>
                  <a:pt x="30661" y="1186032"/>
                </a:lnTo>
                <a:lnTo>
                  <a:pt x="59414" y="1215631"/>
                </a:lnTo>
                <a:lnTo>
                  <a:pt x="95072" y="1236324"/>
                </a:lnTo>
                <a:lnTo>
                  <a:pt x="135927" y="1246347"/>
                </a:lnTo>
                <a:lnTo>
                  <a:pt x="1776209" y="1247012"/>
                </a:lnTo>
                <a:lnTo>
                  <a:pt x="1790676" y="1246301"/>
                </a:lnTo>
                <a:lnTo>
                  <a:pt x="1831483" y="1236152"/>
                </a:lnTo>
                <a:lnTo>
                  <a:pt x="1867074" y="1215352"/>
                </a:lnTo>
                <a:lnTo>
                  <a:pt x="1895742" y="1185664"/>
                </a:lnTo>
                <a:lnTo>
                  <a:pt x="1915782" y="1148854"/>
                </a:lnTo>
                <a:lnTo>
                  <a:pt x="1925421" y="1107169"/>
                </a:lnTo>
                <a:lnTo>
                  <a:pt x="1926132" y="765860"/>
                </a:lnTo>
                <a:lnTo>
                  <a:pt x="2684382" y="765860"/>
                </a:lnTo>
                <a:lnTo>
                  <a:pt x="2543211" y="635412"/>
                </a:lnTo>
                <a:lnTo>
                  <a:pt x="2246358" y="635412"/>
                </a:lnTo>
                <a:lnTo>
                  <a:pt x="1926132" y="561301"/>
                </a:lnTo>
                <a:lnTo>
                  <a:pt x="1926132" y="154762"/>
                </a:lnTo>
                <a:lnTo>
                  <a:pt x="1925443" y="139828"/>
                </a:lnTo>
                <a:lnTo>
                  <a:pt x="1915614" y="97703"/>
                </a:lnTo>
                <a:lnTo>
                  <a:pt x="1895469" y="60963"/>
                </a:lnTo>
                <a:lnTo>
                  <a:pt x="1866713" y="31368"/>
                </a:lnTo>
                <a:lnTo>
                  <a:pt x="1831053" y="10682"/>
                </a:lnTo>
                <a:lnTo>
                  <a:pt x="1790195" y="664"/>
                </a:lnTo>
                <a:lnTo>
                  <a:pt x="149923" y="0"/>
                </a:lnTo>
                <a:close/>
              </a:path>
              <a:path w="2728468" h="1247012">
                <a:moveTo>
                  <a:pt x="2684382" y="765860"/>
                </a:moveTo>
                <a:lnTo>
                  <a:pt x="1926132" y="765860"/>
                </a:lnTo>
                <a:lnTo>
                  <a:pt x="2201075" y="829881"/>
                </a:lnTo>
                <a:lnTo>
                  <a:pt x="2173387" y="948800"/>
                </a:lnTo>
                <a:lnTo>
                  <a:pt x="2171212" y="963052"/>
                </a:lnTo>
                <a:lnTo>
                  <a:pt x="2171032" y="976096"/>
                </a:lnTo>
                <a:lnTo>
                  <a:pt x="2172736" y="987848"/>
                </a:lnTo>
                <a:lnTo>
                  <a:pt x="2196122" y="1020284"/>
                </a:lnTo>
                <a:lnTo>
                  <a:pt x="2227899" y="1026987"/>
                </a:lnTo>
                <a:lnTo>
                  <a:pt x="2240601" y="1025423"/>
                </a:lnTo>
                <a:lnTo>
                  <a:pt x="2679598" y="884986"/>
                </a:lnTo>
                <a:lnTo>
                  <a:pt x="2719907" y="858372"/>
                </a:lnTo>
                <a:lnTo>
                  <a:pt x="2728468" y="830498"/>
                </a:lnTo>
                <a:lnTo>
                  <a:pt x="2727039" y="820409"/>
                </a:lnTo>
                <a:lnTo>
                  <a:pt x="2723419" y="810142"/>
                </a:lnTo>
                <a:lnTo>
                  <a:pt x="2717581" y="799832"/>
                </a:lnTo>
                <a:lnTo>
                  <a:pt x="2709496" y="789610"/>
                </a:lnTo>
                <a:lnTo>
                  <a:pt x="2701823" y="781977"/>
                </a:lnTo>
                <a:lnTo>
                  <a:pt x="2684382" y="765860"/>
                </a:lnTo>
                <a:close/>
              </a:path>
              <a:path w="2728468" h="1247012">
                <a:moveTo>
                  <a:pt x="2324244" y="461264"/>
                </a:moveTo>
                <a:lnTo>
                  <a:pt x="2289179" y="481141"/>
                </a:lnTo>
                <a:lnTo>
                  <a:pt x="2246358" y="635412"/>
                </a:lnTo>
                <a:lnTo>
                  <a:pt x="2543211" y="635412"/>
                </a:lnTo>
                <a:lnTo>
                  <a:pt x="2378443" y="483158"/>
                </a:lnTo>
                <a:lnTo>
                  <a:pt x="2345454" y="463583"/>
                </a:lnTo>
                <a:lnTo>
                  <a:pt x="2324244" y="461264"/>
                </a:lnTo>
                <a:close/>
              </a:path>
            </a:pathLst>
          </a:custGeom>
          <a:solidFill>
            <a:srgbClr val="C7A0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 txBox="1"/>
          <p:nvPr/>
        </p:nvSpPr>
        <p:spPr>
          <a:xfrm>
            <a:off x="3864522" y="3445384"/>
            <a:ext cx="2858135" cy="26974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281305" indent="763270">
              <a:lnSpc>
                <a:spcPct val="107900"/>
              </a:lnSpc>
            </a:pPr>
            <a:r>
              <a:rPr sz="1750" b="1" spc="-35" dirty="0" smtClean="0">
                <a:latin typeface="Myriad Pro"/>
                <a:cs typeface="Myriad Pro"/>
              </a:rPr>
              <a:t>C</a:t>
            </a:r>
            <a:r>
              <a:rPr sz="1750" b="1" spc="0" dirty="0" smtClean="0">
                <a:latin typeface="Myriad Pro"/>
                <a:cs typeface="Myriad Pro"/>
              </a:rPr>
              <a:t>o</a:t>
            </a:r>
            <a:r>
              <a:rPr sz="1750" b="1" spc="-15" dirty="0" smtClean="0">
                <a:latin typeface="Myriad Pro"/>
                <a:cs typeface="Myriad Pro"/>
              </a:rPr>
              <a:t>r</a:t>
            </a:r>
            <a:r>
              <a:rPr sz="1750" b="1" spc="0" dirty="0" smtClean="0">
                <a:latin typeface="Myriad Pro"/>
                <a:cs typeface="Myriad Pro"/>
              </a:rPr>
              <a:t>e</a:t>
            </a:r>
            <a:r>
              <a:rPr sz="1750" b="1" spc="-70" dirty="0" smtClean="0">
                <a:latin typeface="Myriad Pro"/>
                <a:cs typeface="Myriad Pro"/>
              </a:rPr>
              <a:t> </a:t>
            </a:r>
            <a:r>
              <a:rPr sz="1750" b="1" spc="-25" dirty="0" smtClean="0">
                <a:latin typeface="Myriad Pro"/>
                <a:cs typeface="Myriad Pro"/>
              </a:rPr>
              <a:t>T</a:t>
            </a:r>
            <a:r>
              <a:rPr sz="1750" b="1" spc="0" dirty="0" smtClean="0">
                <a:latin typeface="Myriad Pro"/>
                <a:cs typeface="Myriad Pro"/>
              </a:rPr>
              <a:t>hemes </a:t>
            </a:r>
            <a:r>
              <a:rPr sz="1000" b="1" spc="-5" dirty="0" smtClean="0">
                <a:latin typeface="Myriad Pro"/>
                <a:cs typeface="Myriad Pro"/>
              </a:rPr>
              <a:t>C</a:t>
            </a:r>
            <a:r>
              <a:rPr sz="1000" b="1" spc="15" dirty="0" smtClean="0">
                <a:latin typeface="Myriad Pro"/>
                <a:cs typeface="Myriad Pro"/>
              </a:rPr>
              <a:t>ommunic</a:t>
            </a:r>
            <a:r>
              <a:rPr sz="1000" b="1" spc="5" dirty="0" smtClean="0">
                <a:latin typeface="Myriad Pro"/>
                <a:cs typeface="Myriad Pro"/>
              </a:rPr>
              <a:t>a</a:t>
            </a:r>
            <a:r>
              <a:rPr sz="1000" b="1" spc="10" dirty="0" smtClean="0">
                <a:latin typeface="Myriad Pro"/>
                <a:cs typeface="Myriad Pro"/>
              </a:rPr>
              <a:t>tion</a:t>
            </a:r>
            <a:r>
              <a:rPr sz="1000" b="1" spc="5" dirty="0" smtClean="0">
                <a:latin typeface="Myriad Pro"/>
                <a:cs typeface="Myriad Pro"/>
              </a:rPr>
              <a:t> </a:t>
            </a:r>
            <a:r>
              <a:rPr sz="1000" b="1" spc="15" dirty="0" smtClean="0">
                <a:latin typeface="Myriad Pro"/>
                <a:cs typeface="Myriad Pro"/>
              </a:rPr>
              <a:t>and</a:t>
            </a:r>
            <a:r>
              <a:rPr sz="1000" b="1" spc="5" dirty="0" smtClean="0">
                <a:latin typeface="Myriad Pro"/>
                <a:cs typeface="Myriad Pro"/>
              </a:rPr>
              <a:t> </a:t>
            </a:r>
            <a:r>
              <a:rPr sz="1000" b="1" spc="-5" dirty="0" smtClean="0">
                <a:latin typeface="Myriad Pro"/>
                <a:cs typeface="Myriad Pro"/>
              </a:rPr>
              <a:t>C</a:t>
            </a:r>
            <a:r>
              <a:rPr sz="1000" b="1" spc="10" dirty="0" smtClean="0">
                <a:latin typeface="Myriad Pro"/>
                <a:cs typeface="Myriad Pro"/>
              </a:rPr>
              <a:t>onsult</a:t>
            </a:r>
            <a:r>
              <a:rPr sz="1000" b="1" spc="5" dirty="0" smtClean="0">
                <a:latin typeface="Myriad Pro"/>
                <a:cs typeface="Myriad Pro"/>
              </a:rPr>
              <a:t>a</a:t>
            </a:r>
            <a:r>
              <a:rPr sz="1000" b="1" spc="10" dirty="0" smtClean="0">
                <a:latin typeface="Myriad Pro"/>
                <a:cs typeface="Myriad Pro"/>
              </a:rPr>
              <a:t>tion</a:t>
            </a:r>
            <a:r>
              <a:rPr sz="1000" b="1" spc="5" dirty="0" smtClean="0">
                <a:latin typeface="Myriad Pro"/>
                <a:cs typeface="Myriad Pro"/>
              </a:rPr>
              <a:t>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ommunic</a:t>
            </a:r>
            <a:r>
              <a:rPr sz="1000" spc="-10" dirty="0" smtClean="0">
                <a:latin typeface="Myriad Pro"/>
                <a:cs typeface="Myriad Pro"/>
              </a:rPr>
              <a:t>a</a:t>
            </a:r>
            <a:r>
              <a:rPr sz="1000" spc="-5" dirty="0" smtClean="0">
                <a:latin typeface="Myriad Pro"/>
                <a:cs typeface="Myriad Pro"/>
              </a:rPr>
              <a:t>tin</a:t>
            </a:r>
            <a:r>
              <a:rPr sz="1000" spc="15" dirty="0" smtClean="0">
                <a:latin typeface="Myriad Pro"/>
                <a:cs typeface="Myriad Pro"/>
              </a:rPr>
              <a:t>g</a:t>
            </a:r>
            <a:r>
              <a:rPr sz="1000" spc="-2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r</a:t>
            </a:r>
            <a:r>
              <a:rPr sz="1000" spc="-10" dirty="0" smtClean="0">
                <a:latin typeface="Myriad Pro"/>
                <a:cs typeface="Myriad Pro"/>
              </a:rPr>
              <a:t>is</a:t>
            </a:r>
            <a:r>
              <a:rPr sz="1000" spc="10" dirty="0" smtClean="0">
                <a:latin typeface="Myriad Pro"/>
                <a:cs typeface="Myriad Pro"/>
              </a:rPr>
              <a:t>k</a:t>
            </a:r>
            <a:r>
              <a:rPr sz="1000" spc="-2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o</a:t>
            </a:r>
            <a:r>
              <a:rPr sz="1000" spc="5" dirty="0" smtClean="0">
                <a:latin typeface="Myriad Pro"/>
                <a:cs typeface="Myriad Pro"/>
              </a:rPr>
              <a:t>f</a:t>
            </a:r>
            <a:r>
              <a:rPr sz="1000" spc="-20" dirty="0" smtClean="0">
                <a:latin typeface="Myriad Pro"/>
                <a:cs typeface="Myriad Pro"/>
              </a:rPr>
              <a:t> </a:t>
            </a:r>
            <a:r>
              <a:rPr sz="1000" spc="-5" dirty="0" smtClean="0">
                <a:latin typeface="Myriad Pro"/>
                <a:cs typeface="Myriad Pro"/>
              </a:rPr>
              <a:t>diseas</a:t>
            </a:r>
            <a:r>
              <a:rPr sz="1000" spc="15" dirty="0" smtClean="0">
                <a:latin typeface="Myriad Pro"/>
                <a:cs typeface="Myriad Pro"/>
              </a:rPr>
              <a:t>e</a:t>
            </a:r>
            <a:r>
              <a:rPr sz="1000" spc="-2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an</a:t>
            </a:r>
            <a:r>
              <a:rPr sz="1000" spc="15" dirty="0" smtClean="0">
                <a:latin typeface="Myriad Pro"/>
                <a:cs typeface="Myriad Pro"/>
              </a:rPr>
              <a:t>d</a:t>
            </a:r>
            <a:r>
              <a:rPr sz="1000" spc="-2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o</a:t>
            </a:r>
            <a:r>
              <a:rPr sz="1000" spc="5" dirty="0" smtClean="0">
                <a:latin typeface="Myriad Pro"/>
                <a:cs typeface="Myriad Pro"/>
              </a:rPr>
              <a:t>f</a:t>
            </a:r>
            <a:r>
              <a:rPr sz="1000" spc="-20" dirty="0" smtClean="0">
                <a:latin typeface="Myriad Pro"/>
                <a:cs typeface="Myriad Pro"/>
              </a:rPr>
              <a:t> </a:t>
            </a:r>
            <a:r>
              <a:rPr sz="1000" spc="-5" dirty="0" smtClean="0">
                <a:latin typeface="Myriad Pro"/>
                <a:cs typeface="Myriad Pro"/>
              </a:rPr>
              <a:t>t</a:t>
            </a:r>
            <a:r>
              <a:rPr sz="1000" spc="-2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-10" dirty="0" smtClean="0">
                <a:latin typeface="Myriad Pro"/>
                <a:cs typeface="Myriad Pro"/>
              </a:rPr>
              <a:t>a</a:t>
            </a:r>
            <a:r>
              <a:rPr sz="1000" spc="0" dirty="0" smtClean="0">
                <a:latin typeface="Myriad Pro"/>
                <a:cs typeface="Myriad Pro"/>
              </a:rPr>
              <a:t>tme</a:t>
            </a:r>
            <a:r>
              <a:rPr sz="1000" spc="-5" dirty="0" smtClean="0">
                <a:latin typeface="Myriad Pro"/>
                <a:cs typeface="Myriad Pro"/>
              </a:rPr>
              <a:t>n</a:t>
            </a:r>
            <a:r>
              <a:rPr sz="1000" spc="-10" dirty="0" smtClean="0">
                <a:latin typeface="Myriad Pro"/>
                <a:cs typeface="Myriad Pro"/>
              </a:rPr>
              <a:t>t; c</a:t>
            </a:r>
            <a:r>
              <a:rPr sz="1000" spc="0" dirty="0" smtClean="0">
                <a:latin typeface="Myriad Pro"/>
                <a:cs typeface="Myriad Pro"/>
              </a:rPr>
              <a:t>ommunic</a:t>
            </a:r>
            <a:r>
              <a:rPr sz="1000" spc="-10" dirty="0" smtClean="0">
                <a:latin typeface="Myriad Pro"/>
                <a:cs typeface="Myriad Pro"/>
              </a:rPr>
              <a:t>a</a:t>
            </a:r>
            <a:r>
              <a:rPr sz="1000" spc="-5" dirty="0" smtClean="0">
                <a:latin typeface="Myriad Pro"/>
                <a:cs typeface="Myriad Pro"/>
              </a:rPr>
              <a:t>tin</a:t>
            </a:r>
            <a:r>
              <a:rPr sz="1000" spc="15" dirty="0" smtClean="0">
                <a:latin typeface="Myriad Pro"/>
                <a:cs typeface="Myriad Pro"/>
              </a:rPr>
              <a:t>g</a:t>
            </a:r>
            <a:r>
              <a:rPr sz="1000" spc="-20" dirty="0" smtClean="0">
                <a:latin typeface="Myriad Pro"/>
                <a:cs typeface="Myriad Pro"/>
              </a:rPr>
              <a:t> </a:t>
            </a:r>
            <a:r>
              <a:rPr sz="1000" spc="-5" dirty="0" smtClean="0">
                <a:latin typeface="Myriad Pro"/>
                <a:cs typeface="Myriad Pro"/>
              </a:rPr>
              <a:t>wit</a:t>
            </a:r>
            <a:r>
              <a:rPr sz="1000" spc="15" dirty="0" smtClean="0">
                <a:latin typeface="Myriad Pro"/>
                <a:cs typeface="Myriad Pro"/>
              </a:rPr>
              <a:t>h</a:t>
            </a:r>
            <a:r>
              <a:rPr sz="1000" spc="-20" dirty="0" smtClean="0">
                <a:latin typeface="Myriad Pro"/>
                <a:cs typeface="Myriad Pro"/>
              </a:rPr>
              <a:t>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</a:t>
            </a:r>
            <a:r>
              <a:rPr sz="1000" spc="-5" dirty="0" smtClean="0">
                <a:latin typeface="Myriad Pro"/>
                <a:cs typeface="Myriad Pro"/>
              </a:rPr>
              <a:t>nta</a:t>
            </a:r>
            <a:r>
              <a:rPr sz="1000" spc="10" dirty="0" smtClean="0">
                <a:latin typeface="Myriad Pro"/>
                <a:cs typeface="Myriad Pro"/>
              </a:rPr>
              <a:t>c</a:t>
            </a:r>
            <a:r>
              <a:rPr sz="1000" spc="-5" dirty="0" smtClean="0">
                <a:latin typeface="Myriad Pro"/>
                <a:cs typeface="Myriad Pro"/>
              </a:rPr>
              <a:t>t</a:t>
            </a:r>
            <a:r>
              <a:rPr sz="1000" spc="10" dirty="0" smtClean="0">
                <a:latin typeface="Myriad Pro"/>
                <a:cs typeface="Myriad Pro"/>
              </a:rPr>
              <a:t>s</a:t>
            </a:r>
            <a:r>
              <a:rPr sz="1000" spc="-2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o</a:t>
            </a:r>
            <a:r>
              <a:rPr sz="1000" spc="5" dirty="0" smtClean="0">
                <a:latin typeface="Myriad Pro"/>
                <a:cs typeface="Myriad Pro"/>
              </a:rPr>
              <a:t>f</a:t>
            </a:r>
            <a:r>
              <a:rPr sz="1000" spc="-2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p</a:t>
            </a:r>
            <a:r>
              <a:rPr sz="1000" spc="-10" dirty="0" smtClean="0">
                <a:latin typeface="Myriad Pro"/>
                <a:cs typeface="Myriad Pro"/>
              </a:rPr>
              <a:t>a</a:t>
            </a:r>
            <a:r>
              <a:rPr sz="1000" spc="-5" dirty="0" smtClean="0">
                <a:latin typeface="Myriad Pro"/>
                <a:cs typeface="Myriad Pro"/>
              </a:rPr>
              <a:t>tien</a:t>
            </a:r>
            <a:r>
              <a:rPr sz="1000" spc="-10" dirty="0" smtClean="0">
                <a:latin typeface="Myriad Pro"/>
                <a:cs typeface="Myriad Pro"/>
              </a:rPr>
              <a:t>t;</a:t>
            </a:r>
            <a:endParaRPr sz="1000">
              <a:latin typeface="Myriad Pro"/>
              <a:cs typeface="Myriad Pro"/>
            </a:endParaRPr>
          </a:p>
          <a:p>
            <a:pPr marL="12700" marR="12700">
              <a:lnSpc>
                <a:spcPct val="103400"/>
              </a:lnSpc>
              <a:spcBef>
                <a:spcPts val="290"/>
              </a:spcBef>
            </a:pPr>
            <a:r>
              <a:rPr sz="1000" b="1" spc="5" dirty="0" smtClean="0">
                <a:latin typeface="Myriad Pro"/>
                <a:cs typeface="Myriad Pro"/>
              </a:rPr>
              <a:t>P</a:t>
            </a:r>
            <a:r>
              <a:rPr sz="1000" b="1" spc="0" dirty="0" smtClean="0">
                <a:latin typeface="Myriad Pro"/>
                <a:cs typeface="Myriad Pro"/>
              </a:rPr>
              <a:t>r</a:t>
            </a:r>
            <a:r>
              <a:rPr sz="1000" b="1" spc="10" dirty="0" smtClean="0">
                <a:latin typeface="Myriad Pro"/>
                <a:cs typeface="Myriad Pro"/>
              </a:rPr>
              <a:t>escribing</a:t>
            </a:r>
            <a:r>
              <a:rPr sz="1000" b="1" spc="15" dirty="0" smtClean="0">
                <a:latin typeface="Myriad Pro"/>
                <a:cs typeface="Myriad Pro"/>
              </a:rPr>
              <a:t> </a:t>
            </a:r>
            <a:r>
              <a:rPr sz="1000" spc="5" dirty="0" smtClean="0">
                <a:latin typeface="Myriad Pro"/>
                <a:cs typeface="Myriad Pro"/>
              </a:rPr>
              <a:t>- </a:t>
            </a:r>
            <a:r>
              <a:rPr sz="1000" spc="10" dirty="0" smtClean="0">
                <a:latin typeface="Myriad Pro"/>
                <a:cs typeface="Myriad Pro"/>
              </a:rPr>
              <a:t>eviden</a:t>
            </a:r>
            <a:r>
              <a:rPr sz="1000" spc="0" dirty="0" smtClean="0">
                <a:latin typeface="Myriad Pro"/>
                <a:cs typeface="Myriad Pro"/>
              </a:rPr>
              <a:t>c</a:t>
            </a:r>
            <a:r>
              <a:rPr sz="1000" spc="15" dirty="0" smtClean="0">
                <a:latin typeface="Myriad Pro"/>
                <a:cs typeface="Myriad Pro"/>
              </a:rPr>
              <a:t>e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base</a:t>
            </a:r>
            <a:r>
              <a:rPr sz="1000" spc="0" dirty="0" smtClean="0">
                <a:latin typeface="Myriad Pro"/>
                <a:cs typeface="Myriad Pro"/>
              </a:rPr>
              <a:t>d</a:t>
            </a:r>
            <a:r>
              <a:rPr sz="1000" spc="5" dirty="0" smtClean="0">
                <a:latin typeface="Myriad Pro"/>
                <a:cs typeface="Myriad Pro"/>
              </a:rPr>
              <a:t>, </a:t>
            </a:r>
            <a:r>
              <a:rPr sz="1000" spc="0" dirty="0" smtClean="0">
                <a:latin typeface="Myriad Pro"/>
                <a:cs typeface="Myriad Pro"/>
              </a:rPr>
              <a:t>c</a:t>
            </a:r>
            <a:r>
              <a:rPr sz="1000" spc="10" dirty="0" smtClean="0">
                <a:latin typeface="Myriad Pro"/>
                <a:cs typeface="Myriad Pro"/>
              </a:rPr>
              <a:t>omplian</a:t>
            </a:r>
            <a:r>
              <a:rPr sz="1000" spc="0" dirty="0" smtClean="0">
                <a:latin typeface="Myriad Pro"/>
                <a:cs typeface="Myriad Pro"/>
              </a:rPr>
              <a:t>c</a:t>
            </a:r>
            <a:r>
              <a:rPr sz="1000" spc="15" dirty="0" smtClean="0">
                <a:latin typeface="Myriad Pro"/>
                <a:cs typeface="Myriad Pro"/>
              </a:rPr>
              <a:t>e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with p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15" dirty="0" smtClean="0">
                <a:latin typeface="Myriad Pro"/>
                <a:cs typeface="Myriad Pro"/>
              </a:rPr>
              <a:t>olonged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15" dirty="0" smtClean="0">
                <a:latin typeface="Myriad Pro"/>
                <a:cs typeface="Myriad Pro"/>
              </a:rPr>
              <a:t>e</a:t>
            </a:r>
            <a:r>
              <a:rPr sz="1000" spc="5" dirty="0" smtClean="0">
                <a:latin typeface="Myriad Pro"/>
                <a:cs typeface="Myriad Pro"/>
              </a:rPr>
              <a:t>g</a:t>
            </a:r>
            <a:r>
              <a:rPr sz="1000" spc="15" dirty="0" smtClean="0">
                <a:latin typeface="Myriad Pro"/>
                <a:cs typeface="Myriad Pro"/>
              </a:rPr>
              <a:t>ime</a:t>
            </a:r>
            <a:r>
              <a:rPr sz="1000" spc="-5" dirty="0" smtClean="0">
                <a:latin typeface="Myriad Pro"/>
                <a:cs typeface="Myriad Pro"/>
              </a:rPr>
              <a:t>s</a:t>
            </a:r>
            <a:r>
              <a:rPr sz="1000" spc="5" dirty="0" smtClean="0">
                <a:latin typeface="Myriad Pro"/>
                <a:cs typeface="Myriad Pro"/>
              </a:rPr>
              <a:t>, </a:t>
            </a:r>
            <a:r>
              <a:rPr sz="1000" spc="15" dirty="0" smtClean="0">
                <a:latin typeface="Myriad Pro"/>
                <a:cs typeface="Myriad Pro"/>
              </a:rPr>
              <a:t>p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10" dirty="0" smtClean="0">
                <a:latin typeface="Myriad Pro"/>
                <a:cs typeface="Myriad Pro"/>
              </a:rPr>
              <a:t>escribing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in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5" dirty="0" smtClean="0">
                <a:latin typeface="Myriad Pro"/>
                <a:cs typeface="Myriad Pro"/>
              </a:rPr>
              <a:t>pandemic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-5" dirty="0" smtClean="0">
                <a:latin typeface="Myriad Pro"/>
                <a:cs typeface="Myriad Pro"/>
              </a:rPr>
              <a:t>s</a:t>
            </a:r>
            <a:r>
              <a:rPr sz="1000" spc="5" dirty="0" smtClean="0">
                <a:latin typeface="Myriad Pro"/>
                <a:cs typeface="Myriad Pro"/>
              </a:rPr>
              <a:t>,</a:t>
            </a:r>
            <a:r>
              <a:rPr sz="1000" spc="10" dirty="0" smtClean="0">
                <a:latin typeface="Myriad Pro"/>
                <a:cs typeface="Myriad Pro"/>
              </a:rPr>
              <a:t> immunis</a:t>
            </a:r>
            <a:r>
              <a:rPr sz="1000" spc="5" dirty="0" smtClean="0">
                <a:latin typeface="Myriad Pro"/>
                <a:cs typeface="Myriad Pro"/>
              </a:rPr>
              <a:t>a</a:t>
            </a:r>
            <a:r>
              <a:rPr sz="1000" spc="10" dirty="0" smtClean="0">
                <a:latin typeface="Myriad Pro"/>
                <a:cs typeface="Myriad Pro"/>
              </a:rPr>
              <a:t>tion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5" dirty="0" smtClean="0">
                <a:latin typeface="Myriad Pro"/>
                <a:cs typeface="Myriad Pro"/>
              </a:rPr>
              <a:t>and</a:t>
            </a:r>
            <a:r>
              <a:rPr sz="1000" spc="5" dirty="0" smtClean="0">
                <a:latin typeface="Myriad Pro"/>
                <a:cs typeface="Myriad Pro"/>
              </a:rPr>
              <a:t> v</a:t>
            </a:r>
            <a:r>
              <a:rPr sz="1000" spc="10" dirty="0" smtClean="0">
                <a:latin typeface="Myriad Pro"/>
                <a:cs typeface="Myriad Pro"/>
              </a:rPr>
              <a:t>a</a:t>
            </a:r>
            <a:r>
              <a:rPr sz="1000" spc="0" dirty="0" smtClean="0">
                <a:latin typeface="Myriad Pro"/>
                <a:cs typeface="Myriad Pro"/>
              </a:rPr>
              <a:t>c</a:t>
            </a:r>
            <a:r>
              <a:rPr sz="1000" spc="10" dirty="0" smtClean="0">
                <a:latin typeface="Myriad Pro"/>
                <a:cs typeface="Myriad Pro"/>
              </a:rPr>
              <a:t>cin</a:t>
            </a:r>
            <a:r>
              <a:rPr sz="1000" spc="5" dirty="0" smtClean="0">
                <a:latin typeface="Myriad Pro"/>
                <a:cs typeface="Myriad Pro"/>
              </a:rPr>
              <a:t>a</a:t>
            </a:r>
            <a:r>
              <a:rPr sz="1000" spc="10" dirty="0" smtClean="0">
                <a:latin typeface="Myriad Pro"/>
                <a:cs typeface="Myriad Pro"/>
              </a:rPr>
              <a:t>tion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schedules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in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child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15" dirty="0" smtClean="0">
                <a:latin typeface="Myriad Pro"/>
                <a:cs typeface="Myriad Pro"/>
              </a:rPr>
              <a:t>en</a:t>
            </a:r>
            <a:r>
              <a:rPr sz="1000" spc="10" dirty="0" smtClean="0">
                <a:latin typeface="Myriad Pro"/>
                <a:cs typeface="Myriad Pro"/>
              </a:rPr>
              <a:t> and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adult</a:t>
            </a:r>
            <a:r>
              <a:rPr sz="1000" spc="-5" dirty="0" smtClean="0">
                <a:latin typeface="Myriad Pro"/>
                <a:cs typeface="Myriad Pro"/>
              </a:rPr>
              <a:t>s</a:t>
            </a:r>
            <a:r>
              <a:rPr sz="1000" spc="5" dirty="0" smtClean="0">
                <a:latin typeface="Myriad Pro"/>
                <a:cs typeface="Myriad Pro"/>
              </a:rPr>
              <a:t>.</a:t>
            </a:r>
            <a:endParaRPr sz="1000">
              <a:latin typeface="Myriad Pro"/>
              <a:cs typeface="Myriad Pro"/>
            </a:endParaRPr>
          </a:p>
          <a:p>
            <a:pPr marL="12700" marR="19685" algn="just">
              <a:lnSpc>
                <a:spcPct val="103400"/>
              </a:lnSpc>
              <a:spcBef>
                <a:spcPts val="290"/>
              </a:spcBef>
            </a:pPr>
            <a:r>
              <a:rPr sz="1000" b="1" spc="15" dirty="0" smtClean="0">
                <a:latin typeface="Myriad Pro"/>
                <a:cs typeface="Myriad Pro"/>
              </a:rPr>
              <a:t>H</a:t>
            </a:r>
            <a:r>
              <a:rPr sz="1000" b="1" spc="10" dirty="0" smtClean="0">
                <a:latin typeface="Myriad Pro"/>
                <a:cs typeface="Myriad Pro"/>
              </a:rPr>
              <a:t>ealth</a:t>
            </a:r>
            <a:r>
              <a:rPr sz="1000" b="1" spc="5" dirty="0" smtClean="0">
                <a:latin typeface="Myriad Pro"/>
                <a:cs typeface="Myriad Pro"/>
              </a:rPr>
              <a:t> </a:t>
            </a:r>
            <a:r>
              <a:rPr sz="1000" b="1" spc="15" dirty="0" smtClean="0">
                <a:latin typeface="Myriad Pro"/>
                <a:cs typeface="Myriad Pro"/>
              </a:rPr>
              <a:t>p</a:t>
            </a:r>
            <a:r>
              <a:rPr sz="1000" b="1" spc="0" dirty="0" smtClean="0">
                <a:latin typeface="Myriad Pro"/>
                <a:cs typeface="Myriad Pro"/>
              </a:rPr>
              <a:t>r</a:t>
            </a:r>
            <a:r>
              <a:rPr sz="1000" b="1" spc="15" dirty="0" smtClean="0">
                <a:latin typeface="Myriad Pro"/>
                <a:cs typeface="Myriad Pro"/>
              </a:rPr>
              <a:t>omotion</a:t>
            </a:r>
            <a:r>
              <a:rPr sz="1000" b="1" spc="5" dirty="0" smtClean="0">
                <a:latin typeface="Myriad Pro"/>
                <a:cs typeface="Myriad Pro"/>
              </a:rPr>
              <a:t> </a:t>
            </a:r>
            <a:r>
              <a:rPr sz="1000" b="1" spc="15" dirty="0" smtClean="0">
                <a:latin typeface="Myriad Pro"/>
                <a:cs typeface="Myriad Pro"/>
              </a:rPr>
              <a:t>and</a:t>
            </a:r>
            <a:r>
              <a:rPr sz="1000" b="1" spc="5" dirty="0" smtClean="0">
                <a:latin typeface="Myriad Pro"/>
                <a:cs typeface="Myriad Pro"/>
              </a:rPr>
              <a:t> </a:t>
            </a:r>
            <a:r>
              <a:rPr sz="1000" b="1" spc="15" dirty="0" smtClean="0">
                <a:latin typeface="Myriad Pro"/>
                <a:cs typeface="Myriad Pro"/>
              </a:rPr>
              <a:t>p</a:t>
            </a:r>
            <a:r>
              <a:rPr sz="1000" b="1" spc="0" dirty="0" smtClean="0">
                <a:latin typeface="Myriad Pro"/>
                <a:cs typeface="Myriad Pro"/>
              </a:rPr>
              <a:t>r</a:t>
            </a:r>
            <a:r>
              <a:rPr sz="1000" b="1" spc="5" dirty="0" smtClean="0">
                <a:latin typeface="Myriad Pro"/>
                <a:cs typeface="Myriad Pro"/>
              </a:rPr>
              <a:t>e</a:t>
            </a:r>
            <a:r>
              <a:rPr sz="1000" b="1" spc="-5" dirty="0" smtClean="0">
                <a:latin typeface="Myriad Pro"/>
                <a:cs typeface="Myriad Pro"/>
              </a:rPr>
              <a:t>v</a:t>
            </a:r>
            <a:r>
              <a:rPr sz="1000" b="1" spc="15" dirty="0" smtClean="0">
                <a:latin typeface="Myriad Pro"/>
                <a:cs typeface="Myriad Pro"/>
              </a:rPr>
              <a:t>e</a:t>
            </a:r>
            <a:r>
              <a:rPr sz="1000" b="1" spc="5" dirty="0" smtClean="0">
                <a:latin typeface="Myriad Pro"/>
                <a:cs typeface="Myriad Pro"/>
              </a:rPr>
              <a:t>n</a:t>
            </a:r>
            <a:r>
              <a:rPr sz="1000" b="1" spc="10" dirty="0" smtClean="0">
                <a:latin typeface="Myriad Pro"/>
                <a:cs typeface="Myriad Pro"/>
              </a:rPr>
              <a:t>tion</a:t>
            </a:r>
            <a:r>
              <a:rPr sz="1000" b="1" spc="15" dirty="0" smtClean="0">
                <a:latin typeface="Myriad Pro"/>
                <a:cs typeface="Myriad Pro"/>
              </a:rPr>
              <a:t> </a:t>
            </a:r>
            <a:r>
              <a:rPr sz="1000" spc="5" dirty="0" smtClean="0">
                <a:latin typeface="Myriad Pro"/>
                <a:cs typeface="Myriad Pro"/>
              </a:rPr>
              <a:t>- </a:t>
            </a:r>
            <a:r>
              <a:rPr sz="1000" spc="15" dirty="0" smtClean="0">
                <a:latin typeface="Myriad Pro"/>
                <a:cs typeface="Myriad Pro"/>
              </a:rPr>
              <a:t>Immunis</a:t>
            </a:r>
            <a:r>
              <a:rPr sz="1000" spc="5" dirty="0" smtClean="0">
                <a:latin typeface="Myriad Pro"/>
                <a:cs typeface="Myriad Pro"/>
              </a:rPr>
              <a:t>a</a:t>
            </a:r>
            <a:r>
              <a:rPr sz="1000" spc="10" dirty="0" smtClean="0">
                <a:latin typeface="Myriad Pro"/>
                <a:cs typeface="Myriad Pro"/>
              </a:rPr>
              <a:t>tion including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indic</a:t>
            </a:r>
            <a:r>
              <a:rPr sz="1000" spc="5" dirty="0" smtClean="0">
                <a:latin typeface="Myriad Pro"/>
                <a:cs typeface="Myriad Pro"/>
              </a:rPr>
              <a:t>a</a:t>
            </a:r>
            <a:r>
              <a:rPr sz="1000" spc="10" dirty="0" smtClean="0">
                <a:latin typeface="Myriad Pro"/>
                <a:cs typeface="Myriad Pro"/>
              </a:rPr>
              <a:t>tions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5" dirty="0" smtClean="0">
                <a:latin typeface="Myriad Pro"/>
                <a:cs typeface="Myriad Pro"/>
              </a:rPr>
              <a:t>and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c</a:t>
            </a:r>
            <a:r>
              <a:rPr sz="1000" spc="15" dirty="0" smtClean="0">
                <a:latin typeface="Myriad Pro"/>
                <a:cs typeface="Myriad Pro"/>
              </a:rPr>
              <a:t>o</a:t>
            </a:r>
            <a:r>
              <a:rPr sz="1000" spc="10" dirty="0" smtClean="0">
                <a:latin typeface="Myriad Pro"/>
                <a:cs typeface="Myriad Pro"/>
              </a:rPr>
              <a:t>n</a:t>
            </a:r>
            <a:r>
              <a:rPr sz="1000" spc="5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r</a:t>
            </a:r>
            <a:r>
              <a:rPr sz="1000" spc="10" dirty="0" smtClean="0">
                <a:latin typeface="Myriad Pro"/>
                <a:cs typeface="Myriad Pro"/>
              </a:rPr>
              <a:t>a-indic</a:t>
            </a:r>
            <a:r>
              <a:rPr sz="1000" spc="5" dirty="0" smtClean="0">
                <a:latin typeface="Myriad Pro"/>
                <a:cs typeface="Myriad Pro"/>
              </a:rPr>
              <a:t>a</a:t>
            </a:r>
            <a:r>
              <a:rPr sz="1000" spc="10" dirty="0" smtClean="0">
                <a:latin typeface="Myriad Pro"/>
                <a:cs typeface="Myriad Pro"/>
              </a:rPr>
              <a:t>tions</a:t>
            </a:r>
            <a:r>
              <a:rPr sz="1000" spc="5" dirty="0" smtClean="0">
                <a:latin typeface="Myriad Pro"/>
                <a:cs typeface="Myriad Pro"/>
              </a:rPr>
              <a:t> ;</a:t>
            </a:r>
            <a:r>
              <a:rPr sz="1000" spc="-40" dirty="0" smtClean="0">
                <a:latin typeface="Myriad Pro"/>
                <a:cs typeface="Myriad Pro"/>
              </a:rPr>
              <a:t> </a:t>
            </a:r>
            <a:r>
              <a:rPr sz="1000" spc="-35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ra</a:t>
            </a:r>
            <a:r>
              <a:rPr sz="1000" spc="-5" dirty="0" smtClean="0">
                <a:latin typeface="Myriad Pro"/>
                <a:cs typeface="Myriad Pro"/>
              </a:rPr>
              <a:t>v</a:t>
            </a:r>
            <a:r>
              <a:rPr sz="1000" spc="10" dirty="0" smtClean="0">
                <a:latin typeface="Myriad Pro"/>
                <a:cs typeface="Myriad Pro"/>
              </a:rPr>
              <a:t>el medicine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advi</a:t>
            </a:r>
            <a:r>
              <a:rPr sz="1000" spc="0" dirty="0" smtClean="0">
                <a:latin typeface="Myriad Pro"/>
                <a:cs typeface="Myriad Pro"/>
              </a:rPr>
              <a:t>ce</a:t>
            </a:r>
            <a:r>
              <a:rPr sz="1000" spc="5" dirty="0" smtClean="0">
                <a:latin typeface="Myriad Pro"/>
                <a:cs typeface="Myriad Pro"/>
              </a:rPr>
              <a:t>.</a:t>
            </a:r>
            <a:endParaRPr sz="1000">
              <a:latin typeface="Myriad Pro"/>
              <a:cs typeface="Myriad Pro"/>
            </a:endParaRPr>
          </a:p>
          <a:p>
            <a:pPr marL="12700" marR="546100">
              <a:lnSpc>
                <a:spcPct val="103400"/>
              </a:lnSpc>
              <a:spcBef>
                <a:spcPts val="290"/>
              </a:spcBef>
            </a:pPr>
            <a:r>
              <a:rPr sz="1000" b="1" spc="-70" dirty="0" smtClean="0">
                <a:latin typeface="Myriad Pro"/>
                <a:cs typeface="Myriad Pro"/>
              </a:rPr>
              <a:t>T</a:t>
            </a:r>
            <a:r>
              <a:rPr sz="1000" b="1" spc="15" dirty="0" smtClean="0">
                <a:latin typeface="Myriad Pro"/>
                <a:cs typeface="Myriad Pro"/>
              </a:rPr>
              <a:t>ea</a:t>
            </a:r>
            <a:r>
              <a:rPr sz="1000" b="1" spc="5" dirty="0" smtClean="0">
                <a:latin typeface="Myriad Pro"/>
                <a:cs typeface="Myriad Pro"/>
              </a:rPr>
              <a:t>m</a:t>
            </a:r>
            <a:r>
              <a:rPr sz="1000" b="1" spc="0" dirty="0" smtClean="0">
                <a:latin typeface="Myriad Pro"/>
                <a:cs typeface="Myriad Pro"/>
              </a:rPr>
              <a:t>w</a:t>
            </a:r>
            <a:r>
              <a:rPr sz="1000" b="1" spc="15" dirty="0" smtClean="0">
                <a:latin typeface="Myriad Pro"/>
                <a:cs typeface="Myriad Pro"/>
              </a:rPr>
              <a:t>o</a:t>
            </a:r>
            <a:r>
              <a:rPr sz="1000" b="1" spc="5" dirty="0" smtClean="0">
                <a:latin typeface="Myriad Pro"/>
                <a:cs typeface="Myriad Pro"/>
              </a:rPr>
              <a:t>r</a:t>
            </a:r>
            <a:r>
              <a:rPr sz="1000" b="1" spc="25" dirty="0" smtClean="0">
                <a:latin typeface="Myriad Pro"/>
                <a:cs typeface="Myriad Pro"/>
              </a:rPr>
              <a:t>k</a:t>
            </a:r>
            <a:r>
              <a:rPr sz="1000" b="1" spc="10" dirty="0" smtClean="0">
                <a:latin typeface="Myriad Pro"/>
                <a:cs typeface="Myriad Pro"/>
              </a:rPr>
              <a:t>ing</a:t>
            </a:r>
            <a:r>
              <a:rPr sz="1000" b="1" spc="15" dirty="0" smtClean="0">
                <a:latin typeface="Myriad Pro"/>
                <a:cs typeface="Myriad Pro"/>
              </a:rPr>
              <a:t> </a:t>
            </a:r>
            <a:r>
              <a:rPr sz="1000" spc="5" dirty="0" smtClean="0">
                <a:latin typeface="Myriad Pro"/>
                <a:cs typeface="Myriad Pro"/>
              </a:rPr>
              <a:t>- </a:t>
            </a:r>
            <a:r>
              <a:rPr sz="1000" spc="10" dirty="0" smtClean="0">
                <a:latin typeface="Myriad Pro"/>
                <a:cs typeface="Myriad Pro"/>
              </a:rPr>
              <a:t>with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public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health,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Health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-5" dirty="0" smtClean="0">
                <a:latin typeface="Myriad Pro"/>
                <a:cs typeface="Myriad Pro"/>
              </a:rPr>
              <a:t>Pr</a:t>
            </a:r>
            <a:r>
              <a:rPr sz="1000" spc="15" dirty="0" smtClean="0">
                <a:latin typeface="Myriad Pro"/>
                <a:cs typeface="Myriad Pro"/>
              </a:rPr>
              <a:t>o</a:t>
            </a:r>
            <a:r>
              <a:rPr sz="1000" spc="0" dirty="0" smtClean="0">
                <a:latin typeface="Myriad Pro"/>
                <a:cs typeface="Myriad Pro"/>
              </a:rPr>
              <a:t>t</a:t>
            </a:r>
            <a:r>
              <a:rPr sz="1000" spc="15" dirty="0" smtClean="0">
                <a:latin typeface="Myriad Pro"/>
                <a:cs typeface="Myriad Pro"/>
              </a:rPr>
              <a:t>e</a:t>
            </a:r>
            <a:r>
              <a:rPr sz="1000" spc="20" dirty="0" smtClean="0">
                <a:latin typeface="Myriad Pro"/>
                <a:cs typeface="Myriad Pro"/>
              </a:rPr>
              <a:t>c</a:t>
            </a:r>
            <a:r>
              <a:rPr sz="1000" spc="10" dirty="0" smtClean="0">
                <a:latin typeface="Myriad Pro"/>
                <a:cs typeface="Myriad Pro"/>
              </a:rPr>
              <a:t>tion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5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c</a:t>
            </a:r>
            <a:r>
              <a:rPr sz="1000" spc="10" dirty="0" smtClean="0">
                <a:latin typeface="Myriad Pro"/>
                <a:cs typeface="Myriad Pro"/>
              </a:rPr>
              <a:t>otlan</a:t>
            </a:r>
            <a:r>
              <a:rPr sz="1000" spc="0" dirty="0" smtClean="0">
                <a:latin typeface="Myriad Pro"/>
                <a:cs typeface="Myriad Pro"/>
              </a:rPr>
              <a:t>d</a:t>
            </a:r>
            <a:r>
              <a:rPr sz="1000" spc="5" dirty="0" smtClean="0">
                <a:latin typeface="Myriad Pro"/>
                <a:cs typeface="Myriad Pro"/>
              </a:rPr>
              <a:t>.</a:t>
            </a:r>
            <a:endParaRPr sz="1000">
              <a:latin typeface="Myriad Pro"/>
              <a:cs typeface="Myriad Pro"/>
            </a:endParaRPr>
          </a:p>
          <a:p>
            <a:pPr marL="12700" marR="136525">
              <a:lnSpc>
                <a:spcPct val="103400"/>
              </a:lnSpc>
              <a:spcBef>
                <a:spcPts val="290"/>
              </a:spcBef>
            </a:pPr>
            <a:r>
              <a:rPr sz="1000" b="1" spc="5" dirty="0" smtClean="0">
                <a:latin typeface="Myriad Pro"/>
                <a:cs typeface="Myriad Pro"/>
              </a:rPr>
              <a:t>E</a:t>
            </a:r>
            <a:r>
              <a:rPr sz="1000" b="1" spc="10" dirty="0" smtClean="0">
                <a:latin typeface="Myriad Pro"/>
                <a:cs typeface="Myriad Pro"/>
              </a:rPr>
              <a:t>thical</a:t>
            </a:r>
            <a:r>
              <a:rPr sz="1000" b="1" spc="5" dirty="0" smtClean="0">
                <a:latin typeface="Myriad Pro"/>
                <a:cs typeface="Myriad Pro"/>
              </a:rPr>
              <a:t> </a:t>
            </a:r>
            <a:r>
              <a:rPr sz="1000" b="1" spc="15" dirty="0" smtClean="0">
                <a:latin typeface="Myriad Pro"/>
                <a:cs typeface="Myriad Pro"/>
              </a:rPr>
              <a:t>and</a:t>
            </a:r>
            <a:r>
              <a:rPr sz="1000" b="1" spc="5" dirty="0" smtClean="0">
                <a:latin typeface="Myriad Pro"/>
                <a:cs typeface="Myriad Pro"/>
              </a:rPr>
              <a:t> </a:t>
            </a:r>
            <a:r>
              <a:rPr sz="1000" b="1" spc="15" dirty="0" smtClean="0">
                <a:latin typeface="Myriad Pro"/>
                <a:cs typeface="Myriad Pro"/>
              </a:rPr>
              <a:t>medi</a:t>
            </a:r>
            <a:r>
              <a:rPr sz="1000" b="1" spc="-5" dirty="0" smtClean="0">
                <a:latin typeface="Myriad Pro"/>
                <a:cs typeface="Myriad Pro"/>
              </a:rPr>
              <a:t>c</a:t>
            </a:r>
            <a:r>
              <a:rPr sz="1000" b="1" spc="30" dirty="0" smtClean="0">
                <a:latin typeface="Myriad Pro"/>
                <a:cs typeface="Myriad Pro"/>
              </a:rPr>
              <a:t>o</a:t>
            </a:r>
            <a:r>
              <a:rPr sz="1000" b="1" spc="10" dirty="0" smtClean="0">
                <a:latin typeface="Myriad Pro"/>
                <a:cs typeface="Myriad Pro"/>
              </a:rPr>
              <a:t>-legal</a:t>
            </a:r>
            <a:r>
              <a:rPr sz="1000" b="1" spc="5" dirty="0" smtClean="0">
                <a:latin typeface="Myriad Pro"/>
                <a:cs typeface="Myriad Pro"/>
              </a:rPr>
              <a:t> </a:t>
            </a:r>
            <a:r>
              <a:rPr sz="1000" spc="5" dirty="0" smtClean="0">
                <a:latin typeface="Myriad Pro"/>
                <a:cs typeface="Myriad Pro"/>
              </a:rPr>
              <a:t>- Sta</a:t>
            </a:r>
            <a:r>
              <a:rPr sz="1000" spc="10" dirty="0" smtClean="0">
                <a:latin typeface="Myriad Pro"/>
                <a:cs typeface="Myriad Pro"/>
              </a:rPr>
              <a:t>tu</a:t>
            </a:r>
            <a:r>
              <a:rPr sz="1000" spc="0" dirty="0" smtClean="0">
                <a:latin typeface="Myriad Pro"/>
                <a:cs typeface="Myriad Pro"/>
              </a:rPr>
              <a:t>t</a:t>
            </a:r>
            <a:r>
              <a:rPr sz="1000" spc="15" dirty="0" smtClean="0">
                <a:latin typeface="Myriad Pro"/>
                <a:cs typeface="Myriad Pro"/>
              </a:rPr>
              <a:t>o</a:t>
            </a:r>
            <a:r>
              <a:rPr sz="1000" spc="30" dirty="0" smtClean="0">
                <a:latin typeface="Myriad Pro"/>
                <a:cs typeface="Myriad Pro"/>
              </a:rPr>
              <a:t>r</a:t>
            </a:r>
            <a:r>
              <a:rPr sz="1000" spc="10" dirty="0" smtClean="0">
                <a:latin typeface="Myriad Pro"/>
                <a:cs typeface="Myriad Pro"/>
              </a:rPr>
              <a:t>y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Notific</a:t>
            </a:r>
            <a:r>
              <a:rPr sz="1000" spc="5" dirty="0" smtClean="0">
                <a:latin typeface="Myriad Pro"/>
                <a:cs typeface="Myriad Pro"/>
              </a:rPr>
              <a:t>a</a:t>
            </a:r>
            <a:r>
              <a:rPr sz="1000" spc="10" dirty="0" smtClean="0">
                <a:latin typeface="Myriad Pro"/>
                <a:cs typeface="Myriad Pro"/>
              </a:rPr>
              <a:t>tion of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disease</a:t>
            </a:r>
            <a:r>
              <a:rPr sz="1000" spc="-5" dirty="0" smtClean="0">
                <a:latin typeface="Myriad Pro"/>
                <a:cs typeface="Myriad Pro"/>
              </a:rPr>
              <a:t>s</a:t>
            </a:r>
            <a:r>
              <a:rPr sz="1000" spc="5" dirty="0" smtClean="0">
                <a:latin typeface="Myriad Pro"/>
                <a:cs typeface="Myriad Pro"/>
              </a:rPr>
              <a:t>, </a:t>
            </a:r>
            <a:r>
              <a:rPr sz="1000" spc="0" dirty="0" smtClean="0">
                <a:latin typeface="Myriad Pro"/>
                <a:cs typeface="Myriad Pro"/>
              </a:rPr>
              <a:t>c</a:t>
            </a:r>
            <a:r>
              <a:rPr sz="1000" spc="15" dirty="0" smtClean="0">
                <a:latin typeface="Myriad Pro"/>
                <a:cs typeface="Myriad Pro"/>
              </a:rPr>
              <a:t>o</a:t>
            </a:r>
            <a:r>
              <a:rPr sz="1000" spc="10" dirty="0" smtClean="0">
                <a:latin typeface="Myriad Pro"/>
                <a:cs typeface="Myriad Pro"/>
              </a:rPr>
              <a:t>nta</a:t>
            </a:r>
            <a:r>
              <a:rPr sz="1000" spc="20" dirty="0" smtClean="0">
                <a:latin typeface="Myriad Pro"/>
                <a:cs typeface="Myriad Pro"/>
              </a:rPr>
              <a:t>c</a:t>
            </a:r>
            <a:r>
              <a:rPr sz="1000" spc="5" dirty="0" smtClean="0">
                <a:latin typeface="Myriad Pro"/>
                <a:cs typeface="Myriad Pro"/>
              </a:rPr>
              <a:t>t t</a:t>
            </a:r>
            <a:r>
              <a:rPr sz="1000" spc="0" dirty="0" smtClean="0">
                <a:latin typeface="Myriad Pro"/>
                <a:cs typeface="Myriad Pro"/>
              </a:rPr>
              <a:t>r</a:t>
            </a:r>
            <a:r>
              <a:rPr sz="1000" spc="10" dirty="0" smtClean="0">
                <a:latin typeface="Myriad Pro"/>
                <a:cs typeface="Myriad Pro"/>
              </a:rPr>
              <a:t>acin</a:t>
            </a:r>
            <a:r>
              <a:rPr sz="1000" spc="-5" dirty="0" smtClean="0">
                <a:latin typeface="Myriad Pro"/>
                <a:cs typeface="Myriad Pro"/>
              </a:rPr>
              <a:t>g</a:t>
            </a:r>
            <a:r>
              <a:rPr sz="1000" spc="5" dirty="0" smtClean="0">
                <a:latin typeface="Myriad Pro"/>
                <a:cs typeface="Myriad Pro"/>
              </a:rPr>
              <a:t>.</a:t>
            </a:r>
            <a:endParaRPr sz="1000">
              <a:latin typeface="Myriad Pro"/>
              <a:cs typeface="Myriad Pro"/>
            </a:endParaRPr>
          </a:p>
        </p:txBody>
      </p:sp>
      <p:sp>
        <p:nvSpPr>
          <p:cNvPr id="30" name="object 20"/>
          <p:cNvSpPr txBox="1"/>
          <p:nvPr/>
        </p:nvSpPr>
        <p:spPr>
          <a:xfrm>
            <a:off x="888319" y="3462318"/>
            <a:ext cx="1477645" cy="100808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8415">
              <a:lnSpc>
                <a:spcPct val="100000"/>
              </a:lnSpc>
            </a:pPr>
            <a:r>
              <a:rPr sz="1350" b="1" spc="-25" dirty="0" smtClean="0">
                <a:latin typeface="Myriad Pro"/>
                <a:cs typeface="Myriad Pro"/>
              </a:rPr>
              <a:t>C</a:t>
            </a:r>
            <a:r>
              <a:rPr sz="1350" b="1" spc="5" dirty="0" smtClean="0">
                <a:latin typeface="Myriad Pro"/>
                <a:cs typeface="Myriad Pro"/>
              </a:rPr>
              <a:t>ommunity/M</a:t>
            </a:r>
            <a:r>
              <a:rPr sz="1350" b="1" spc="-35" dirty="0" smtClean="0">
                <a:latin typeface="Myriad Pro"/>
                <a:cs typeface="Myriad Pro"/>
              </a:rPr>
              <a:t>D</a:t>
            </a:r>
            <a:r>
              <a:rPr sz="1350" b="1" spc="5" dirty="0" smtClean="0">
                <a:latin typeface="Myriad Pro"/>
                <a:cs typeface="Myriad Pro"/>
              </a:rPr>
              <a:t>T</a:t>
            </a:r>
            <a:endParaRPr sz="135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Health visi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or/distri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 nurse</a:t>
            </a:r>
            <a:endParaRPr sz="90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I</a:t>
            </a:r>
            <a:r>
              <a:rPr sz="900" spc="10" dirty="0" smtClean="0">
                <a:latin typeface="Myriad Pro"/>
                <a:cs typeface="Myriad Pro"/>
              </a:rPr>
              <a:t>n</a:t>
            </a:r>
            <a:r>
              <a:rPr sz="900" spc="-10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tion 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ont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ol 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eams</a:t>
            </a:r>
            <a:endParaRPr sz="90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10" dirty="0" smtClean="0">
                <a:latin typeface="Myriad Pro"/>
                <a:cs typeface="Myriad Pro"/>
              </a:rPr>
              <a:t>S</a:t>
            </a:r>
            <a:r>
              <a:rPr sz="900" spc="5" dirty="0" smtClean="0">
                <a:latin typeface="Myriad Pro"/>
                <a:cs typeface="Myriad Pro"/>
              </a:rPr>
              <a:t>chool nurse</a:t>
            </a:r>
            <a:endParaRPr sz="90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Labo</a:t>
            </a:r>
            <a:r>
              <a:rPr sz="900" spc="0" dirty="0" smtClean="0">
                <a:latin typeface="Myriad Pro"/>
                <a:cs typeface="Myriad Pro"/>
              </a:rPr>
              <a:t>ra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o</a:t>
            </a:r>
            <a:r>
              <a:rPr sz="900" spc="2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y </a:t>
            </a:r>
            <a:r>
              <a:rPr sz="900" spc="5" dirty="0" smtClean="0">
                <a:latin typeface="Myriad Pro"/>
                <a:cs typeface="Myriad Pro"/>
              </a:rPr>
              <a:t>se</a:t>
            </a:r>
            <a:r>
              <a:rPr sz="900" spc="2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vi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es</a:t>
            </a:r>
            <a:endParaRPr lang="en-GB" sz="900" spc="5" dirty="0" smtClean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lang="en-GB" sz="900" spc="5" dirty="0" smtClean="0">
                <a:latin typeface="Myriad Pro"/>
                <a:cs typeface="Myriad Pro"/>
              </a:rPr>
              <a:t>Immunisation</a:t>
            </a:r>
            <a:endParaRPr lang="en-GB" sz="900" spc="5" dirty="0" smtClean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endParaRPr sz="900" dirty="0">
              <a:latin typeface="Myriad Pro"/>
              <a:cs typeface="Myriad Pro"/>
            </a:endParaRPr>
          </a:p>
        </p:txBody>
      </p:sp>
      <p:sp>
        <p:nvSpPr>
          <p:cNvPr id="31" name="object 21"/>
          <p:cNvSpPr txBox="1"/>
          <p:nvPr/>
        </p:nvSpPr>
        <p:spPr>
          <a:xfrm>
            <a:off x="956768" y="5182001"/>
            <a:ext cx="1604645" cy="5410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20" dirty="0" smtClean="0">
                <a:latin typeface="Myriad Pro"/>
                <a:cs typeface="Myriad Pro"/>
              </a:rPr>
              <a:t>O</a:t>
            </a:r>
            <a:r>
              <a:rPr sz="1350" b="1" spc="5" dirty="0" smtClean="0">
                <a:latin typeface="Myriad Pro"/>
                <a:cs typeface="Myriad Pro"/>
              </a:rPr>
              <a:t>ther </a:t>
            </a:r>
            <a:r>
              <a:rPr sz="1350" b="1" spc="10" dirty="0" smtClean="0">
                <a:latin typeface="Myriad Pro"/>
                <a:cs typeface="Myriad Pro"/>
              </a:rPr>
              <a:t>O</a:t>
            </a:r>
            <a:r>
              <a:rPr sz="1350" b="1" spc="5" dirty="0" smtClean="0">
                <a:latin typeface="Myriad Pro"/>
                <a:cs typeface="Myriad Pro"/>
              </a:rPr>
              <a:t>ppo</a:t>
            </a:r>
            <a:r>
              <a:rPr sz="1350" b="1" spc="30" dirty="0" smtClean="0">
                <a:latin typeface="Myriad Pro"/>
                <a:cs typeface="Myriad Pro"/>
              </a:rPr>
              <a:t>r</a:t>
            </a:r>
            <a:r>
              <a:rPr sz="1350" b="1" spc="5" dirty="0" smtClean="0">
                <a:latin typeface="Myriad Pro"/>
                <a:cs typeface="Myriad Pro"/>
              </a:rPr>
              <a:t>tunities</a:t>
            </a:r>
            <a:endParaRPr sz="1350">
              <a:latin typeface="Myriad Pro"/>
              <a:cs typeface="Myriad Pro"/>
            </a:endParaRPr>
          </a:p>
          <a:p>
            <a:pPr marL="123825" indent="-111760">
              <a:lnSpc>
                <a:spcPct val="100000"/>
              </a:lnSpc>
              <a:spcBef>
                <a:spcPts val="330"/>
              </a:spcBef>
              <a:buSzPct val="83333"/>
              <a:buFont typeface="Wingdings"/>
              <a:buChar char=""/>
              <a:tabLst>
                <a:tab pos="123825" algn="l"/>
              </a:tabLst>
            </a:pPr>
            <a:r>
              <a:rPr sz="900" spc="5" dirty="0" smtClean="0">
                <a:latin typeface="Myriad Pro"/>
                <a:cs typeface="Myriad Pro"/>
              </a:rPr>
              <a:t>Geni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ourina</a:t>
            </a:r>
            <a:r>
              <a:rPr sz="900" spc="2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y medicine</a:t>
            </a:r>
            <a:endParaRPr sz="900">
              <a:latin typeface="Myriad Pro"/>
              <a:cs typeface="Myriad Pro"/>
            </a:endParaRPr>
          </a:p>
          <a:p>
            <a:pPr marR="342900" algn="ctr">
              <a:lnSpc>
                <a:spcPct val="100000"/>
              </a:lnSpc>
              <a:spcBef>
                <a:spcPts val="30"/>
              </a:spcBef>
            </a:pPr>
            <a:r>
              <a:rPr sz="900" spc="5" dirty="0" smtClean="0">
                <a:latin typeface="Myriad Pro"/>
                <a:cs typeface="Myriad Pro"/>
              </a:rPr>
              <a:t>/s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5" dirty="0" smtClean="0">
                <a:latin typeface="Myriad Pro"/>
                <a:cs typeface="Myriad Pro"/>
              </a:rPr>
              <a:t>xual health clinics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2" name="object 22"/>
          <p:cNvSpPr txBox="1"/>
          <p:nvPr/>
        </p:nvSpPr>
        <p:spPr>
          <a:xfrm>
            <a:off x="4105852" y="832335"/>
            <a:ext cx="2491105" cy="15297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15" dirty="0" smtClean="0">
                <a:latin typeface="Myriad Pro"/>
                <a:cs typeface="Myriad Pro"/>
              </a:rPr>
              <a:t>A</a:t>
            </a:r>
            <a:r>
              <a:rPr sz="1350" b="1" spc="5" dirty="0" smtClean="0">
                <a:latin typeface="Myriad Pro"/>
                <a:cs typeface="Myriad Pro"/>
              </a:rPr>
              <a:t>cu</a:t>
            </a:r>
            <a:r>
              <a:rPr sz="1350" b="1" spc="-5" dirty="0" smtClean="0">
                <a:latin typeface="Myriad Pro"/>
                <a:cs typeface="Myriad Pro"/>
              </a:rPr>
              <a:t>t</a:t>
            </a:r>
            <a:r>
              <a:rPr sz="1350" b="1" spc="5" dirty="0" smtClean="0">
                <a:latin typeface="Myriad Pro"/>
                <a:cs typeface="Myriad Pro"/>
              </a:rPr>
              <a:t>e</a:t>
            </a:r>
            <a:endParaRPr sz="1350">
              <a:latin typeface="Myriad Pro"/>
              <a:cs typeface="Myriad Pro"/>
            </a:endParaRPr>
          </a:p>
          <a:p>
            <a:pPr marL="136525" marR="375285" indent="-124460">
              <a:lnSpc>
                <a:spcPct val="103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10" dirty="0" smtClean="0">
                <a:latin typeface="Myriad Pro"/>
                <a:cs typeface="Myriad Pro"/>
              </a:rPr>
              <a:t>ommon</a:t>
            </a:r>
            <a:r>
              <a:rPr sz="900" spc="5" dirty="0" smtClean="0">
                <a:latin typeface="Myriad Pro"/>
                <a:cs typeface="Myriad Pro"/>
              </a:rPr>
              <a:t> in</a:t>
            </a:r>
            <a:r>
              <a:rPr sz="900" spc="-10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tions including childhood</a:t>
            </a:r>
            <a:r>
              <a:rPr sz="900" spc="0" dirty="0" smtClean="0">
                <a:latin typeface="Myriad Pro"/>
                <a:cs typeface="Myriad Pro"/>
              </a:rPr>
              <a:t> e</a:t>
            </a:r>
            <a:r>
              <a:rPr sz="900" spc="5" dirty="0" smtClean="0">
                <a:latin typeface="Myriad Pro"/>
                <a:cs typeface="Myriad Pro"/>
              </a:rPr>
              <a:t>xanthema) 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o in</a:t>
            </a:r>
            <a:r>
              <a:rPr sz="900" spc="-10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est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tions</a:t>
            </a:r>
            <a:endParaRPr sz="90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15" dirty="0" smtClean="0">
                <a:latin typeface="Myriad Pro"/>
                <a:cs typeface="Myriad Pro"/>
              </a:rPr>
              <a:t>M</a:t>
            </a:r>
            <a:r>
              <a:rPr sz="900" spc="5" dirty="0" smtClean="0">
                <a:latin typeface="Myriad Pro"/>
                <a:cs typeface="Myriad Pro"/>
              </a:rPr>
              <a:t>alaria; </a:t>
            </a:r>
            <a:r>
              <a:rPr sz="900" spc="-20" dirty="0" smtClean="0">
                <a:latin typeface="Myriad Pro"/>
                <a:cs typeface="Myriad Pro"/>
              </a:rPr>
              <a:t>L</a:t>
            </a:r>
            <a:r>
              <a:rPr sz="900" spc="10" dirty="0" smtClean="0">
                <a:latin typeface="Myriad Pro"/>
                <a:cs typeface="Myriad Pro"/>
              </a:rPr>
              <a:t>yme</a:t>
            </a:r>
            <a:r>
              <a:rPr sz="900" spc="5" dirty="0" smtClean="0">
                <a:latin typeface="Myriad Pro"/>
                <a:cs typeface="Myriad Pro"/>
              </a:rPr>
              <a:t> diseas</a:t>
            </a:r>
            <a:r>
              <a:rPr sz="900" spc="-10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endParaRPr sz="900">
              <a:latin typeface="Myriad Pro"/>
              <a:cs typeface="Myriad Pro"/>
            </a:endParaRPr>
          </a:p>
          <a:p>
            <a:pPr marL="136525" marR="193040" indent="-124460">
              <a:lnSpc>
                <a:spcPct val="103000"/>
              </a:lnSpc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GI in</a:t>
            </a:r>
            <a:r>
              <a:rPr sz="900" spc="-10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tions </a:t>
            </a:r>
            <a:r>
              <a:rPr sz="900" spc="-10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5" dirty="0" smtClean="0">
                <a:latin typeface="Myriad Pro"/>
                <a:cs typeface="Myriad Pro"/>
              </a:rPr>
              <a:t>g</a:t>
            </a:r>
            <a:r>
              <a:rPr sz="900" spc="5" dirty="0" smtClean="0">
                <a:latin typeface="Myriad Pro"/>
                <a:cs typeface="Myriad Pro"/>
              </a:rPr>
              <a:t>.amoebic </a:t>
            </a:r>
            <a:r>
              <a:rPr sz="900" spc="10" dirty="0" smtClean="0">
                <a:latin typeface="Myriad Pro"/>
                <a:cs typeface="Myriad Pro"/>
              </a:rPr>
              <a:t>d</a:t>
            </a:r>
            <a:r>
              <a:rPr sz="900" spc="-5" dirty="0" smtClean="0">
                <a:latin typeface="Myriad Pro"/>
                <a:cs typeface="Myriad Pro"/>
              </a:rPr>
              <a:t>y</a:t>
            </a:r>
            <a:r>
              <a:rPr sz="900" spc="5" dirty="0" smtClean="0">
                <a:latin typeface="Myriad Pro"/>
                <a:cs typeface="Myriad Pro"/>
              </a:rPr>
              <a:t>sen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25" dirty="0" smtClean="0">
                <a:latin typeface="Myriad Pro"/>
                <a:cs typeface="Myriad Pro"/>
              </a:rPr>
              <a:t>r</a:t>
            </a:r>
            <a:r>
              <a:rPr sz="900" spc="-35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-5" dirty="0" smtClean="0">
                <a:latin typeface="Myriad Pro"/>
                <a:cs typeface="Myriad Pro"/>
              </a:rPr>
              <a:t>hy</a:t>
            </a:r>
            <a:r>
              <a:rPr sz="900" spc="10" dirty="0" smtClean="0">
                <a:latin typeface="Myriad Pro"/>
                <a:cs typeface="Myriad Pro"/>
              </a:rPr>
              <a:t>d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tid diseas</a:t>
            </a:r>
            <a:r>
              <a:rPr sz="900" spc="-10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r>
              <a:rPr sz="900" spc="5" dirty="0" smtClean="0">
                <a:latin typeface="Myriad Pro"/>
                <a:cs typeface="Myriad Pro"/>
              </a:rPr>
              <a:t> lep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ospi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osi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yphoi</a:t>
            </a:r>
            <a:r>
              <a:rPr sz="900" spc="0" dirty="0" smtClean="0">
                <a:latin typeface="Myriad Pro"/>
                <a:cs typeface="Myriad Pro"/>
              </a:rPr>
              <a:t>d,</a:t>
            </a:r>
            <a:r>
              <a:rPr sz="900" spc="5" dirty="0" smtClean="0">
                <a:latin typeface="Myriad Pro"/>
                <a:cs typeface="Myriad Pro"/>
              </a:rPr>
              <a:t> hep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titi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endParaRPr sz="90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S</a:t>
            </a:r>
            <a:r>
              <a:rPr sz="900" spc="20" dirty="0" smtClean="0">
                <a:latin typeface="Myriad Pro"/>
                <a:cs typeface="Myriad Pro"/>
              </a:rPr>
              <a:t>k</a:t>
            </a:r>
            <a:r>
              <a:rPr sz="900" spc="5" dirty="0" smtClean="0">
                <a:latin typeface="Myriad Pro"/>
                <a:cs typeface="Myriad Pro"/>
              </a:rPr>
              <a:t>in in</a:t>
            </a:r>
            <a:r>
              <a:rPr sz="900" spc="-10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tions </a:t>
            </a:r>
            <a:r>
              <a:rPr sz="900" spc="-10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5" dirty="0" smtClean="0">
                <a:latin typeface="Myriad Pro"/>
                <a:cs typeface="Myriad Pro"/>
              </a:rPr>
              <a:t>g</a:t>
            </a:r>
            <a:r>
              <a:rPr sz="900" spc="5" dirty="0" smtClean="0">
                <a:latin typeface="Myriad Pro"/>
                <a:cs typeface="Myriad Pro"/>
              </a:rPr>
              <a:t>.o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-30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r>
              <a:rPr sz="900" spc="5" dirty="0" smtClean="0">
                <a:latin typeface="Myriad Pro"/>
                <a:cs typeface="Myriad Pro"/>
              </a:rPr>
              <a:t> ring</a:t>
            </a:r>
            <a:r>
              <a:rPr sz="900" spc="0" dirty="0" smtClean="0">
                <a:latin typeface="Myriad Pro"/>
                <a:cs typeface="Myriad Pro"/>
              </a:rPr>
              <a:t>w</a:t>
            </a:r>
            <a:r>
              <a:rPr sz="900" spc="5" dirty="0" smtClean="0">
                <a:latin typeface="Myriad Pro"/>
                <a:cs typeface="Myriad Pro"/>
              </a:rPr>
              <a:t>orm.</a:t>
            </a:r>
            <a:endParaRPr sz="90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Respi</a:t>
            </a:r>
            <a:r>
              <a:rPr sz="900" spc="0" dirty="0" smtClean="0">
                <a:latin typeface="Myriad Pro"/>
                <a:cs typeface="Myriad Pro"/>
              </a:rPr>
              <a:t>ra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o</a:t>
            </a:r>
            <a:r>
              <a:rPr sz="900" spc="2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y in</a:t>
            </a:r>
            <a:r>
              <a:rPr sz="900" spc="-10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tions </a:t>
            </a:r>
            <a:r>
              <a:rPr sz="900" spc="-10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-10" dirty="0" smtClean="0">
                <a:latin typeface="Myriad Pro"/>
                <a:cs typeface="Myriad Pro"/>
              </a:rPr>
              <a:t>L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g</a:t>
            </a:r>
            <a:r>
              <a:rPr sz="900" spc="5" dirty="0" smtClean="0">
                <a:latin typeface="Myriad Pro"/>
                <a:cs typeface="Myriad Pro"/>
              </a:rPr>
              <a:t>ionnai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es</a:t>
            </a:r>
            <a:endParaRPr sz="90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10" dirty="0" smtClean="0">
                <a:latin typeface="Myriad Pro"/>
                <a:cs typeface="Myriad Pro"/>
              </a:rPr>
              <a:t>O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cup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tional in</a:t>
            </a:r>
            <a:r>
              <a:rPr sz="900" spc="-10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tions and their </a:t>
            </a:r>
            <a:r>
              <a:rPr sz="900" spc="10" dirty="0" smtClean="0">
                <a:latin typeface="Myriad Pro"/>
                <a:cs typeface="Myriad Pro"/>
              </a:rPr>
              <a:t>manageme</a:t>
            </a:r>
            <a:r>
              <a:rPr sz="900" spc="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t,</a:t>
            </a:r>
            <a:endParaRPr sz="900">
              <a:latin typeface="Myriad Pro"/>
              <a:cs typeface="Myriad Pro"/>
            </a:endParaRPr>
          </a:p>
          <a:p>
            <a:pPr marL="136525">
              <a:lnSpc>
                <a:spcPct val="100000"/>
              </a:lnSpc>
              <a:spcBef>
                <a:spcPts val="30"/>
              </a:spcBef>
            </a:pPr>
            <a:r>
              <a:rPr sz="900" spc="-10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5" dirty="0" smtClean="0">
                <a:latin typeface="Myriad Pro"/>
                <a:cs typeface="Myriad Pro"/>
              </a:rPr>
              <a:t> needle stick 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-5" dirty="0" smtClean="0">
                <a:latin typeface="Myriad Pro"/>
                <a:cs typeface="Myriad Pro"/>
              </a:rPr>
              <a:t>z</a:t>
            </a:r>
            <a:r>
              <a:rPr sz="900" spc="5" dirty="0" smtClean="0">
                <a:latin typeface="Myriad Pro"/>
                <a:cs typeface="Myriad Pro"/>
              </a:rPr>
              <a:t>oonoses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3" name="object 23"/>
          <p:cNvSpPr txBox="1"/>
          <p:nvPr/>
        </p:nvSpPr>
        <p:spPr>
          <a:xfrm>
            <a:off x="8020377" y="3762297"/>
            <a:ext cx="1529715" cy="5410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110" dirty="0" smtClean="0">
                <a:latin typeface="Myriad Pro"/>
                <a:cs typeface="Myriad Pro"/>
              </a:rPr>
              <a:t>T</a:t>
            </a:r>
            <a:r>
              <a:rPr sz="1350" b="1" spc="5" dirty="0" smtClean="0">
                <a:latin typeface="Myriad Pro"/>
                <a:cs typeface="Myriad Pro"/>
              </a:rPr>
              <a:t>echni</a:t>
            </a:r>
            <a:r>
              <a:rPr sz="1350" b="1" spc="10" dirty="0" smtClean="0">
                <a:latin typeface="Myriad Pro"/>
                <a:cs typeface="Myriad Pro"/>
              </a:rPr>
              <a:t>c</a:t>
            </a:r>
            <a:r>
              <a:rPr sz="1350" b="1" spc="5" dirty="0" smtClean="0">
                <a:latin typeface="Myriad Pro"/>
                <a:cs typeface="Myriad Pro"/>
              </a:rPr>
              <a:t>al </a:t>
            </a:r>
            <a:r>
              <a:rPr sz="1350" b="1" spc="-5" dirty="0" smtClean="0">
                <a:latin typeface="Myriad Pro"/>
                <a:cs typeface="Myriad Pro"/>
              </a:rPr>
              <a:t>S</a:t>
            </a:r>
            <a:r>
              <a:rPr sz="1350" b="1" spc="15" dirty="0" smtClean="0">
                <a:latin typeface="Myriad Pro"/>
                <a:cs typeface="Myriad Pro"/>
              </a:rPr>
              <a:t>k</a:t>
            </a:r>
            <a:r>
              <a:rPr sz="1350" b="1" spc="0" dirty="0" smtClean="0">
                <a:latin typeface="Myriad Pro"/>
                <a:cs typeface="Myriad Pro"/>
              </a:rPr>
              <a:t>ills</a:t>
            </a:r>
            <a:endParaRPr sz="135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dminis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ering </a:t>
            </a:r>
            <a:r>
              <a:rPr sz="900" spc="0" dirty="0" smtClean="0">
                <a:latin typeface="Myriad Pro"/>
                <a:cs typeface="Myriad Pro"/>
              </a:rPr>
              <a:t>v</a:t>
            </a:r>
            <a:r>
              <a:rPr sz="900" spc="5" dirty="0" smtClean="0">
                <a:latin typeface="Myriad Pro"/>
                <a:cs typeface="Myriad Pro"/>
              </a:rPr>
              <a:t>a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cines</a:t>
            </a:r>
            <a:endParaRPr sz="90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IV medic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tions and IV set </a:t>
            </a:r>
            <a:r>
              <a:rPr sz="900" spc="10" dirty="0" smtClean="0">
                <a:latin typeface="Myriad Pro"/>
                <a:cs typeface="Myriad Pro"/>
              </a:rPr>
              <a:t>up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4" name="object 24"/>
          <p:cNvSpPr txBox="1"/>
          <p:nvPr/>
        </p:nvSpPr>
        <p:spPr>
          <a:xfrm>
            <a:off x="1423118" y="1782173"/>
            <a:ext cx="2134235" cy="9861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325120">
              <a:lnSpc>
                <a:spcPts val="1460"/>
              </a:lnSpc>
            </a:pPr>
            <a:r>
              <a:rPr sz="1350" b="1" spc="5" dirty="0" smtClean="0">
                <a:latin typeface="Myriad Pro"/>
                <a:cs typeface="Myriad Pro"/>
              </a:rPr>
              <a:t>Multiple c</a:t>
            </a:r>
            <a:r>
              <a:rPr sz="1350" b="1" spc="-10" dirty="0" smtClean="0">
                <a:latin typeface="Myriad Pro"/>
                <a:cs typeface="Myriad Pro"/>
              </a:rPr>
              <a:t>r</a:t>
            </a:r>
            <a:r>
              <a:rPr sz="1350" b="1" spc="5" dirty="0" smtClean="0">
                <a:latin typeface="Myriad Pro"/>
                <a:cs typeface="Myriad Pro"/>
              </a:rPr>
              <a:t>oss </a:t>
            </a:r>
            <a:r>
              <a:rPr sz="1350" b="1" spc="-10" dirty="0" smtClean="0">
                <a:latin typeface="Myriad Pro"/>
                <a:cs typeface="Myriad Pro"/>
              </a:rPr>
              <a:t>o</a:t>
            </a:r>
            <a:r>
              <a:rPr sz="1350" b="1" spc="-20" dirty="0" smtClean="0">
                <a:latin typeface="Myriad Pro"/>
                <a:cs typeface="Myriad Pro"/>
              </a:rPr>
              <a:t>v</a:t>
            </a:r>
            <a:r>
              <a:rPr sz="1350" b="1" spc="5" dirty="0" smtClean="0">
                <a:latin typeface="Myriad Pro"/>
                <a:cs typeface="Myriad Pro"/>
              </a:rPr>
              <a:t>er specialty oppo</a:t>
            </a:r>
            <a:r>
              <a:rPr sz="1350" b="1" spc="30" dirty="0" smtClean="0">
                <a:latin typeface="Myriad Pro"/>
                <a:cs typeface="Myriad Pro"/>
              </a:rPr>
              <a:t>r</a:t>
            </a:r>
            <a:r>
              <a:rPr sz="1350" b="1" spc="5" dirty="0" smtClean="0">
                <a:latin typeface="Myriad Pro"/>
                <a:cs typeface="Myriad Pro"/>
              </a:rPr>
              <a:t>tunities</a:t>
            </a:r>
            <a:endParaRPr sz="1350">
              <a:latin typeface="Myriad Pro"/>
              <a:cs typeface="Myriad Pro"/>
            </a:endParaRPr>
          </a:p>
          <a:p>
            <a:pPr marL="123825" indent="-111760">
              <a:lnSpc>
                <a:spcPct val="100000"/>
              </a:lnSpc>
              <a:spcBef>
                <a:spcPts val="310"/>
              </a:spcBef>
              <a:buSzPct val="83333"/>
              <a:buFont typeface="Wingdings"/>
              <a:buChar char=""/>
              <a:tabLst>
                <a:tab pos="123825" algn="l"/>
              </a:tabLst>
            </a:pPr>
            <a:r>
              <a:rPr sz="900" spc="-20" dirty="0" smtClean="0">
                <a:latin typeface="Myriad Pro"/>
                <a:cs typeface="Myriad Pro"/>
              </a:rPr>
              <a:t>P</a:t>
            </a:r>
            <a:r>
              <a:rPr sz="900" spc="5" dirty="0" smtClean="0">
                <a:latin typeface="Myriad Pro"/>
                <a:cs typeface="Myriad Pro"/>
              </a:rPr>
              <a:t>aedi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tric 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5" dirty="0" smtClean="0">
                <a:latin typeface="Myriad Pro"/>
                <a:cs typeface="Myriad Pro"/>
              </a:rPr>
              <a:t>xanthema and other illnesses</a:t>
            </a:r>
            <a:endParaRPr sz="900">
              <a:latin typeface="Myriad Pro"/>
              <a:cs typeface="Myriad Pro"/>
            </a:endParaRPr>
          </a:p>
          <a:p>
            <a:pPr marL="123825" marR="160020" indent="-111760">
              <a:lnSpc>
                <a:spcPct val="103000"/>
              </a:lnSpc>
              <a:buSzPct val="83333"/>
              <a:buFont typeface="Wingdings"/>
              <a:buChar char=""/>
              <a:tabLst>
                <a:tab pos="123825" algn="l"/>
              </a:tabLst>
            </a:pPr>
            <a:r>
              <a:rPr sz="900" spc="5" dirty="0" smtClean="0">
                <a:latin typeface="Myriad Pro"/>
                <a:cs typeface="Myriad Pro"/>
              </a:rPr>
              <a:t>Geni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ourina</a:t>
            </a:r>
            <a:r>
              <a:rPr sz="900" spc="2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y medicine/s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5" dirty="0" smtClean="0">
                <a:latin typeface="Myriad Pro"/>
                <a:cs typeface="Myriad Pro"/>
              </a:rPr>
              <a:t>xual health clinics</a:t>
            </a:r>
            <a:endParaRPr sz="900">
              <a:latin typeface="Myriad Pro"/>
              <a:cs typeface="Myriad Pro"/>
            </a:endParaRPr>
          </a:p>
          <a:p>
            <a:pPr marL="123825" indent="-1117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23825" algn="l"/>
              </a:tabLst>
            </a:pPr>
            <a:r>
              <a:rPr sz="900" spc="5" dirty="0" smtClean="0">
                <a:latin typeface="Myriad Pro"/>
                <a:cs typeface="Myriad Pro"/>
              </a:rPr>
              <a:t>Gene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al medicine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5" name="object 25"/>
          <p:cNvSpPr txBox="1"/>
          <p:nvPr/>
        </p:nvSpPr>
        <p:spPr>
          <a:xfrm>
            <a:off x="7915178" y="5178958"/>
            <a:ext cx="1390015" cy="13881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30" dirty="0" smtClean="0">
                <a:latin typeface="Myriad Pro"/>
                <a:cs typeface="Myriad Pro"/>
              </a:rPr>
              <a:t>T</a:t>
            </a:r>
            <a:r>
              <a:rPr sz="1350" b="1" spc="5" dirty="0" smtClean="0">
                <a:latin typeface="Myriad Pro"/>
                <a:cs typeface="Myriad Pro"/>
              </a:rPr>
              <a:t>ips</a:t>
            </a:r>
            <a:endParaRPr sz="135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udit</a:t>
            </a:r>
            <a:endParaRPr sz="90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Si</a:t>
            </a:r>
            <a:r>
              <a:rPr sz="900" spc="0" dirty="0" smtClean="0">
                <a:latin typeface="Myriad Pro"/>
                <a:cs typeface="Myriad Pro"/>
              </a:rPr>
              <a:t>g</a:t>
            </a:r>
            <a:r>
              <a:rPr sz="900" spc="5" dirty="0" smtClean="0">
                <a:latin typeface="Myriad Pro"/>
                <a:cs typeface="Myriad Pro"/>
              </a:rPr>
              <a:t>nificant </a:t>
            </a:r>
            <a:r>
              <a:rPr sz="900" spc="-5" dirty="0" smtClean="0">
                <a:latin typeface="Myriad Pro"/>
                <a:cs typeface="Myriad Pro"/>
              </a:rPr>
              <a:t>Ev</a:t>
            </a:r>
            <a:r>
              <a:rPr sz="900" spc="5" dirty="0" smtClean="0">
                <a:latin typeface="Myriad Pro"/>
                <a:cs typeface="Myriad Pro"/>
              </a:rPr>
              <a:t>ent Anal</a:t>
            </a:r>
            <a:r>
              <a:rPr sz="900" spc="-5" dirty="0" smtClean="0">
                <a:latin typeface="Myriad Pro"/>
                <a:cs typeface="Myriad Pro"/>
              </a:rPr>
              <a:t>y</a:t>
            </a:r>
            <a:r>
              <a:rPr sz="900" spc="5" dirty="0" smtClean="0">
                <a:latin typeface="Myriad Pro"/>
                <a:cs typeface="Myriad Pro"/>
              </a:rPr>
              <a:t>sis</a:t>
            </a:r>
            <a:endParaRPr sz="90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Clinical </a:t>
            </a:r>
            <a:r>
              <a:rPr sz="900" spc="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5" dirty="0" smtClean="0">
                <a:latin typeface="Myriad Pro"/>
                <a:cs typeface="Myriad Pro"/>
              </a:rPr>
              <a:t>v</a:t>
            </a:r>
            <a:r>
              <a:rPr sz="900" spc="5" dirty="0" smtClean="0">
                <a:latin typeface="Myriad Pro"/>
                <a:cs typeface="Myriad Pro"/>
              </a:rPr>
              <a:t>ernan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endParaRPr sz="90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10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isk assessment</a:t>
            </a:r>
            <a:endParaRPr sz="90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Dr as 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eacher</a:t>
            </a:r>
            <a:endParaRPr sz="90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L</a:t>
            </a:r>
            <a:r>
              <a:rPr sz="900" spc="5" dirty="0" smtClean="0">
                <a:latin typeface="Myriad Pro"/>
                <a:cs typeface="Myriad Pro"/>
              </a:rPr>
              <a:t>eadership</a:t>
            </a:r>
            <a:endParaRPr sz="90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10" dirty="0" smtClean="0">
                <a:latin typeface="Myriad Pro"/>
                <a:cs typeface="Myriad Pro"/>
              </a:rPr>
              <a:t>BNF</a:t>
            </a:r>
            <a:endParaRPr sz="900" dirty="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lang="en-GB" sz="900" spc="5" dirty="0" smtClean="0">
                <a:latin typeface="Myriad Pro"/>
                <a:cs typeface="Myriad Pro"/>
              </a:rPr>
              <a:t>NICE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5" dirty="0" smtClean="0">
                <a:latin typeface="Myriad Pro"/>
                <a:cs typeface="Myriad Pro"/>
              </a:rPr>
              <a:t>guidelines</a:t>
            </a:r>
            <a:endParaRPr sz="900" dirty="0">
              <a:latin typeface="Myriad Pro"/>
              <a:cs typeface="Myriad Pro"/>
            </a:endParaRPr>
          </a:p>
        </p:txBody>
      </p:sp>
      <p:sp>
        <p:nvSpPr>
          <p:cNvPr id="36" name="object 26"/>
          <p:cNvSpPr txBox="1"/>
          <p:nvPr/>
        </p:nvSpPr>
        <p:spPr>
          <a:xfrm>
            <a:off x="7522746" y="1542241"/>
            <a:ext cx="1686560" cy="12471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0" dirty="0" smtClean="0">
                <a:latin typeface="Myriad Pro"/>
                <a:cs typeface="Myriad Pro"/>
              </a:rPr>
              <a:t>C</a:t>
            </a:r>
            <a:r>
              <a:rPr sz="1350" b="1" spc="5" dirty="0" smtClean="0">
                <a:latin typeface="Myriad Pro"/>
                <a:cs typeface="Myriad Pro"/>
              </a:rPr>
              <a:t>h</a:t>
            </a:r>
            <a:r>
              <a:rPr sz="1350" b="1" spc="-10" dirty="0" smtClean="0">
                <a:latin typeface="Myriad Pro"/>
                <a:cs typeface="Myriad Pro"/>
              </a:rPr>
              <a:t>r</a:t>
            </a:r>
            <a:r>
              <a:rPr sz="1350" b="1" spc="5" dirty="0" smtClean="0">
                <a:latin typeface="Myriad Pro"/>
                <a:cs typeface="Myriad Pro"/>
              </a:rPr>
              <a:t>onic</a:t>
            </a:r>
            <a:endParaRPr sz="1350">
              <a:latin typeface="Myriad Pro"/>
              <a:cs typeface="Myriad Pro"/>
            </a:endParaRPr>
          </a:p>
          <a:p>
            <a:pPr marL="123825" marR="12700" indent="-111760">
              <a:lnSpc>
                <a:spcPct val="103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HI</a:t>
            </a:r>
            <a:r>
              <a:rPr sz="900" spc="-45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r>
              <a:rPr sz="900" spc="5" dirty="0" smtClean="0">
                <a:latin typeface="Myriad Pro"/>
                <a:cs typeface="Myriad Pro"/>
              </a:rPr>
              <a:t> including t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ansmission and associ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ed disease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endParaRPr sz="900">
              <a:latin typeface="Myriad Pro"/>
              <a:cs typeface="Myriad Pro"/>
            </a:endParaRPr>
          </a:p>
          <a:p>
            <a:pPr marL="131445" indent="-11938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1445" algn="l"/>
              </a:tabLst>
            </a:pPr>
            <a:r>
              <a:rPr sz="900" spc="-4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ube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culosis</a:t>
            </a:r>
            <a:endParaRPr sz="900">
              <a:latin typeface="Myriad Pro"/>
              <a:cs typeface="Myriad Pro"/>
            </a:endParaRPr>
          </a:p>
          <a:p>
            <a:pPr marL="123825" marR="83185" indent="-111760">
              <a:lnSpc>
                <a:spcPct val="103000"/>
              </a:lnSpc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Understanding of app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opri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 i</a:t>
            </a:r>
            <a:r>
              <a:rPr sz="900" spc="-5" dirty="0" smtClean="0">
                <a:latin typeface="Myriad Pro"/>
                <a:cs typeface="Myriad Pro"/>
              </a:rPr>
              <a:t>nv</a:t>
            </a:r>
            <a:r>
              <a:rPr sz="900" spc="5" dirty="0" smtClean="0">
                <a:latin typeface="Myriad Pro"/>
                <a:cs typeface="Myriad Pro"/>
              </a:rPr>
              <a:t>estig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tions</a:t>
            </a:r>
            <a:endParaRPr sz="900">
              <a:latin typeface="Myriad Pro"/>
              <a:cs typeface="Myriad Pro"/>
            </a:endParaRPr>
          </a:p>
          <a:p>
            <a:pPr marL="136525" indent="-124460">
              <a:lnSpc>
                <a:spcPct val="100000"/>
              </a:lnSpc>
              <a:spcBef>
                <a:spcPts val="30"/>
              </a:spcBef>
              <a:buSzPct val="83333"/>
              <a:buFont typeface="Wingdings"/>
              <a:buChar char=""/>
              <a:tabLst>
                <a:tab pos="136525" algn="l"/>
              </a:tabLst>
            </a:pPr>
            <a:r>
              <a:rPr sz="900" spc="5" dirty="0" smtClean="0">
                <a:latin typeface="Myriad Pro"/>
                <a:cs typeface="Myriad Pro"/>
              </a:rPr>
              <a:t>Noso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omial in</a:t>
            </a:r>
            <a:r>
              <a:rPr sz="900" spc="-10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tions</a:t>
            </a:r>
            <a:endParaRPr sz="900">
              <a:latin typeface="Myriad Pro"/>
              <a:cs typeface="Myriad Pro"/>
            </a:endParaRPr>
          </a:p>
          <a:p>
            <a:pPr marR="430530" algn="ctr">
              <a:lnSpc>
                <a:spcPct val="100000"/>
              </a:lnSpc>
              <a:spcBef>
                <a:spcPts val="30"/>
              </a:spcBef>
            </a:pPr>
            <a:r>
              <a:rPr sz="900" spc="-10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5" dirty="0" smtClean="0">
                <a:latin typeface="Myriad Pro"/>
                <a:cs typeface="Myriad Pro"/>
              </a:rPr>
              <a:t> MRSA, C. difficile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7" name="object 27"/>
          <p:cNvSpPr/>
          <p:nvPr/>
        </p:nvSpPr>
        <p:spPr>
          <a:xfrm>
            <a:off x="0" y="708004"/>
            <a:ext cx="3304410" cy="457568"/>
          </a:xfrm>
          <a:custGeom>
            <a:avLst/>
            <a:gdLst/>
            <a:ahLst/>
            <a:cxnLst/>
            <a:rect l="l" t="t" r="r" b="b"/>
            <a:pathLst>
              <a:path w="3304410" h="457568">
                <a:moveTo>
                  <a:pt x="0" y="457568"/>
                </a:moveTo>
                <a:lnTo>
                  <a:pt x="3147046" y="457352"/>
                </a:lnTo>
                <a:lnTo>
                  <a:pt x="3193896" y="455841"/>
                </a:lnTo>
                <a:lnTo>
                  <a:pt x="3245145" y="448311"/>
                </a:lnTo>
                <a:lnTo>
                  <a:pt x="3284763" y="421647"/>
                </a:lnTo>
                <a:lnTo>
                  <a:pt x="3298607" y="383514"/>
                </a:lnTo>
                <a:lnTo>
                  <a:pt x="3303708" y="324978"/>
                </a:lnTo>
                <a:lnTo>
                  <a:pt x="3304410" y="272461"/>
                </a:lnTo>
                <a:lnTo>
                  <a:pt x="3304410" y="185107"/>
                </a:lnTo>
                <a:lnTo>
                  <a:pt x="3304221" y="157391"/>
                </a:lnTo>
                <a:lnTo>
                  <a:pt x="3302709" y="110540"/>
                </a:lnTo>
                <a:lnTo>
                  <a:pt x="3295180" y="59291"/>
                </a:lnTo>
                <a:lnTo>
                  <a:pt x="3268516" y="19673"/>
                </a:lnTo>
                <a:lnTo>
                  <a:pt x="3230383" y="5829"/>
                </a:lnTo>
                <a:lnTo>
                  <a:pt x="3171847" y="728"/>
                </a:lnTo>
                <a:lnTo>
                  <a:pt x="0" y="0"/>
                </a:lnTo>
                <a:lnTo>
                  <a:pt x="0" y="457568"/>
                </a:lnTo>
              </a:path>
            </a:pathLst>
          </a:custGeom>
          <a:solidFill>
            <a:srgbClr val="C7E1A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28"/>
          <p:cNvSpPr txBox="1"/>
          <p:nvPr/>
        </p:nvSpPr>
        <p:spPr>
          <a:xfrm>
            <a:off x="350136" y="734941"/>
            <a:ext cx="2766695" cy="3663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300" spc="-80" dirty="0" smtClean="0">
                <a:solidFill>
                  <a:srgbClr val="002F62"/>
                </a:solidFill>
                <a:latin typeface="Myriad Pro"/>
                <a:cs typeface="Myriad Pro"/>
              </a:rPr>
              <a:t>L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ea</a:t>
            </a:r>
            <a:r>
              <a:rPr sz="2300" spc="-40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nin</a:t>
            </a:r>
            <a:r>
              <a:rPr sz="2300" spc="0" dirty="0" smtClean="0">
                <a:solidFill>
                  <a:srgbClr val="002F62"/>
                </a:solidFill>
                <a:latin typeface="Myriad Pro"/>
                <a:cs typeface="Myriad Pro"/>
              </a:rPr>
              <a:t>g</a:t>
            </a:r>
            <a:r>
              <a:rPr sz="2300" spc="-90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Oppo</a:t>
            </a:r>
            <a:r>
              <a:rPr sz="2300" spc="5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tunities</a:t>
            </a:r>
            <a:endParaRPr sz="23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Communicable Diseases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384122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410492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436861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463230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489599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515968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542338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568707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595076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621445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671616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0" y="774004"/>
            <a:ext cx="3788966" cy="493293"/>
          </a:xfrm>
          <a:custGeom>
            <a:avLst/>
            <a:gdLst/>
            <a:ahLst/>
            <a:cxnLst/>
            <a:rect l="l" t="t" r="r" b="b"/>
            <a:pathLst>
              <a:path w="3788966" h="493293">
                <a:moveTo>
                  <a:pt x="0" y="493293"/>
                </a:moveTo>
                <a:lnTo>
                  <a:pt x="3622346" y="493064"/>
                </a:lnTo>
                <a:lnTo>
                  <a:pt x="3671952" y="491464"/>
                </a:lnTo>
                <a:lnTo>
                  <a:pt x="3710585" y="487121"/>
                </a:lnTo>
                <a:lnTo>
                  <a:pt x="3750962" y="472462"/>
                </a:lnTo>
                <a:lnTo>
                  <a:pt x="3779194" y="430514"/>
                </a:lnTo>
                <a:lnTo>
                  <a:pt x="3787166" y="376250"/>
                </a:lnTo>
                <a:lnTo>
                  <a:pt x="3788766" y="326644"/>
                </a:lnTo>
                <a:lnTo>
                  <a:pt x="3788966" y="297297"/>
                </a:lnTo>
                <a:lnTo>
                  <a:pt x="3788966" y="195995"/>
                </a:lnTo>
                <a:lnTo>
                  <a:pt x="3788223" y="140388"/>
                </a:lnTo>
                <a:lnTo>
                  <a:pt x="3785423" y="96440"/>
                </a:lnTo>
                <a:lnTo>
                  <a:pt x="3774365" y="49377"/>
                </a:lnTo>
                <a:lnTo>
                  <a:pt x="3739617" y="14630"/>
                </a:lnTo>
                <a:lnTo>
                  <a:pt x="3692554" y="3571"/>
                </a:lnTo>
                <a:lnTo>
                  <a:pt x="3648606" y="77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7E1A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 txBox="1"/>
          <p:nvPr/>
        </p:nvSpPr>
        <p:spPr>
          <a:xfrm>
            <a:off x="444500" y="800446"/>
            <a:ext cx="9704070" cy="194563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3335">
              <a:lnSpc>
                <a:spcPct val="100000"/>
              </a:lnSpc>
            </a:pPr>
            <a:r>
              <a:rPr sz="2500" spc="-80" dirty="0" smtClean="0">
                <a:solidFill>
                  <a:srgbClr val="002F62"/>
                </a:solidFill>
                <a:latin typeface="Myriad Pro"/>
                <a:cs typeface="Myriad Pro"/>
              </a:rPr>
              <a:t>C</a:t>
            </a:r>
            <a:r>
              <a:rPr sz="2500" spc="-65" dirty="0" smtClean="0">
                <a:solidFill>
                  <a:srgbClr val="002F62"/>
                </a:solidFill>
                <a:latin typeface="Myriad Pro"/>
                <a:cs typeface="Myriad Pro"/>
              </a:rPr>
              <a:t>onfiden</a:t>
            </a:r>
            <a:r>
              <a:rPr sz="2500" spc="-80" dirty="0" smtClean="0">
                <a:solidFill>
                  <a:srgbClr val="002F62"/>
                </a:solidFill>
                <a:latin typeface="Myriad Pro"/>
                <a:cs typeface="Myriad Pro"/>
              </a:rPr>
              <a:t>c</a:t>
            </a:r>
            <a:r>
              <a:rPr sz="2500" spc="0" dirty="0" smtClean="0">
                <a:solidFill>
                  <a:srgbClr val="002F62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2500" spc="-20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2500" spc="-60" dirty="0" smtClean="0">
                <a:solidFill>
                  <a:srgbClr val="002F62"/>
                </a:solidFill>
                <a:latin typeface="Myriad Pro"/>
                <a:cs typeface="Myriad Pro"/>
              </a:rPr>
              <a:t>a</a:t>
            </a:r>
            <a:r>
              <a:rPr sz="25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tin</a:t>
            </a:r>
            <a:r>
              <a:rPr sz="2500" spc="0" dirty="0" smtClean="0">
                <a:solidFill>
                  <a:srgbClr val="002F62"/>
                </a:solidFill>
                <a:latin typeface="Myriad Pro"/>
                <a:cs typeface="Myriad Pro"/>
              </a:rPr>
              <a:t>g</a:t>
            </a:r>
            <a:r>
              <a:rPr sz="2500" spc="-100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2F62"/>
                </a:solidFill>
                <a:latin typeface="Myriad Pro"/>
                <a:cs typeface="Myriad Pro"/>
              </a:rPr>
              <a:t>S</a:t>
            </a:r>
            <a:r>
              <a:rPr sz="25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cale</a:t>
            </a:r>
            <a:endParaRPr sz="2500">
              <a:latin typeface="Myriad Pro"/>
              <a:cs typeface="Myriad Pro"/>
            </a:endParaRPr>
          </a:p>
          <a:p>
            <a:pPr>
              <a:lnSpc>
                <a:spcPts val="1400"/>
              </a:lnSpc>
              <a:spcBef>
                <a:spcPts val="68"/>
              </a:spcBef>
            </a:pPr>
            <a:endParaRPr sz="1400"/>
          </a:p>
          <a:p>
            <a:pPr marL="12700">
              <a:lnSpc>
                <a:spcPct val="100000"/>
              </a:lnSpc>
            </a:pPr>
            <a:r>
              <a:rPr sz="1400" spc="-25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ommunicable Diseases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750"/>
              </a:lnSpc>
              <a:spcBef>
                <a:spcPts val="21"/>
              </a:spcBef>
            </a:pPr>
            <a:endParaRPr sz="750"/>
          </a:p>
          <a:p>
            <a:pPr marL="12700" marR="12700">
              <a:lnSpc>
                <a:spcPct val="100000"/>
              </a:lnSpc>
            </a:pPr>
            <a:r>
              <a:rPr sz="1150" spc="-35" dirty="0" smtClean="0">
                <a:latin typeface="Arial"/>
                <a:cs typeface="Arial"/>
              </a:rPr>
              <a:t>Below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some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Communicable </a:t>
            </a:r>
            <a:r>
              <a:rPr sz="1150" spc="-75" dirty="0" smtClean="0">
                <a:latin typeface="Arial"/>
                <a:cs typeface="Arial"/>
              </a:rPr>
              <a:t>Diseases.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organise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10" dirty="0" smtClean="0">
                <a:latin typeface="Arial"/>
                <a:cs typeface="Arial"/>
              </a:rPr>
              <a:t>thoughts </a:t>
            </a:r>
            <a:r>
              <a:rPr sz="1150" spc="-25" dirty="0" smtClean="0">
                <a:latin typeface="Arial"/>
                <a:cs typeface="Arial"/>
              </a:rPr>
              <a:t>they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40" dirty="0" smtClean="0">
                <a:latin typeface="Arial"/>
                <a:cs typeface="Arial"/>
              </a:rPr>
              <a:t>been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-35" dirty="0" smtClean="0">
                <a:latin typeface="Arial"/>
                <a:cs typeface="Arial"/>
              </a:rPr>
              <a:t>competency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eas.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drawn </a:t>
            </a:r>
            <a:r>
              <a:rPr sz="1150" spc="-10" dirty="0" smtClean="0">
                <a:latin typeface="Arial"/>
                <a:cs typeface="Arial"/>
              </a:rPr>
              <a:t>together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30" dirty="0" smtClean="0">
                <a:latin typeface="Arial"/>
                <a:cs typeface="Arial"/>
              </a:rPr>
              <a:t>“highlights”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 </a:t>
            </a:r>
            <a:r>
              <a:rPr sz="1150" spc="-80" dirty="0" smtClean="0">
                <a:latin typeface="Arial"/>
                <a:cs typeface="Arial"/>
              </a:rPr>
              <a:t>Lea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35" dirty="0" smtClean="0">
                <a:latin typeface="Arial"/>
                <a:cs typeface="Arial"/>
              </a:rPr>
              <a:t>Outcomes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40" dirty="0" smtClean="0">
                <a:latin typeface="Arial"/>
                <a:cs typeface="Arial"/>
              </a:rPr>
              <a:t>by no </a:t>
            </a:r>
            <a:r>
              <a:rPr sz="1150" spc="-60" dirty="0" smtClean="0">
                <a:latin typeface="Arial"/>
                <a:cs typeface="Arial"/>
              </a:rPr>
              <a:t>means </a:t>
            </a:r>
            <a:r>
              <a:rPr sz="1150" spc="-40" dirty="0" smtClean="0">
                <a:latin typeface="Arial"/>
                <a:cs typeface="Arial"/>
              </a:rPr>
              <a:t>exhaustive.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a </a:t>
            </a:r>
            <a:r>
              <a:rPr sz="1150" spc="-20" dirty="0" smtClean="0">
                <a:latin typeface="Arial"/>
                <a:cs typeface="Arial"/>
              </a:rPr>
              <a:t>rich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5" dirty="0" smtClean="0">
                <a:latin typeface="Arial"/>
                <a:cs typeface="Arial"/>
              </a:rPr>
              <a:t>important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think b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oadly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topics/experiences.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intended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5" dirty="0" smtClean="0">
                <a:latin typeface="Arial"/>
                <a:cs typeface="Arial"/>
              </a:rPr>
              <a:t>identify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eation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90" dirty="0" smtClean="0">
                <a:latin typeface="Arial"/>
                <a:cs typeface="Arial"/>
              </a:rPr>
              <a:t>Please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5" dirty="0" smtClean="0">
                <a:latin typeface="Arial"/>
                <a:cs typeface="Arial"/>
              </a:rPr>
              <a:t>bullet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5" dirty="0" smtClean="0">
                <a:latin typeface="Arial"/>
                <a:cs typeface="Arial"/>
              </a:rPr>
              <a:t>ticking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5" dirty="0" smtClean="0">
                <a:latin typeface="Arial"/>
                <a:cs typeface="Arial"/>
              </a:rPr>
              <a:t>Red </a:t>
            </a:r>
            <a:r>
              <a:rPr sz="1150" spc="-25" dirty="0" smtClean="0">
                <a:latin typeface="Arial"/>
                <a:cs typeface="Arial"/>
              </a:rPr>
              <a:t>(no </a:t>
            </a:r>
            <a:r>
              <a:rPr sz="1150" spc="-30" dirty="0" smtClean="0">
                <a:latin typeface="Arial"/>
                <a:cs typeface="Arial"/>
              </a:rPr>
              <a:t>confidence), </a:t>
            </a:r>
            <a:r>
              <a:rPr sz="1150" spc="-15" dirty="0" smtClean="0">
                <a:latin typeface="Arial"/>
                <a:cs typeface="Arial"/>
              </a:rPr>
              <a:t>Amber </a:t>
            </a:r>
            <a:r>
              <a:rPr sz="1150" spc="-55" dirty="0" smtClean="0">
                <a:latin typeface="Arial"/>
                <a:cs typeface="Arial"/>
              </a:rPr>
              <a:t>(some</a:t>
            </a:r>
            <a:r>
              <a:rPr sz="1150" spc="-30" dirty="0" smtClean="0">
                <a:latin typeface="Arial"/>
                <a:cs typeface="Arial"/>
              </a:rPr>
              <a:t> confidence) or </a:t>
            </a:r>
            <a:r>
              <a:rPr sz="1150" spc="-55" dirty="0" smtClean="0">
                <a:latin typeface="Arial"/>
                <a:cs typeface="Arial"/>
              </a:rPr>
              <a:t>G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een </a:t>
            </a:r>
            <a:r>
              <a:rPr sz="1150" spc="-15" dirty="0" smtClean="0">
                <a:latin typeface="Arial"/>
                <a:cs typeface="Arial"/>
              </a:rPr>
              <a:t>(confident) </a:t>
            </a:r>
            <a:r>
              <a:rPr sz="1150" spc="-30" dirty="0" smtClean="0">
                <a:latin typeface="Arial"/>
                <a:cs typeface="Arial"/>
              </a:rPr>
              <a:t>columns.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completed in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your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5" dirty="0" smtClean="0">
                <a:latin typeface="Arial"/>
                <a:cs typeface="Arial"/>
              </a:rPr>
              <a:t>baseline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which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5" dirty="0" smtClean="0">
                <a:latin typeface="Arial"/>
                <a:cs typeface="Arial"/>
              </a:rPr>
              <a:t>monitor </a:t>
            </a:r>
            <a:r>
              <a:rPr sz="1150" spc="-20" dirty="0" smtClean="0">
                <a:latin typeface="Arial"/>
                <a:cs typeface="Arial"/>
              </a:rPr>
              <a:t>your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during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placement.</a:t>
            </a:r>
            <a:endParaRPr sz="1150">
              <a:latin typeface="Arial"/>
              <a:cs typeface="Arial"/>
            </a:endParaRPr>
          </a:p>
        </p:txBody>
      </p:sp>
      <p:graphicFrame>
        <p:nvGraphicFramePr>
          <p:cNvPr id="25" name="object 15"/>
          <p:cNvGraphicFramePr>
            <a:graphicFrameLocks noGrp="1"/>
          </p:cNvGraphicFramePr>
          <p:nvPr/>
        </p:nvGraphicFramePr>
        <p:xfrm>
          <a:off x="457200" y="2979005"/>
          <a:ext cx="9771252" cy="3862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3"/>
                <a:gridCol w="308545"/>
                <a:gridCol w="308539"/>
                <a:gridCol w="308545"/>
              </a:tblGrid>
              <a:tr h="274064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linical Manageme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D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 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therin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</a:t>
                      </a:r>
                      <a:r>
                        <a:rPr sz="12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a Diagnosi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Managing 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ompl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xi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</a:t>
                      </a:r>
                      <a:endParaRPr sz="120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63760">
                <a:tc>
                  <a:txBody>
                    <a:bodyPr/>
                    <a:lstStyle/>
                    <a:p>
                      <a:pPr marL="65405" marR="295275">
                        <a:lnSpc>
                          <a:spcPct val="1137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 (Bear in mind this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ills in acu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ch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oni</a:t>
                      </a:r>
                      <a:r>
                        <a:rPr sz="11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p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entati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palliati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eme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00" i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wledge of the epidemiology of older peopl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-70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s p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oblems).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6369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ommon 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scabie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35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yme disease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69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45" dirty="0" smtClean="0">
                          <a:latin typeface="Myriad Pro"/>
                          <a:cs typeface="Myriad Pro"/>
                        </a:rPr>
                        <a:t>“</a:t>
                      </a:r>
                      <a:r>
                        <a:rPr sz="1150" spc="-5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opica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medicine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 malaria, pa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69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the GI 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 amoebic 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cam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yloba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shigella,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tid diseas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lep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ospi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osi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yphoi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hep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titis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69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Respi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in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ypical causes of pneumonia/pneumoniti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ionnai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diseas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</a:t>
                      </a:r>
                      <a:r>
                        <a:rPr sz="1150" spc="-5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TB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69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 in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 ring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orm,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ellulitis and nec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otising fasciitis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69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cup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tional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xposu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in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needlestick inju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69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“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Childhoo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 chickenp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x, mump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measle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scarlet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69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xually 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ansmit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diseases including HIV/AIDs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69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Hospital aqui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in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 MRSA and C. Difficile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69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ing epidemics and their 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 H1N1,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hooping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ough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2001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lang="en-GB" sz="1150" b="1" spc="-10" dirty="0" err="1" smtClean="0">
                          <a:latin typeface="Myriad Pro"/>
                          <a:cs typeface="Myriad Pro"/>
                        </a:rPr>
                        <a:t>Acuet</a:t>
                      </a:r>
                      <a:r>
                        <a:rPr lang="en-GB" sz="1150" b="1" spc="-10" dirty="0" smtClean="0">
                          <a:latin typeface="Myriad Pro"/>
                          <a:cs typeface="Myriad Pro"/>
                        </a:rPr>
                        <a:t> Emergency conditions and situations</a:t>
                      </a:r>
                      <a:endParaRPr sz="115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</a:tr>
              <a:tr h="23572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ssessme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the acu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ely 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nw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ell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Communicable Diseases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9923081" y="3679304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CAD1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9923081" y="5414936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CAD1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56678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184036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212697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41357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270018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24800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408983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437059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465136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495764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582545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8" y="610622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31278" y="638698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31278" y="666775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8" name="object 18"/>
          <p:cNvGraphicFramePr>
            <a:graphicFrameLocks noGrp="1"/>
          </p:cNvGraphicFramePr>
          <p:nvPr/>
        </p:nvGraphicFramePr>
        <p:xfrm>
          <a:off x="457200" y="709205"/>
          <a:ext cx="9771250" cy="61063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3"/>
                <a:gridCol w="308543"/>
                <a:gridCol w="308541"/>
                <a:gridCol w="308543"/>
              </a:tblGrid>
              <a:tr h="474212">
                <a:tc>
                  <a:txBody>
                    <a:bodyPr/>
                    <a:lstStyle/>
                    <a:p>
                      <a:pPr marL="65405" marR="295275">
                        <a:lnSpc>
                          <a:spcPct val="1137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 (Bear in mind this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ills in acu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ch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oni</a:t>
                      </a:r>
                      <a:r>
                        <a:rPr sz="11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p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entati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palliati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eme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00" i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wledge of the epidemiology of older peopl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-70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s p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oblems).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TeChnI</a:t>
                      </a:r>
                      <a:r>
                        <a:rPr sz="1150" b="1" spc="3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SkILLS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</a:tr>
              <a:tr h="2605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ssessing risk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6607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Dep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ession sc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eening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660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ohol sc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eening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ools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C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3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UDIT and withd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scales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660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se of urine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esting in the manageme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drug misuse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660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Brief 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drug/al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ohol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4600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unDeRS</a:t>
                      </a:r>
                      <a:r>
                        <a:rPr sz="1150" b="1" spc="-6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AnDIn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O</a:t>
                      </a:r>
                      <a:r>
                        <a:rPr sz="1150" b="1" spc="10" dirty="0" smtClean="0">
                          <a:latin typeface="Myriad Pro"/>
                          <a:cs typeface="Myriad Pro"/>
                        </a:rPr>
                        <a:t>f/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eXp</a:t>
                      </a:r>
                      <a:r>
                        <a:rPr sz="1150" b="1" spc="25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An</a:t>
                      </a:r>
                      <a:r>
                        <a:rPr sz="1150" b="1" spc="-7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TIO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b="1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-5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b="1" spc="-7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TIen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</a:tr>
              <a:tr h="27983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Non pharma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 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including ps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cholo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 the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apies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B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ommunic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200" b="1" spc="-5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with 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olleagues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3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uni</a:t>
                      </a:r>
                      <a:r>
                        <a:rPr sz="12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ating and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ing with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g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oups?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including sensiti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his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(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xual his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y)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ommunic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 with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of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with in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tious disease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eness of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ole of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ublic Health Depa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and when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notify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wledge o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and liaison with local in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tious diseases units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3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 Orie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pr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tising </a:t>
                      </a: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olistically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add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essing issues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ela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-2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, and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dinating the i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ement of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se</a:t>
                      </a:r>
                      <a:r>
                        <a:rPr sz="1200" i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Health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Distri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Nurse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</a:t>
                      </a:r>
                      <a:r>
                        <a:rPr sz="1150" spc="-5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eam including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ublic Health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Labo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including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ale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 lab staff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po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tially in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tious blood samples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2906</Words>
  <Application>Microsoft Office PowerPoint</Application>
  <PresentationFormat>Custom</PresentationFormat>
  <Paragraphs>358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Super-Condensed</dc:title>
  <cp:lastModifiedBy>stevewa</cp:lastModifiedBy>
  <cp:revision>8</cp:revision>
  <dcterms:created xsi:type="dcterms:W3CDTF">2013-10-31T14:32:54Z</dcterms:created>
  <dcterms:modified xsi:type="dcterms:W3CDTF">2013-12-03T20:46:40Z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2013-02-01T00:00:00Z</vt:filetime>
  </property>
  <property fmtid="{D5CDD505-2E9C-101B-9397-08002B2CF9AE}" pid="3" name="LastSaved">
    <vt:filetime>2013-10-31T00:00:00Z</vt:filetime>
  </property>
</Properties>
</file>