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74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E5D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1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36262" y="2035060"/>
            <a:ext cx="5967983" cy="4639056"/>
          </a:xfrm>
          <a:custGeom>
            <a:avLst/>
            <a:gdLst/>
            <a:ahLst/>
            <a:cxnLst/>
            <a:rect l="l" t="t" r="r" b="b"/>
            <a:pathLst>
              <a:path w="5967983" h="4639056">
                <a:moveTo>
                  <a:pt x="0" y="0"/>
                </a:moveTo>
                <a:lnTo>
                  <a:pt x="5967983" y="0"/>
                </a:lnTo>
                <a:lnTo>
                  <a:pt x="5967983" y="4639056"/>
                </a:lnTo>
                <a:lnTo>
                  <a:pt x="0" y="4639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1395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/>
        </p:nvSpPr>
        <p:spPr>
          <a:xfrm>
            <a:off x="6026150" y="2336800"/>
            <a:ext cx="4425950" cy="36576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2"/>
          <p:cNvSpPr txBox="1"/>
          <p:nvPr/>
        </p:nvSpPr>
        <p:spPr>
          <a:xfrm>
            <a:off x="6635750" y="2870200"/>
            <a:ext cx="3169285" cy="30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255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CSR</a:t>
            </a:r>
            <a:endParaRPr sz="2550" dirty="0">
              <a:solidFill>
                <a:schemeClr val="bg1"/>
              </a:solidFill>
              <a:latin typeface="Myriad Pro Light"/>
              <a:cs typeface="Myriad Pro Light"/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  <a:spcBef>
                <a:spcPts val="32"/>
              </a:spcBef>
            </a:pPr>
            <a:endParaRPr sz="1400" dirty="0">
              <a:solidFill>
                <a:schemeClr val="bg1"/>
              </a:solidFill>
            </a:endParaRPr>
          </a:p>
          <a:p>
            <a:pPr marL="632460" marR="632460" indent="-635" algn="ctr">
              <a:lnSpc>
                <a:spcPts val="2140"/>
              </a:lnSpc>
            </a:pP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CS/</a:t>
            </a:r>
            <a:r>
              <a:rPr sz="2200" spc="-12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</a:t>
            </a:r>
            <a:r>
              <a:rPr sz="220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r</a:t>
            </a: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ainee meetings</a:t>
            </a:r>
            <a:r>
              <a:rPr sz="2200" spc="-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a</a:t>
            </a:r>
            <a:r>
              <a:rPr sz="220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200" spc="-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tion</a:t>
            </a:r>
            <a:r>
              <a:rPr sz="2200" spc="-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200" spc="-1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planning</a:t>
            </a: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100"/>
              </a:lnSpc>
              <a:spcBef>
                <a:spcPts val="18"/>
              </a:spcBef>
            </a:pPr>
            <a:endParaRPr sz="1100" dirty="0">
              <a:solidFill>
                <a:schemeClr val="bg1"/>
              </a:solidFill>
            </a:endParaRPr>
          </a:p>
          <a:p>
            <a:pPr marL="0" algn="ctr">
              <a:lnSpc>
                <a:spcPct val="100000"/>
              </a:lnSpc>
            </a:pPr>
            <a:r>
              <a:rPr sz="235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urriculum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G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uide</a:t>
            </a: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endParaRPr sz="10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sz="2350" spc="-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onfiden</a:t>
            </a:r>
            <a:r>
              <a:rPr sz="2350" spc="-2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e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3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R</a:t>
            </a:r>
            <a:r>
              <a:rPr sz="2350" spc="-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a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ting</a:t>
            </a:r>
            <a:r>
              <a:rPr sz="2350" spc="5" dirty="0" smtClean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sz="2350" spc="2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S</a:t>
            </a:r>
            <a:r>
              <a:rPr sz="2350" spc="1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cale</a:t>
            </a:r>
            <a:endParaRPr sz="2350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311150" y="1955800"/>
            <a:ext cx="6858000" cy="762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Super-Condensed GP Curriculum Guide</a:t>
            </a:r>
          </a:p>
          <a:p>
            <a:pPr marL="12700">
              <a:lnSpc>
                <a:spcPct val="100000"/>
              </a:lnSpc>
            </a:pPr>
            <a:r>
              <a:rPr lang="en-US" sz="24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                 </a:t>
            </a:r>
            <a:r>
              <a:rPr lang="en-US" sz="1200" b="1" dirty="0">
                <a:solidFill>
                  <a:srgbClr val="0091C9"/>
                </a:solidFill>
                <a:latin typeface="Arial Narrow" pitchFamily="34" charset="0"/>
                <a:ea typeface="Cambria" pitchFamily="18" charset="0"/>
                <a:cs typeface="Frutiger-Bold"/>
              </a:rPr>
              <a:t>Courtesy of South East Scotland 2013 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 Light"/>
              <a:cs typeface="Myriad Pro Light"/>
            </a:endParaRPr>
          </a:p>
        </p:txBody>
      </p:sp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702550" y="584200"/>
            <a:ext cx="2438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4950" y="1193800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91C9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893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E28C05"/>
                </a:solidFill>
                <a:effectLst/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1150" y="3098800"/>
            <a:ext cx="5943600" cy="2209800"/>
          </a:xfrm>
          <a:prstGeom prst="roundRect">
            <a:avLst/>
          </a:prstGeom>
          <a:solidFill>
            <a:srgbClr val="A00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375" algn="ctr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800" spc="-18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-100" dirty="0" smtClean="0">
                <a:solidFill>
                  <a:srgbClr val="FFFFFF"/>
                </a:solidFill>
                <a:latin typeface="Arial"/>
                <a:cs typeface="Arial"/>
              </a:rPr>
              <a:t>Communicabl</a:t>
            </a:r>
            <a:r>
              <a:rPr lang="en-US" sz="2800" spc="-4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80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spc="-229" dirty="0" smtClean="0">
                <a:solidFill>
                  <a:srgbClr val="FFFFFF"/>
                </a:solidFill>
                <a:latin typeface="Arial"/>
                <a:cs typeface="Arial"/>
              </a:rPr>
              <a:t>Diseases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1835442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2958503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12290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4036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2459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52673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36902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6497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93055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21131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4920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3" name="object 13"/>
          <p:cNvGraphicFramePr>
            <a:graphicFrameLocks noGrp="1"/>
          </p:cNvGraphicFramePr>
          <p:nvPr/>
        </p:nvGraphicFramePr>
        <p:xfrm>
          <a:off x="457200" y="709205"/>
          <a:ext cx="9771250" cy="393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3"/>
              </a:tblGrid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ma and social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clusion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with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tious diseases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Discussion with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 the 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their illnes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including those which sho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 li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ticularly sur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ounding issues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acing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notific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diseases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BD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700917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982181"/>
          </a:xfrm>
          <a:custGeom>
            <a:avLst/>
            <a:gdLst/>
            <a:ahLst/>
            <a:cxnLst/>
            <a:rect l="l" t="t" r="r" b="b"/>
            <a:pathLst>
              <a:path h="5982181">
                <a:moveTo>
                  <a:pt x="0" y="0"/>
                </a:moveTo>
                <a:lnTo>
                  <a:pt x="0" y="598218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982181"/>
          </a:xfrm>
          <a:custGeom>
            <a:avLst/>
            <a:gdLst/>
            <a:ahLst/>
            <a:cxnLst/>
            <a:rect l="l" t="t" r="r" b="b"/>
            <a:pathLst>
              <a:path h="5982181">
                <a:moveTo>
                  <a:pt x="0" y="0"/>
                </a:moveTo>
                <a:lnTo>
                  <a:pt x="0" y="598218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Summa</a:t>
            </a:r>
            <a:r>
              <a:rPr sz="1200" spc="2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r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y of </a:t>
            </a:r>
            <a:r>
              <a:rPr sz="1200" spc="-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L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earning Needs/</a:t>
            </a:r>
            <a:r>
              <a:rPr sz="1200" spc="-3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P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oi</a:t>
            </a:r>
            <a:r>
              <a:rPr sz="1200" spc="-1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n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ts </a:t>
            </a:r>
            <a:r>
              <a:rPr sz="1200" spc="-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f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or </a:t>
            </a:r>
            <a:r>
              <a:rPr sz="1200" spc="-2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A</a:t>
            </a:r>
            <a:r>
              <a:rPr sz="1200" spc="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c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tion</a:t>
            </a:r>
            <a:endParaRPr sz="1200">
              <a:latin typeface="Myriad Pro Light"/>
              <a:cs typeface="Myriad Pro Light"/>
            </a:endParaRPr>
          </a:p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070277" y="3049779"/>
            <a:ext cx="4585006" cy="3825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169389" y="3148891"/>
            <a:ext cx="4210608" cy="3562540"/>
          </a:xfrm>
          <a:custGeom>
            <a:avLst/>
            <a:gdLst/>
            <a:ahLst/>
            <a:cxnLst/>
            <a:rect l="l" t="t" r="r" b="b"/>
            <a:pathLst>
              <a:path w="4210608" h="3562540">
                <a:moveTo>
                  <a:pt x="2105304" y="0"/>
                </a:moveTo>
                <a:lnTo>
                  <a:pt x="1932637" y="5904"/>
                </a:lnTo>
                <a:lnTo>
                  <a:pt x="1763814" y="23314"/>
                </a:lnTo>
                <a:lnTo>
                  <a:pt x="1599376" y="51768"/>
                </a:lnTo>
                <a:lnTo>
                  <a:pt x="1439867" y="90810"/>
                </a:lnTo>
                <a:lnTo>
                  <a:pt x="1285826" y="139981"/>
                </a:lnTo>
                <a:lnTo>
                  <a:pt x="1137797" y="198823"/>
                </a:lnTo>
                <a:lnTo>
                  <a:pt x="996321" y="266876"/>
                </a:lnTo>
                <a:lnTo>
                  <a:pt x="861940" y="343683"/>
                </a:lnTo>
                <a:lnTo>
                  <a:pt x="735196" y="428785"/>
                </a:lnTo>
                <a:lnTo>
                  <a:pt x="616631" y="521723"/>
                </a:lnTo>
                <a:lnTo>
                  <a:pt x="506785" y="622040"/>
                </a:lnTo>
                <a:lnTo>
                  <a:pt x="406202" y="729276"/>
                </a:lnTo>
                <a:lnTo>
                  <a:pt x="315424" y="842974"/>
                </a:lnTo>
                <a:lnTo>
                  <a:pt x="234991" y="962675"/>
                </a:lnTo>
                <a:lnTo>
                  <a:pt x="165445" y="1087919"/>
                </a:lnTo>
                <a:lnTo>
                  <a:pt x="107330" y="1218250"/>
                </a:lnTo>
                <a:lnTo>
                  <a:pt x="61186" y="1353208"/>
                </a:lnTo>
                <a:lnTo>
                  <a:pt x="27554" y="1492336"/>
                </a:lnTo>
                <a:lnTo>
                  <a:pt x="6979" y="1635173"/>
                </a:lnTo>
                <a:lnTo>
                  <a:pt x="0" y="1781263"/>
                </a:lnTo>
                <a:lnTo>
                  <a:pt x="6979" y="1927357"/>
                </a:lnTo>
                <a:lnTo>
                  <a:pt x="27554" y="2070198"/>
                </a:lnTo>
                <a:lnTo>
                  <a:pt x="61186" y="2209327"/>
                </a:lnTo>
                <a:lnTo>
                  <a:pt x="107330" y="2344288"/>
                </a:lnTo>
                <a:lnTo>
                  <a:pt x="165445" y="2474620"/>
                </a:lnTo>
                <a:lnTo>
                  <a:pt x="234991" y="2599866"/>
                </a:lnTo>
                <a:lnTo>
                  <a:pt x="315424" y="2719568"/>
                </a:lnTo>
                <a:lnTo>
                  <a:pt x="406202" y="2833266"/>
                </a:lnTo>
                <a:lnTo>
                  <a:pt x="506785" y="2940502"/>
                </a:lnTo>
                <a:lnTo>
                  <a:pt x="616631" y="3040819"/>
                </a:lnTo>
                <a:lnTo>
                  <a:pt x="735196" y="3133758"/>
                </a:lnTo>
                <a:lnTo>
                  <a:pt x="861940" y="3218859"/>
                </a:lnTo>
                <a:lnTo>
                  <a:pt x="996321" y="3295666"/>
                </a:lnTo>
                <a:lnTo>
                  <a:pt x="1137797" y="3363719"/>
                </a:lnTo>
                <a:lnTo>
                  <a:pt x="1285826" y="3422560"/>
                </a:lnTo>
                <a:lnTo>
                  <a:pt x="1439867" y="3471730"/>
                </a:lnTo>
                <a:lnTo>
                  <a:pt x="1599376" y="3510772"/>
                </a:lnTo>
                <a:lnTo>
                  <a:pt x="1763814" y="3539226"/>
                </a:lnTo>
                <a:lnTo>
                  <a:pt x="1932637" y="3556635"/>
                </a:lnTo>
                <a:lnTo>
                  <a:pt x="2105304" y="3562540"/>
                </a:lnTo>
                <a:lnTo>
                  <a:pt x="2277971" y="3556635"/>
                </a:lnTo>
                <a:lnTo>
                  <a:pt x="2446794" y="3539226"/>
                </a:lnTo>
                <a:lnTo>
                  <a:pt x="2611231" y="3510772"/>
                </a:lnTo>
                <a:lnTo>
                  <a:pt x="2770741" y="3471730"/>
                </a:lnTo>
                <a:lnTo>
                  <a:pt x="2924782" y="3422560"/>
                </a:lnTo>
                <a:lnTo>
                  <a:pt x="3072811" y="3363719"/>
                </a:lnTo>
                <a:lnTo>
                  <a:pt x="3214286" y="3295666"/>
                </a:lnTo>
                <a:lnTo>
                  <a:pt x="3348667" y="3218859"/>
                </a:lnTo>
                <a:lnTo>
                  <a:pt x="3475412" y="3133758"/>
                </a:lnTo>
                <a:lnTo>
                  <a:pt x="3593977" y="3040819"/>
                </a:lnTo>
                <a:lnTo>
                  <a:pt x="3703822" y="2940502"/>
                </a:lnTo>
                <a:lnTo>
                  <a:pt x="3804405" y="2833266"/>
                </a:lnTo>
                <a:lnTo>
                  <a:pt x="3895184" y="2719568"/>
                </a:lnTo>
                <a:lnTo>
                  <a:pt x="3975617" y="2599866"/>
                </a:lnTo>
                <a:lnTo>
                  <a:pt x="4045162" y="2474620"/>
                </a:lnTo>
                <a:lnTo>
                  <a:pt x="4103278" y="2344288"/>
                </a:lnTo>
                <a:lnTo>
                  <a:pt x="4149422" y="2209327"/>
                </a:lnTo>
                <a:lnTo>
                  <a:pt x="4183053" y="2070198"/>
                </a:lnTo>
                <a:lnTo>
                  <a:pt x="4203629" y="1927357"/>
                </a:lnTo>
                <a:lnTo>
                  <a:pt x="4210608" y="1781263"/>
                </a:lnTo>
                <a:lnTo>
                  <a:pt x="4203629" y="1635173"/>
                </a:lnTo>
                <a:lnTo>
                  <a:pt x="4183053" y="1492336"/>
                </a:lnTo>
                <a:lnTo>
                  <a:pt x="4149422" y="1353208"/>
                </a:lnTo>
                <a:lnTo>
                  <a:pt x="4103278" y="1218250"/>
                </a:lnTo>
                <a:lnTo>
                  <a:pt x="4045162" y="1087919"/>
                </a:lnTo>
                <a:lnTo>
                  <a:pt x="3975617" y="962675"/>
                </a:lnTo>
                <a:lnTo>
                  <a:pt x="3895184" y="842974"/>
                </a:lnTo>
                <a:lnTo>
                  <a:pt x="3804405" y="729276"/>
                </a:lnTo>
                <a:lnTo>
                  <a:pt x="3703822" y="622040"/>
                </a:lnTo>
                <a:lnTo>
                  <a:pt x="3593977" y="521723"/>
                </a:lnTo>
                <a:lnTo>
                  <a:pt x="3475412" y="428785"/>
                </a:lnTo>
                <a:lnTo>
                  <a:pt x="3348667" y="343683"/>
                </a:lnTo>
                <a:lnTo>
                  <a:pt x="3214286" y="266876"/>
                </a:lnTo>
                <a:lnTo>
                  <a:pt x="3072811" y="198823"/>
                </a:lnTo>
                <a:lnTo>
                  <a:pt x="2924782" y="139981"/>
                </a:lnTo>
                <a:lnTo>
                  <a:pt x="2770741" y="90810"/>
                </a:lnTo>
                <a:lnTo>
                  <a:pt x="2611231" y="51768"/>
                </a:lnTo>
                <a:lnTo>
                  <a:pt x="2446794" y="23314"/>
                </a:lnTo>
                <a:lnTo>
                  <a:pt x="2277971" y="5904"/>
                </a:lnTo>
                <a:lnTo>
                  <a:pt x="2105304" y="0"/>
                </a:lnTo>
                <a:close/>
              </a:path>
            </a:pathLst>
          </a:custGeom>
          <a:solidFill>
            <a:srgbClr val="9DDC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634886" y="3198342"/>
            <a:ext cx="26009" cy="8661"/>
          </a:xfrm>
          <a:custGeom>
            <a:avLst/>
            <a:gdLst/>
            <a:ahLst/>
            <a:cxnLst/>
            <a:rect l="l" t="t" r="r" b="b"/>
            <a:pathLst>
              <a:path w="26009" h="8661">
                <a:moveTo>
                  <a:pt x="0" y="4330"/>
                </a:moveTo>
                <a:lnTo>
                  <a:pt x="26009" y="4330"/>
                </a:lnTo>
              </a:path>
            </a:pathLst>
          </a:custGeom>
          <a:ln w="9931">
            <a:solidFill>
              <a:srgbClr val="FBB0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83704" y="4958257"/>
            <a:ext cx="2887179" cy="19173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7082826" y="5057362"/>
            <a:ext cx="2512599" cy="1653667"/>
          </a:xfrm>
          <a:custGeom>
            <a:avLst/>
            <a:gdLst/>
            <a:ahLst/>
            <a:cxnLst/>
            <a:rect l="l" t="t" r="r" b="b"/>
            <a:pathLst>
              <a:path w="2512599" h="1653667">
                <a:moveTo>
                  <a:pt x="2512599" y="956297"/>
                </a:moveTo>
                <a:lnTo>
                  <a:pt x="415156" y="956297"/>
                </a:lnTo>
                <a:lnTo>
                  <a:pt x="641547" y="1076756"/>
                </a:lnTo>
                <a:lnTo>
                  <a:pt x="641496" y="1494218"/>
                </a:lnTo>
                <a:lnTo>
                  <a:pt x="647277" y="1541852"/>
                </a:lnTo>
                <a:lnTo>
                  <a:pt x="663130" y="1583724"/>
                </a:lnTo>
                <a:lnTo>
                  <a:pt x="687359" y="1617652"/>
                </a:lnTo>
                <a:lnTo>
                  <a:pt x="718269" y="1641453"/>
                </a:lnTo>
                <a:lnTo>
                  <a:pt x="2388000" y="1653666"/>
                </a:lnTo>
                <a:lnTo>
                  <a:pt x="2400755" y="1652837"/>
                </a:lnTo>
                <a:lnTo>
                  <a:pt x="2447459" y="1634282"/>
                </a:lnTo>
                <a:lnTo>
                  <a:pt x="2476193" y="1606630"/>
                </a:lnTo>
                <a:lnTo>
                  <a:pt x="2497644" y="1569634"/>
                </a:lnTo>
                <a:lnTo>
                  <a:pt x="2510114" y="1525477"/>
                </a:lnTo>
                <a:lnTo>
                  <a:pt x="2512599" y="1369606"/>
                </a:lnTo>
                <a:lnTo>
                  <a:pt x="2512599" y="956297"/>
                </a:lnTo>
                <a:close/>
              </a:path>
              <a:path w="2512599" h="1653667">
                <a:moveTo>
                  <a:pt x="516873" y="581100"/>
                </a:moveTo>
                <a:lnTo>
                  <a:pt x="63277" y="596849"/>
                </a:lnTo>
                <a:lnTo>
                  <a:pt x="25278" y="606140"/>
                </a:lnTo>
                <a:lnTo>
                  <a:pt x="921" y="638113"/>
                </a:lnTo>
                <a:lnTo>
                  <a:pt x="0" y="648726"/>
                </a:lnTo>
                <a:lnTo>
                  <a:pt x="1286" y="660123"/>
                </a:lnTo>
                <a:lnTo>
                  <a:pt x="251390" y="1069962"/>
                </a:lnTo>
                <a:lnTo>
                  <a:pt x="278069" y="1097994"/>
                </a:lnTo>
                <a:lnTo>
                  <a:pt x="307631" y="1105572"/>
                </a:lnTo>
                <a:lnTo>
                  <a:pt x="317453" y="1103575"/>
                </a:lnTo>
                <a:lnTo>
                  <a:pt x="352742" y="1073104"/>
                </a:lnTo>
                <a:lnTo>
                  <a:pt x="412426" y="961402"/>
                </a:lnTo>
                <a:lnTo>
                  <a:pt x="413277" y="959751"/>
                </a:lnTo>
                <a:lnTo>
                  <a:pt x="415156" y="956297"/>
                </a:lnTo>
                <a:lnTo>
                  <a:pt x="2512599" y="956297"/>
                </a:lnTo>
                <a:lnTo>
                  <a:pt x="2512599" y="851776"/>
                </a:lnTo>
                <a:lnTo>
                  <a:pt x="641585" y="851776"/>
                </a:lnTo>
                <a:lnTo>
                  <a:pt x="508654" y="780338"/>
                </a:lnTo>
                <a:lnTo>
                  <a:pt x="509555" y="778675"/>
                </a:lnTo>
                <a:lnTo>
                  <a:pt x="511295" y="775334"/>
                </a:lnTo>
                <a:lnTo>
                  <a:pt x="567048" y="670496"/>
                </a:lnTo>
                <a:lnTo>
                  <a:pt x="573020" y="657279"/>
                </a:lnTo>
                <a:lnTo>
                  <a:pt x="576646" y="644699"/>
                </a:lnTo>
                <a:lnTo>
                  <a:pt x="578005" y="632882"/>
                </a:lnTo>
                <a:lnTo>
                  <a:pt x="577178" y="621956"/>
                </a:lnTo>
                <a:lnTo>
                  <a:pt x="553601" y="589702"/>
                </a:lnTo>
                <a:lnTo>
                  <a:pt x="530770" y="582228"/>
                </a:lnTo>
                <a:lnTo>
                  <a:pt x="516873" y="581100"/>
                </a:lnTo>
                <a:close/>
              </a:path>
              <a:path w="2512599" h="1653667">
                <a:moveTo>
                  <a:pt x="2388000" y="0"/>
                </a:moveTo>
                <a:lnTo>
                  <a:pt x="766070" y="0"/>
                </a:lnTo>
                <a:lnTo>
                  <a:pt x="753306" y="830"/>
                </a:lnTo>
                <a:lnTo>
                  <a:pt x="706601" y="19421"/>
                </a:lnTo>
                <a:lnTo>
                  <a:pt x="677893" y="47124"/>
                </a:lnTo>
                <a:lnTo>
                  <a:pt x="656482" y="84187"/>
                </a:lnTo>
                <a:lnTo>
                  <a:pt x="644060" y="128421"/>
                </a:lnTo>
                <a:lnTo>
                  <a:pt x="641635" y="365594"/>
                </a:lnTo>
                <a:lnTo>
                  <a:pt x="641585" y="851776"/>
                </a:lnTo>
                <a:lnTo>
                  <a:pt x="2512599" y="851776"/>
                </a:lnTo>
                <a:lnTo>
                  <a:pt x="2512599" y="160172"/>
                </a:lnTo>
                <a:lnTo>
                  <a:pt x="2511954" y="143775"/>
                </a:lnTo>
                <a:lnTo>
                  <a:pt x="2502782" y="97751"/>
                </a:lnTo>
                <a:lnTo>
                  <a:pt x="2484074" y="58179"/>
                </a:lnTo>
                <a:lnTo>
                  <a:pt x="2457529" y="27241"/>
                </a:lnTo>
                <a:lnTo>
                  <a:pt x="2424847" y="7120"/>
                </a:lnTo>
                <a:lnTo>
                  <a:pt x="238800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3868140" y="573430"/>
            <a:ext cx="3276699" cy="3053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3967250" y="672542"/>
            <a:ext cx="1722174" cy="2681299"/>
          </a:xfrm>
          <a:custGeom>
            <a:avLst/>
            <a:gdLst/>
            <a:ahLst/>
            <a:cxnLst/>
            <a:rect l="l" t="t" r="r" b="b"/>
            <a:pathLst>
              <a:path w="1722174" h="2681299">
                <a:moveTo>
                  <a:pt x="1210520" y="2166074"/>
                </a:moveTo>
                <a:lnTo>
                  <a:pt x="1171473" y="2174736"/>
                </a:lnTo>
                <a:lnTo>
                  <a:pt x="1145533" y="2206382"/>
                </a:lnTo>
                <a:lnTo>
                  <a:pt x="1144112" y="2216947"/>
                </a:lnTo>
                <a:lnTo>
                  <a:pt x="1144838" y="2228293"/>
                </a:lnTo>
                <a:lnTo>
                  <a:pt x="1387475" y="2644635"/>
                </a:lnTo>
                <a:lnTo>
                  <a:pt x="1413733" y="2673241"/>
                </a:lnTo>
                <a:lnTo>
                  <a:pt x="1443264" y="2681299"/>
                </a:lnTo>
                <a:lnTo>
                  <a:pt x="1453155" y="2679428"/>
                </a:lnTo>
                <a:lnTo>
                  <a:pt x="1489071" y="2649221"/>
                </a:lnTo>
                <a:lnTo>
                  <a:pt x="1710537" y="2260193"/>
                </a:lnTo>
                <a:lnTo>
                  <a:pt x="1722174" y="2222601"/>
                </a:lnTo>
                <a:lnTo>
                  <a:pt x="1721654" y="2211347"/>
                </a:lnTo>
                <a:lnTo>
                  <a:pt x="1699558" y="2176816"/>
                </a:lnTo>
                <a:lnTo>
                  <a:pt x="1332611" y="2166086"/>
                </a:lnTo>
                <a:lnTo>
                  <a:pt x="1210520" y="2166074"/>
                </a:lnTo>
                <a:close/>
              </a:path>
              <a:path w="1722174" h="2681299">
                <a:moveTo>
                  <a:pt x="1531835" y="1865934"/>
                </a:moveTo>
                <a:lnTo>
                  <a:pt x="1332611" y="1865934"/>
                </a:lnTo>
                <a:lnTo>
                  <a:pt x="1332611" y="2166086"/>
                </a:lnTo>
                <a:lnTo>
                  <a:pt x="1544464" y="2166086"/>
                </a:lnTo>
                <a:lnTo>
                  <a:pt x="1532087" y="2166072"/>
                </a:lnTo>
                <a:lnTo>
                  <a:pt x="1531835" y="1865934"/>
                </a:lnTo>
                <a:close/>
              </a:path>
              <a:path w="1722174" h="2681299">
                <a:moveTo>
                  <a:pt x="2732697" y="0"/>
                </a:moveTo>
                <a:lnTo>
                  <a:pt x="169672" y="0"/>
                </a:lnTo>
                <a:lnTo>
                  <a:pt x="154889" y="629"/>
                </a:lnTo>
                <a:lnTo>
                  <a:pt x="112870" y="9659"/>
                </a:lnTo>
                <a:lnTo>
                  <a:pt x="75448" y="28307"/>
                </a:lnTo>
                <a:lnTo>
                  <a:pt x="44036" y="55170"/>
                </a:lnTo>
                <a:lnTo>
                  <a:pt x="20050" y="88843"/>
                </a:lnTo>
                <a:lnTo>
                  <a:pt x="4907" y="127921"/>
                </a:lnTo>
                <a:lnTo>
                  <a:pt x="0" y="490372"/>
                </a:lnTo>
                <a:lnTo>
                  <a:pt x="0" y="1697672"/>
                </a:lnTo>
                <a:lnTo>
                  <a:pt x="5557" y="1740545"/>
                </a:lnTo>
                <a:lnTo>
                  <a:pt x="21284" y="1779332"/>
                </a:lnTo>
                <a:lnTo>
                  <a:pt x="45767" y="1812626"/>
                </a:lnTo>
                <a:lnTo>
                  <a:pt x="77589" y="1839024"/>
                </a:lnTo>
                <a:lnTo>
                  <a:pt x="115335" y="1857122"/>
                </a:lnTo>
                <a:lnTo>
                  <a:pt x="157590" y="1865514"/>
                </a:lnTo>
                <a:lnTo>
                  <a:pt x="998969" y="1865934"/>
                </a:lnTo>
                <a:lnTo>
                  <a:pt x="2732697" y="1865934"/>
                </a:lnTo>
                <a:lnTo>
                  <a:pt x="2775928" y="1860423"/>
                </a:lnTo>
                <a:lnTo>
                  <a:pt x="2815039" y="1844825"/>
                </a:lnTo>
                <a:lnTo>
                  <a:pt x="2848612" y="1820544"/>
                </a:lnTo>
                <a:lnTo>
                  <a:pt x="2875232" y="1788985"/>
                </a:lnTo>
                <a:lnTo>
                  <a:pt x="2893482" y="1751553"/>
                </a:lnTo>
                <a:lnTo>
                  <a:pt x="2901945" y="1709652"/>
                </a:lnTo>
                <a:lnTo>
                  <a:pt x="2902369" y="1375549"/>
                </a:lnTo>
                <a:lnTo>
                  <a:pt x="2902369" y="168262"/>
                </a:lnTo>
                <a:lnTo>
                  <a:pt x="2896811" y="125388"/>
                </a:lnTo>
                <a:lnTo>
                  <a:pt x="2881081" y="86602"/>
                </a:lnTo>
                <a:lnTo>
                  <a:pt x="2856597" y="53308"/>
                </a:lnTo>
                <a:lnTo>
                  <a:pt x="2824773" y="26910"/>
                </a:lnTo>
                <a:lnTo>
                  <a:pt x="2787028" y="8812"/>
                </a:lnTo>
                <a:lnTo>
                  <a:pt x="2744776" y="419"/>
                </a:lnTo>
                <a:lnTo>
                  <a:pt x="2732697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656789" y="1307200"/>
            <a:ext cx="3065580" cy="27474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755909" y="1406312"/>
            <a:ext cx="2691574" cy="2372997"/>
          </a:xfrm>
          <a:custGeom>
            <a:avLst/>
            <a:gdLst/>
            <a:ahLst/>
            <a:cxnLst/>
            <a:rect l="l" t="t" r="r" b="b"/>
            <a:pathLst>
              <a:path w="2691574" h="2372997">
                <a:moveTo>
                  <a:pt x="117488" y="1799408"/>
                </a:moveTo>
                <a:lnTo>
                  <a:pt x="81890" y="1815420"/>
                </a:lnTo>
                <a:lnTo>
                  <a:pt x="47891" y="1974684"/>
                </a:lnTo>
                <a:lnTo>
                  <a:pt x="1129" y="2300795"/>
                </a:lnTo>
                <a:lnTo>
                  <a:pt x="0" y="2315031"/>
                </a:lnTo>
                <a:lnTo>
                  <a:pt x="798" y="2327921"/>
                </a:lnTo>
                <a:lnTo>
                  <a:pt x="21026" y="2364238"/>
                </a:lnTo>
                <a:lnTo>
                  <a:pt x="50938" y="2372997"/>
                </a:lnTo>
                <a:lnTo>
                  <a:pt x="63117" y="2371925"/>
                </a:lnTo>
                <a:lnTo>
                  <a:pt x="500011" y="2199132"/>
                </a:lnTo>
                <a:lnTo>
                  <a:pt x="531981" y="2178196"/>
                </a:lnTo>
                <a:lnTo>
                  <a:pt x="544911" y="2150953"/>
                </a:lnTo>
                <a:lnTo>
                  <a:pt x="544898" y="2141105"/>
                </a:lnTo>
                <a:lnTo>
                  <a:pt x="522702" y="2101509"/>
                </a:lnTo>
                <a:lnTo>
                  <a:pt x="417029" y="2017902"/>
                </a:lnTo>
                <a:lnTo>
                  <a:pt x="513510" y="1894814"/>
                </a:lnTo>
                <a:lnTo>
                  <a:pt x="260349" y="1894814"/>
                </a:lnTo>
                <a:lnTo>
                  <a:pt x="162534" y="1817941"/>
                </a:lnTo>
                <a:lnTo>
                  <a:pt x="150843" y="1809887"/>
                </a:lnTo>
                <a:lnTo>
                  <a:pt x="139351" y="1804148"/>
                </a:lnTo>
                <a:lnTo>
                  <a:pt x="128189" y="1800673"/>
                </a:lnTo>
                <a:lnTo>
                  <a:pt x="117488" y="1799408"/>
                </a:lnTo>
                <a:close/>
              </a:path>
              <a:path w="2691574" h="2372997">
                <a:moveTo>
                  <a:pt x="2545714" y="0"/>
                </a:moveTo>
                <a:lnTo>
                  <a:pt x="749731" y="0"/>
                </a:lnTo>
                <a:lnTo>
                  <a:pt x="736859" y="711"/>
                </a:lnTo>
                <a:lnTo>
                  <a:pt x="688962" y="16802"/>
                </a:lnTo>
                <a:lnTo>
                  <a:pt x="658122" y="41109"/>
                </a:lnTo>
                <a:lnTo>
                  <a:pt x="633045" y="74119"/>
                </a:lnTo>
                <a:lnTo>
                  <a:pt x="614997" y="114224"/>
                </a:lnTo>
                <a:lnTo>
                  <a:pt x="605245" y="159815"/>
                </a:lnTo>
                <a:lnTo>
                  <a:pt x="603871" y="1354023"/>
                </a:lnTo>
                <a:lnTo>
                  <a:pt x="604253" y="1367377"/>
                </a:lnTo>
                <a:lnTo>
                  <a:pt x="609729" y="1405730"/>
                </a:lnTo>
                <a:lnTo>
                  <a:pt x="616680" y="1429594"/>
                </a:lnTo>
                <a:lnTo>
                  <a:pt x="260349" y="1894814"/>
                </a:lnTo>
                <a:lnTo>
                  <a:pt x="513510" y="1894814"/>
                </a:lnTo>
                <a:lnTo>
                  <a:pt x="792123" y="1539367"/>
                </a:lnTo>
                <a:lnTo>
                  <a:pt x="2545714" y="1539367"/>
                </a:lnTo>
                <a:lnTo>
                  <a:pt x="2583348" y="1533138"/>
                </a:lnTo>
                <a:lnTo>
                  <a:pt x="2617328" y="1515526"/>
                </a:lnTo>
                <a:lnTo>
                  <a:pt x="2646388" y="1488139"/>
                </a:lnTo>
                <a:lnTo>
                  <a:pt x="2669263" y="1452585"/>
                </a:lnTo>
                <a:lnTo>
                  <a:pt x="2684685" y="1410473"/>
                </a:lnTo>
                <a:lnTo>
                  <a:pt x="2691390" y="1363411"/>
                </a:lnTo>
                <a:lnTo>
                  <a:pt x="2691574" y="185356"/>
                </a:lnTo>
                <a:lnTo>
                  <a:pt x="2691013" y="168998"/>
                </a:lnTo>
                <a:lnTo>
                  <a:pt x="2682986" y="122542"/>
                </a:lnTo>
                <a:lnTo>
                  <a:pt x="2666422" y="81267"/>
                </a:lnTo>
                <a:lnTo>
                  <a:pt x="2642588" y="46781"/>
                </a:lnTo>
                <a:lnTo>
                  <a:pt x="2612749" y="20691"/>
                </a:lnTo>
                <a:lnTo>
                  <a:pt x="2578172" y="4605"/>
                </a:lnTo>
                <a:lnTo>
                  <a:pt x="2553112" y="234"/>
                </a:lnTo>
                <a:lnTo>
                  <a:pt x="2545714" y="0"/>
                </a:lnTo>
                <a:close/>
              </a:path>
            </a:pathLst>
          </a:custGeom>
          <a:solidFill>
            <a:srgbClr val="BBD8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042791" y="3542754"/>
            <a:ext cx="3061328" cy="13172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7141981" y="3641871"/>
            <a:ext cx="2809226" cy="943343"/>
          </a:xfrm>
          <a:custGeom>
            <a:avLst/>
            <a:gdLst/>
            <a:ahLst/>
            <a:cxnLst/>
            <a:rect l="l" t="t" r="r" b="b"/>
            <a:pathLst>
              <a:path w="2809226" h="943343">
                <a:moveTo>
                  <a:pt x="2809185" y="544398"/>
                </a:moveTo>
                <a:lnTo>
                  <a:pt x="677937" y="544398"/>
                </a:lnTo>
                <a:lnTo>
                  <a:pt x="677937" y="783208"/>
                </a:lnTo>
                <a:lnTo>
                  <a:pt x="683309" y="829856"/>
                </a:lnTo>
                <a:lnTo>
                  <a:pt x="698365" y="871089"/>
                </a:lnTo>
                <a:lnTo>
                  <a:pt x="721521" y="904869"/>
                </a:lnTo>
                <a:lnTo>
                  <a:pt x="751190" y="929156"/>
                </a:lnTo>
                <a:lnTo>
                  <a:pt x="793964" y="943076"/>
                </a:lnTo>
                <a:lnTo>
                  <a:pt x="798232" y="943343"/>
                </a:lnTo>
                <a:lnTo>
                  <a:pt x="2688931" y="943343"/>
                </a:lnTo>
                <a:lnTo>
                  <a:pt x="2732413" y="931143"/>
                </a:lnTo>
                <a:lnTo>
                  <a:pt x="2762696" y="908014"/>
                </a:lnTo>
                <a:lnTo>
                  <a:pt x="2786639" y="875169"/>
                </a:lnTo>
                <a:lnTo>
                  <a:pt x="2802655" y="834649"/>
                </a:lnTo>
                <a:lnTo>
                  <a:pt x="2809159" y="788493"/>
                </a:lnTo>
                <a:lnTo>
                  <a:pt x="2809185" y="544398"/>
                </a:lnTo>
                <a:close/>
              </a:path>
              <a:path w="2809226" h="943343">
                <a:moveTo>
                  <a:pt x="355695" y="250036"/>
                </a:moveTo>
                <a:lnTo>
                  <a:pt x="315489" y="270699"/>
                </a:lnTo>
                <a:lnTo>
                  <a:pt x="19988" y="621588"/>
                </a:lnTo>
                <a:lnTo>
                  <a:pt x="1640" y="655222"/>
                </a:lnTo>
                <a:lnTo>
                  <a:pt x="0" y="665843"/>
                </a:lnTo>
                <a:lnTo>
                  <a:pt x="519" y="675950"/>
                </a:lnTo>
                <a:lnTo>
                  <a:pt x="23253" y="708641"/>
                </a:lnTo>
                <a:lnTo>
                  <a:pt x="497305" y="798766"/>
                </a:lnTo>
                <a:lnTo>
                  <a:pt x="511454" y="800359"/>
                </a:lnTo>
                <a:lnTo>
                  <a:pt x="524328" y="799991"/>
                </a:lnTo>
                <a:lnTo>
                  <a:pt x="561242" y="781084"/>
                </a:lnTo>
                <a:lnTo>
                  <a:pt x="571060" y="751625"/>
                </a:lnTo>
                <a:lnTo>
                  <a:pt x="570441" y="739473"/>
                </a:lnTo>
                <a:lnTo>
                  <a:pt x="567725" y="726334"/>
                </a:lnTo>
                <a:lnTo>
                  <a:pt x="524547" y="606475"/>
                </a:lnTo>
                <a:lnTo>
                  <a:pt x="522565" y="601040"/>
                </a:lnTo>
                <a:lnTo>
                  <a:pt x="677937" y="544398"/>
                </a:lnTo>
                <a:lnTo>
                  <a:pt x="2809185" y="544398"/>
                </a:lnTo>
                <a:lnTo>
                  <a:pt x="2809199" y="413753"/>
                </a:lnTo>
                <a:lnTo>
                  <a:pt x="454544" y="413753"/>
                </a:lnTo>
                <a:lnTo>
                  <a:pt x="412075" y="296824"/>
                </a:lnTo>
                <a:lnTo>
                  <a:pt x="392245" y="264223"/>
                </a:lnTo>
                <a:lnTo>
                  <a:pt x="365512" y="250375"/>
                </a:lnTo>
                <a:lnTo>
                  <a:pt x="355695" y="250036"/>
                </a:lnTo>
                <a:close/>
              </a:path>
              <a:path w="2809226" h="943343">
                <a:moveTo>
                  <a:pt x="2688931" y="0"/>
                </a:moveTo>
                <a:lnTo>
                  <a:pt x="798232" y="0"/>
                </a:lnTo>
                <a:lnTo>
                  <a:pt x="793964" y="279"/>
                </a:lnTo>
                <a:lnTo>
                  <a:pt x="754751" y="12198"/>
                </a:lnTo>
                <a:lnTo>
                  <a:pt x="724470" y="35323"/>
                </a:lnTo>
                <a:lnTo>
                  <a:pt x="700527" y="68164"/>
                </a:lnTo>
                <a:lnTo>
                  <a:pt x="684510" y="108685"/>
                </a:lnTo>
                <a:lnTo>
                  <a:pt x="678004" y="154848"/>
                </a:lnTo>
                <a:lnTo>
                  <a:pt x="677937" y="332308"/>
                </a:lnTo>
                <a:lnTo>
                  <a:pt x="454544" y="413753"/>
                </a:lnTo>
                <a:lnTo>
                  <a:pt x="2809199" y="413753"/>
                </a:lnTo>
                <a:lnTo>
                  <a:pt x="2809226" y="160146"/>
                </a:lnTo>
                <a:lnTo>
                  <a:pt x="2803855" y="113490"/>
                </a:lnTo>
                <a:lnTo>
                  <a:pt x="2788800" y="72254"/>
                </a:lnTo>
                <a:lnTo>
                  <a:pt x="2765646" y="38475"/>
                </a:lnTo>
                <a:lnTo>
                  <a:pt x="2735980" y="14189"/>
                </a:lnTo>
                <a:lnTo>
                  <a:pt x="2697377" y="825"/>
                </a:lnTo>
                <a:lnTo>
                  <a:pt x="2693186" y="279"/>
                </a:lnTo>
                <a:lnTo>
                  <a:pt x="2688931" y="0"/>
                </a:lnTo>
                <a:close/>
              </a:path>
            </a:pathLst>
          </a:custGeom>
          <a:solidFill>
            <a:srgbClr val="B2D3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1166927" y="1536865"/>
            <a:ext cx="3345090" cy="22449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1266040" y="1635964"/>
            <a:ext cx="2971978" cy="1870290"/>
          </a:xfrm>
          <a:custGeom>
            <a:avLst/>
            <a:gdLst/>
            <a:ahLst/>
            <a:cxnLst/>
            <a:rect l="l" t="t" r="r" b="b"/>
            <a:pathLst>
              <a:path w="2971978" h="1870290">
                <a:moveTo>
                  <a:pt x="2593443" y="1320914"/>
                </a:moveTo>
                <a:lnTo>
                  <a:pt x="2321102" y="1320914"/>
                </a:lnTo>
                <a:lnTo>
                  <a:pt x="2531313" y="1546580"/>
                </a:lnTo>
                <a:lnTo>
                  <a:pt x="2440190" y="1631276"/>
                </a:lnTo>
                <a:lnTo>
                  <a:pt x="2417919" y="1662190"/>
                </a:lnTo>
                <a:lnTo>
                  <a:pt x="2414175" y="1682497"/>
                </a:lnTo>
                <a:lnTo>
                  <a:pt x="2415542" y="1692163"/>
                </a:lnTo>
                <a:lnTo>
                  <a:pt x="2441892" y="1724481"/>
                </a:lnTo>
                <a:lnTo>
                  <a:pt x="2892094" y="1865744"/>
                </a:lnTo>
                <a:lnTo>
                  <a:pt x="2918699" y="1870290"/>
                </a:lnTo>
                <a:lnTo>
                  <a:pt x="2930370" y="1869521"/>
                </a:lnTo>
                <a:lnTo>
                  <a:pt x="2963767" y="1848400"/>
                </a:lnTo>
                <a:lnTo>
                  <a:pt x="2971978" y="1816288"/>
                </a:lnTo>
                <a:lnTo>
                  <a:pt x="2970959" y="1802994"/>
                </a:lnTo>
                <a:lnTo>
                  <a:pt x="2969272" y="1794040"/>
                </a:lnTo>
                <a:lnTo>
                  <a:pt x="2881530" y="1410931"/>
                </a:lnTo>
                <a:lnTo>
                  <a:pt x="2677299" y="1410931"/>
                </a:lnTo>
                <a:lnTo>
                  <a:pt x="2593443" y="1320914"/>
                </a:lnTo>
                <a:close/>
              </a:path>
              <a:path w="2971978" h="1870290">
                <a:moveTo>
                  <a:pt x="2818977" y="1303785"/>
                </a:moveTo>
                <a:lnTo>
                  <a:pt x="2776508" y="1319397"/>
                </a:lnTo>
                <a:lnTo>
                  <a:pt x="2681516" y="1406994"/>
                </a:lnTo>
                <a:lnTo>
                  <a:pt x="2677299" y="1410931"/>
                </a:lnTo>
                <a:lnTo>
                  <a:pt x="2881530" y="1410931"/>
                </a:lnTo>
                <a:lnTo>
                  <a:pt x="2869209" y="1357134"/>
                </a:lnTo>
                <a:lnTo>
                  <a:pt x="2853530" y="1322345"/>
                </a:lnTo>
                <a:lnTo>
                  <a:pt x="2818977" y="1303785"/>
                </a:lnTo>
                <a:close/>
              </a:path>
              <a:path w="2971978" h="1870290">
                <a:moveTo>
                  <a:pt x="154520" y="0"/>
                </a:moveTo>
                <a:lnTo>
                  <a:pt x="111638" y="6028"/>
                </a:lnTo>
                <a:lnTo>
                  <a:pt x="73390" y="22988"/>
                </a:lnTo>
                <a:lnTo>
                  <a:pt x="41461" y="49194"/>
                </a:lnTo>
                <a:lnTo>
                  <a:pt x="17537" y="82959"/>
                </a:lnTo>
                <a:lnTo>
                  <a:pt x="3303" y="122598"/>
                </a:lnTo>
                <a:lnTo>
                  <a:pt x="0" y="1167091"/>
                </a:lnTo>
                <a:lnTo>
                  <a:pt x="690" y="1181798"/>
                </a:lnTo>
                <a:lnTo>
                  <a:pt x="10548" y="1223328"/>
                </a:lnTo>
                <a:lnTo>
                  <a:pt x="30774" y="1259660"/>
                </a:lnTo>
                <a:lnTo>
                  <a:pt x="59684" y="1289110"/>
                </a:lnTo>
                <a:lnTo>
                  <a:pt x="95592" y="1309992"/>
                </a:lnTo>
                <a:lnTo>
                  <a:pt x="136812" y="1320621"/>
                </a:lnTo>
                <a:lnTo>
                  <a:pt x="2311628" y="1321625"/>
                </a:lnTo>
                <a:lnTo>
                  <a:pt x="2316378" y="1321333"/>
                </a:lnTo>
                <a:lnTo>
                  <a:pt x="2321102" y="1320914"/>
                </a:lnTo>
                <a:lnTo>
                  <a:pt x="2593443" y="1320914"/>
                </a:lnTo>
                <a:lnTo>
                  <a:pt x="2460739" y="1178458"/>
                </a:lnTo>
                <a:lnTo>
                  <a:pt x="2461323" y="1170940"/>
                </a:lnTo>
                <a:lnTo>
                  <a:pt x="2461323" y="154533"/>
                </a:lnTo>
                <a:lnTo>
                  <a:pt x="2455296" y="111651"/>
                </a:lnTo>
                <a:lnTo>
                  <a:pt x="2438340" y="73402"/>
                </a:lnTo>
                <a:lnTo>
                  <a:pt x="2412137" y="41470"/>
                </a:lnTo>
                <a:lnTo>
                  <a:pt x="2378375" y="17543"/>
                </a:lnTo>
                <a:lnTo>
                  <a:pt x="2338737" y="3305"/>
                </a:lnTo>
                <a:lnTo>
                  <a:pt x="2309880" y="30"/>
                </a:lnTo>
                <a:lnTo>
                  <a:pt x="154520" y="0"/>
                </a:lnTo>
                <a:close/>
              </a:path>
            </a:pathLst>
          </a:custGeom>
          <a:solidFill>
            <a:srgbClr val="FFCE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708583" y="4945976"/>
            <a:ext cx="3047746" cy="12726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807688" y="5045082"/>
            <a:ext cx="2675481" cy="898220"/>
          </a:xfrm>
          <a:custGeom>
            <a:avLst/>
            <a:gdLst/>
            <a:ahLst/>
            <a:cxnLst/>
            <a:rect l="l" t="t" r="r" b="b"/>
            <a:pathLst>
              <a:path w="2675481" h="898220">
                <a:moveTo>
                  <a:pt x="149923" y="0"/>
                </a:moveTo>
                <a:lnTo>
                  <a:pt x="107754" y="6205"/>
                </a:lnTo>
                <a:lnTo>
                  <a:pt x="70234" y="23648"/>
                </a:lnTo>
                <a:lnTo>
                  <a:pt x="39068" y="50565"/>
                </a:lnTo>
                <a:lnTo>
                  <a:pt x="15963" y="85196"/>
                </a:lnTo>
                <a:lnTo>
                  <a:pt x="2624" y="125779"/>
                </a:lnTo>
                <a:lnTo>
                  <a:pt x="0" y="743457"/>
                </a:lnTo>
                <a:lnTo>
                  <a:pt x="688" y="758389"/>
                </a:lnTo>
                <a:lnTo>
                  <a:pt x="10518" y="800510"/>
                </a:lnTo>
                <a:lnTo>
                  <a:pt x="30663" y="837251"/>
                </a:lnTo>
                <a:lnTo>
                  <a:pt x="59419" y="866847"/>
                </a:lnTo>
                <a:lnTo>
                  <a:pt x="95079" y="887536"/>
                </a:lnTo>
                <a:lnTo>
                  <a:pt x="135937" y="897555"/>
                </a:lnTo>
                <a:lnTo>
                  <a:pt x="1800987" y="898220"/>
                </a:lnTo>
                <a:lnTo>
                  <a:pt x="1815454" y="897508"/>
                </a:lnTo>
                <a:lnTo>
                  <a:pt x="1856263" y="887360"/>
                </a:lnTo>
                <a:lnTo>
                  <a:pt x="1891855" y="866561"/>
                </a:lnTo>
                <a:lnTo>
                  <a:pt x="1920523" y="836875"/>
                </a:lnTo>
                <a:lnTo>
                  <a:pt x="1940563" y="800064"/>
                </a:lnTo>
                <a:lnTo>
                  <a:pt x="1950199" y="758389"/>
                </a:lnTo>
                <a:lnTo>
                  <a:pt x="1950910" y="571068"/>
                </a:lnTo>
                <a:lnTo>
                  <a:pt x="2224862" y="471906"/>
                </a:lnTo>
                <a:lnTo>
                  <a:pt x="2480855" y="471906"/>
                </a:lnTo>
                <a:lnTo>
                  <a:pt x="2572994" y="359181"/>
                </a:lnTo>
                <a:lnTo>
                  <a:pt x="1950910" y="359181"/>
                </a:lnTo>
                <a:lnTo>
                  <a:pt x="1950910" y="154762"/>
                </a:lnTo>
                <a:lnTo>
                  <a:pt x="1944886" y="111195"/>
                </a:lnTo>
                <a:lnTo>
                  <a:pt x="1928002" y="72503"/>
                </a:lnTo>
                <a:lnTo>
                  <a:pt x="1901927" y="40331"/>
                </a:lnTo>
                <a:lnTo>
                  <a:pt x="1868379" y="16479"/>
                </a:lnTo>
                <a:lnTo>
                  <a:pt x="1829064" y="2709"/>
                </a:lnTo>
                <a:lnTo>
                  <a:pt x="1814973" y="664"/>
                </a:lnTo>
                <a:lnTo>
                  <a:pt x="149923" y="0"/>
                </a:lnTo>
                <a:close/>
              </a:path>
              <a:path w="2675481" h="898220">
                <a:moveTo>
                  <a:pt x="2480855" y="471906"/>
                </a:moveTo>
                <a:lnTo>
                  <a:pt x="2224862" y="471906"/>
                </a:lnTo>
                <a:lnTo>
                  <a:pt x="2266390" y="586716"/>
                </a:lnTo>
                <a:lnTo>
                  <a:pt x="2287034" y="619723"/>
                </a:lnTo>
                <a:lnTo>
                  <a:pt x="2324140" y="634297"/>
                </a:lnTo>
                <a:lnTo>
                  <a:pt x="2334205" y="632631"/>
                </a:lnTo>
                <a:lnTo>
                  <a:pt x="2344310" y="628826"/>
                </a:lnTo>
                <a:lnTo>
                  <a:pt x="2354317" y="622873"/>
                </a:lnTo>
                <a:lnTo>
                  <a:pt x="2364086" y="614764"/>
                </a:lnTo>
                <a:lnTo>
                  <a:pt x="2480855" y="471906"/>
                </a:lnTo>
                <a:close/>
              </a:path>
              <a:path w="2675481" h="898220">
                <a:moveTo>
                  <a:pt x="2170767" y="83175"/>
                </a:moveTo>
                <a:lnTo>
                  <a:pt x="2127281" y="95729"/>
                </a:lnTo>
                <a:lnTo>
                  <a:pt x="2108747" y="131593"/>
                </a:lnTo>
                <a:lnTo>
                  <a:pt x="2108832" y="143361"/>
                </a:lnTo>
                <a:lnTo>
                  <a:pt x="2111023" y="156026"/>
                </a:lnTo>
                <a:lnTo>
                  <a:pt x="2156884" y="284161"/>
                </a:lnTo>
                <a:lnTo>
                  <a:pt x="1950910" y="359181"/>
                </a:lnTo>
                <a:lnTo>
                  <a:pt x="2572994" y="359181"/>
                </a:lnTo>
                <a:lnTo>
                  <a:pt x="2656154" y="257441"/>
                </a:lnTo>
                <a:lnTo>
                  <a:pt x="2664397" y="245921"/>
                </a:lnTo>
                <a:lnTo>
                  <a:pt x="2670333" y="234557"/>
                </a:lnTo>
                <a:lnTo>
                  <a:pt x="2674011" y="223482"/>
                </a:lnTo>
                <a:lnTo>
                  <a:pt x="2675481" y="212824"/>
                </a:lnTo>
                <a:lnTo>
                  <a:pt x="2674792" y="202714"/>
                </a:lnTo>
                <a:lnTo>
                  <a:pt x="2651432" y="170364"/>
                </a:lnTo>
                <a:lnTo>
                  <a:pt x="2184717" y="84518"/>
                </a:lnTo>
                <a:lnTo>
                  <a:pt x="2170767" y="83175"/>
                </a:lnTo>
                <a:close/>
              </a:path>
            </a:pathLst>
          </a:custGeom>
          <a:solidFill>
            <a:srgbClr val="F7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650506" y="3238843"/>
            <a:ext cx="3101263" cy="16204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749603" y="3337952"/>
            <a:ext cx="2728468" cy="1247012"/>
          </a:xfrm>
          <a:custGeom>
            <a:avLst/>
            <a:gdLst/>
            <a:ahLst/>
            <a:cxnLst/>
            <a:rect l="l" t="t" r="r" b="b"/>
            <a:pathLst>
              <a:path w="2728468" h="1247012">
                <a:moveTo>
                  <a:pt x="149923" y="0"/>
                </a:moveTo>
                <a:lnTo>
                  <a:pt x="107754" y="6205"/>
                </a:lnTo>
                <a:lnTo>
                  <a:pt x="70234" y="23648"/>
                </a:lnTo>
                <a:lnTo>
                  <a:pt x="39068" y="50565"/>
                </a:lnTo>
                <a:lnTo>
                  <a:pt x="15963" y="85196"/>
                </a:lnTo>
                <a:lnTo>
                  <a:pt x="2624" y="125779"/>
                </a:lnTo>
                <a:lnTo>
                  <a:pt x="0" y="1092238"/>
                </a:lnTo>
                <a:lnTo>
                  <a:pt x="688" y="1107169"/>
                </a:lnTo>
                <a:lnTo>
                  <a:pt x="10517" y="1149290"/>
                </a:lnTo>
                <a:lnTo>
                  <a:pt x="30661" y="1186032"/>
                </a:lnTo>
                <a:lnTo>
                  <a:pt x="59414" y="1215631"/>
                </a:lnTo>
                <a:lnTo>
                  <a:pt x="95072" y="1236324"/>
                </a:lnTo>
                <a:lnTo>
                  <a:pt x="135927" y="1246347"/>
                </a:lnTo>
                <a:lnTo>
                  <a:pt x="1776209" y="1247012"/>
                </a:lnTo>
                <a:lnTo>
                  <a:pt x="1790676" y="1246301"/>
                </a:lnTo>
                <a:lnTo>
                  <a:pt x="1831483" y="1236152"/>
                </a:lnTo>
                <a:lnTo>
                  <a:pt x="1867074" y="1215352"/>
                </a:lnTo>
                <a:lnTo>
                  <a:pt x="1895742" y="1185664"/>
                </a:lnTo>
                <a:lnTo>
                  <a:pt x="1915782" y="1148854"/>
                </a:lnTo>
                <a:lnTo>
                  <a:pt x="1925421" y="1107169"/>
                </a:lnTo>
                <a:lnTo>
                  <a:pt x="1926132" y="765860"/>
                </a:lnTo>
                <a:lnTo>
                  <a:pt x="2684382" y="765860"/>
                </a:lnTo>
                <a:lnTo>
                  <a:pt x="2543211" y="635412"/>
                </a:lnTo>
                <a:lnTo>
                  <a:pt x="2246358" y="635412"/>
                </a:lnTo>
                <a:lnTo>
                  <a:pt x="1926132" y="561301"/>
                </a:lnTo>
                <a:lnTo>
                  <a:pt x="1926132" y="154762"/>
                </a:lnTo>
                <a:lnTo>
                  <a:pt x="1925443" y="139828"/>
                </a:lnTo>
                <a:lnTo>
                  <a:pt x="1915614" y="97703"/>
                </a:lnTo>
                <a:lnTo>
                  <a:pt x="1895469" y="60963"/>
                </a:lnTo>
                <a:lnTo>
                  <a:pt x="1866713" y="31368"/>
                </a:lnTo>
                <a:lnTo>
                  <a:pt x="1831053" y="10682"/>
                </a:lnTo>
                <a:lnTo>
                  <a:pt x="1790195" y="664"/>
                </a:lnTo>
                <a:lnTo>
                  <a:pt x="149923" y="0"/>
                </a:lnTo>
                <a:close/>
              </a:path>
              <a:path w="2728468" h="1247012">
                <a:moveTo>
                  <a:pt x="2684382" y="765860"/>
                </a:moveTo>
                <a:lnTo>
                  <a:pt x="1926132" y="765860"/>
                </a:lnTo>
                <a:lnTo>
                  <a:pt x="2201075" y="829881"/>
                </a:lnTo>
                <a:lnTo>
                  <a:pt x="2173387" y="948800"/>
                </a:lnTo>
                <a:lnTo>
                  <a:pt x="2171212" y="963052"/>
                </a:lnTo>
                <a:lnTo>
                  <a:pt x="2171032" y="976096"/>
                </a:lnTo>
                <a:lnTo>
                  <a:pt x="2172736" y="987848"/>
                </a:lnTo>
                <a:lnTo>
                  <a:pt x="2196122" y="1020284"/>
                </a:lnTo>
                <a:lnTo>
                  <a:pt x="2227899" y="1026987"/>
                </a:lnTo>
                <a:lnTo>
                  <a:pt x="2240601" y="1025423"/>
                </a:lnTo>
                <a:lnTo>
                  <a:pt x="2679598" y="884986"/>
                </a:lnTo>
                <a:lnTo>
                  <a:pt x="2719907" y="858372"/>
                </a:lnTo>
                <a:lnTo>
                  <a:pt x="2728468" y="830498"/>
                </a:lnTo>
                <a:lnTo>
                  <a:pt x="2727039" y="820409"/>
                </a:lnTo>
                <a:lnTo>
                  <a:pt x="2723419" y="810142"/>
                </a:lnTo>
                <a:lnTo>
                  <a:pt x="2717581" y="799832"/>
                </a:lnTo>
                <a:lnTo>
                  <a:pt x="2709496" y="789610"/>
                </a:lnTo>
                <a:lnTo>
                  <a:pt x="2701823" y="781977"/>
                </a:lnTo>
                <a:lnTo>
                  <a:pt x="2684382" y="765860"/>
                </a:lnTo>
                <a:close/>
              </a:path>
              <a:path w="2728468" h="1247012">
                <a:moveTo>
                  <a:pt x="2324244" y="461264"/>
                </a:moveTo>
                <a:lnTo>
                  <a:pt x="2289179" y="481141"/>
                </a:lnTo>
                <a:lnTo>
                  <a:pt x="2246358" y="635412"/>
                </a:lnTo>
                <a:lnTo>
                  <a:pt x="2543211" y="635412"/>
                </a:lnTo>
                <a:lnTo>
                  <a:pt x="2378443" y="483158"/>
                </a:lnTo>
                <a:lnTo>
                  <a:pt x="2345454" y="463583"/>
                </a:lnTo>
                <a:lnTo>
                  <a:pt x="2324244" y="461264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 txBox="1"/>
          <p:nvPr/>
        </p:nvSpPr>
        <p:spPr>
          <a:xfrm>
            <a:off x="3864522" y="3445384"/>
            <a:ext cx="2858135" cy="2697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81305" indent="763270">
              <a:lnSpc>
                <a:spcPct val="107900"/>
              </a:lnSpc>
            </a:pPr>
            <a:r>
              <a:rPr sz="1750" b="1" spc="-35" dirty="0" smtClean="0">
                <a:latin typeface="Myriad Pro"/>
                <a:cs typeface="Myriad Pro"/>
              </a:rPr>
              <a:t>C</a:t>
            </a:r>
            <a:r>
              <a:rPr sz="1750" b="1" spc="0" dirty="0" smtClean="0">
                <a:latin typeface="Myriad Pro"/>
                <a:cs typeface="Myriad Pro"/>
              </a:rPr>
              <a:t>o</a:t>
            </a:r>
            <a:r>
              <a:rPr sz="1750" b="1" spc="-15" dirty="0" smtClean="0">
                <a:latin typeface="Myriad Pro"/>
                <a:cs typeface="Myriad Pro"/>
              </a:rPr>
              <a:t>r</a:t>
            </a:r>
            <a:r>
              <a:rPr sz="1750" b="1" spc="0" dirty="0" smtClean="0">
                <a:latin typeface="Myriad Pro"/>
                <a:cs typeface="Myriad Pro"/>
              </a:rPr>
              <a:t>e</a:t>
            </a:r>
            <a:r>
              <a:rPr sz="1750" b="1" spc="-70" dirty="0" smtClean="0">
                <a:latin typeface="Myriad Pro"/>
                <a:cs typeface="Myriad Pro"/>
              </a:rPr>
              <a:t> </a:t>
            </a:r>
            <a:r>
              <a:rPr sz="1750" b="1" spc="-25" dirty="0" smtClean="0">
                <a:latin typeface="Myriad Pro"/>
                <a:cs typeface="Myriad Pro"/>
              </a:rPr>
              <a:t>T</a:t>
            </a:r>
            <a:r>
              <a:rPr sz="1750" b="1" spc="0" dirty="0" smtClean="0">
                <a:latin typeface="Myriad Pro"/>
                <a:cs typeface="Myriad Pro"/>
              </a:rPr>
              <a:t>hemes 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ommunic</a:t>
            </a:r>
            <a:r>
              <a:rPr sz="1000" b="1" spc="5" dirty="0" smtClean="0">
                <a:latin typeface="Myriad Pro"/>
                <a:cs typeface="Myriad Pro"/>
              </a:rPr>
              <a:t>a</a:t>
            </a:r>
            <a:r>
              <a:rPr sz="1000" b="1" spc="10" dirty="0" smtClean="0">
                <a:latin typeface="Myriad Pro"/>
                <a:cs typeface="Myriad Pro"/>
              </a:rPr>
              <a:t>tion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10" dirty="0" smtClean="0">
                <a:latin typeface="Myriad Pro"/>
                <a:cs typeface="Myriad Pro"/>
              </a:rPr>
              <a:t>onsult</a:t>
            </a:r>
            <a:r>
              <a:rPr sz="1000" b="1" spc="5" dirty="0" smtClean="0">
                <a:latin typeface="Myriad Pro"/>
                <a:cs typeface="Myriad Pro"/>
              </a:rPr>
              <a:t>a</a:t>
            </a:r>
            <a:r>
              <a:rPr sz="1000" b="1" spc="10" dirty="0" smtClean="0">
                <a:latin typeface="Myriad Pro"/>
                <a:cs typeface="Myriad Pro"/>
              </a:rPr>
              <a:t>tion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ommunic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tin</a:t>
            </a:r>
            <a:r>
              <a:rPr sz="1000" spc="15" dirty="0" smtClean="0">
                <a:latin typeface="Myriad Pro"/>
                <a:cs typeface="Myriad Pro"/>
              </a:rPr>
              <a:t>g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r</a:t>
            </a:r>
            <a:r>
              <a:rPr sz="1000" spc="-10" dirty="0" smtClean="0">
                <a:latin typeface="Myriad Pro"/>
                <a:cs typeface="Myriad Pro"/>
              </a:rPr>
              <a:t>is</a:t>
            </a:r>
            <a:r>
              <a:rPr sz="1000" spc="10" dirty="0" smtClean="0">
                <a:latin typeface="Myriad Pro"/>
                <a:cs typeface="Myriad Pro"/>
              </a:rPr>
              <a:t>k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5" dirty="0" smtClean="0">
                <a:latin typeface="Myriad Pro"/>
                <a:cs typeface="Myriad Pro"/>
              </a:rPr>
              <a:t>f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diseas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an</a:t>
            </a:r>
            <a:r>
              <a:rPr sz="1000" spc="15" dirty="0" smtClean="0">
                <a:latin typeface="Myriad Pro"/>
                <a:cs typeface="Myriad Pro"/>
              </a:rPr>
              <a:t>d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5" dirty="0" smtClean="0">
                <a:latin typeface="Myriad Pro"/>
                <a:cs typeface="Myriad Pro"/>
              </a:rPr>
              <a:t>f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-2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tme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-10" dirty="0" smtClean="0">
                <a:latin typeface="Myriad Pro"/>
                <a:cs typeface="Myriad Pro"/>
              </a:rPr>
              <a:t>t; c</a:t>
            </a:r>
            <a:r>
              <a:rPr sz="1000" spc="0" dirty="0" smtClean="0">
                <a:latin typeface="Myriad Pro"/>
                <a:cs typeface="Myriad Pro"/>
              </a:rPr>
              <a:t>ommunic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tin</a:t>
            </a:r>
            <a:r>
              <a:rPr sz="1000" spc="15" dirty="0" smtClean="0">
                <a:latin typeface="Myriad Pro"/>
                <a:cs typeface="Myriad Pro"/>
              </a:rPr>
              <a:t>g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wit</a:t>
            </a:r>
            <a:r>
              <a:rPr sz="1000" spc="15" dirty="0" smtClean="0">
                <a:latin typeface="Myriad Pro"/>
                <a:cs typeface="Myriad Pro"/>
              </a:rPr>
              <a:t>h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-5" dirty="0" smtClean="0">
                <a:latin typeface="Myriad Pro"/>
                <a:cs typeface="Myriad Pro"/>
              </a:rPr>
              <a:t>nta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s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5" dirty="0" smtClean="0">
                <a:latin typeface="Myriad Pro"/>
                <a:cs typeface="Myriad Pro"/>
              </a:rPr>
              <a:t>f</a:t>
            </a:r>
            <a:r>
              <a:rPr sz="1000" spc="-2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p</a:t>
            </a:r>
            <a:r>
              <a:rPr sz="1000" spc="-1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tien</a:t>
            </a:r>
            <a:r>
              <a:rPr sz="1000" spc="-10" dirty="0" smtClean="0">
                <a:latin typeface="Myriad Pro"/>
                <a:cs typeface="Myriad Pro"/>
              </a:rPr>
              <a:t>t;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3400"/>
              </a:lnSpc>
              <a:spcBef>
                <a:spcPts val="290"/>
              </a:spcBef>
            </a:pPr>
            <a:r>
              <a:rPr sz="1000" b="1" spc="5" dirty="0" smtClean="0">
                <a:latin typeface="Myriad Pro"/>
                <a:cs typeface="Myriad Pro"/>
              </a:rPr>
              <a:t>P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escribing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eviden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base</a:t>
            </a:r>
            <a:r>
              <a:rPr sz="1000" spc="0" dirty="0" smtClean="0">
                <a:latin typeface="Myriad Pro"/>
                <a:cs typeface="Myriad Pro"/>
              </a:rPr>
              <a:t>d</a:t>
            </a:r>
            <a:r>
              <a:rPr sz="1000" spc="5" dirty="0" smtClean="0">
                <a:latin typeface="Myriad Pro"/>
                <a:cs typeface="Myriad Pro"/>
              </a:rPr>
              <a:t>,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omplian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with p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olonged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g</a:t>
            </a:r>
            <a:r>
              <a:rPr sz="1000" spc="15" dirty="0" smtClean="0">
                <a:latin typeface="Myriad Pro"/>
                <a:cs typeface="Myriad Pro"/>
              </a:rPr>
              <a:t>ime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, </a:t>
            </a:r>
            <a:r>
              <a:rPr sz="1000" spc="15" dirty="0" smtClean="0">
                <a:latin typeface="Myriad Pro"/>
                <a:cs typeface="Myriad Pro"/>
              </a:rPr>
              <a:t>p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escribing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in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pandemic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,</a:t>
            </a:r>
            <a:r>
              <a:rPr sz="1000" spc="10" dirty="0" smtClean="0">
                <a:latin typeface="Myriad Pro"/>
                <a:cs typeface="Myriad Pro"/>
              </a:rPr>
              <a:t> immunis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and</a:t>
            </a:r>
            <a:r>
              <a:rPr sz="1000" spc="5" dirty="0" smtClean="0">
                <a:latin typeface="Myriad Pro"/>
                <a:cs typeface="Myriad Pro"/>
              </a:rPr>
              <a:t> v</a:t>
            </a:r>
            <a:r>
              <a:rPr sz="1000" spc="10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cin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schedules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in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child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5" dirty="0" smtClean="0">
                <a:latin typeface="Myriad Pro"/>
                <a:cs typeface="Myriad Pro"/>
              </a:rPr>
              <a:t>en</a:t>
            </a:r>
            <a:r>
              <a:rPr sz="1000" spc="10" dirty="0" smtClean="0">
                <a:latin typeface="Myriad Pro"/>
                <a:cs typeface="Myriad Pro"/>
              </a:rPr>
              <a:t> and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adult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19685" algn="just">
              <a:lnSpc>
                <a:spcPct val="103400"/>
              </a:lnSpc>
              <a:spcBef>
                <a:spcPts val="290"/>
              </a:spcBef>
            </a:pPr>
            <a:r>
              <a:rPr sz="1000" b="1" spc="15" dirty="0" smtClean="0">
                <a:latin typeface="Myriad Pro"/>
                <a:cs typeface="Myriad Pro"/>
              </a:rPr>
              <a:t>H</a:t>
            </a:r>
            <a:r>
              <a:rPr sz="1000" b="1" spc="10" dirty="0" smtClean="0">
                <a:latin typeface="Myriad Pro"/>
                <a:cs typeface="Myriad Pro"/>
              </a:rPr>
              <a:t>ealth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p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15" dirty="0" smtClean="0">
                <a:latin typeface="Myriad Pro"/>
                <a:cs typeface="Myriad Pro"/>
              </a:rPr>
              <a:t>omotion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p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5" dirty="0" smtClean="0">
                <a:latin typeface="Myriad Pro"/>
                <a:cs typeface="Myriad Pro"/>
              </a:rPr>
              <a:t>e</a:t>
            </a:r>
            <a:r>
              <a:rPr sz="1000" b="1" spc="-5" dirty="0" smtClean="0">
                <a:latin typeface="Myriad Pro"/>
                <a:cs typeface="Myriad Pro"/>
              </a:rPr>
              <a:t>v</a:t>
            </a:r>
            <a:r>
              <a:rPr sz="1000" b="1" spc="15" dirty="0" smtClean="0">
                <a:latin typeface="Myriad Pro"/>
                <a:cs typeface="Myriad Pro"/>
              </a:rPr>
              <a:t>e</a:t>
            </a:r>
            <a:r>
              <a:rPr sz="1000" b="1" spc="5" dirty="0" smtClean="0">
                <a:latin typeface="Myriad Pro"/>
                <a:cs typeface="Myriad Pro"/>
              </a:rPr>
              <a:t>n</a:t>
            </a:r>
            <a:r>
              <a:rPr sz="1000" b="1" spc="10" dirty="0" smtClean="0">
                <a:latin typeface="Myriad Pro"/>
                <a:cs typeface="Myriad Pro"/>
              </a:rPr>
              <a:t>tion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5" dirty="0" smtClean="0">
                <a:latin typeface="Myriad Pro"/>
                <a:cs typeface="Myriad Pro"/>
              </a:rPr>
              <a:t>Immunis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 including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indic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tions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and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10" dirty="0" smtClean="0">
                <a:latin typeface="Myriad Pro"/>
                <a:cs typeface="Myriad Pro"/>
              </a:rPr>
              <a:t>n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a-indic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tions</a:t>
            </a:r>
            <a:r>
              <a:rPr sz="1000" spc="5" dirty="0" smtClean="0">
                <a:latin typeface="Myriad Pro"/>
                <a:cs typeface="Myriad Pro"/>
              </a:rPr>
              <a:t> ;</a:t>
            </a:r>
            <a:r>
              <a:rPr sz="1000" spc="-40" dirty="0" smtClean="0">
                <a:latin typeface="Myriad Pro"/>
                <a:cs typeface="Myriad Pro"/>
              </a:rPr>
              <a:t> </a:t>
            </a:r>
            <a:r>
              <a:rPr sz="1000" spc="-3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ra</a:t>
            </a:r>
            <a:r>
              <a:rPr sz="1000" spc="-5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el medicine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advi</a:t>
            </a:r>
            <a:r>
              <a:rPr sz="1000" spc="0" dirty="0" smtClean="0">
                <a:latin typeface="Myriad Pro"/>
                <a:cs typeface="Myriad Pro"/>
              </a:rPr>
              <a:t>ce</a:t>
            </a:r>
            <a:r>
              <a:rPr sz="1000" spc="5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546100">
              <a:lnSpc>
                <a:spcPct val="103400"/>
              </a:lnSpc>
              <a:spcBef>
                <a:spcPts val="290"/>
              </a:spcBef>
            </a:pPr>
            <a:r>
              <a:rPr sz="1000" b="1" spc="-70" dirty="0" smtClean="0">
                <a:latin typeface="Myriad Pro"/>
                <a:cs typeface="Myriad Pro"/>
              </a:rPr>
              <a:t>T</a:t>
            </a:r>
            <a:r>
              <a:rPr sz="1000" b="1" spc="15" dirty="0" smtClean="0">
                <a:latin typeface="Myriad Pro"/>
                <a:cs typeface="Myriad Pro"/>
              </a:rPr>
              <a:t>ea</a:t>
            </a:r>
            <a:r>
              <a:rPr sz="1000" b="1" spc="5" dirty="0" smtClean="0">
                <a:latin typeface="Myriad Pro"/>
                <a:cs typeface="Myriad Pro"/>
              </a:rPr>
              <a:t>m</a:t>
            </a:r>
            <a:r>
              <a:rPr sz="1000" b="1" spc="0" dirty="0" smtClean="0">
                <a:latin typeface="Myriad Pro"/>
                <a:cs typeface="Myriad Pro"/>
              </a:rPr>
              <a:t>w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5" dirty="0" smtClean="0">
                <a:latin typeface="Myriad Pro"/>
                <a:cs typeface="Myriad Pro"/>
              </a:rPr>
              <a:t>r</a:t>
            </a:r>
            <a:r>
              <a:rPr sz="1000" b="1" spc="25" dirty="0" smtClean="0">
                <a:latin typeface="Myriad Pro"/>
                <a:cs typeface="Myriad Pro"/>
              </a:rPr>
              <a:t>k</a:t>
            </a:r>
            <a:r>
              <a:rPr sz="1000" b="1" spc="10" dirty="0" smtClean="0">
                <a:latin typeface="Myriad Pro"/>
                <a:cs typeface="Myriad Pro"/>
              </a:rPr>
              <a:t>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with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public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health,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Health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Pr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5" dirty="0" smtClean="0">
                <a:latin typeface="Myriad Pro"/>
                <a:cs typeface="Myriad Pro"/>
              </a:rPr>
              <a:t>e</a:t>
            </a:r>
            <a:r>
              <a:rPr sz="1000" spc="2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tion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otlan</a:t>
            </a:r>
            <a:r>
              <a:rPr sz="1000" spc="0" dirty="0" smtClean="0">
                <a:latin typeface="Myriad Pro"/>
                <a:cs typeface="Myriad Pro"/>
              </a:rPr>
              <a:t>d</a:t>
            </a:r>
            <a:r>
              <a:rPr sz="1000" spc="5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136525">
              <a:lnSpc>
                <a:spcPct val="103400"/>
              </a:lnSpc>
              <a:spcBef>
                <a:spcPts val="290"/>
              </a:spcBef>
            </a:pPr>
            <a:r>
              <a:rPr sz="1000" b="1" spc="5" dirty="0" smtClean="0">
                <a:latin typeface="Myriad Pro"/>
                <a:cs typeface="Myriad Pro"/>
              </a:rPr>
              <a:t>E</a:t>
            </a:r>
            <a:r>
              <a:rPr sz="1000" b="1" spc="10" dirty="0" smtClean="0">
                <a:latin typeface="Myriad Pro"/>
                <a:cs typeface="Myriad Pro"/>
              </a:rPr>
              <a:t>thical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5" dirty="0" smtClean="0">
                <a:latin typeface="Myriad Pro"/>
                <a:cs typeface="Myriad Pro"/>
              </a:rPr>
              <a:t>medi</a:t>
            </a:r>
            <a:r>
              <a:rPr sz="1000" b="1" spc="-5" dirty="0" smtClean="0">
                <a:latin typeface="Myriad Pro"/>
                <a:cs typeface="Myriad Pro"/>
              </a:rPr>
              <a:t>c</a:t>
            </a:r>
            <a:r>
              <a:rPr sz="1000" b="1" spc="30" dirty="0" smtClean="0">
                <a:latin typeface="Myriad Pro"/>
                <a:cs typeface="Myriad Pro"/>
              </a:rPr>
              <a:t>o</a:t>
            </a:r>
            <a:r>
              <a:rPr sz="1000" b="1" spc="10" dirty="0" smtClean="0">
                <a:latin typeface="Myriad Pro"/>
                <a:cs typeface="Myriad Pro"/>
              </a:rPr>
              <a:t>-legal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Sta</a:t>
            </a:r>
            <a:r>
              <a:rPr sz="1000" spc="10" dirty="0" smtClean="0">
                <a:latin typeface="Myriad Pro"/>
                <a:cs typeface="Myriad Pro"/>
              </a:rPr>
              <a:t>tu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30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y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Notific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tion of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disease</a:t>
            </a:r>
            <a:r>
              <a:rPr sz="1000" spc="-5" dirty="0" smtClean="0">
                <a:latin typeface="Myriad Pro"/>
                <a:cs typeface="Myriad Pro"/>
              </a:rPr>
              <a:t>s</a:t>
            </a:r>
            <a:r>
              <a:rPr sz="1000" spc="5" dirty="0" smtClean="0">
                <a:latin typeface="Myriad Pro"/>
                <a:cs typeface="Myriad Pro"/>
              </a:rPr>
              <a:t>, </a:t>
            </a:r>
            <a:r>
              <a:rPr sz="1000" spc="0" dirty="0" smtClean="0">
                <a:latin typeface="Myriad Pro"/>
                <a:cs typeface="Myriad Pro"/>
              </a:rPr>
              <a:t>c</a:t>
            </a:r>
            <a:r>
              <a:rPr sz="1000" spc="15" dirty="0" smtClean="0">
                <a:latin typeface="Myriad Pro"/>
                <a:cs typeface="Myriad Pro"/>
              </a:rPr>
              <a:t>o</a:t>
            </a:r>
            <a:r>
              <a:rPr sz="1000" spc="10" dirty="0" smtClean="0">
                <a:latin typeface="Myriad Pro"/>
                <a:cs typeface="Myriad Pro"/>
              </a:rPr>
              <a:t>nta</a:t>
            </a:r>
            <a:r>
              <a:rPr sz="1000" spc="2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t t</a:t>
            </a:r>
            <a:r>
              <a:rPr sz="1000" spc="0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acin</a:t>
            </a:r>
            <a:r>
              <a:rPr sz="1000" spc="-5" dirty="0" smtClean="0">
                <a:latin typeface="Myriad Pro"/>
                <a:cs typeface="Myriad Pro"/>
              </a:rPr>
              <a:t>g</a:t>
            </a:r>
            <a:r>
              <a:rPr sz="1000" spc="5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30" name="object 20"/>
          <p:cNvSpPr txBox="1"/>
          <p:nvPr/>
        </p:nvSpPr>
        <p:spPr>
          <a:xfrm>
            <a:off x="888319" y="3462318"/>
            <a:ext cx="1477645" cy="100808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">
              <a:lnSpc>
                <a:spcPct val="100000"/>
              </a:lnSpc>
            </a:pPr>
            <a:r>
              <a:rPr sz="1350" b="1" spc="-25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ommunity/M</a:t>
            </a:r>
            <a:r>
              <a:rPr sz="1350" b="1" spc="-35" dirty="0" smtClean="0">
                <a:latin typeface="Myriad Pro"/>
                <a:cs typeface="Myriad Pro"/>
              </a:rPr>
              <a:t>D</a:t>
            </a:r>
            <a:r>
              <a:rPr sz="1350" b="1" spc="5" dirty="0" smtClean="0">
                <a:latin typeface="Myriad Pro"/>
                <a:cs typeface="Myriad Pro"/>
              </a:rPr>
              <a:t>T</a:t>
            </a:r>
            <a:endParaRPr sz="135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Health visi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or/distri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 nurse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 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ont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ol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eams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chool nurse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Labo</a:t>
            </a:r>
            <a:r>
              <a:rPr sz="900" spc="0" dirty="0" smtClean="0">
                <a:latin typeface="Myriad Pro"/>
                <a:cs typeface="Myriad Pro"/>
              </a:rPr>
              <a:t>ra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</a:t>
            </a:r>
            <a:r>
              <a:rPr sz="900" spc="5" dirty="0" smtClean="0">
                <a:latin typeface="Myriad Pro"/>
                <a:cs typeface="Myriad Pro"/>
              </a:rPr>
              <a:t>se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vi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es</a:t>
            </a:r>
            <a:endParaRPr lang="en-GB" sz="900" spc="5" dirty="0" smtClean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lang="en-GB" sz="900" spc="5" dirty="0" smtClean="0">
                <a:latin typeface="Myriad Pro"/>
                <a:cs typeface="Myriad Pro"/>
              </a:rPr>
              <a:t>Immunisation</a:t>
            </a:r>
            <a:endParaRPr lang="en-GB" sz="900" spc="5" dirty="0" smtClean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endParaRPr sz="900" dirty="0">
              <a:latin typeface="Myriad Pro"/>
              <a:cs typeface="Myriad Pro"/>
            </a:endParaRPr>
          </a:p>
        </p:txBody>
      </p:sp>
      <p:sp>
        <p:nvSpPr>
          <p:cNvPr id="31" name="object 21"/>
          <p:cNvSpPr txBox="1"/>
          <p:nvPr/>
        </p:nvSpPr>
        <p:spPr>
          <a:xfrm>
            <a:off x="956768" y="5182001"/>
            <a:ext cx="1604645" cy="541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20" dirty="0" smtClean="0">
                <a:latin typeface="Myriad Pro"/>
                <a:cs typeface="Myriad Pro"/>
              </a:rPr>
              <a:t>O</a:t>
            </a:r>
            <a:r>
              <a:rPr sz="1350" b="1" spc="5" dirty="0" smtClean="0">
                <a:latin typeface="Myriad Pro"/>
                <a:cs typeface="Myriad Pro"/>
              </a:rPr>
              <a:t>ther </a:t>
            </a:r>
            <a:r>
              <a:rPr sz="1350" b="1" spc="10" dirty="0" smtClean="0">
                <a:latin typeface="Myriad Pro"/>
                <a:cs typeface="Myriad Pro"/>
              </a:rPr>
              <a:t>O</a:t>
            </a:r>
            <a:r>
              <a:rPr sz="1350" b="1" spc="5" dirty="0" smtClean="0">
                <a:latin typeface="Myriad Pro"/>
                <a:cs typeface="Myriad Pro"/>
              </a:rPr>
              <a:t>ppo</a:t>
            </a:r>
            <a:r>
              <a:rPr sz="1350" b="1" spc="3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3825" indent="-111760">
              <a:lnSpc>
                <a:spcPct val="100000"/>
              </a:lnSpc>
              <a:spcBef>
                <a:spcPts val="330"/>
              </a:spcBef>
              <a:buSzPct val="83333"/>
              <a:buFont typeface="Wingdings"/>
              <a:buChar char=""/>
              <a:tabLst>
                <a:tab pos="123825" algn="l"/>
              </a:tabLst>
            </a:pPr>
            <a:r>
              <a:rPr sz="900" spc="5" dirty="0" smtClean="0">
                <a:latin typeface="Myriad Pro"/>
                <a:cs typeface="Myriad Pro"/>
              </a:rPr>
              <a:t>Geni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ourina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medicine</a:t>
            </a:r>
            <a:endParaRPr sz="900">
              <a:latin typeface="Myriad Pro"/>
              <a:cs typeface="Myriad Pro"/>
            </a:endParaRPr>
          </a:p>
          <a:p>
            <a:pPr marR="342900" algn="ctr">
              <a:lnSpc>
                <a:spcPct val="100000"/>
              </a:lnSpc>
              <a:spcBef>
                <a:spcPts val="30"/>
              </a:spcBef>
            </a:pPr>
            <a:r>
              <a:rPr sz="900" spc="5" dirty="0" smtClean="0">
                <a:latin typeface="Myriad Pro"/>
                <a:cs typeface="Myriad Pro"/>
              </a:rPr>
              <a:t>/s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xual health clinics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2"/>
          <p:cNvSpPr txBox="1"/>
          <p:nvPr/>
        </p:nvSpPr>
        <p:spPr>
          <a:xfrm>
            <a:off x="4105852" y="832335"/>
            <a:ext cx="2491105" cy="152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5" dirty="0" smtClean="0">
                <a:latin typeface="Myriad Pro"/>
                <a:cs typeface="Myriad Pro"/>
              </a:rPr>
              <a:t>A</a:t>
            </a:r>
            <a:r>
              <a:rPr sz="1350" b="1" spc="5" dirty="0" smtClean="0">
                <a:latin typeface="Myriad Pro"/>
                <a:cs typeface="Myriad Pro"/>
              </a:rPr>
              <a:t>cu</a:t>
            </a:r>
            <a:r>
              <a:rPr sz="1350" b="1" spc="-5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e</a:t>
            </a:r>
            <a:endParaRPr sz="1350">
              <a:latin typeface="Myriad Pro"/>
              <a:cs typeface="Myriad Pro"/>
            </a:endParaRPr>
          </a:p>
          <a:p>
            <a:pPr marL="136525" marR="375285" indent="-124460">
              <a:lnSpc>
                <a:spcPct val="103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ommon</a:t>
            </a:r>
            <a:r>
              <a:rPr sz="900" spc="5" dirty="0" smtClean="0">
                <a:latin typeface="Myriad Pro"/>
                <a:cs typeface="Myriad Pro"/>
              </a:rPr>
              <a:t>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 including childhood</a:t>
            </a:r>
            <a:r>
              <a:rPr sz="900" spc="0" dirty="0" smtClean="0">
                <a:latin typeface="Myriad Pro"/>
                <a:cs typeface="Myriad Pro"/>
              </a:rPr>
              <a:t> e</a:t>
            </a:r>
            <a:r>
              <a:rPr sz="900" spc="5" dirty="0" smtClean="0">
                <a:latin typeface="Myriad Pro"/>
                <a:cs typeface="Myriad Pro"/>
              </a:rPr>
              <a:t>xanthema)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est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tions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15" dirty="0" smtClean="0">
                <a:latin typeface="Myriad Pro"/>
                <a:cs typeface="Myriad Pro"/>
              </a:rPr>
              <a:t>M</a:t>
            </a:r>
            <a:r>
              <a:rPr sz="900" spc="5" dirty="0" smtClean="0">
                <a:latin typeface="Myriad Pro"/>
                <a:cs typeface="Myriad Pro"/>
              </a:rPr>
              <a:t>alaria; </a:t>
            </a:r>
            <a:r>
              <a:rPr sz="900" spc="-20" dirty="0" smtClean="0">
                <a:latin typeface="Myriad Pro"/>
                <a:cs typeface="Myriad Pro"/>
              </a:rPr>
              <a:t>L</a:t>
            </a:r>
            <a:r>
              <a:rPr sz="900" spc="10" dirty="0" smtClean="0">
                <a:latin typeface="Myriad Pro"/>
                <a:cs typeface="Myriad Pro"/>
              </a:rPr>
              <a:t>yme</a:t>
            </a:r>
            <a:r>
              <a:rPr sz="900" spc="5" dirty="0" smtClean="0">
                <a:latin typeface="Myriad Pro"/>
                <a:cs typeface="Myriad Pro"/>
              </a:rPr>
              <a:t> diseas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endParaRPr sz="900">
              <a:latin typeface="Myriad Pro"/>
              <a:cs typeface="Myriad Pro"/>
            </a:endParaRPr>
          </a:p>
          <a:p>
            <a:pPr marL="136525" marR="193040" indent="-124460">
              <a:lnSpc>
                <a:spcPct val="103000"/>
              </a:lnSpc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GI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 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5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.amoebic </a:t>
            </a:r>
            <a:r>
              <a:rPr sz="900" spc="10" dirty="0" smtClean="0">
                <a:latin typeface="Myriad Pro"/>
                <a:cs typeface="Myriad Pro"/>
              </a:rPr>
              <a:t>d</a:t>
            </a:r>
            <a:r>
              <a:rPr sz="900" spc="-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sen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-35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hy</a:t>
            </a:r>
            <a:r>
              <a:rPr sz="900" spc="10" dirty="0" smtClean="0">
                <a:latin typeface="Myriad Pro"/>
                <a:cs typeface="Myriad Pro"/>
              </a:rPr>
              <a:t>d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tid diseas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lep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ospi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osi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yphoi</a:t>
            </a:r>
            <a:r>
              <a:rPr sz="900" spc="0" dirty="0" smtClean="0">
                <a:latin typeface="Myriad Pro"/>
                <a:cs typeface="Myriad Pro"/>
              </a:rPr>
              <a:t>d,</a:t>
            </a:r>
            <a:r>
              <a:rPr sz="900" spc="5" dirty="0" smtClean="0">
                <a:latin typeface="Myriad Pro"/>
                <a:cs typeface="Myriad Pro"/>
              </a:rPr>
              <a:t> hep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titi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20" dirty="0" smtClean="0">
                <a:latin typeface="Myriad Pro"/>
                <a:cs typeface="Myriad Pro"/>
              </a:rPr>
              <a:t>k</a:t>
            </a:r>
            <a:r>
              <a:rPr sz="900" spc="5" dirty="0" smtClean="0">
                <a:latin typeface="Myriad Pro"/>
                <a:cs typeface="Myriad Pro"/>
              </a:rPr>
              <a:t>in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 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5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.o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-3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ring</a:t>
            </a:r>
            <a:r>
              <a:rPr sz="900" spc="0" dirty="0" smtClean="0">
                <a:latin typeface="Myriad Pro"/>
                <a:cs typeface="Myriad Pro"/>
              </a:rPr>
              <a:t>w</a:t>
            </a:r>
            <a:r>
              <a:rPr sz="900" spc="5" dirty="0" smtClean="0">
                <a:latin typeface="Myriad Pro"/>
                <a:cs typeface="Myriad Pro"/>
              </a:rPr>
              <a:t>orm.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Respi</a:t>
            </a:r>
            <a:r>
              <a:rPr sz="900" spc="0" dirty="0" smtClean="0">
                <a:latin typeface="Myriad Pro"/>
                <a:cs typeface="Myriad Pro"/>
              </a:rPr>
              <a:t>ra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 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ionnai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cup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tional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 and their </a:t>
            </a:r>
            <a:r>
              <a:rPr sz="900" spc="10" dirty="0" smtClean="0">
                <a:latin typeface="Myriad Pro"/>
                <a:cs typeface="Myriad Pro"/>
              </a:rPr>
              <a:t>manageme</a:t>
            </a:r>
            <a:r>
              <a:rPr sz="900" spc="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t,</a:t>
            </a:r>
            <a:endParaRPr sz="900">
              <a:latin typeface="Myriad Pro"/>
              <a:cs typeface="Myriad Pro"/>
            </a:endParaRPr>
          </a:p>
          <a:p>
            <a:pPr marL="136525">
              <a:lnSpc>
                <a:spcPct val="100000"/>
              </a:lnSpc>
              <a:spcBef>
                <a:spcPts val="30"/>
              </a:spcBef>
            </a:pP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5" dirty="0" smtClean="0">
                <a:latin typeface="Myriad Pro"/>
                <a:cs typeface="Myriad Pro"/>
              </a:rPr>
              <a:t> needle stick 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z</a:t>
            </a:r>
            <a:r>
              <a:rPr sz="900" spc="5" dirty="0" smtClean="0">
                <a:latin typeface="Myriad Pro"/>
                <a:cs typeface="Myriad Pro"/>
              </a:rPr>
              <a:t>oonoses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3"/>
          <p:cNvSpPr txBox="1"/>
          <p:nvPr/>
        </p:nvSpPr>
        <p:spPr>
          <a:xfrm>
            <a:off x="8020377" y="3762297"/>
            <a:ext cx="1529715" cy="541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10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echni</a:t>
            </a:r>
            <a:r>
              <a:rPr sz="1350" b="1" spc="10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al </a:t>
            </a:r>
            <a:r>
              <a:rPr sz="1350" b="1" spc="-5" dirty="0" smtClean="0">
                <a:latin typeface="Myriad Pro"/>
                <a:cs typeface="Myriad Pro"/>
              </a:rPr>
              <a:t>S</a:t>
            </a:r>
            <a:r>
              <a:rPr sz="1350" b="1" spc="15" dirty="0" smtClean="0">
                <a:latin typeface="Myriad Pro"/>
                <a:cs typeface="Myriad Pro"/>
              </a:rPr>
              <a:t>k</a:t>
            </a:r>
            <a:r>
              <a:rPr sz="1350" b="1" spc="0" dirty="0" smtClean="0">
                <a:latin typeface="Myriad Pro"/>
                <a:cs typeface="Myriad Pro"/>
              </a:rPr>
              <a:t>ills</a:t>
            </a:r>
            <a:endParaRPr sz="135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dminis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ering </a:t>
            </a:r>
            <a:r>
              <a:rPr sz="900" spc="0" dirty="0" smtClean="0">
                <a:latin typeface="Myriad Pro"/>
                <a:cs typeface="Myriad Pro"/>
              </a:rPr>
              <a:t>v</a:t>
            </a: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cines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IV medic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tions and IV set </a:t>
            </a:r>
            <a:r>
              <a:rPr sz="900" spc="10" dirty="0" smtClean="0">
                <a:latin typeface="Myriad Pro"/>
                <a:cs typeface="Myriad Pro"/>
              </a:rPr>
              <a:t>up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1423118" y="1782173"/>
            <a:ext cx="2134235" cy="986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25120">
              <a:lnSpc>
                <a:spcPts val="1460"/>
              </a:lnSpc>
            </a:pPr>
            <a:r>
              <a:rPr sz="1350" b="1" spc="5" dirty="0" smtClean="0">
                <a:latin typeface="Myriad Pro"/>
                <a:cs typeface="Myriad Pro"/>
              </a:rPr>
              <a:t>Multiple c</a:t>
            </a:r>
            <a:r>
              <a:rPr sz="1350" b="1" spc="-1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oss </a:t>
            </a:r>
            <a:r>
              <a:rPr sz="1350" b="1" spc="-10" dirty="0" smtClean="0">
                <a:latin typeface="Myriad Pro"/>
                <a:cs typeface="Myriad Pro"/>
              </a:rPr>
              <a:t>o</a:t>
            </a:r>
            <a:r>
              <a:rPr sz="1350" b="1" spc="-20" dirty="0" smtClean="0">
                <a:latin typeface="Myriad Pro"/>
                <a:cs typeface="Myriad Pro"/>
              </a:rPr>
              <a:t>v</a:t>
            </a:r>
            <a:r>
              <a:rPr sz="1350" b="1" spc="5" dirty="0" smtClean="0">
                <a:latin typeface="Myriad Pro"/>
                <a:cs typeface="Myriad Pro"/>
              </a:rPr>
              <a:t>er specialty oppo</a:t>
            </a:r>
            <a:r>
              <a:rPr sz="1350" b="1" spc="3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3825" indent="-111760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23825" algn="l"/>
              </a:tabLst>
            </a:pPr>
            <a:r>
              <a:rPr sz="900" spc="-20" dirty="0" smtClean="0">
                <a:latin typeface="Myriad Pro"/>
                <a:cs typeface="Myriad Pro"/>
              </a:rPr>
              <a:t>P</a:t>
            </a:r>
            <a:r>
              <a:rPr sz="900" spc="5" dirty="0" smtClean="0">
                <a:latin typeface="Myriad Pro"/>
                <a:cs typeface="Myriad Pro"/>
              </a:rPr>
              <a:t>aedi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tric 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xanthema and other illnesses</a:t>
            </a:r>
            <a:endParaRPr sz="900">
              <a:latin typeface="Myriad Pro"/>
              <a:cs typeface="Myriad Pro"/>
            </a:endParaRPr>
          </a:p>
          <a:p>
            <a:pPr marL="123825" marR="160020" indent="-111760">
              <a:lnSpc>
                <a:spcPct val="103000"/>
              </a:lnSpc>
              <a:buSzPct val="83333"/>
              <a:buFont typeface="Wingdings"/>
              <a:buChar char=""/>
              <a:tabLst>
                <a:tab pos="123825" algn="l"/>
              </a:tabLst>
            </a:pPr>
            <a:r>
              <a:rPr sz="900" spc="5" dirty="0" smtClean="0">
                <a:latin typeface="Myriad Pro"/>
                <a:cs typeface="Myriad Pro"/>
              </a:rPr>
              <a:t>Geni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ourina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medicine/s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xual health clinics</a:t>
            </a:r>
            <a:endParaRPr sz="900">
              <a:latin typeface="Myriad Pro"/>
              <a:cs typeface="Myriad Pro"/>
            </a:endParaRPr>
          </a:p>
          <a:p>
            <a:pPr marL="123825" indent="-1117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23825" algn="l"/>
              </a:tabLst>
            </a:pPr>
            <a:r>
              <a:rPr sz="900" spc="5" dirty="0" smtClean="0">
                <a:latin typeface="Myriad Pro"/>
                <a:cs typeface="Myriad Pro"/>
              </a:rPr>
              <a:t>Gene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al medicine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7915178" y="5178958"/>
            <a:ext cx="1390015" cy="1388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30" dirty="0" smtClean="0">
                <a:latin typeface="Myriad Pro"/>
                <a:cs typeface="Myriad Pro"/>
              </a:rPr>
              <a:t>T</a:t>
            </a:r>
            <a:r>
              <a:rPr sz="1350" b="1" spc="5" dirty="0" smtClean="0">
                <a:latin typeface="Myriad Pro"/>
                <a:cs typeface="Myriad Pro"/>
              </a:rPr>
              <a:t>ips</a:t>
            </a:r>
            <a:endParaRPr sz="135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udit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Si</a:t>
            </a:r>
            <a:r>
              <a:rPr sz="900" spc="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nificant </a:t>
            </a:r>
            <a:r>
              <a:rPr sz="900" spc="-5" dirty="0" smtClean="0">
                <a:latin typeface="Myriad Pro"/>
                <a:cs typeface="Myriad Pro"/>
              </a:rPr>
              <a:t>Ev</a:t>
            </a:r>
            <a:r>
              <a:rPr sz="900" spc="5" dirty="0" smtClean="0">
                <a:latin typeface="Myriad Pro"/>
                <a:cs typeface="Myriad Pro"/>
              </a:rPr>
              <a:t>ent Anal</a:t>
            </a:r>
            <a:r>
              <a:rPr sz="900" spc="-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sis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Clinical </a:t>
            </a:r>
            <a:r>
              <a:rPr sz="900" spc="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5" dirty="0" smtClean="0">
                <a:latin typeface="Myriad Pro"/>
                <a:cs typeface="Myriad Pro"/>
              </a:rPr>
              <a:t>ernan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1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isk assessment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Dr as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eacher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5" dirty="0" smtClean="0">
                <a:latin typeface="Myriad Pro"/>
                <a:cs typeface="Myriad Pro"/>
              </a:rPr>
              <a:t>eadership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10" dirty="0" smtClean="0">
                <a:latin typeface="Myriad Pro"/>
                <a:cs typeface="Myriad Pro"/>
              </a:rPr>
              <a:t>BNF</a:t>
            </a:r>
            <a:endParaRPr sz="900" dirty="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lang="en-GB" sz="900" spc="5" dirty="0" smtClean="0">
                <a:latin typeface="Myriad Pro"/>
                <a:cs typeface="Myriad Pro"/>
              </a:rPr>
              <a:t>NICE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5" dirty="0" smtClean="0">
                <a:latin typeface="Myriad Pro"/>
                <a:cs typeface="Myriad Pro"/>
              </a:rPr>
              <a:t>guidelines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7522746" y="1542241"/>
            <a:ext cx="1686560" cy="1247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0" dirty="0" smtClean="0">
                <a:latin typeface="Myriad Pro"/>
                <a:cs typeface="Myriad Pro"/>
              </a:rPr>
              <a:t>C</a:t>
            </a:r>
            <a:r>
              <a:rPr sz="1350" b="1" spc="5" dirty="0" smtClean="0">
                <a:latin typeface="Myriad Pro"/>
                <a:cs typeface="Myriad Pro"/>
              </a:rPr>
              <a:t>h</a:t>
            </a:r>
            <a:r>
              <a:rPr sz="1350" b="1" spc="-10" dirty="0" smtClean="0">
                <a:latin typeface="Myriad Pro"/>
                <a:cs typeface="Myriad Pro"/>
              </a:rPr>
              <a:t>r</a:t>
            </a:r>
            <a:r>
              <a:rPr sz="1350" b="1" spc="5" dirty="0" smtClean="0">
                <a:latin typeface="Myriad Pro"/>
                <a:cs typeface="Myriad Pro"/>
              </a:rPr>
              <a:t>onic</a:t>
            </a:r>
            <a:endParaRPr sz="1350">
              <a:latin typeface="Myriad Pro"/>
              <a:cs typeface="Myriad Pro"/>
            </a:endParaRPr>
          </a:p>
          <a:p>
            <a:pPr marL="123825" marR="12700" indent="-111760">
              <a:lnSpc>
                <a:spcPct val="103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HI</a:t>
            </a:r>
            <a:r>
              <a:rPr sz="900" spc="-4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including t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ansmission and associ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ed disease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endParaRPr sz="900">
              <a:latin typeface="Myriad Pro"/>
              <a:cs typeface="Myriad Pro"/>
            </a:endParaRPr>
          </a:p>
          <a:p>
            <a:pPr marL="131445" indent="-11938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1445" algn="l"/>
              </a:tabLst>
            </a:pPr>
            <a:r>
              <a:rPr sz="900" spc="-4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ube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culosis</a:t>
            </a:r>
            <a:endParaRPr sz="900">
              <a:latin typeface="Myriad Pro"/>
              <a:cs typeface="Myriad Pro"/>
            </a:endParaRPr>
          </a:p>
          <a:p>
            <a:pPr marL="123825" marR="83185" indent="-111760">
              <a:lnSpc>
                <a:spcPct val="103000"/>
              </a:lnSpc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Understanding of app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opri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 i</a:t>
            </a:r>
            <a:r>
              <a:rPr sz="900" spc="-5" dirty="0" smtClean="0">
                <a:latin typeface="Myriad Pro"/>
                <a:cs typeface="Myriad Pro"/>
              </a:rPr>
              <a:t>nv</a:t>
            </a:r>
            <a:r>
              <a:rPr sz="900" spc="5" dirty="0" smtClean="0">
                <a:latin typeface="Myriad Pro"/>
                <a:cs typeface="Myriad Pro"/>
              </a:rPr>
              <a:t>estig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tions</a:t>
            </a:r>
            <a:endParaRPr sz="900">
              <a:latin typeface="Myriad Pro"/>
              <a:cs typeface="Myriad Pro"/>
            </a:endParaRPr>
          </a:p>
          <a:p>
            <a:pPr marL="136525" indent="-124460">
              <a:lnSpc>
                <a:spcPct val="100000"/>
              </a:lnSpc>
              <a:spcBef>
                <a:spcPts val="30"/>
              </a:spcBef>
              <a:buSzPct val="83333"/>
              <a:buFont typeface="Wingdings"/>
              <a:buChar char=""/>
              <a:tabLst>
                <a:tab pos="136525" algn="l"/>
              </a:tabLst>
            </a:pPr>
            <a:r>
              <a:rPr sz="900" spc="5" dirty="0" smtClean="0">
                <a:latin typeface="Myriad Pro"/>
                <a:cs typeface="Myriad Pro"/>
              </a:rPr>
              <a:t>Noso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omial in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tions</a:t>
            </a:r>
            <a:endParaRPr sz="900">
              <a:latin typeface="Myriad Pro"/>
              <a:cs typeface="Myriad Pro"/>
            </a:endParaRPr>
          </a:p>
          <a:p>
            <a:pPr marR="430530" algn="ctr">
              <a:lnSpc>
                <a:spcPct val="100000"/>
              </a:lnSpc>
              <a:spcBef>
                <a:spcPts val="30"/>
              </a:spcBef>
            </a:pP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5" dirty="0" smtClean="0">
                <a:latin typeface="Myriad Pro"/>
                <a:cs typeface="Myriad Pro"/>
              </a:rPr>
              <a:t> MRSA, C. difficile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0" y="708004"/>
            <a:ext cx="3304410" cy="457568"/>
          </a:xfrm>
          <a:custGeom>
            <a:avLst/>
            <a:gdLst/>
            <a:ahLst/>
            <a:cxnLst/>
            <a:rect l="l" t="t" r="r" b="b"/>
            <a:pathLst>
              <a:path w="3304410" h="457568">
                <a:moveTo>
                  <a:pt x="0" y="457568"/>
                </a:moveTo>
                <a:lnTo>
                  <a:pt x="3147046" y="457352"/>
                </a:lnTo>
                <a:lnTo>
                  <a:pt x="3193896" y="455841"/>
                </a:lnTo>
                <a:lnTo>
                  <a:pt x="3245145" y="448311"/>
                </a:lnTo>
                <a:lnTo>
                  <a:pt x="3284763" y="421647"/>
                </a:lnTo>
                <a:lnTo>
                  <a:pt x="3298607" y="383514"/>
                </a:lnTo>
                <a:lnTo>
                  <a:pt x="3303708" y="324978"/>
                </a:lnTo>
                <a:lnTo>
                  <a:pt x="3304410" y="272461"/>
                </a:lnTo>
                <a:lnTo>
                  <a:pt x="3304410" y="185107"/>
                </a:lnTo>
                <a:lnTo>
                  <a:pt x="3304221" y="157391"/>
                </a:lnTo>
                <a:lnTo>
                  <a:pt x="3302709" y="110540"/>
                </a:lnTo>
                <a:lnTo>
                  <a:pt x="3295180" y="59291"/>
                </a:lnTo>
                <a:lnTo>
                  <a:pt x="3268516" y="19673"/>
                </a:lnTo>
                <a:lnTo>
                  <a:pt x="3230383" y="5829"/>
                </a:lnTo>
                <a:lnTo>
                  <a:pt x="3171847" y="728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 txBox="1"/>
          <p:nvPr/>
        </p:nvSpPr>
        <p:spPr>
          <a:xfrm>
            <a:off x="350136" y="734941"/>
            <a:ext cx="2766695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tunities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84122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10492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36861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63230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48959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515968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423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568707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595076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62144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671616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 txBox="1"/>
          <p:nvPr/>
        </p:nvSpPr>
        <p:spPr>
          <a:xfrm>
            <a:off x="444500" y="800446"/>
            <a:ext cx="9704070" cy="19456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spc="-2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ommunicable Diseases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Communicable </a:t>
            </a:r>
            <a:r>
              <a:rPr sz="1150" spc="-75" dirty="0" smtClean="0">
                <a:latin typeface="Arial"/>
                <a:cs typeface="Arial"/>
              </a:rPr>
              <a:t>Diseases.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</a:t>
            </a:r>
            <a:r>
              <a:rPr sz="1150" spc="-30" dirty="0" smtClean="0">
                <a:latin typeface="Arial"/>
                <a:cs typeface="Arial"/>
              </a:rPr>
              <a:t> 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25" name="object 15"/>
          <p:cNvGraphicFramePr>
            <a:graphicFrameLocks noGrp="1"/>
          </p:cNvGraphicFramePr>
          <p:nvPr/>
        </p:nvGraphicFramePr>
        <p:xfrm>
          <a:off x="457200" y="2979005"/>
          <a:ext cx="9771252" cy="386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5"/>
                <a:gridCol w="308539"/>
                <a:gridCol w="308545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760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6369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ommon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scabie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3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yme disease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4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opica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medicine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malaria, pa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the GI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amoebic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cam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yloba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shigella,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tid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lep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ospi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yphoi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ypical causes of pneumonia/pneumoniti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ionnai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TB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ring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ellulitis and nec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otising fasciitis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xposu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needlestick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Childhoo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chickenp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x, mump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measle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scarlet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xually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ansmit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diseases including HIV/AIDs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Hospital aqui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MRSA and C. Difficile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6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epidemics and their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 H1N1,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hooping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ough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200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lang="en-GB" sz="1150" b="1" spc="-10" dirty="0" err="1" smtClean="0">
                          <a:latin typeface="Myriad Pro"/>
                          <a:cs typeface="Myriad Pro"/>
                        </a:rPr>
                        <a:t>Acuet</a:t>
                      </a:r>
                      <a:r>
                        <a:rPr lang="en-GB" sz="1150" b="1" spc="-10" dirty="0" smtClean="0">
                          <a:latin typeface="Myriad Pro"/>
                          <a:cs typeface="Myriad Pro"/>
                        </a:rPr>
                        <a:t> Emergency conditions and situations</a:t>
                      </a:r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357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the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ely 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Communicable Diseases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3679304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5414936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56678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8403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1269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41357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7001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24800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08983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3705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6513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95764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82545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610622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638698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66775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8" name="object 18"/>
          <p:cNvGraphicFramePr>
            <a:graphicFrameLocks noGrp="1"/>
          </p:cNvGraphicFramePr>
          <p:nvPr/>
        </p:nvGraphicFramePr>
        <p:xfrm>
          <a:off x="457200" y="709205"/>
          <a:ext cx="9771250" cy="6106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3"/>
                <a:gridCol w="308541"/>
                <a:gridCol w="308543"/>
              </a:tblGrid>
              <a:tr h="474212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SkILLS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605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ssessing risk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ools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3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 and withd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scales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urine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esting in the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drug misuse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Brief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drug/al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460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unDeRS</a:t>
                      </a:r>
                      <a:r>
                        <a:rPr sz="1150" b="1" spc="-6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AnDIn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O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f/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eXp</a:t>
                      </a:r>
                      <a:r>
                        <a:rPr sz="1150" b="1" spc="2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5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7983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Non pharma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apies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sensiti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(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of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tious disease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ole of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ublic Health Depa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and when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notify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3318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and liaison with local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tious diseases units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Health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Nurse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 including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ublic Health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Labo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ale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lab staff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tially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tious blood samples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2906</Words>
  <Application>Microsoft Office PowerPoint</Application>
  <PresentationFormat>Custom</PresentationFormat>
  <Paragraphs>358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8</cp:revision>
  <dcterms:created xsi:type="dcterms:W3CDTF">2013-10-31T14:32:54Z</dcterms:created>
  <dcterms:modified xsi:type="dcterms:W3CDTF">2013-12-03T20:46:40Z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