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</p:sldIdLst>
  <p:sldSz cx="10680700" cy="7569200"/>
  <p:notesSz cx="10680700" cy="756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6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10692003" cy="6955193"/>
          </a:xfrm>
          <a:custGeom>
            <a:avLst/>
            <a:gdLst/>
            <a:ahLst/>
            <a:cxnLst/>
            <a:rect l="l" t="t" r="r" b="b"/>
            <a:pathLst>
              <a:path w="10692003" h="6955193">
                <a:moveTo>
                  <a:pt x="0" y="6955193"/>
                </a:moveTo>
                <a:lnTo>
                  <a:pt x="10692003" y="6955193"/>
                </a:lnTo>
                <a:lnTo>
                  <a:pt x="10692003" y="0"/>
                </a:lnTo>
                <a:lnTo>
                  <a:pt x="0" y="0"/>
                </a:lnTo>
                <a:lnTo>
                  <a:pt x="0" y="6955193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3278479"/>
            <a:ext cx="10692003" cy="4281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432162"/>
            <a:ext cx="10692002" cy="4127842"/>
          </a:xfrm>
          <a:custGeom>
            <a:avLst/>
            <a:gdLst/>
            <a:ahLst/>
            <a:cxnLst/>
            <a:rect l="l" t="t" r="r" b="b"/>
            <a:pathLst>
              <a:path w="10692002" h="4127842">
                <a:moveTo>
                  <a:pt x="0" y="832791"/>
                </a:moveTo>
                <a:lnTo>
                  <a:pt x="0" y="4127842"/>
                </a:lnTo>
                <a:lnTo>
                  <a:pt x="10692002" y="4127842"/>
                </a:lnTo>
                <a:lnTo>
                  <a:pt x="10692002" y="1192177"/>
                </a:lnTo>
                <a:lnTo>
                  <a:pt x="2119920" y="1192177"/>
                </a:lnTo>
                <a:lnTo>
                  <a:pt x="1706729" y="1181395"/>
                </a:lnTo>
                <a:lnTo>
                  <a:pt x="1327196" y="1151043"/>
                </a:lnTo>
                <a:lnTo>
                  <a:pt x="980054" y="1103487"/>
                </a:lnTo>
                <a:lnTo>
                  <a:pt x="664036" y="1041091"/>
                </a:lnTo>
                <a:lnTo>
                  <a:pt x="377876" y="966221"/>
                </a:lnTo>
                <a:lnTo>
                  <a:pt x="120307" y="881241"/>
                </a:lnTo>
                <a:lnTo>
                  <a:pt x="0" y="832791"/>
                </a:lnTo>
              </a:path>
              <a:path w="10692002" h="4127842">
                <a:moveTo>
                  <a:pt x="9365240" y="0"/>
                </a:moveTo>
                <a:lnTo>
                  <a:pt x="8876551" y="7005"/>
                </a:lnTo>
                <a:lnTo>
                  <a:pt x="8365364" y="41583"/>
                </a:lnTo>
                <a:lnTo>
                  <a:pt x="7831958" y="105987"/>
                </a:lnTo>
                <a:lnTo>
                  <a:pt x="7276612" y="202469"/>
                </a:lnTo>
                <a:lnTo>
                  <a:pt x="6699604" y="333282"/>
                </a:lnTo>
                <a:lnTo>
                  <a:pt x="6101214" y="500678"/>
                </a:lnTo>
                <a:lnTo>
                  <a:pt x="4309795" y="932429"/>
                </a:lnTo>
                <a:lnTo>
                  <a:pt x="4042549" y="990757"/>
                </a:lnTo>
                <a:lnTo>
                  <a:pt x="3914829" y="1016782"/>
                </a:lnTo>
                <a:lnTo>
                  <a:pt x="3789922" y="1040788"/>
                </a:lnTo>
                <a:lnTo>
                  <a:pt x="3666983" y="1062832"/>
                </a:lnTo>
                <a:lnTo>
                  <a:pt x="3545171" y="1082970"/>
                </a:lnTo>
                <a:lnTo>
                  <a:pt x="3423643" y="1101256"/>
                </a:lnTo>
                <a:lnTo>
                  <a:pt x="3301556" y="1117748"/>
                </a:lnTo>
                <a:lnTo>
                  <a:pt x="3178069" y="1132501"/>
                </a:lnTo>
                <a:lnTo>
                  <a:pt x="3052338" y="1145571"/>
                </a:lnTo>
                <a:lnTo>
                  <a:pt x="2568034" y="1181024"/>
                </a:lnTo>
                <a:lnTo>
                  <a:pt x="2119920" y="1192177"/>
                </a:lnTo>
                <a:lnTo>
                  <a:pt x="10692002" y="1192177"/>
                </a:lnTo>
                <a:lnTo>
                  <a:pt x="10692002" y="121668"/>
                </a:lnTo>
                <a:lnTo>
                  <a:pt x="10274011" y="59697"/>
                </a:lnTo>
                <a:lnTo>
                  <a:pt x="9831153" y="18314"/>
                </a:lnTo>
                <a:lnTo>
                  <a:pt x="9365240" y="0"/>
                </a:lnTo>
              </a:path>
            </a:pathLst>
          </a:custGeom>
          <a:solidFill>
            <a:srgbClr val="2A5D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020208" y="353649"/>
            <a:ext cx="1220797" cy="1217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6955205"/>
            <a:ext cx="10692003" cy="604799"/>
          </a:xfrm>
          <a:custGeom>
            <a:avLst/>
            <a:gdLst/>
            <a:ahLst/>
            <a:cxnLst/>
            <a:rect l="l" t="t" r="r" b="b"/>
            <a:pathLst>
              <a:path w="10692003" h="604799">
                <a:moveTo>
                  <a:pt x="0" y="604799"/>
                </a:moveTo>
                <a:lnTo>
                  <a:pt x="10692003" y="604799"/>
                </a:lnTo>
                <a:lnTo>
                  <a:pt x="10692003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solidFill>
            <a:srgbClr val="00223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4412386" y="2010168"/>
            <a:ext cx="5966459" cy="4636008"/>
          </a:xfrm>
          <a:custGeom>
            <a:avLst/>
            <a:gdLst/>
            <a:ahLst/>
            <a:cxnLst/>
            <a:rect l="l" t="t" r="r" b="b"/>
            <a:pathLst>
              <a:path w="5966459" h="4636008">
                <a:moveTo>
                  <a:pt x="0" y="0"/>
                </a:moveTo>
                <a:lnTo>
                  <a:pt x="5966459" y="0"/>
                </a:lnTo>
                <a:lnTo>
                  <a:pt x="5966459" y="4636008"/>
                </a:lnTo>
                <a:lnTo>
                  <a:pt x="0" y="46360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31689" y="4122559"/>
            <a:ext cx="4248962" cy="103482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374180" y="1900808"/>
            <a:ext cx="1363979" cy="1045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5628830" y="2980029"/>
            <a:ext cx="2854667" cy="11087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176001" y="5191201"/>
            <a:ext cx="5760326" cy="11245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5818" y="913549"/>
            <a:ext cx="9740493" cy="5505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06" y="1740916"/>
            <a:ext cx="962291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0300" y="7169156"/>
            <a:ext cx="2224697" cy="2126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OU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8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6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300" spc="-180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300" spc="-110" dirty="0" smtClean="0">
                <a:solidFill>
                  <a:srgbClr val="FFFFFF"/>
                </a:solidFill>
                <a:latin typeface="Arial"/>
                <a:cs typeface="Arial"/>
              </a:rPr>
              <a:t>TL</a:t>
            </a:r>
            <a:r>
              <a:rPr sz="1300" spc="3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300" spc="-5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30" dirty="0" smtClean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sz="1300" spc="0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12/3/2013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portfolio.rcgp.org.uk/login.asp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-1" y="584200"/>
            <a:ext cx="10680700" cy="7191375"/>
            <a:chOff x="-1" y="584200"/>
            <a:chExt cx="10680700" cy="7191375"/>
          </a:xfrm>
        </p:grpSpPr>
        <p:pic>
          <p:nvPicPr>
            <p:cNvPr id="6" name="Picture 5" descr="C:\Users\sarahda\AppData\Local\Temp\wzd5f6\HE West Midlands\HE West Midlands Col.jp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2550" y="584200"/>
              <a:ext cx="2438400" cy="990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 flipH="1">
              <a:off x="-1" y="6680201"/>
              <a:ext cx="10680700" cy="889000"/>
            </a:xfrm>
            <a:prstGeom prst="rect">
              <a:avLst/>
            </a:prstGeom>
            <a:solidFill>
              <a:srgbClr val="E2AE74"/>
            </a:solidFill>
          </p:spPr>
        </p:pic>
        <p:sp>
          <p:nvSpPr>
            <p:cNvPr id="1026" name="Text Box 2"/>
            <p:cNvSpPr txBox="1">
              <a:spLocks noChangeArrowheads="1"/>
            </p:cNvSpPr>
            <p:nvPr/>
          </p:nvSpPr>
          <p:spPr bwMode="auto">
            <a:xfrm>
              <a:off x="6254750" y="6370637"/>
              <a:ext cx="4191001" cy="1198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 are the Local Education and Training Board for the West Midlands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11150" y="6756400"/>
              <a:ext cx="181610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Developing people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for health and</a:t>
              </a:r>
              <a:b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</a:br>
              <a:r>
                <a:rPr kumimoji="0" lang="en-US" sz="1300" b="1" i="1" u="none" strike="noStrike" cap="none" normalizeH="0" baseline="0" smtClean="0">
                  <a:ln>
                    <a:noFill/>
                  </a:ln>
                  <a:solidFill>
                    <a:srgbClr val="FDD491"/>
                  </a:solidFill>
                  <a:effectLst/>
                  <a:latin typeface="Arial" pitchFamily="34" charset="0"/>
                </a:rPr>
                <a:t>healthcare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34950" y="1193800"/>
              <a:ext cx="10217150" cy="4800600"/>
              <a:chOff x="234950" y="1193800"/>
              <a:chExt cx="10217150" cy="4800600"/>
            </a:xfrm>
          </p:grpSpPr>
          <p:sp>
            <p:nvSpPr>
              <p:cNvPr id="9" name="Isosceles Triangle 8"/>
              <p:cNvSpPr/>
              <p:nvPr/>
            </p:nvSpPr>
            <p:spPr>
              <a:xfrm>
                <a:off x="6026150" y="2336800"/>
                <a:ext cx="4425950" cy="3657600"/>
              </a:xfrm>
              <a:prstGeom prst="triangl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  <a:softEdge rad="12700"/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bject 2"/>
              <p:cNvSpPr txBox="1"/>
              <p:nvPr/>
            </p:nvSpPr>
            <p:spPr>
              <a:xfrm>
                <a:off x="6635750" y="2870200"/>
                <a:ext cx="3169285" cy="3048000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R="0" algn="ctr">
                  <a:lnSpc>
                    <a:spcPct val="100000"/>
                  </a:lnSpc>
                </a:pPr>
                <a:r>
                  <a:rPr sz="255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CSR</a:t>
                </a:r>
                <a:endParaRPr sz="2550" dirty="0">
                  <a:solidFill>
                    <a:schemeClr val="bg1"/>
                  </a:solidFill>
                  <a:latin typeface="Myriad Pro Light"/>
                  <a:cs typeface="Myriad Pro Light"/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400"/>
                  </a:lnSpc>
                  <a:spcBef>
                    <a:spcPts val="32"/>
                  </a:spcBef>
                </a:pPr>
                <a:endParaRPr sz="1400" dirty="0">
                  <a:solidFill>
                    <a:schemeClr val="bg1"/>
                  </a:solidFill>
                </a:endParaRPr>
              </a:p>
              <a:p>
                <a:pPr marL="632460" marR="632460" indent="-635" algn="ctr">
                  <a:lnSpc>
                    <a:spcPts val="2140"/>
                  </a:lnSpc>
                </a:pPr>
                <a:r>
                  <a:rPr sz="2200" spc="-1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CS/</a:t>
                </a:r>
                <a:r>
                  <a:rPr sz="2200" spc="-12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T</a:t>
                </a:r>
                <a:r>
                  <a:rPr sz="2200" spc="-3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r</a:t>
                </a:r>
                <a:r>
                  <a:rPr sz="2200" spc="-1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ainee meetings</a:t>
                </a:r>
                <a:r>
                  <a:rPr sz="2200" spc="-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a</a:t>
                </a:r>
                <a:r>
                  <a:rPr sz="2200" spc="2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</a:t>
                </a:r>
                <a:r>
                  <a:rPr sz="2200" spc="-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tion</a:t>
                </a:r>
                <a:r>
                  <a:rPr sz="2200" spc="-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</a:t>
                </a:r>
                <a:r>
                  <a:rPr sz="2200" spc="-1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planning</a:t>
                </a: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100"/>
                  </a:lnSpc>
                  <a:spcBef>
                    <a:spcPts val="18"/>
                  </a:spcBef>
                </a:pPr>
                <a:endParaRPr sz="1100" dirty="0">
                  <a:solidFill>
                    <a:schemeClr val="bg1"/>
                  </a:solidFill>
                </a:endParaRPr>
              </a:p>
              <a:p>
                <a:pPr marL="0" algn="ctr">
                  <a:lnSpc>
                    <a:spcPct val="100000"/>
                  </a:lnSpc>
                </a:pPr>
                <a:r>
                  <a:rPr sz="2350" spc="-3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urriculum</a:t>
                </a:r>
                <a:r>
                  <a:rPr sz="2350" spc="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</a:t>
                </a:r>
                <a:r>
                  <a:rPr sz="2350" spc="2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G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uide</a:t>
                </a: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>
                  <a:lnSpc>
                    <a:spcPts val="1000"/>
                  </a:lnSpc>
                </a:pPr>
                <a:endParaRPr sz="1000" dirty="0">
                  <a:solidFill>
                    <a:schemeClr val="bg1"/>
                  </a:solidFill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sz="2350" spc="-3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</a:t>
                </a:r>
                <a:r>
                  <a:rPr sz="2350" spc="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onfiden</a:t>
                </a:r>
                <a:r>
                  <a:rPr sz="2350" spc="-2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e</a:t>
                </a:r>
                <a:r>
                  <a:rPr sz="2350" spc="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</a:t>
                </a:r>
                <a:r>
                  <a:rPr sz="2350" spc="3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R</a:t>
                </a:r>
                <a:r>
                  <a:rPr sz="2350" spc="-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a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ting</a:t>
                </a:r>
                <a:r>
                  <a:rPr sz="2350" spc="5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 </a:t>
                </a:r>
                <a:r>
                  <a:rPr sz="2350" spc="2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S</a:t>
                </a:r>
                <a:r>
                  <a:rPr sz="2350" spc="10" dirty="0" smtClean="0">
                    <a:solidFill>
                      <a:schemeClr val="bg1"/>
                    </a:solidFill>
                    <a:latin typeface="Myriad Pro Light"/>
                    <a:cs typeface="Myriad Pro Light"/>
                  </a:rPr>
                  <a:t>cale</a:t>
                </a:r>
                <a:endParaRPr sz="2350" dirty="0">
                  <a:solidFill>
                    <a:schemeClr val="bg1"/>
                  </a:solidFill>
                  <a:latin typeface="Myriad Pro Light"/>
                  <a:cs typeface="Myriad Pro Light"/>
                </a:endParaRPr>
              </a:p>
            </p:txBody>
          </p:sp>
          <p:sp>
            <p:nvSpPr>
              <p:cNvPr id="5" name="object 4"/>
              <p:cNvSpPr txBox="1">
                <a:spLocks/>
              </p:cNvSpPr>
              <p:nvPr/>
            </p:nvSpPr>
            <p:spPr>
              <a:xfrm>
                <a:off x="311150" y="1955800"/>
                <a:ext cx="6858000" cy="762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400" b="1" dirty="0">
                    <a:solidFill>
                      <a:srgbClr val="0091C9"/>
                    </a:solidFill>
                    <a:latin typeface="Arial Narrow" pitchFamily="34" charset="0"/>
                    <a:ea typeface="Cambria" pitchFamily="18" charset="0"/>
                    <a:cs typeface="Frutiger-Bold"/>
                  </a:rPr>
                  <a:t>Super-Condensed GP Curriculum Guide</a:t>
                </a:r>
              </a:p>
              <a:p>
                <a:pPr marL="12700">
                  <a:lnSpc>
                    <a:spcPct val="100000"/>
                  </a:lnSpc>
                </a:pPr>
                <a:r>
                  <a:rPr lang="en-US" sz="2400" b="1" dirty="0">
                    <a:solidFill>
                      <a:srgbClr val="0091C9"/>
                    </a:solidFill>
                    <a:latin typeface="Arial Narrow" pitchFamily="34" charset="0"/>
                    <a:ea typeface="Cambria" pitchFamily="18" charset="0"/>
                    <a:cs typeface="Frutiger-Bold"/>
                  </a:rPr>
                  <a:t>                 </a:t>
                </a:r>
                <a:r>
                  <a:rPr lang="en-US" sz="1200" b="1" dirty="0">
                    <a:solidFill>
                      <a:srgbClr val="0091C9"/>
                    </a:solidFill>
                    <a:latin typeface="Arial Narrow" pitchFamily="34" charset="0"/>
                    <a:ea typeface="Cambria" pitchFamily="18" charset="0"/>
                    <a:cs typeface="Frutiger-Bold"/>
                  </a:rPr>
                  <a:t>Courtesy of South East Scotland 2013 </a:t>
                </a:r>
              </a:p>
              <a:p>
                <a:pPr marL="1270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yriad Pro Light"/>
                  <a:cs typeface="Myriad Pro Light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234950" y="1193800"/>
                <a:ext cx="7239000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91C9"/>
                    </a:solidFill>
                    <a:effectLst/>
                    <a:latin typeface="Cambria" pitchFamily="18" charset="0"/>
                    <a:ea typeface="Cambria" pitchFamily="18" charset="0"/>
                    <a:cs typeface="Frutiger-Bold"/>
                  </a:rPr>
                  <a:t>SecondaryCare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003893"/>
                    </a:solidFill>
                    <a:effectLst/>
                    <a:latin typeface="Cambria" pitchFamily="18" charset="0"/>
                    <a:ea typeface="Cambria" pitchFamily="18" charset="0"/>
                    <a:cs typeface="Frutiger-Bold"/>
                  </a:rPr>
                  <a:t>4</a:t>
                </a:r>
                <a:r>
                  <a:rPr kumimoji="0" lang="en-US" sz="4000" b="1" i="0" u="none" strike="noStrike" cap="none" normalizeH="0" baseline="0" dirty="0" smtClean="0">
                    <a:ln>
                      <a:noFill/>
                    </a:ln>
                    <a:solidFill>
                      <a:srgbClr val="E28C05"/>
                    </a:solidFill>
                    <a:effectLst/>
                    <a:latin typeface="Cambria" pitchFamily="18" charset="0"/>
                    <a:ea typeface="Cambria" pitchFamily="18" charset="0"/>
                    <a:cs typeface="Frutiger-Bold"/>
                  </a:rPr>
                  <a:t>PrimaryCare</a:t>
                </a:r>
                <a:endPara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11150" y="3098800"/>
                <a:ext cx="5943600" cy="2209800"/>
              </a:xfrm>
              <a:prstGeom prst="roundRect">
                <a:avLst/>
              </a:prstGeom>
              <a:solidFill>
                <a:srgbClr val="A000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85445" marR="414655" indent="-74930" algn="ctr">
                  <a:lnSpc>
                    <a:spcPct val="123400"/>
                  </a:lnSpc>
                  <a:buFont typeface="Arial" pitchFamily="34" charset="0"/>
                  <a:buChar char="•"/>
                </a:pPr>
                <a:r>
                  <a:rPr lang="en-US" sz="2800" spc="-180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spc="114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M</a:t>
                </a:r>
                <a:r>
                  <a:rPr lang="en-US" sz="2800" spc="-1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d</a:t>
                </a:r>
                <a:r>
                  <a:rPr lang="en-US" sz="2800" spc="-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i</a:t>
                </a:r>
                <a:r>
                  <a:rPr lang="en-US" sz="2800" spc="-1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c</a:t>
                </a:r>
                <a:r>
                  <a:rPr lang="en-US" sz="2800" spc="-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i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n</a:t>
                </a:r>
                <a:r>
                  <a:rPr lang="en-US" sz="2800" spc="-13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</a:t>
                </a:r>
                <a:r>
                  <a:rPr lang="en-US" sz="2800" spc="-10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o</a:t>
                </a:r>
                <a:r>
                  <a:rPr lang="en-US" sz="2800" spc="1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f</a:t>
                </a:r>
                <a:r>
                  <a:rPr lang="en-US" sz="2800" spc="-10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spc="9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t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h</a:t>
                </a:r>
                <a:r>
                  <a:rPr lang="en-US" sz="2800" spc="-13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</a:t>
                </a:r>
                <a:r>
                  <a:rPr lang="en-US" sz="2800" spc="-10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spc="-49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</a:t>
                </a:r>
                <a:r>
                  <a:rPr lang="en-US" sz="2800" spc="-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l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d</a:t>
                </a:r>
                <a:r>
                  <a:rPr lang="en-US" sz="2800" spc="-1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</a:t>
                </a:r>
                <a:r>
                  <a:rPr lang="en-US" sz="2800" spc="-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rl</a:t>
                </a:r>
                <a:r>
                  <a:rPr lang="en-US" sz="2800" spc="-13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y</a:t>
                </a:r>
                <a:r>
                  <a:rPr lang="en-US" sz="2800" spc="-7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 </a:t>
                </a:r>
              </a:p>
              <a:p>
                <a:pPr marL="385445" marR="414655" indent="-74930" algn="ctr">
                  <a:lnSpc>
                    <a:spcPct val="123400"/>
                  </a:lnSpc>
                  <a:buFont typeface="Arial" pitchFamily="34" charset="0"/>
                  <a:buChar char="•"/>
                </a:pPr>
                <a:r>
                  <a:rPr lang="en-US" sz="2800" spc="-47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R</a:t>
                </a:r>
                <a:r>
                  <a:rPr lang="en-US" sz="2800" spc="-1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h</a:t>
                </a:r>
                <a:r>
                  <a:rPr lang="en-US" sz="2800" spc="-1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a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b</a:t>
                </a:r>
                <a:r>
                  <a:rPr lang="en-US" sz="2800" spc="-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ili</a:t>
                </a:r>
                <a:r>
                  <a:rPr lang="en-US" sz="2800" spc="9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t</a:t>
                </a:r>
                <a:r>
                  <a:rPr lang="en-US" sz="2800" spc="-1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a</a:t>
                </a:r>
                <a:r>
                  <a:rPr lang="en-US" sz="2800" spc="9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t</a:t>
                </a:r>
                <a:r>
                  <a:rPr lang="en-US" sz="2800" spc="-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i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o</a:t>
                </a:r>
                <a:r>
                  <a:rPr lang="en-US" sz="2800" spc="1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n</a:t>
                </a:r>
                <a:r>
                  <a:rPr lang="en-US" sz="2800" spc="-10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 </a:t>
                </a:r>
                <a:r>
                  <a:rPr lang="en-US" sz="2800" spc="114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M</a:t>
                </a:r>
                <a:r>
                  <a:rPr lang="en-US" sz="2800" spc="-1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d</a:t>
                </a:r>
                <a:r>
                  <a:rPr lang="en-US" sz="2800" spc="-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i</a:t>
                </a:r>
                <a:r>
                  <a:rPr lang="en-US" sz="2800" spc="-18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c</a:t>
                </a:r>
                <a:r>
                  <a:rPr lang="en-US" sz="2800" spc="-5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i</a:t>
                </a:r>
                <a:r>
                  <a:rPr lang="en-US" sz="2800" spc="-45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n</a:t>
                </a:r>
                <a:r>
                  <a:rPr lang="en-US" sz="2800" spc="-13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e</a:t>
                </a:r>
                <a:endParaRPr lang="en-US" sz="2800" dirty="0">
                  <a:latin typeface="Arial"/>
                  <a:cs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139483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168144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196804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25465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254126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2827868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11447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340107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426076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54153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482229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103059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38382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5" name="object 15"/>
          <p:cNvGraphicFramePr>
            <a:graphicFrameLocks noGrp="1"/>
          </p:cNvGraphicFramePr>
          <p:nvPr/>
        </p:nvGraphicFramePr>
        <p:xfrm>
          <a:off x="457200" y="709205"/>
          <a:ext cx="9771251" cy="4822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3"/>
                <a:gridCol w="308543"/>
                <a:gridCol w="308540"/>
                <a:gridCol w="308545"/>
              </a:tblGrid>
              <a:tr h="257399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15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an </a:t>
                      </a:r>
                      <a:r>
                        <a:rPr sz="115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thical </a:t>
                      </a:r>
                      <a:r>
                        <a:rPr sz="115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pp</a:t>
                      </a:r>
                      <a:r>
                        <a:rPr sz="115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oach/Medi</a:t>
                      </a:r>
                      <a:r>
                        <a:rPr sz="115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olegal issues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2375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our 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wledge of the foll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wing issues and 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 apply the theories in p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e?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dults with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ncapaci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y/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orney/DNARs/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Di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oca</a:t>
                      </a:r>
                      <a:r>
                        <a:rPr sz="1150" spc="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Health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Driving Regul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Respe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alue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belie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di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and au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of the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60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of abuse and 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on suspicions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4599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Mai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taining </a:t>
                      </a:r>
                      <a:r>
                        <a:rPr sz="1200" b="1" spc="-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3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orman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e/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earning and</a:t>
                      </a:r>
                      <a:r>
                        <a:rPr sz="120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200" b="1" spc="-10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eaching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14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20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ou feel with unde</a:t>
                      </a:r>
                      <a:r>
                        <a:rPr sz="1200" i="1" spc="3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20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ing the foll</a:t>
                      </a:r>
                      <a:r>
                        <a:rPr sz="120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i="1" spc="0" dirty="0" smtClean="0">
                          <a:latin typeface="Myriad Pro"/>
                          <a:cs typeface="Myriad Pro"/>
                        </a:rPr>
                        <a:t>wing?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udit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SEA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ting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Dr as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eacher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0764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eadership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60375" y="712381"/>
            <a:ext cx="9771253" cy="307619"/>
          </a:xfrm>
          <a:custGeom>
            <a:avLst/>
            <a:gdLst/>
            <a:ahLst/>
            <a:cxnLst/>
            <a:rect l="l" t="t" r="r" b="b"/>
            <a:pathLst>
              <a:path w="9771253" h="307619">
                <a:moveTo>
                  <a:pt x="0" y="0"/>
                </a:moveTo>
                <a:lnTo>
                  <a:pt x="9771253" y="0"/>
                </a:lnTo>
                <a:lnTo>
                  <a:pt x="9771253" y="307619"/>
                </a:lnTo>
                <a:lnTo>
                  <a:pt x="0" y="307619"/>
                </a:lnTo>
                <a:lnTo>
                  <a:pt x="0" y="0"/>
                </a:lnTo>
                <a:close/>
              </a:path>
            </a:pathLst>
          </a:custGeom>
          <a:solidFill>
            <a:srgbClr val="B1DF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12380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200" y="1020004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200" y="6476831"/>
            <a:ext cx="9777605" cy="0"/>
          </a:xfrm>
          <a:custGeom>
            <a:avLst/>
            <a:gdLst/>
            <a:ahLst/>
            <a:cxnLst/>
            <a:rect l="l" t="t" r="r" b="b"/>
            <a:pathLst>
              <a:path w="9777605">
                <a:moveTo>
                  <a:pt x="0" y="0"/>
                </a:moveTo>
                <a:lnTo>
                  <a:pt x="977760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6037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10231625" y="715560"/>
            <a:ext cx="0" cy="5758094"/>
          </a:xfrm>
          <a:custGeom>
            <a:avLst/>
            <a:gdLst/>
            <a:ahLst/>
            <a:cxnLst/>
            <a:rect l="l" t="t" r="r" b="b"/>
            <a:pathLst>
              <a:path h="5758094">
                <a:moveTo>
                  <a:pt x="0" y="0"/>
                </a:moveTo>
                <a:lnTo>
                  <a:pt x="0" y="5758094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16255" y="773064"/>
            <a:ext cx="9531350" cy="869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 smtClean="0">
                <a:solidFill>
                  <a:srgbClr val="003060"/>
                </a:solidFill>
                <a:latin typeface="Myriad Pro"/>
                <a:cs typeface="Myriad Pro"/>
              </a:rPr>
              <a:t>Summa</a:t>
            </a:r>
            <a:r>
              <a:rPr sz="1200" b="1" spc="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y of </a:t>
            </a:r>
            <a:r>
              <a:rPr sz="1200" b="1" spc="-15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earning </a:t>
            </a:r>
            <a:r>
              <a:rPr sz="1200" b="1" spc="-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eeds/</a:t>
            </a:r>
            <a:r>
              <a:rPr sz="1200" b="1" spc="-30" dirty="0" smtClean="0">
                <a:solidFill>
                  <a:srgbClr val="003060"/>
                </a:solidFill>
                <a:latin typeface="Myriad Pro"/>
                <a:cs typeface="Myriad Pro"/>
              </a:rPr>
              <a:t>P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oi</a:t>
            </a:r>
            <a:r>
              <a:rPr sz="1200" b="1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ts </a:t>
            </a:r>
            <a:r>
              <a:rPr sz="1200" b="1" spc="-1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or </a:t>
            </a:r>
            <a:r>
              <a:rPr sz="1200" b="1" spc="-20" dirty="0" smtClean="0">
                <a:solidFill>
                  <a:srgbClr val="003060"/>
                </a:solidFill>
                <a:latin typeface="Myriad Pro"/>
                <a:cs typeface="Myriad Pro"/>
              </a:rPr>
              <a:t>A</a:t>
            </a:r>
            <a:r>
              <a:rPr sz="1200" b="1" spc="1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200" b="1" spc="0" dirty="0" smtClean="0">
                <a:solidFill>
                  <a:srgbClr val="003060"/>
                </a:solidFill>
                <a:latin typeface="Myriad Pro"/>
                <a:cs typeface="Myriad Pro"/>
              </a:rPr>
              <a:t>tion</a:t>
            </a:r>
            <a:endParaRPr sz="12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marL="15875" marR="12700">
              <a:lnSpc>
                <a:spcPct val="104200"/>
              </a:lnSpc>
            </a:pPr>
            <a:r>
              <a:rPr sz="1200" i="1" spc="-35" dirty="0" smtClean="0">
                <a:latin typeface="Myriad Pro"/>
                <a:cs typeface="Myriad Pro"/>
              </a:rPr>
              <a:t>L</a:t>
            </a:r>
            <a:r>
              <a:rPr sz="1200" i="1" spc="0" dirty="0" smtClean="0">
                <a:latin typeface="Myriad Pro"/>
                <a:cs typeface="Myriad Pro"/>
              </a:rPr>
              <a:t>oo</a:t>
            </a:r>
            <a:r>
              <a:rPr sz="1200" i="1" spc="5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ing at the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eas ab</a:t>
            </a:r>
            <a:r>
              <a:rPr sz="1200" i="1" spc="-10" dirty="0" smtClean="0">
                <a:latin typeface="Myriad Pro"/>
                <a:cs typeface="Myriad Pro"/>
              </a:rPr>
              <a:t>ov</a:t>
            </a:r>
            <a:r>
              <a:rPr sz="1200" i="1" spc="0" dirty="0" smtClean="0">
                <a:latin typeface="Myriad Pro"/>
                <a:cs typeface="Myriad Pro"/>
              </a:rPr>
              <a:t>e which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ha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mar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ed amber or 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</a:t>
            </a:r>
            <a:r>
              <a:rPr sz="1200" i="1" spc="-20" dirty="0" smtClean="0">
                <a:latin typeface="Myriad Pro"/>
                <a:cs typeface="Myriad Pro"/>
              </a:rPr>
              <a:t>d</a:t>
            </a:r>
            <a:r>
              <a:rPr sz="1200" i="1" spc="0" dirty="0" smtClean="0">
                <a:latin typeface="Myriad Pro"/>
                <a:cs typeface="Myriad Pro"/>
              </a:rPr>
              <a:t>, ma</a:t>
            </a:r>
            <a:r>
              <a:rPr sz="1200" i="1" spc="-20" dirty="0" smtClean="0">
                <a:latin typeface="Myriad Pro"/>
                <a:cs typeface="Myriad Pro"/>
              </a:rPr>
              <a:t>k</a:t>
            </a:r>
            <a:r>
              <a:rPr sz="1200" i="1" spc="0" dirty="0" smtClean="0">
                <a:latin typeface="Myriad Pro"/>
                <a:cs typeface="Myriad Pro"/>
              </a:rPr>
              <a:t>e a no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e of sp</a:t>
            </a:r>
            <a:r>
              <a:rPr sz="1200" i="1" spc="-5" dirty="0" smtClean="0">
                <a:latin typeface="Myriad Pro"/>
                <a:cs typeface="Myriad Pro"/>
              </a:rPr>
              <a:t>ecific learning needs t</a:t>
            </a:r>
            <a:r>
              <a:rPr sz="1200" i="1" spc="0" dirty="0" smtClean="0">
                <a:latin typeface="Myriad Pro"/>
                <a:cs typeface="Myriad Pro"/>
              </a:rPr>
              <a:t>o ta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get during this post and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might achie</a:t>
            </a:r>
            <a:r>
              <a:rPr sz="1200" i="1" spc="-10" dirty="0" smtClean="0">
                <a:latin typeface="Myriad Pro"/>
                <a:cs typeface="Myriad Pro"/>
              </a:rPr>
              <a:t>v</a:t>
            </a:r>
            <a:r>
              <a:rPr sz="1200" i="1" spc="0" dirty="0" smtClean="0">
                <a:latin typeface="Myriad Pro"/>
                <a:cs typeface="Myriad Pro"/>
              </a:rPr>
              <a:t>e these (including th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o</a:t>
            </a:r>
            <a:r>
              <a:rPr sz="1200" i="1" spc="-5" dirty="0" smtClean="0">
                <a:latin typeface="Myriad Pro"/>
                <a:cs typeface="Myriad Pro"/>
              </a:rPr>
              <a:t>u</a:t>
            </a:r>
            <a:r>
              <a:rPr sz="1200" i="1" spc="0" dirty="0" smtClean="0">
                <a:latin typeface="Myriad Pro"/>
                <a:cs typeface="Myriad Pro"/>
              </a:rPr>
              <a:t>gh outpatient clini</a:t>
            </a:r>
            <a:r>
              <a:rPr sz="1200" i="1" spc="-15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, home visit</a:t>
            </a:r>
            <a:r>
              <a:rPr sz="1200" i="1" spc="-15" dirty="0" smtClean="0">
                <a:latin typeface="Myriad Pro"/>
                <a:cs typeface="Myriad Pro"/>
              </a:rPr>
              <a:t>s</a:t>
            </a:r>
            <a:r>
              <a:rPr sz="1200" i="1" spc="0" dirty="0" smtClean="0">
                <a:latin typeface="Myriad Pro"/>
                <a:cs typeface="Myriad Pro"/>
              </a:rPr>
              <a:t>, hospital at night e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c). </a:t>
            </a:r>
            <a:r>
              <a:rPr sz="1200" i="1" spc="5" dirty="0" smtClean="0">
                <a:latin typeface="Myriad Pro"/>
                <a:cs typeface="Myriad Pro"/>
              </a:rPr>
              <a:t>I</a:t>
            </a:r>
            <a:r>
              <a:rPr sz="1200" i="1" spc="0" dirty="0" smtClean="0">
                <a:latin typeface="Myriad Pro"/>
                <a:cs typeface="Myriad Pro"/>
              </a:rPr>
              <a:t>f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 a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unsu</a:t>
            </a:r>
            <a:r>
              <a:rPr sz="1200" i="1" spc="-1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e h</a:t>
            </a:r>
            <a:r>
              <a:rPr sz="1200" i="1" spc="-10" dirty="0" smtClean="0">
                <a:latin typeface="Myriad Pro"/>
                <a:cs typeface="Myriad Pro"/>
              </a:rPr>
              <a:t>o</a:t>
            </a:r>
            <a:r>
              <a:rPr sz="1200" i="1" spc="0" dirty="0" smtClean="0">
                <a:latin typeface="Myriad Pro"/>
                <a:cs typeface="Myriad Pro"/>
              </a:rPr>
              <a:t>w best </a:t>
            </a:r>
            <a:r>
              <a:rPr sz="1200" i="1" spc="-5" dirty="0" smtClean="0">
                <a:latin typeface="Myriad Pro"/>
                <a:cs typeface="Myriad Pro"/>
              </a:rPr>
              <a:t>t</a:t>
            </a:r>
            <a:r>
              <a:rPr sz="1200" i="1" spc="0" dirty="0" smtClean="0">
                <a:latin typeface="Myriad Pro"/>
                <a:cs typeface="Myriad Pro"/>
              </a:rPr>
              <a:t>o meet these needs discuss this with </a:t>
            </a:r>
            <a:r>
              <a:rPr sz="1200" i="1" spc="-10" dirty="0" smtClean="0">
                <a:latin typeface="Myriad Pro"/>
                <a:cs typeface="Myriad Pro"/>
              </a:rPr>
              <a:t>y</a:t>
            </a:r>
            <a:r>
              <a:rPr sz="1200" i="1" spc="0" dirty="0" smtClean="0">
                <a:latin typeface="Myriad Pro"/>
                <a:cs typeface="Myriad Pro"/>
              </a:rPr>
              <a:t>our Clini</a:t>
            </a:r>
            <a:r>
              <a:rPr sz="1200" i="1" spc="-20" dirty="0" smtClean="0">
                <a:latin typeface="Myriad Pro"/>
                <a:cs typeface="Myriad Pro"/>
              </a:rPr>
              <a:t>c</a:t>
            </a:r>
            <a:r>
              <a:rPr sz="1200" i="1" spc="0" dirty="0" smtClean="0">
                <a:latin typeface="Myriad Pro"/>
                <a:cs typeface="Myriad Pro"/>
              </a:rPr>
              <a:t>al Supe</a:t>
            </a:r>
            <a:r>
              <a:rPr sz="1200" i="1" spc="20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viso</a:t>
            </a:r>
            <a:r>
              <a:rPr sz="1200" i="1" spc="-45" dirty="0" smtClean="0">
                <a:latin typeface="Myriad Pro"/>
                <a:cs typeface="Myriad Pro"/>
              </a:rPr>
              <a:t>r</a:t>
            </a:r>
            <a:r>
              <a:rPr sz="1200" i="1" spc="0" dirty="0" smtClean="0">
                <a:latin typeface="Myriad Pro"/>
                <a:cs typeface="Myriad Pro"/>
              </a:rPr>
              <a:t>.</a:t>
            </a:r>
            <a:endParaRPr sz="12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</a:t>
            </a:r>
            <a:r>
              <a:rPr kumimoji="0" lang="en-US" sz="1100" b="1" i="0" u="none" strike="noStrike" cap="none" normalizeH="0" baseline="0" dirty="0" err="1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WestMidsLETB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FDD49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2670175" y="3322935"/>
            <a:ext cx="534035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www.hee.nhs.uk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letb@westmidlands.nhs.uk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DD491"/>
                </a:solidFill>
                <a:latin typeface="Arial" pitchFamily="34" charset="0"/>
              </a:rPr>
              <a:t>@</a:t>
            </a:r>
            <a:r>
              <a:rPr lang="en-US" b="1" dirty="0" err="1" smtClean="0">
                <a:solidFill>
                  <a:srgbClr val="FDD491"/>
                </a:solidFill>
                <a:latin typeface="Arial" pitchFamily="34" charset="0"/>
              </a:rPr>
              <a:t>WestMidsLETB</a:t>
            </a:r>
            <a:endParaRPr lang="en-US" dirty="0"/>
          </a:p>
        </p:txBody>
      </p:sp>
      <p:pic>
        <p:nvPicPr>
          <p:cNvPr id="13" name="Picture 12" descr="C:\Users\sarahda\AppData\Local\Temp\wzd5f6\HE West Midlands\HE West Midlands Col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016750" y="584200"/>
            <a:ext cx="31242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0" y="774006"/>
            <a:ext cx="2699787" cy="594410"/>
          </a:xfrm>
          <a:custGeom>
            <a:avLst/>
            <a:gdLst/>
            <a:ahLst/>
            <a:cxnLst/>
            <a:rect l="l" t="t" r="r" b="b"/>
            <a:pathLst>
              <a:path w="2699787" h="594410">
                <a:moveTo>
                  <a:pt x="0" y="594410"/>
                </a:moveTo>
                <a:lnTo>
                  <a:pt x="2486883" y="594118"/>
                </a:lnTo>
                <a:lnTo>
                  <a:pt x="2550269" y="592074"/>
                </a:lnTo>
                <a:lnTo>
                  <a:pt x="2599634" y="586524"/>
                </a:lnTo>
                <a:lnTo>
                  <a:pt x="2636730" y="575716"/>
                </a:lnTo>
                <a:lnTo>
                  <a:pt x="2673206" y="545812"/>
                </a:lnTo>
                <a:lnTo>
                  <a:pt x="2691937" y="494220"/>
                </a:lnTo>
                <a:lnTo>
                  <a:pt x="2697487" y="444855"/>
                </a:lnTo>
                <a:lnTo>
                  <a:pt x="2699532" y="381469"/>
                </a:lnTo>
                <a:lnTo>
                  <a:pt x="2699787" y="343971"/>
                </a:lnTo>
                <a:lnTo>
                  <a:pt x="2699787" y="250439"/>
                </a:lnTo>
                <a:lnTo>
                  <a:pt x="2698838" y="179385"/>
                </a:lnTo>
                <a:lnTo>
                  <a:pt x="2695260" y="123229"/>
                </a:lnTo>
                <a:lnTo>
                  <a:pt x="2687300" y="80217"/>
                </a:lnTo>
                <a:lnTo>
                  <a:pt x="2663311" y="36512"/>
                </a:lnTo>
                <a:lnTo>
                  <a:pt x="2619606" y="12523"/>
                </a:lnTo>
                <a:lnTo>
                  <a:pt x="2576594" y="4564"/>
                </a:lnTo>
                <a:lnTo>
                  <a:pt x="2520438" y="985"/>
                </a:lnTo>
                <a:lnTo>
                  <a:pt x="0" y="0"/>
                </a:lnTo>
                <a:lnTo>
                  <a:pt x="0" y="594410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 txBox="1"/>
          <p:nvPr/>
        </p:nvSpPr>
        <p:spPr>
          <a:xfrm>
            <a:off x="444500" y="807454"/>
            <a:ext cx="4513580" cy="22123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0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I</a:t>
            </a:r>
            <a:r>
              <a:rPr sz="3000" spc="-75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3000" spc="-9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odu</a:t>
            </a:r>
            <a:r>
              <a:rPr sz="3000" spc="-25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30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tio</a:t>
            </a:r>
            <a:r>
              <a:rPr sz="3000" spc="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endParaRPr sz="30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4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tionale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60" dirty="0" smtClean="0">
                <a:latin typeface="Arial"/>
                <a:cs typeface="Arial"/>
              </a:rPr>
              <a:t>Super </a:t>
            </a:r>
            <a:r>
              <a:rPr sz="1150" spc="-40" dirty="0" smtClean="0">
                <a:latin typeface="Arial"/>
                <a:cs typeface="Arial"/>
              </a:rPr>
              <a:t>Condensed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eated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40" dirty="0" smtClean="0">
                <a:latin typeface="Arial"/>
                <a:cs typeface="Arial"/>
              </a:rPr>
              <a:t>package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0" dirty="0" smtClean="0">
                <a:latin typeface="Arial"/>
                <a:cs typeface="Arial"/>
              </a:rPr>
              <a:t>used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50" dirty="0" smtClean="0">
                <a:latin typeface="Arial"/>
                <a:cs typeface="Arial"/>
              </a:rPr>
              <a:t>Specialty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in o</a:t>
            </a:r>
            <a:r>
              <a:rPr sz="1150" spc="-25" dirty="0" smtClean="0">
                <a:latin typeface="Arial"/>
                <a:cs typeface="Arial"/>
              </a:rPr>
              <a:t>rder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units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attached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30" dirty="0" smtClean="0">
                <a:latin typeface="Arial"/>
                <a:cs typeface="Arial"/>
              </a:rPr>
              <a:t>deliver</a:t>
            </a:r>
            <a:r>
              <a:rPr sz="1150" spc="-35" dirty="0" smtClean="0">
                <a:latin typeface="Arial"/>
                <a:cs typeface="Arial"/>
              </a:rPr>
              <a:t> an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highest </a:t>
            </a:r>
            <a:r>
              <a:rPr sz="1150" spc="-10" dirty="0" smtClean="0">
                <a:latin typeface="Arial"/>
                <a:cs typeface="Arial"/>
              </a:rPr>
              <a:t>quality </a:t>
            </a:r>
            <a:r>
              <a:rPr sz="1150" spc="-35" dirty="0" smtClean="0">
                <a:latin typeface="Arial"/>
                <a:cs typeface="Arial"/>
              </a:rPr>
              <a:t>feasible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trainee, thus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oving </a:t>
            </a:r>
            <a:r>
              <a:rPr sz="1150" spc="-45" dirty="0" smtClean="0">
                <a:latin typeface="Arial"/>
                <a:cs typeface="Arial"/>
              </a:rPr>
              <a:t>consistency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outcome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egion.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4" name="object 4"/>
          <p:cNvSpPr txBox="1"/>
          <p:nvPr/>
        </p:nvSpPr>
        <p:spPr>
          <a:xfrm>
            <a:off x="444500" y="3227115"/>
            <a:ext cx="4649470" cy="2008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onfiden</a:t>
            </a:r>
            <a:r>
              <a:rPr sz="1400" spc="-2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 </a:t>
            </a:r>
            <a:r>
              <a:rPr sz="1400" spc="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ting </a:t>
            </a:r>
            <a:r>
              <a:rPr sz="1400" spc="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S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cale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35" dirty="0" smtClean="0">
                <a:latin typeface="Arial"/>
                <a:cs typeface="Arial"/>
              </a:rPr>
              <a:t>designed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p</a:t>
            </a:r>
            <a:r>
              <a:rPr sz="1150" spc="-25" dirty="0" smtClean="0">
                <a:latin typeface="Arial"/>
                <a:cs typeface="Arial"/>
              </a:rPr>
              <a:t>reparing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0" dirty="0" smtClean="0">
                <a:latin typeface="Arial"/>
                <a:cs typeface="Arial"/>
              </a:rPr>
              <a:t>CS. </a:t>
            </a:r>
            <a:r>
              <a:rPr sz="1150" spc="5" dirty="0" smtClean="0">
                <a:latin typeface="Arial"/>
                <a:cs typeface="Arial"/>
              </a:rPr>
              <a:t>Although </a:t>
            </a:r>
            <a:r>
              <a:rPr sz="1150" spc="15" dirty="0" smtClean="0">
                <a:latin typeface="Arial"/>
                <a:cs typeface="Arial"/>
              </a:rPr>
              <a:t>not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exhaustive, </a:t>
            </a:r>
            <a:r>
              <a:rPr sz="1150" spc="30" dirty="0" smtClean="0">
                <a:latin typeface="Arial"/>
                <a:cs typeface="Arial"/>
              </a:rPr>
              <a:t>it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20" dirty="0" smtClean="0">
                <a:latin typeface="Arial"/>
                <a:cs typeface="Arial"/>
              </a:rPr>
              <a:t>conditions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specialt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equiring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rate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in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</a:t>
            </a:r>
            <a:r>
              <a:rPr sz="1150" spc="-4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start </a:t>
            </a:r>
            <a:r>
              <a:rPr sz="1150" spc="-35" dirty="0" smtClean="0">
                <a:latin typeface="Arial"/>
                <a:cs typeface="Arial"/>
              </a:rPr>
              <a:t>(and </a:t>
            </a:r>
            <a:r>
              <a:rPr sz="1150" spc="-45" dirty="0" smtClean="0">
                <a:latin typeface="Arial"/>
                <a:cs typeface="Arial"/>
              </a:rPr>
              <a:t>possibly </a:t>
            </a:r>
            <a:r>
              <a:rPr sz="1150" spc="-15" dirty="0" smtClean="0">
                <a:latin typeface="Arial"/>
                <a:cs typeface="Arial"/>
              </a:rPr>
              <a:t>middle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35" dirty="0" smtClean="0">
                <a:latin typeface="Arial"/>
                <a:cs typeface="Arial"/>
              </a:rPr>
              <a:t>end)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identified,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discussion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omoted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endParaRPr sz="1150">
              <a:latin typeface="Arial"/>
              <a:cs typeface="Arial"/>
            </a:endParaRPr>
          </a:p>
          <a:p>
            <a:pPr marL="12700" marR="40005" algn="just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first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eby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5" dirty="0" smtClean="0">
                <a:latin typeface="Arial"/>
                <a:cs typeface="Arial"/>
              </a:rPr>
              <a:t>platform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negotiating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20" dirty="0" smtClean="0">
                <a:latin typeface="Arial"/>
                <a:cs typeface="Arial"/>
              </a:rPr>
              <a:t>could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in 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70" dirty="0" smtClean="0">
                <a:latin typeface="Arial"/>
                <a:cs typeface="Arial"/>
              </a:rPr>
              <a:t>space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document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points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20" dirty="0" smtClean="0">
                <a:latin typeface="Arial"/>
                <a:cs typeface="Arial"/>
              </a:rPr>
              <a:t>action which </a:t>
            </a:r>
            <a:r>
              <a:rPr sz="1150" spc="-45" dirty="0" smtClean="0">
                <a:latin typeface="Arial"/>
                <a:cs typeface="Arial"/>
              </a:rPr>
              <a:t>can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ded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50" dirty="0" smtClean="0">
                <a:latin typeface="Arial"/>
                <a:cs typeface="Arial"/>
              </a:rPr>
              <a:t>PDP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0" dirty="0" smtClean="0">
                <a:latin typeface="Arial"/>
                <a:cs typeface="Arial"/>
              </a:rPr>
              <a:t>eportfolio.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5513299" y="1582755"/>
            <a:ext cx="4734560" cy="2389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Guide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8763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10" dirty="0" smtClean="0">
                <a:latin typeface="Arial"/>
                <a:cs typeface="Arial"/>
              </a:rPr>
              <a:t>highlights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15" dirty="0" smtClean="0">
                <a:latin typeface="Arial"/>
                <a:cs typeface="Arial"/>
              </a:rPr>
              <a:t>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oups these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15" dirty="0" smtClean="0">
                <a:latin typeface="Arial"/>
                <a:cs typeface="Arial"/>
              </a:rPr>
              <a:t>“geographical”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0" dirty="0" smtClean="0">
                <a:latin typeface="Arial"/>
                <a:cs typeface="Arial"/>
              </a:rPr>
              <a:t>might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achieved </a:t>
            </a:r>
            <a:r>
              <a:rPr sz="1150" spc="-20" dirty="0" smtClean="0">
                <a:latin typeface="Arial"/>
                <a:cs typeface="Arial"/>
              </a:rPr>
              <a:t>e.g. </a:t>
            </a:r>
            <a:r>
              <a:rPr sz="1150" spc="-30" dirty="0" smtClean="0">
                <a:latin typeface="Arial"/>
                <a:cs typeface="Arial"/>
              </a:rPr>
              <a:t>acute, </a:t>
            </a:r>
            <a:r>
              <a:rPr sz="1150" spc="-35" dirty="0" smtClean="0">
                <a:latin typeface="Arial"/>
                <a:cs typeface="Arial"/>
              </a:rPr>
              <a:t>ch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onic, </a:t>
            </a:r>
            <a:r>
              <a:rPr sz="1150" spc="-10" dirty="0" smtClean="0">
                <a:latin typeface="Arial"/>
                <a:cs typeface="Arial"/>
              </a:rPr>
              <a:t>communit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10" dirty="0" smtClean="0">
                <a:latin typeface="Arial"/>
                <a:cs typeface="Arial"/>
              </a:rPr>
              <a:t>including </a:t>
            </a:r>
            <a:r>
              <a:rPr sz="1150" spc="-35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skills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technical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achieved.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55" dirty="0" smtClean="0">
                <a:latin typeface="Arial"/>
                <a:cs typeface="Arial"/>
              </a:rPr>
              <a:t>also makes </a:t>
            </a:r>
            <a:r>
              <a:rPr sz="1150" spc="-40" dirty="0" smtClean="0">
                <a:latin typeface="Arial"/>
                <a:cs typeface="Arial"/>
              </a:rPr>
              <a:t>suggestions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additional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5" dirty="0" smtClean="0">
                <a:latin typeface="Arial"/>
                <a:cs typeface="Arial"/>
              </a:rPr>
              <a:t>opportunities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 e.g. teaching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audit. </a:t>
            </a:r>
            <a:r>
              <a:rPr sz="1150" spc="-70" dirty="0" smtClean="0">
                <a:latin typeface="Arial"/>
                <a:cs typeface="Arial"/>
              </a:rPr>
              <a:t>Some</a:t>
            </a:r>
            <a:r>
              <a:rPr sz="1150" spc="-30" dirty="0" smtClean="0">
                <a:latin typeface="Arial"/>
                <a:cs typeface="Arial"/>
              </a:rPr>
              <a:t>  </a:t>
            </a:r>
            <a:r>
              <a:rPr sz="1150" spc="-40" dirty="0" smtClean="0">
                <a:latin typeface="Arial"/>
                <a:cs typeface="Arial"/>
              </a:rPr>
              <a:t>posts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-5" dirty="0" smtClean="0">
                <a:latin typeface="Arial"/>
                <a:cs typeface="Arial"/>
              </a:rPr>
              <a:t>fer opportunities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elates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curriculum,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" dirty="0" smtClean="0">
                <a:latin typeface="Arial"/>
                <a:cs typeface="Arial"/>
              </a:rPr>
              <a:t>highlighted.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idea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5" dirty="0" smtClean="0">
                <a:latin typeface="Arial"/>
                <a:cs typeface="Arial"/>
              </a:rPr>
              <a:t>inform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stimulate </a:t>
            </a:r>
            <a:r>
              <a:rPr sz="1150" spc="-50" dirty="0" smtClean="0">
                <a:latin typeface="Arial"/>
                <a:cs typeface="Arial"/>
              </a:rPr>
              <a:t>discussion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ega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ding </a:t>
            </a:r>
            <a:r>
              <a:rPr sz="1150" spc="-45" dirty="0" smtClean="0">
                <a:latin typeface="Arial"/>
                <a:cs typeface="Arial"/>
              </a:rPr>
              <a:t>possible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</a:t>
            </a:r>
            <a:endParaRPr sz="1150">
              <a:latin typeface="Arial"/>
              <a:cs typeface="Arial"/>
            </a:endParaRPr>
          </a:p>
          <a:p>
            <a:pPr marL="12700" marR="12700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20" dirty="0" smtClean="0">
                <a:latin typeface="Arial"/>
                <a:cs typeface="Arial"/>
              </a:rPr>
              <a:t>how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these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might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essed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-for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35" dirty="0" smtClean="0">
                <a:latin typeface="Arial"/>
                <a:cs typeface="Arial"/>
              </a:rPr>
              <a:t>example,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may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need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attend </a:t>
            </a:r>
            <a:r>
              <a:rPr sz="1150" spc="5" dirty="0" smtClean="0">
                <a:latin typeface="Arial"/>
                <a:cs typeface="Arial"/>
              </a:rPr>
              <a:t>outpatient </a:t>
            </a:r>
            <a:r>
              <a:rPr sz="1150" spc="-45" dirty="0" smtClean="0">
                <a:latin typeface="Arial"/>
                <a:cs typeface="Arial"/>
              </a:rPr>
              <a:t>clinics or </a:t>
            </a:r>
            <a:r>
              <a:rPr sz="1150" spc="-15" dirty="0" smtClean="0">
                <a:latin typeface="Arial"/>
                <a:cs typeface="Arial"/>
              </a:rPr>
              <a:t>community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-35" dirty="0" smtClean="0">
                <a:latin typeface="Arial"/>
                <a:cs typeface="Arial"/>
              </a:rPr>
              <a:t>hospitals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15" dirty="0" smtClean="0">
                <a:latin typeface="Arial"/>
                <a:cs typeface="Arial"/>
              </a:rPr>
              <a:t>fulfill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which </a:t>
            </a:r>
            <a:r>
              <a:rPr sz="1150" spc="-15" dirty="0" smtClean="0">
                <a:latin typeface="Arial"/>
                <a:cs typeface="Arial"/>
              </a:rPr>
              <a:t>cannot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met on the wa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0" dirty="0" smtClean="0">
                <a:latin typeface="Arial"/>
                <a:cs typeface="Arial"/>
              </a:rPr>
              <a:t>ds.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5513299" y="4179615"/>
            <a:ext cx="4619625" cy="14370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he </a:t>
            </a:r>
            <a:r>
              <a:rPr sz="1400" spc="-1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fl</a:t>
            </a:r>
            <a:r>
              <a:rPr sz="1400" spc="-3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w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cha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5" dirty="0" smtClean="0">
                <a:latin typeface="Arial"/>
                <a:cs typeface="Arial"/>
              </a:rPr>
              <a:t>flowchart </a:t>
            </a:r>
            <a:r>
              <a:rPr sz="1150" spc="-40" dirty="0" smtClean="0">
                <a:latin typeface="Arial"/>
                <a:cs typeface="Arial"/>
              </a:rPr>
              <a:t>clearly </a:t>
            </a:r>
            <a:r>
              <a:rPr sz="1150" spc="-70" dirty="0" smtClean="0">
                <a:latin typeface="Arial"/>
                <a:cs typeface="Arial"/>
              </a:rPr>
              <a:t>lays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tasks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eparation </a:t>
            </a:r>
            <a:r>
              <a:rPr sz="1150" spc="-40" dirty="0" smtClean="0">
                <a:latin typeface="Arial"/>
                <a:cs typeface="Arial"/>
              </a:rPr>
              <a:t>needed </a:t>
            </a:r>
            <a:r>
              <a:rPr sz="1150" spc="-10" dirty="0" smtClean="0">
                <a:latin typeface="Arial"/>
                <a:cs typeface="Arial"/>
              </a:rPr>
              <a:t>befo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" dirty="0" smtClean="0">
                <a:latin typeface="Arial"/>
                <a:cs typeface="Arial"/>
              </a:rPr>
              <a:t>after </a:t>
            </a:r>
            <a:r>
              <a:rPr sz="1150" spc="-40" dirty="0" smtClean="0">
                <a:latin typeface="Arial"/>
                <a:cs typeface="Arial"/>
              </a:rPr>
              <a:t>each. </a:t>
            </a: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aid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30" dirty="0" smtClean="0">
                <a:latin typeface="Arial"/>
                <a:cs typeface="Arial"/>
              </a:rPr>
              <a:t>CS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10" dirty="0" smtClean="0">
                <a:latin typeface="Arial"/>
                <a:cs typeface="Arial"/>
              </a:rPr>
              <a:t>both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10" dirty="0" smtClean="0">
                <a:latin typeface="Arial"/>
                <a:cs typeface="Arial"/>
              </a:rPr>
              <a:t>timeline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discussion</a:t>
            </a:r>
            <a:r>
              <a:rPr sz="1150" spc="-30" dirty="0" smtClean="0">
                <a:latin typeface="Arial"/>
                <a:cs typeface="Arial"/>
              </a:rPr>
              <a:t> 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65" dirty="0" smtClean="0">
                <a:latin typeface="Arial"/>
                <a:cs typeface="Arial"/>
              </a:rPr>
              <a:t>assessments.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hope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enable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mo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confident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roach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identifying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meeting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objectives in </a:t>
            </a:r>
            <a:r>
              <a:rPr sz="1150" spc="-20" dirty="0" smtClean="0">
                <a:latin typeface="Arial"/>
                <a:cs typeface="Arial"/>
              </a:rPr>
              <a:t>trainee education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60" dirty="0" smtClean="0">
                <a:latin typeface="Arial"/>
                <a:cs typeface="Arial"/>
              </a:rPr>
              <a:t>assessment.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457225" y="756005"/>
            <a:ext cx="4708750" cy="5858978"/>
          </a:xfrm>
          <a:custGeom>
            <a:avLst/>
            <a:gdLst/>
            <a:ahLst/>
            <a:cxnLst/>
            <a:rect l="l" t="t" r="r" b="b"/>
            <a:pathLst>
              <a:path w="4708750" h="5858978">
                <a:moveTo>
                  <a:pt x="215974" y="0"/>
                </a:moveTo>
                <a:lnTo>
                  <a:pt x="157438" y="216"/>
                </a:lnTo>
                <a:lnTo>
                  <a:pt x="110565" y="1728"/>
                </a:lnTo>
                <a:lnTo>
                  <a:pt x="59292" y="9261"/>
                </a:lnTo>
                <a:lnTo>
                  <a:pt x="19656" y="35937"/>
                </a:lnTo>
                <a:lnTo>
                  <a:pt x="5805" y="74088"/>
                </a:lnTo>
                <a:lnTo>
                  <a:pt x="702" y="132651"/>
                </a:lnTo>
                <a:lnTo>
                  <a:pt x="0" y="185194"/>
                </a:lnTo>
                <a:lnTo>
                  <a:pt x="0" y="5673810"/>
                </a:lnTo>
                <a:lnTo>
                  <a:pt x="702" y="5726353"/>
                </a:lnTo>
                <a:lnTo>
                  <a:pt x="3348" y="5767879"/>
                </a:lnTo>
                <a:lnTo>
                  <a:pt x="13797" y="5812348"/>
                </a:lnTo>
                <a:lnTo>
                  <a:pt x="46629" y="5845181"/>
                </a:lnTo>
                <a:lnTo>
                  <a:pt x="91098" y="5855630"/>
                </a:lnTo>
                <a:lnTo>
                  <a:pt x="132624" y="5858276"/>
                </a:lnTo>
                <a:lnTo>
                  <a:pt x="185167" y="5858978"/>
                </a:lnTo>
                <a:lnTo>
                  <a:pt x="4523583" y="5858978"/>
                </a:lnTo>
                <a:lnTo>
                  <a:pt x="4576125" y="5858276"/>
                </a:lnTo>
                <a:lnTo>
                  <a:pt x="4617651" y="5855630"/>
                </a:lnTo>
                <a:lnTo>
                  <a:pt x="4662121" y="5845181"/>
                </a:lnTo>
                <a:lnTo>
                  <a:pt x="4694953" y="5812348"/>
                </a:lnTo>
                <a:lnTo>
                  <a:pt x="4705402" y="5767879"/>
                </a:lnTo>
                <a:lnTo>
                  <a:pt x="4708048" y="5726353"/>
                </a:lnTo>
                <a:lnTo>
                  <a:pt x="4708750" y="5673810"/>
                </a:lnTo>
                <a:lnTo>
                  <a:pt x="4708750" y="185194"/>
                </a:lnTo>
                <a:lnTo>
                  <a:pt x="4708561" y="157465"/>
                </a:lnTo>
                <a:lnTo>
                  <a:pt x="4707049" y="110592"/>
                </a:lnTo>
                <a:lnTo>
                  <a:pt x="4699516" y="59319"/>
                </a:lnTo>
                <a:lnTo>
                  <a:pt x="4672840" y="19683"/>
                </a:lnTo>
                <a:lnTo>
                  <a:pt x="4634688" y="5832"/>
                </a:lnTo>
                <a:lnTo>
                  <a:pt x="4576125" y="729"/>
                </a:lnTo>
                <a:lnTo>
                  <a:pt x="215974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457200" y="768705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 txBox="1"/>
          <p:nvPr/>
        </p:nvSpPr>
        <p:spPr>
          <a:xfrm>
            <a:off x="599300" y="885205"/>
            <a:ext cx="243586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dirty="0" smtClean="0">
                <a:solidFill>
                  <a:srgbClr val="003060"/>
                </a:solidFill>
                <a:latin typeface="Myriad Pro"/>
                <a:cs typeface="Myriad Pro"/>
              </a:rPr>
              <a:t>Clinical Supe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visor 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v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1600" spc="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view</a:t>
            </a:r>
            <a:endParaRPr sz="1600">
              <a:latin typeface="Myriad Pro"/>
              <a:cs typeface="Myriad Pro"/>
            </a:endParaRPr>
          </a:p>
        </p:txBody>
      </p:sp>
      <p:sp>
        <p:nvSpPr>
          <p:cNvPr id="15" name="object 5"/>
          <p:cNvSpPr/>
          <p:nvPr/>
        </p:nvSpPr>
        <p:spPr>
          <a:xfrm>
            <a:off x="612279" y="16691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12279" y="191367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12279" y="253917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59695" y="2797334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59695" y="30418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759695" y="3286333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59695" y="3530832"/>
            <a:ext cx="56035" cy="56356"/>
          </a:xfrm>
          <a:custGeom>
            <a:avLst/>
            <a:gdLst/>
            <a:ahLst/>
            <a:cxnLst/>
            <a:rect l="l" t="t" r="r" b="b"/>
            <a:pathLst>
              <a:path w="56035" h="56356">
                <a:moveTo>
                  <a:pt x="27804" y="56356"/>
                </a:moveTo>
                <a:lnTo>
                  <a:pt x="41470" y="52837"/>
                </a:lnTo>
                <a:lnTo>
                  <a:pt x="51505" y="43527"/>
                </a:lnTo>
                <a:lnTo>
                  <a:pt x="56035" y="30297"/>
                </a:lnTo>
                <a:lnTo>
                  <a:pt x="52843" y="15626"/>
                </a:lnTo>
                <a:lnTo>
                  <a:pt x="44216" y="5103"/>
                </a:lnTo>
                <a:lnTo>
                  <a:pt x="31820" y="0"/>
                </a:lnTo>
                <a:lnTo>
                  <a:pt x="16438" y="2862"/>
                </a:lnTo>
                <a:lnTo>
                  <a:pt x="5538" y="10930"/>
                </a:lnTo>
                <a:lnTo>
                  <a:pt x="0" y="22665"/>
                </a:lnTo>
                <a:lnTo>
                  <a:pt x="2565" y="38556"/>
                </a:lnTo>
                <a:lnTo>
                  <a:pt x="10184" y="49745"/>
                </a:lnTo>
                <a:lnTo>
                  <a:pt x="21404" y="55612"/>
                </a:lnTo>
                <a:lnTo>
                  <a:pt x="27804" y="56356"/>
                </a:lnTo>
                <a:close/>
              </a:path>
            </a:pathLst>
          </a:custGeom>
          <a:ln w="6350">
            <a:solidFill>
              <a:srgbClr val="0043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612279" y="4392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612279" y="46371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12279" y="5072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612279" y="56976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612279" y="632319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599300" y="1314765"/>
            <a:ext cx="4451985" cy="5139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Role and </a:t>
            </a:r>
            <a:r>
              <a:rPr sz="1400" spc="-1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esponsibilities of </a:t>
            </a:r>
            <a:r>
              <a:rPr sz="1400" spc="-5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C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linical Supe</a:t>
            </a:r>
            <a:r>
              <a:rPr sz="1400" spc="3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r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visor </a:t>
            </a:r>
            <a:r>
              <a:rPr sz="1400" spc="-2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003782"/>
                </a:solidFill>
                <a:latin typeface="Myriad Pro Light"/>
                <a:cs typeface="Myriad Pro Light"/>
              </a:rPr>
              <a:t>or GPST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36"/>
              </a:spcBef>
            </a:pPr>
            <a:endParaRPr sz="600"/>
          </a:p>
          <a:p>
            <a:pPr marL="156210">
              <a:lnSpc>
                <a:spcPct val="100000"/>
              </a:lnSpc>
            </a:pPr>
            <a:r>
              <a:rPr sz="1150" spc="-70" dirty="0" smtClean="0">
                <a:latin typeface="Arial"/>
                <a:cs typeface="Arial"/>
              </a:rPr>
              <a:t>Oversee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day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(di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15" dirty="0" smtClean="0">
                <a:latin typeface="Arial"/>
                <a:cs typeface="Arial"/>
              </a:rPr>
              <a:t>contact or </a:t>
            </a:r>
            <a:r>
              <a:rPr sz="1150" spc="-30" dirty="0" smtClean="0">
                <a:latin typeface="Arial"/>
                <a:cs typeface="Arial"/>
              </a:rPr>
              <a:t>delegated)</a:t>
            </a:r>
            <a:endParaRPr sz="1150">
              <a:latin typeface="Arial"/>
              <a:cs typeface="Arial"/>
            </a:endParaRPr>
          </a:p>
          <a:p>
            <a:pPr marL="156210" marR="675005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Hold 3 </a:t>
            </a:r>
            <a:r>
              <a:rPr sz="1150" spc="-15" dirty="0" smtClean="0">
                <a:latin typeface="Arial"/>
                <a:cs typeface="Arial"/>
              </a:rPr>
              <a:t>formative </a:t>
            </a:r>
            <a:r>
              <a:rPr sz="1150" spc="-30" dirty="0" smtClean="0">
                <a:latin typeface="Arial"/>
                <a:cs typeface="Arial"/>
              </a:rPr>
              <a:t>meetings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“Super </a:t>
            </a:r>
            <a:r>
              <a:rPr sz="1150" spc="-15" dirty="0" smtClean="0">
                <a:latin typeface="Arial"/>
                <a:cs typeface="Arial"/>
              </a:rPr>
              <a:t>Condensed”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5" dirty="0" smtClean="0">
                <a:latin typeface="Arial"/>
                <a:cs typeface="Arial"/>
              </a:rPr>
              <a:t>Guide </a:t>
            </a:r>
            <a:r>
              <a:rPr sz="1150" spc="-25" dirty="0" smtClean="0">
                <a:latin typeface="Arial"/>
                <a:cs typeface="Arial"/>
              </a:rPr>
              <a:t>(gather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collate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0" dirty="0" smtClean="0">
                <a:latin typeface="Arial"/>
                <a:cs typeface="Arial"/>
              </a:rPr>
              <a:t>sou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85" dirty="0" smtClean="0">
                <a:latin typeface="Arial"/>
                <a:cs typeface="Arial"/>
              </a:rPr>
              <a:t>ces)</a:t>
            </a:r>
            <a:endParaRPr sz="1150">
              <a:latin typeface="Arial"/>
              <a:cs typeface="Arial"/>
            </a:endParaRPr>
          </a:p>
          <a:p>
            <a:pPr marL="300355" marR="1394460" indent="-144145">
              <a:lnSpc>
                <a:spcPct val="139500"/>
              </a:lnSpc>
            </a:pPr>
            <a:r>
              <a:rPr sz="1150" spc="-55" dirty="0" smtClean="0">
                <a:latin typeface="Arial"/>
                <a:cs typeface="Arial"/>
              </a:rPr>
              <a:t>Sign </a:t>
            </a:r>
            <a:r>
              <a:rPr sz="1150" spc="35" dirty="0" smtClean="0">
                <a:latin typeface="Arial"/>
                <a:cs typeface="Arial"/>
              </a:rPr>
              <a:t>o</a:t>
            </a:r>
            <a:r>
              <a:rPr sz="1150" spc="-10" dirty="0" smtClean="0">
                <a:latin typeface="Arial"/>
                <a:cs typeface="Arial"/>
              </a:rPr>
              <a:t>f</a:t>
            </a:r>
            <a:r>
              <a:rPr sz="1150" spc="60" dirty="0" smtClean="0">
                <a:latin typeface="Arial"/>
                <a:cs typeface="Arial"/>
              </a:rPr>
              <a:t>f </a:t>
            </a:r>
            <a:r>
              <a:rPr sz="1150" spc="-25" dirty="0" smtClean="0">
                <a:latin typeface="Arial"/>
                <a:cs typeface="Arial"/>
              </a:rPr>
              <a:t>W</a:t>
            </a:r>
            <a:r>
              <a:rPr sz="1150" spc="-30" dirty="0" smtClean="0">
                <a:latin typeface="Arial"/>
                <a:cs typeface="Arial"/>
              </a:rPr>
              <a:t>orkplace </a:t>
            </a:r>
            <a:r>
              <a:rPr sz="1150" spc="-60" dirty="0" smtClean="0">
                <a:latin typeface="Arial"/>
                <a:cs typeface="Arial"/>
              </a:rPr>
              <a:t>based </a:t>
            </a:r>
            <a:r>
              <a:rPr sz="1150" spc="-75" dirty="0" smtClean="0">
                <a:latin typeface="Arial"/>
                <a:cs typeface="Arial"/>
              </a:rPr>
              <a:t>assessments </a:t>
            </a:r>
            <a:r>
              <a:rPr sz="1150" spc="-80" dirty="0" smtClean="0">
                <a:latin typeface="Arial"/>
                <a:cs typeface="Arial"/>
              </a:rPr>
              <a:t>(WPBA)</a:t>
            </a:r>
            <a:r>
              <a:rPr sz="1150" spc="-40" dirty="0" smtClean="0">
                <a:latin typeface="Arial"/>
                <a:cs typeface="Arial"/>
              </a:rPr>
              <a:t> 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85" dirty="0" smtClean="0">
                <a:latin typeface="Arial"/>
                <a:cs typeface="Arial"/>
              </a:rPr>
              <a:t>Case </a:t>
            </a:r>
            <a:r>
              <a:rPr sz="1150" spc="-80" dirty="0" smtClean="0">
                <a:latin typeface="Arial"/>
                <a:cs typeface="Arial"/>
              </a:rPr>
              <a:t>Based </a:t>
            </a:r>
            <a:r>
              <a:rPr sz="1150" spc="-55" dirty="0" smtClean="0">
                <a:latin typeface="Arial"/>
                <a:cs typeface="Arial"/>
              </a:rPr>
              <a:t>discussions </a:t>
            </a:r>
            <a:r>
              <a:rPr sz="1150" spc="-80" dirty="0" smtClean="0">
                <a:latin typeface="Arial"/>
                <a:cs typeface="Arial"/>
              </a:rPr>
              <a:t>(CBD)</a:t>
            </a:r>
            <a:endParaRPr sz="1150">
              <a:latin typeface="Arial"/>
              <a:cs typeface="Arial"/>
            </a:endParaRPr>
          </a:p>
          <a:p>
            <a:pPr marL="300355" marR="1240155">
              <a:lnSpc>
                <a:spcPct val="139500"/>
              </a:lnSpc>
            </a:pPr>
            <a:r>
              <a:rPr sz="1150" dirty="0" smtClean="0">
                <a:latin typeface="Arial"/>
                <a:cs typeface="Arial"/>
              </a:rPr>
              <a:t>3 </a:t>
            </a:r>
            <a:r>
              <a:rPr sz="1150" spc="-70" dirty="0" smtClean="0">
                <a:latin typeface="Arial"/>
                <a:cs typeface="Arial"/>
              </a:rPr>
              <a:t>x </a:t>
            </a:r>
            <a:r>
              <a:rPr sz="1150" spc="-15" dirty="0" smtClean="0">
                <a:latin typeface="Arial"/>
                <a:cs typeface="Arial"/>
              </a:rPr>
              <a:t>Mini-Clinical </a:t>
            </a:r>
            <a:r>
              <a:rPr sz="1150" spc="-35" dirty="0" smtClean="0">
                <a:latin typeface="Arial"/>
                <a:cs typeface="Arial"/>
              </a:rPr>
              <a:t>Evaluation </a:t>
            </a:r>
            <a:r>
              <a:rPr sz="1150" spc="-95" dirty="0" smtClean="0">
                <a:latin typeface="Arial"/>
                <a:cs typeface="Arial"/>
              </a:rPr>
              <a:t>Exe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cise </a:t>
            </a:r>
            <a:r>
              <a:rPr sz="1150" spc="-40" dirty="0" smtClean="0">
                <a:latin typeface="Arial"/>
                <a:cs typeface="Arial"/>
              </a:rPr>
              <a:t>(Mini-CEX)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ect </a:t>
            </a:r>
            <a:r>
              <a:rPr sz="1150" spc="-35" dirty="0" smtClean="0">
                <a:latin typeface="Arial"/>
                <a:cs typeface="Arial"/>
              </a:rPr>
              <a:t>Observation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ocedural </a:t>
            </a:r>
            <a:r>
              <a:rPr sz="1150" spc="-55" dirty="0" smtClean="0">
                <a:latin typeface="Arial"/>
                <a:cs typeface="Arial"/>
              </a:rPr>
              <a:t>Skills </a:t>
            </a:r>
            <a:r>
              <a:rPr sz="1150" spc="-110" dirty="0" smtClean="0">
                <a:latin typeface="Arial"/>
                <a:cs typeface="Arial"/>
              </a:rPr>
              <a:t>(DOPS)</a:t>
            </a:r>
            <a:r>
              <a:rPr sz="1150" spc="-55" dirty="0" smtClean="0">
                <a:latin typeface="Arial"/>
                <a:cs typeface="Arial"/>
              </a:rPr>
              <a:t> Multi-sou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ce </a:t>
            </a:r>
            <a:r>
              <a:rPr sz="1150" spc="-30" dirty="0" smtClean="0">
                <a:latin typeface="Arial"/>
                <a:cs typeface="Arial"/>
              </a:rPr>
              <a:t>feedback </a:t>
            </a:r>
            <a:r>
              <a:rPr sz="1150" spc="-90" dirty="0" smtClean="0">
                <a:latin typeface="Arial"/>
                <a:cs typeface="Arial"/>
              </a:rPr>
              <a:t>(MSF) 5 </a:t>
            </a:r>
            <a:r>
              <a:rPr sz="1150" spc="-35" dirty="0" smtClean="0">
                <a:latin typeface="Arial"/>
                <a:cs typeface="Arial"/>
              </a:rPr>
              <a:t>clinicians </a:t>
            </a:r>
            <a:r>
              <a:rPr sz="1150" spc="-25" dirty="0" smtClean="0">
                <a:latin typeface="Arial"/>
                <a:cs typeface="Arial"/>
              </a:rPr>
              <a:t>only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7"/>
              </a:spcBef>
            </a:pPr>
            <a:endParaRPr sz="500"/>
          </a:p>
          <a:p>
            <a:pPr marL="156210" marR="177800">
              <a:lnSpc>
                <a:spcPct val="104299"/>
              </a:lnSpc>
            </a:pPr>
            <a:r>
              <a:rPr sz="1150" spc="-15" dirty="0" smtClean="0">
                <a:latin typeface="Arial"/>
                <a:cs typeface="Arial"/>
              </a:rPr>
              <a:t>N</a:t>
            </a:r>
            <a:r>
              <a:rPr sz="1150" spc="-70" dirty="0" smtClean="0">
                <a:latin typeface="Arial"/>
                <a:cs typeface="Arial"/>
              </a:rPr>
              <a:t>B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und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k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n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b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0" dirty="0" smtClean="0">
                <a:latin typeface="Arial"/>
                <a:cs typeface="Arial"/>
              </a:rPr>
              <a:t>h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6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pp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40" dirty="0" smtClean="0">
                <a:latin typeface="Arial"/>
                <a:cs typeface="Arial"/>
              </a:rPr>
              <a:t>op</a:t>
            </a:r>
            <a:r>
              <a:rPr sz="1150" spc="45" dirty="0" smtClean="0">
                <a:latin typeface="Arial"/>
                <a:cs typeface="Arial"/>
              </a:rPr>
              <a:t>ri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 </a:t>
            </a:r>
            <a:r>
              <a:rPr sz="1150" spc="40" dirty="0" smtClean="0">
                <a:latin typeface="Arial"/>
                <a:cs typeface="Arial"/>
              </a:rPr>
              <a:t>m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mb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05" dirty="0" smtClean="0">
                <a:latin typeface="Arial"/>
                <a:cs typeface="Arial"/>
              </a:rPr>
              <a:t>f</a:t>
            </a:r>
            <a:r>
              <a:rPr sz="1150" spc="0" dirty="0" smtClean="0">
                <a:latin typeface="Arial"/>
                <a:cs typeface="Arial"/>
              </a:rPr>
              <a:t>: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5" dirty="0" smtClean="0">
                <a:latin typeface="Arial"/>
                <a:cs typeface="Arial"/>
              </a:rPr>
              <a:t>A</a:t>
            </a:r>
            <a:r>
              <a:rPr sz="1150" spc="-150" dirty="0" smtClean="0">
                <a:latin typeface="Arial"/>
                <a:cs typeface="Arial"/>
              </a:rPr>
              <a:t>ss</a:t>
            </a:r>
            <a:r>
              <a:rPr sz="1150" spc="40" dirty="0" smtClean="0">
                <a:latin typeface="Arial"/>
                <a:cs typeface="Arial"/>
              </a:rPr>
              <a:t>o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li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85" dirty="0" smtClean="0">
                <a:latin typeface="Arial"/>
                <a:cs typeface="Arial"/>
              </a:rPr>
              <a:t>f</a:t>
            </a:r>
            <a:r>
              <a:rPr sz="1150" spc="12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g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d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0" dirty="0" smtClean="0">
                <a:latin typeface="Arial"/>
                <a:cs typeface="Arial"/>
              </a:rPr>
              <a:t>nh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55" dirty="0" smtClean="0">
                <a:latin typeface="Arial"/>
                <a:cs typeface="Arial"/>
              </a:rPr>
              <a:t>d</a:t>
            </a:r>
            <a:r>
              <a:rPr sz="1150" spc="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nu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e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on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0" dirty="0" smtClean="0">
                <a:latin typeface="Arial"/>
                <a:cs typeface="Arial"/>
              </a:rPr>
              <a:t>,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50" dirty="0" smtClean="0">
                <a:latin typeface="Arial"/>
                <a:cs typeface="Arial"/>
              </a:rPr>
              <a:t>s</a:t>
            </a:r>
            <a:r>
              <a:rPr sz="1150" spc="40" dirty="0" smtClean="0">
                <a:latin typeface="Arial"/>
                <a:cs typeface="Arial"/>
              </a:rPr>
              <a:t>p</a:t>
            </a:r>
            <a:r>
              <a:rPr sz="1150" spc="-15" dirty="0" smtClean="0">
                <a:latin typeface="Arial"/>
                <a:cs typeface="Arial"/>
              </a:rPr>
              <a:t>e</a:t>
            </a:r>
            <a:r>
              <a:rPr sz="1150" spc="-85" dirty="0" smtClean="0">
                <a:latin typeface="Arial"/>
                <a:cs typeface="Arial"/>
              </a:rPr>
              <a:t>c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l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105" dirty="0" smtClean="0">
                <a:latin typeface="Arial"/>
                <a:cs typeface="Arial"/>
              </a:rPr>
              <a:t>t</a:t>
            </a:r>
            <a:r>
              <a:rPr sz="1150" spc="4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a</a:t>
            </a:r>
            <a:r>
              <a:rPr sz="1150" spc="45" dirty="0" smtClean="0">
                <a:latin typeface="Arial"/>
                <a:cs typeface="Arial"/>
              </a:rPr>
              <a:t>i</a:t>
            </a:r>
            <a:r>
              <a:rPr sz="1150" spc="40" dirty="0" smtClean="0">
                <a:latin typeface="Arial"/>
                <a:cs typeface="Arial"/>
              </a:rPr>
              <a:t>n</a:t>
            </a:r>
            <a:r>
              <a:rPr sz="1150" spc="-15" dirty="0" smtClean="0">
                <a:latin typeface="Arial"/>
                <a:cs typeface="Arial"/>
              </a:rPr>
              <a:t>ee</a:t>
            </a:r>
            <a:r>
              <a:rPr sz="1150" spc="-135" dirty="0" smtClean="0">
                <a:latin typeface="Arial"/>
                <a:cs typeface="Arial"/>
              </a:rPr>
              <a:t>s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&gt;</a:t>
            </a:r>
            <a:r>
              <a:rPr sz="1150" spc="-215" dirty="0" smtClean="0">
                <a:latin typeface="Arial"/>
                <a:cs typeface="Arial"/>
              </a:rPr>
              <a:t>S</a:t>
            </a:r>
            <a:r>
              <a:rPr sz="1150" spc="-90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4</a:t>
            </a:r>
            <a:endParaRPr sz="1150">
              <a:latin typeface="Arial"/>
              <a:cs typeface="Arial"/>
            </a:endParaRPr>
          </a:p>
          <a:p>
            <a:pPr marL="156210" marR="142240">
              <a:lnSpc>
                <a:spcPct val="139500"/>
              </a:lnSpc>
              <a:spcBef>
                <a:spcPts val="140"/>
              </a:spcBef>
            </a:pPr>
            <a:r>
              <a:rPr sz="1150" spc="-75" dirty="0" smtClean="0">
                <a:latin typeface="Arial"/>
                <a:cs typeface="Arial"/>
              </a:rPr>
              <a:t>Ensu</a:t>
            </a:r>
            <a:r>
              <a:rPr sz="1150" spc="-7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0" dirty="0" smtClean="0">
                <a:latin typeface="Arial"/>
                <a:cs typeface="Arial"/>
              </a:rPr>
              <a:t>trainees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esponsibilities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40" dirty="0" smtClean="0">
                <a:latin typeface="Arial"/>
                <a:cs typeface="Arial"/>
              </a:rPr>
              <a:t>safety</a:t>
            </a:r>
            <a:r>
              <a:rPr sz="1150" spc="-25" dirty="0" smtClean="0">
                <a:latin typeface="Arial"/>
                <a:cs typeface="Arial"/>
              </a:rPr>
              <a:t> </a:t>
            </a:r>
            <a:r>
              <a:rPr sz="1150" spc="-100" dirty="0" smtClean="0">
                <a:latin typeface="Arial"/>
                <a:cs typeface="Arial"/>
              </a:rPr>
              <a:t>Be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</a:t>
            </a:r>
            <a:r>
              <a:rPr sz="1150" spc="-5" dirty="0" smtClean="0">
                <a:latin typeface="Arial"/>
                <a:cs typeface="Arial"/>
              </a:rPr>
              <a:t>initial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elating </a:t>
            </a:r>
            <a:r>
              <a:rPr sz="1150" spc="25" dirty="0" smtClean="0">
                <a:latin typeface="Arial"/>
                <a:cs typeface="Arial"/>
              </a:rPr>
              <a:t>to</a:t>
            </a:r>
            <a:endParaRPr sz="1150">
              <a:latin typeface="Arial"/>
              <a:cs typeface="Arial"/>
            </a:endParaRPr>
          </a:p>
          <a:p>
            <a:pPr marL="156210">
              <a:lnSpc>
                <a:spcPct val="100000"/>
              </a:lnSpc>
              <a:spcBef>
                <a:spcPts val="120"/>
              </a:spcBef>
            </a:pP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 marL="156210" marR="458470" indent="0">
              <a:lnSpc>
                <a:spcPct val="108700"/>
              </a:lnSpc>
              <a:spcBef>
                <a:spcPts val="425"/>
              </a:spcBef>
            </a:pPr>
            <a:r>
              <a:rPr sz="1150" spc="-2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10" dirty="0" smtClean="0">
                <a:latin typeface="Arial"/>
                <a:cs typeface="Arial"/>
              </a:rPr>
              <a:t>attending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45" dirty="0" smtClean="0">
                <a:latin typeface="Arial"/>
                <a:cs typeface="Arial"/>
              </a:rPr>
              <a:t>focussed </a:t>
            </a:r>
            <a:r>
              <a:rPr sz="1150" spc="-25" dirty="0" smtClean="0">
                <a:latin typeface="Arial"/>
                <a:cs typeface="Arial"/>
              </a:rPr>
              <a:t>educational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opportunities: </a:t>
            </a:r>
            <a:r>
              <a:rPr sz="1150" spc="-105" dirty="0" smtClean="0">
                <a:latin typeface="Arial"/>
                <a:cs typeface="Arial"/>
              </a:rPr>
              <a:t>HBGL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15" dirty="0" smtClean="0">
                <a:latin typeface="Arial"/>
                <a:cs typeface="Arial"/>
              </a:rPr>
              <a:t>meeting; </a:t>
            </a:r>
            <a:r>
              <a:rPr sz="1150" spc="-150" dirty="0" smtClean="0">
                <a:latin typeface="Arial"/>
                <a:cs typeface="Arial"/>
              </a:rPr>
              <a:t>GPST </a:t>
            </a:r>
            <a:r>
              <a:rPr sz="1150" spc="-30" dirty="0" smtClean="0">
                <a:latin typeface="Arial"/>
                <a:cs typeface="Arial"/>
              </a:rPr>
              <a:t>Co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Course.</a:t>
            </a:r>
            <a:endParaRPr sz="1150">
              <a:latin typeface="Arial"/>
              <a:cs typeface="Arial"/>
            </a:endParaRPr>
          </a:p>
          <a:p>
            <a:pPr marL="156210" marR="501650" indent="0">
              <a:lnSpc>
                <a:spcPct val="108700"/>
              </a:lnSpc>
              <a:spcBef>
                <a:spcPts val="425"/>
              </a:spcBef>
            </a:pPr>
            <a:r>
              <a:rPr sz="1150" spc="-20" dirty="0" smtClean="0">
                <a:latin typeface="Arial"/>
                <a:cs typeface="Arial"/>
              </a:rPr>
              <a:t>Communicate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app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opriately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40" dirty="0" smtClean="0">
                <a:latin typeface="Arial"/>
                <a:cs typeface="Arial"/>
              </a:rPr>
              <a:t>conce</a:t>
            </a:r>
            <a:r>
              <a:rPr sz="1150" spc="-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ns </a:t>
            </a:r>
            <a:r>
              <a:rPr sz="1150" spc="-10" dirty="0" smtClean="0">
                <a:latin typeface="Arial"/>
                <a:cs typeface="Arial"/>
              </a:rPr>
              <a:t>about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0" dirty="0" smtClean="0">
                <a:latin typeface="Arial"/>
                <a:cs typeface="Arial"/>
              </a:rPr>
              <a:t>trainee</a:t>
            </a:r>
            <a:r>
              <a:rPr sz="1150" spc="-70" dirty="0" smtClean="0">
                <a:latin typeface="Arial"/>
                <a:cs typeface="Arial"/>
              </a:rPr>
              <a:t>’</a:t>
            </a:r>
            <a:r>
              <a:rPr sz="1150" spc="-135" dirty="0" smtClean="0">
                <a:latin typeface="Arial"/>
                <a:cs typeface="Arial"/>
              </a:rPr>
              <a:t>s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TPD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5"/>
              </a:spcBef>
            </a:pPr>
            <a:endParaRPr sz="500"/>
          </a:p>
          <a:p>
            <a:pPr marL="156210">
              <a:lnSpc>
                <a:spcPct val="1000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60" dirty="0" smtClean="0">
                <a:latin typeface="Arial"/>
                <a:cs typeface="Arial"/>
              </a:rPr>
              <a:t>Supervisors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114" dirty="0" smtClean="0">
                <a:latin typeface="Arial"/>
                <a:cs typeface="Arial"/>
              </a:rPr>
              <a:t>(CSR)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placement</a:t>
            </a:r>
            <a:endParaRPr sz="1150">
              <a:latin typeface="Arial"/>
              <a:cs typeface="Arial"/>
            </a:endParaRPr>
          </a:p>
        </p:txBody>
      </p:sp>
      <p:sp>
        <p:nvSpPr>
          <p:cNvPr id="28" name="object 18"/>
          <p:cNvSpPr txBox="1"/>
          <p:nvPr/>
        </p:nvSpPr>
        <p:spPr>
          <a:xfrm>
            <a:off x="5513299" y="828554"/>
            <a:ext cx="4654550" cy="1246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003782"/>
                </a:solidFill>
                <a:latin typeface="Myriad Pro"/>
                <a:cs typeface="Myriad Pro"/>
              </a:rPr>
              <a:t>Guide </a:t>
            </a:r>
            <a:r>
              <a:rPr sz="1400" b="1" spc="-1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o </a:t>
            </a:r>
            <a:r>
              <a:rPr sz="1400" b="1" spc="-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lini</a:t>
            </a:r>
            <a:r>
              <a:rPr sz="1400" b="1" spc="5" dirty="0" smtClean="0">
                <a:solidFill>
                  <a:srgbClr val="003782"/>
                </a:solidFill>
                <a:latin typeface="Myriad Pro"/>
                <a:cs typeface="Myriad Pro"/>
              </a:rPr>
              <a:t>c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al Supe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visor Repo</a:t>
            </a:r>
            <a:r>
              <a:rPr sz="1400" b="1" spc="25" dirty="0" smtClean="0">
                <a:solidFill>
                  <a:srgbClr val="003782"/>
                </a:solidFill>
                <a:latin typeface="Myriad Pro"/>
                <a:cs typeface="Myriad Pro"/>
              </a:rPr>
              <a:t>r</a:t>
            </a:r>
            <a:r>
              <a:rPr sz="1400" b="1" spc="0" dirty="0" smtClean="0">
                <a:solidFill>
                  <a:srgbClr val="003782"/>
                </a:solidFill>
                <a:latin typeface="Myriad Pro"/>
                <a:cs typeface="Myriad Pro"/>
              </a:rPr>
              <a:t>t</a:t>
            </a:r>
            <a:endParaRPr sz="1400">
              <a:latin typeface="Myriad Pro"/>
              <a:cs typeface="Myriad Pro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 marL="1270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0" dirty="0" smtClean="0">
                <a:latin typeface="Arial"/>
                <a:cs typeface="Arial"/>
              </a:rPr>
              <a:t>completed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5" dirty="0" smtClean="0">
                <a:latin typeface="Arial"/>
                <a:cs typeface="Arial"/>
              </a:rPr>
              <a:t>part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last appraisal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your trainee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6 </a:t>
            </a:r>
            <a:r>
              <a:rPr sz="1150" spc="-10" dirty="0" smtClean="0">
                <a:latin typeface="Arial"/>
                <a:cs typeface="Arial"/>
              </a:rPr>
              <a:t>monthly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eview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35" dirty="0" smtClean="0">
                <a:latin typeface="Arial"/>
                <a:cs typeface="Arial"/>
              </a:rPr>
              <a:t>Educational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5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, or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6 </a:t>
            </a:r>
            <a:r>
              <a:rPr sz="1150" spc="5" dirty="0" smtClean="0">
                <a:latin typeface="Arial"/>
                <a:cs typeface="Arial"/>
              </a:rPr>
              <a:t>month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85" dirty="0" smtClean="0">
                <a:latin typeface="Arial"/>
                <a:cs typeface="Arial"/>
              </a:rPr>
              <a:t>(see </a:t>
            </a:r>
            <a:r>
              <a:rPr sz="1150" spc="-10" dirty="0" smtClean="0">
                <a:latin typeface="Arial"/>
                <a:cs typeface="Arial"/>
              </a:rPr>
              <a:t>timeline on </a:t>
            </a:r>
            <a:r>
              <a:rPr sz="1150" spc="30" dirty="0" smtClean="0">
                <a:latin typeface="Arial"/>
                <a:cs typeface="Arial"/>
              </a:rPr>
              <a:t>flow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chart). 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e-Portfolio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5" dirty="0" smtClean="0">
                <a:latin typeface="Arial"/>
                <a:cs typeface="Arial"/>
              </a:rPr>
              <a:t>section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50" dirty="0" smtClean="0">
                <a:latin typeface="Arial"/>
                <a:cs typeface="Arial"/>
              </a:rPr>
              <a:t>Supervisor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write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short </a:t>
            </a:r>
            <a:r>
              <a:rPr sz="1150" spc="-10" dirty="0" smtClean="0">
                <a:latin typeface="Arial"/>
                <a:cs typeface="Arial"/>
              </a:rPr>
              <a:t>structu</a:t>
            </a:r>
            <a:r>
              <a:rPr sz="1150" spc="-3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ed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on 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end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20" dirty="0" smtClean="0">
                <a:latin typeface="Arial"/>
                <a:cs typeface="Arial"/>
              </a:rPr>
              <a:t>hospital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5526279" y="2577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279" y="284046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526279" y="310296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526279" y="355596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 txBox="1"/>
          <p:nvPr/>
        </p:nvSpPr>
        <p:spPr>
          <a:xfrm>
            <a:off x="5513299" y="2219304"/>
            <a:ext cx="4730750" cy="2491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55" dirty="0" smtClean="0">
                <a:latin typeface="Arial"/>
                <a:cs typeface="Arial"/>
              </a:rPr>
              <a:t>This </a:t>
            </a:r>
            <a:r>
              <a:rPr sz="1150" b="1" spc="-50" dirty="0" smtClean="0">
                <a:latin typeface="Arial"/>
                <a:cs typeface="Arial"/>
              </a:rPr>
              <a:t>covers:</a:t>
            </a:r>
            <a:endParaRPr sz="1150">
              <a:latin typeface="Arial"/>
              <a:cs typeface="Arial"/>
            </a:endParaRPr>
          </a:p>
          <a:p>
            <a:pPr marL="156210" marR="1995170">
              <a:lnSpc>
                <a:spcPct val="149800"/>
              </a:lnSpc>
              <a:spcBef>
                <a:spcPts val="280"/>
              </a:spcBef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70" dirty="0" smtClean="0">
                <a:latin typeface="Arial"/>
                <a:cs typeface="Arial"/>
              </a:rPr>
              <a:t>base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post;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Practical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post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675005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35" dirty="0" smtClean="0">
                <a:latin typeface="Arial"/>
                <a:cs typeface="Arial"/>
              </a:rPr>
              <a:t>competencies,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4 - </a:t>
            </a:r>
            <a:r>
              <a:rPr sz="1150" spc="-45" dirty="0" smtClean="0">
                <a:latin typeface="Arial"/>
                <a:cs typeface="Arial"/>
              </a:rPr>
              <a:t>Relationships,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Diagnostics,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15" dirty="0" smtClean="0">
                <a:latin typeface="Arial"/>
                <a:cs typeface="Arial"/>
              </a:rPr>
              <a:t>Management,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ofessionalism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 indent="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This is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10" dirty="0" smtClean="0">
                <a:latin typeface="Arial"/>
                <a:cs typeface="Arial"/>
              </a:rPr>
              <a:t>would </a:t>
            </a:r>
            <a:r>
              <a:rPr sz="1150" spc="-35" dirty="0" smtClean="0">
                <a:latin typeface="Arial"/>
                <a:cs typeface="Arial"/>
              </a:rPr>
              <a:t>expect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165" dirty="0" smtClean="0">
                <a:latin typeface="Arial"/>
                <a:cs typeface="Arial"/>
              </a:rPr>
              <a:t>ST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20" dirty="0" smtClean="0">
                <a:latin typeface="Arial"/>
                <a:cs typeface="Arial"/>
              </a:rPr>
              <a:t>i.e. </a:t>
            </a:r>
            <a:r>
              <a:rPr sz="1150" spc="-114" dirty="0" smtClean="0">
                <a:latin typeface="Arial"/>
                <a:cs typeface="Arial"/>
              </a:rPr>
              <a:t>ST1 or </a:t>
            </a:r>
            <a:r>
              <a:rPr sz="1150" spc="-85" dirty="0" smtClean="0">
                <a:latin typeface="Arial"/>
                <a:cs typeface="Arial"/>
              </a:rPr>
              <a:t>ST2.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92075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elect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onic </a:t>
            </a:r>
            <a:r>
              <a:rPr sz="1150" spc="10" dirty="0" smtClean="0">
                <a:latin typeface="Arial"/>
                <a:cs typeface="Arial"/>
              </a:rPr>
              <a:t>form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ovides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eminders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definitions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competences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make </a:t>
            </a:r>
            <a:r>
              <a:rPr sz="1150" spc="10" dirty="0" smtClean="0">
                <a:latin typeface="Arial"/>
                <a:cs typeface="Arial"/>
              </a:rPr>
              <a:t>writing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 </a:t>
            </a:r>
            <a:r>
              <a:rPr sz="1150" spc="-60" dirty="0" smtClean="0">
                <a:latin typeface="Arial"/>
                <a:cs typeface="Arial"/>
              </a:rPr>
              <a:t>easier (wo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5" dirty="0" smtClean="0">
                <a:latin typeface="Arial"/>
                <a:cs typeface="Arial"/>
              </a:rPr>
              <a:t>pictu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es). </a:t>
            </a:r>
            <a:r>
              <a:rPr sz="1150" spc="-5" dirty="0" smtClean="0">
                <a:latin typeface="Arial"/>
                <a:cs typeface="Arial"/>
              </a:rPr>
              <a:t>It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55" dirty="0" smtClean="0">
                <a:latin typeface="Arial"/>
                <a:cs typeface="Arial"/>
              </a:rPr>
              <a:t>also</a:t>
            </a:r>
            <a:r>
              <a:rPr sz="1150" spc="-35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5" dirty="0" smtClean="0">
                <a:latin typeface="Arial"/>
                <a:cs typeface="Arial"/>
              </a:rPr>
              <a:t>helpful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efer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40" dirty="0" smtClean="0">
                <a:latin typeface="Arial"/>
                <a:cs typeface="Arial"/>
              </a:rPr>
              <a:t>statement(s)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website in r</a:t>
            </a:r>
            <a:r>
              <a:rPr sz="1150" spc="-10" dirty="0" smtClean="0">
                <a:latin typeface="Arial"/>
                <a:cs typeface="Arial"/>
              </a:rPr>
              <a:t>eporting on the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0" dirty="0" smtClean="0">
                <a:latin typeface="Arial"/>
                <a:cs typeface="Arial"/>
              </a:rPr>
              <a:t>skills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elevant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</a:t>
            </a:r>
            <a:endParaRPr sz="11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508021" y="873031"/>
            <a:ext cx="4708750" cy="4022950"/>
          </a:xfrm>
          <a:custGeom>
            <a:avLst/>
            <a:gdLst/>
            <a:ahLst/>
            <a:cxnLst/>
            <a:rect l="l" t="t" r="r" b="b"/>
            <a:pathLst>
              <a:path w="4708750" h="4022950">
                <a:moveTo>
                  <a:pt x="4523583" y="0"/>
                </a:moveTo>
                <a:lnTo>
                  <a:pt x="185167" y="0"/>
                </a:lnTo>
                <a:lnTo>
                  <a:pt x="132624" y="702"/>
                </a:lnTo>
                <a:lnTo>
                  <a:pt x="91098" y="3348"/>
                </a:lnTo>
                <a:lnTo>
                  <a:pt x="46629" y="13797"/>
                </a:lnTo>
                <a:lnTo>
                  <a:pt x="13797" y="46629"/>
                </a:lnTo>
                <a:lnTo>
                  <a:pt x="3348" y="91098"/>
                </a:lnTo>
                <a:lnTo>
                  <a:pt x="702" y="132624"/>
                </a:lnTo>
                <a:lnTo>
                  <a:pt x="0" y="185167"/>
                </a:lnTo>
                <a:lnTo>
                  <a:pt x="0" y="3837783"/>
                </a:lnTo>
                <a:lnTo>
                  <a:pt x="702" y="3890325"/>
                </a:lnTo>
                <a:lnTo>
                  <a:pt x="3348" y="3931851"/>
                </a:lnTo>
                <a:lnTo>
                  <a:pt x="13797" y="3976321"/>
                </a:lnTo>
                <a:lnTo>
                  <a:pt x="46629" y="4009153"/>
                </a:lnTo>
                <a:lnTo>
                  <a:pt x="91098" y="4019602"/>
                </a:lnTo>
                <a:lnTo>
                  <a:pt x="132624" y="4022248"/>
                </a:lnTo>
                <a:lnTo>
                  <a:pt x="185167" y="4022950"/>
                </a:lnTo>
                <a:lnTo>
                  <a:pt x="4523583" y="4022950"/>
                </a:lnTo>
                <a:lnTo>
                  <a:pt x="4576125" y="4022248"/>
                </a:lnTo>
                <a:lnTo>
                  <a:pt x="4617651" y="4019602"/>
                </a:lnTo>
                <a:lnTo>
                  <a:pt x="4662121" y="4009153"/>
                </a:lnTo>
                <a:lnTo>
                  <a:pt x="4694953" y="3976321"/>
                </a:lnTo>
                <a:lnTo>
                  <a:pt x="4705402" y="3931851"/>
                </a:lnTo>
                <a:lnTo>
                  <a:pt x="4708048" y="3890325"/>
                </a:lnTo>
                <a:lnTo>
                  <a:pt x="4708750" y="3837783"/>
                </a:lnTo>
                <a:lnTo>
                  <a:pt x="4708750" y="185167"/>
                </a:lnTo>
                <a:lnTo>
                  <a:pt x="4708048" y="132624"/>
                </a:lnTo>
                <a:lnTo>
                  <a:pt x="4705402" y="91098"/>
                </a:lnTo>
                <a:lnTo>
                  <a:pt x="4694953" y="46629"/>
                </a:lnTo>
                <a:lnTo>
                  <a:pt x="4662121" y="13797"/>
                </a:lnTo>
                <a:lnTo>
                  <a:pt x="4617651" y="3348"/>
                </a:lnTo>
                <a:lnTo>
                  <a:pt x="4576125" y="702"/>
                </a:lnTo>
                <a:lnTo>
                  <a:pt x="4523583" y="0"/>
                </a:lnTo>
                <a:close/>
              </a:path>
            </a:pathLst>
          </a:custGeom>
          <a:solidFill>
            <a:srgbClr val="DFF1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6012279" y="208299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12279" y="2309499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012279" y="253599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 txBox="1"/>
          <p:nvPr/>
        </p:nvSpPr>
        <p:spPr>
          <a:xfrm>
            <a:off x="5855300" y="1463106"/>
            <a:ext cx="4107179" cy="12045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00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h</a:t>
            </a:r>
            <a:r>
              <a:rPr sz="1200" b="1" spc="0" dirty="0" smtClean="0">
                <a:latin typeface="Arial"/>
                <a:cs typeface="Arial"/>
              </a:rPr>
              <a:t>e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-25" dirty="0" smtClean="0">
                <a:latin typeface="Arial"/>
                <a:cs typeface="Arial"/>
              </a:rPr>
              <a:t>imple</a:t>
            </a:r>
            <a:r>
              <a:rPr sz="1200" b="1" spc="-165" dirty="0" smtClean="0">
                <a:latin typeface="Arial"/>
                <a:cs typeface="Arial"/>
              </a:rPr>
              <a:t>s</a:t>
            </a:r>
            <a:r>
              <a:rPr sz="1200" b="1" spc="60" dirty="0" smtClean="0">
                <a:latin typeface="Arial"/>
                <a:cs typeface="Arial"/>
              </a:rPr>
              <a:t>t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y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g</a:t>
            </a:r>
            <a:r>
              <a:rPr sz="1200" b="1" spc="0" dirty="0" smtClean="0">
                <a:latin typeface="Arial"/>
                <a:cs typeface="Arial"/>
              </a:rPr>
              <a:t>o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tt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-9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: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epor</a:t>
            </a:r>
            <a:r>
              <a:rPr sz="1200" b="1" spc="3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tf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olio.</a:t>
            </a:r>
            <a:r>
              <a:rPr sz="1200" b="1" spc="-5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c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gp.org.uk</a:t>
            </a:r>
            <a:r>
              <a:rPr sz="1200" b="1" spc="10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/</a:t>
            </a:r>
            <a:r>
              <a:rPr sz="1200" b="1" spc="-2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login.a</a:t>
            </a:r>
            <a:r>
              <a:rPr sz="1200" b="1" spc="-16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s</a:t>
            </a:r>
            <a:r>
              <a:rPr sz="1200" b="1" spc="0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30" dirty="0" smtClean="0">
                <a:latin typeface="Arial"/>
                <a:cs typeface="Arial"/>
              </a:rPr>
              <a:t>click on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b="1" spc="-50" dirty="0" smtClean="0">
                <a:latin typeface="Arial"/>
                <a:cs typeface="Arial"/>
              </a:rPr>
              <a:t>Assessment </a:t>
            </a:r>
            <a:r>
              <a:rPr sz="1200" b="1" spc="10" dirty="0" smtClean="0">
                <a:latin typeface="Arial"/>
                <a:cs typeface="Arial"/>
              </a:rPr>
              <a:t>form page</a:t>
            </a:r>
            <a:endParaRPr sz="1200">
              <a:latin typeface="Arial"/>
              <a:cs typeface="Arial"/>
            </a:endParaRPr>
          </a:p>
          <a:p>
            <a:pPr marL="300355" marR="12700">
              <a:lnSpc>
                <a:spcPct val="123900"/>
              </a:lnSpc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30" dirty="0" smtClean="0">
                <a:latin typeface="Arial"/>
                <a:cs typeface="Arial"/>
              </a:rPr>
              <a:t>details </a:t>
            </a:r>
            <a:r>
              <a:rPr sz="1200" spc="-40" dirty="0" smtClean="0">
                <a:latin typeface="Arial"/>
                <a:cs typeface="Arial"/>
              </a:rPr>
              <a:t>page </a:t>
            </a:r>
            <a:r>
              <a:rPr sz="1200" spc="-30" dirty="0" smtClean="0">
                <a:latin typeface="Arial"/>
                <a:cs typeface="Arial"/>
              </a:rPr>
              <a:t>and click on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5" dirty="0" smtClean="0">
                <a:latin typeface="Arial"/>
                <a:cs typeface="Arial"/>
              </a:rPr>
              <a:t>at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5" dirty="0" smtClean="0">
                <a:latin typeface="Arial"/>
                <a:cs typeface="Arial"/>
              </a:rPr>
              <a:t>bottom.</a:t>
            </a:r>
            <a:r>
              <a:rPr sz="1200" spc="10" dirty="0" smtClean="0">
                <a:latin typeface="Arial"/>
                <a:cs typeface="Arial"/>
              </a:rPr>
              <a:t> </a:t>
            </a: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10" dirty="0" smtClean="0">
                <a:latin typeface="Arial"/>
                <a:cs typeface="Arial"/>
              </a:rPr>
              <a:t>form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7"/>
          <p:cNvSpPr/>
          <p:nvPr/>
        </p:nvSpPr>
        <p:spPr>
          <a:xfrm>
            <a:off x="6012279" y="35347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6012279" y="37612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6012279" y="3987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012279" y="4214257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6012279" y="4440758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 txBox="1"/>
          <p:nvPr/>
        </p:nvSpPr>
        <p:spPr>
          <a:xfrm>
            <a:off x="5855299" y="2914865"/>
            <a:ext cx="4096385" cy="16573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</a:t>
            </a:r>
            <a:r>
              <a:rPr sz="1200" b="1" spc="0" dirty="0" smtClean="0">
                <a:latin typeface="Arial"/>
                <a:cs typeface="Arial"/>
              </a:rPr>
              <a:t>u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c</a:t>
            </a:r>
            <a:r>
              <a:rPr sz="1200" b="1" spc="-25" dirty="0" smtClean="0">
                <a:latin typeface="Arial"/>
                <a:cs typeface="Arial"/>
              </a:rPr>
              <a:t>a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</a:t>
            </a:r>
            <a:r>
              <a:rPr sz="1200" b="1" spc="0" dirty="0" smtClean="0">
                <a:latin typeface="Arial"/>
                <a:cs typeface="Arial"/>
              </a:rPr>
              <a:t>g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105" dirty="0" smtClean="0">
                <a:latin typeface="Arial"/>
                <a:cs typeface="Arial"/>
              </a:rPr>
              <a:t>w</a:t>
            </a:r>
            <a:r>
              <a:rPr sz="1200" b="1" spc="-25" dirty="0" smtClean="0">
                <a:latin typeface="Arial"/>
                <a:cs typeface="Arial"/>
              </a:rPr>
              <a:t>i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0" dirty="0" smtClean="0">
                <a:latin typeface="Arial"/>
                <a:cs typeface="Arial"/>
              </a:rPr>
              <a:t>h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you</a:t>
            </a:r>
            <a:r>
              <a:rPr sz="1200" b="1" spc="0" dirty="0" smtClean="0">
                <a:latin typeface="Arial"/>
                <a:cs typeface="Arial"/>
              </a:rPr>
              <a:t>r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165" dirty="0" smtClean="0">
                <a:latin typeface="Arial"/>
                <a:cs typeface="Arial"/>
              </a:rPr>
              <a:t>RC</a:t>
            </a:r>
            <a:r>
              <a:rPr sz="1200" b="1" spc="-100" dirty="0" smtClean="0">
                <a:latin typeface="Arial"/>
                <a:cs typeface="Arial"/>
              </a:rPr>
              <a:t>G</a:t>
            </a:r>
            <a:r>
              <a:rPr sz="1200" b="1" spc="-140" dirty="0" smtClean="0">
                <a:latin typeface="Arial"/>
                <a:cs typeface="Arial"/>
              </a:rPr>
              <a:t>P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logi</a:t>
            </a:r>
            <a:r>
              <a:rPr sz="1200" b="1" spc="0" dirty="0" smtClean="0">
                <a:latin typeface="Arial"/>
                <a:cs typeface="Arial"/>
              </a:rPr>
              <a:t>n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-25" dirty="0" smtClean="0">
                <a:latin typeface="Arial"/>
                <a:cs typeface="Arial"/>
              </a:rPr>
              <a:t>de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ail</a:t>
            </a:r>
            <a:r>
              <a:rPr sz="1200" b="1" spc="-140" dirty="0" smtClean="0">
                <a:latin typeface="Arial"/>
                <a:cs typeface="Arial"/>
              </a:rPr>
              <a:t>s</a:t>
            </a:r>
            <a:r>
              <a:rPr sz="1200" b="1" spc="-50" dirty="0" smtClean="0">
                <a:latin typeface="Arial"/>
                <a:cs typeface="Arial"/>
              </a:rPr>
              <a:t> </a:t>
            </a:r>
            <a:r>
              <a:rPr sz="1200" b="1" spc="35" dirty="0" smtClean="0">
                <a:latin typeface="Arial"/>
                <a:cs typeface="Arial"/>
              </a:rPr>
              <a:t>t</a:t>
            </a:r>
            <a:r>
              <a:rPr sz="1200" b="1" spc="-25" dirty="0" smtClean="0">
                <a:latin typeface="Arial"/>
                <a:cs typeface="Arial"/>
              </a:rPr>
              <a:t>o</a:t>
            </a:r>
            <a:r>
              <a:rPr sz="1200" b="1" spc="-70" dirty="0" smtClean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0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sz="1200" b="1" spc="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https://eportfolio.</a:t>
            </a:r>
            <a:r>
              <a:rPr sz="1200" b="1" spc="-15" dirty="0" smtClean="0">
                <a:solidFill>
                  <a:srgbClr val="003782"/>
                </a:solidFill>
                <a:latin typeface="Arial"/>
                <a:cs typeface="Arial"/>
                <a:hlinkClick r:id="rId3"/>
              </a:rPr>
              <a:t>rcgp.org.uk/login.asp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6"/>
              </a:spcBef>
            </a:pPr>
            <a:endParaRPr sz="600"/>
          </a:p>
          <a:p>
            <a:pPr marL="300355">
              <a:lnSpc>
                <a:spcPct val="100000"/>
              </a:lnSpc>
            </a:pPr>
            <a:r>
              <a:rPr sz="1200" spc="-65" dirty="0" smtClean="0">
                <a:latin typeface="Arial"/>
                <a:cs typeface="Arial"/>
              </a:rPr>
              <a:t>Select </a:t>
            </a:r>
            <a:r>
              <a:rPr sz="1200" spc="-20" dirty="0" smtClean="0">
                <a:latin typeface="Arial"/>
                <a:cs typeface="Arial"/>
              </a:rPr>
              <a:t>your </a:t>
            </a:r>
            <a:r>
              <a:rPr sz="1200" spc="-25" dirty="0" smtClean="0">
                <a:latin typeface="Arial"/>
                <a:cs typeface="Arial"/>
              </a:rPr>
              <a:t>trainee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Left hand navigation </a:t>
            </a:r>
            <a:r>
              <a:rPr sz="1200" spc="-25" dirty="0" smtClean="0">
                <a:latin typeface="Arial"/>
                <a:cs typeface="Arial"/>
              </a:rPr>
              <a:t>bar </a:t>
            </a:r>
            <a:r>
              <a:rPr sz="1200" spc="10" dirty="0" smtClean="0">
                <a:latin typeface="Arial"/>
                <a:cs typeface="Arial"/>
              </a:rPr>
              <a:t>&gt; </a:t>
            </a:r>
            <a:r>
              <a:rPr sz="1200" spc="-30" dirty="0" smtClean="0">
                <a:latin typeface="Arial"/>
                <a:cs typeface="Arial"/>
              </a:rPr>
              <a:t>click</a:t>
            </a:r>
            <a:r>
              <a:rPr sz="1200" spc="-5" dirty="0" smtClean="0">
                <a:latin typeface="Arial"/>
                <a:cs typeface="Arial"/>
              </a:rPr>
              <a:t> </a:t>
            </a:r>
            <a:r>
              <a:rPr sz="1200" b="1" spc="-20" dirty="0" smtClean="0">
                <a:latin typeface="Arial"/>
                <a:cs typeface="Arial"/>
              </a:rPr>
              <a:t>evidence</a:t>
            </a:r>
            <a:endParaRPr sz="1200">
              <a:latin typeface="Arial"/>
              <a:cs typeface="Arial"/>
            </a:endParaRPr>
          </a:p>
          <a:p>
            <a:pPr marL="300355" marR="1429385">
              <a:lnSpc>
                <a:spcPct val="123900"/>
              </a:lnSpc>
            </a:pPr>
            <a:r>
              <a:rPr sz="1200" spc="-105" dirty="0" smtClean="0">
                <a:latin typeface="Arial"/>
                <a:cs typeface="Arial"/>
              </a:rPr>
              <a:t>Sc</a:t>
            </a:r>
            <a:r>
              <a:rPr sz="1200" spc="-85" dirty="0" smtClean="0">
                <a:latin typeface="Arial"/>
                <a:cs typeface="Arial"/>
              </a:rPr>
              <a:t>r</a:t>
            </a:r>
            <a:r>
              <a:rPr sz="1200" spc="0" dirty="0" smtClean="0">
                <a:latin typeface="Arial"/>
                <a:cs typeface="Arial"/>
              </a:rPr>
              <a:t>oll </a:t>
            </a:r>
            <a:r>
              <a:rPr sz="1200" spc="10" dirty="0" smtClean="0">
                <a:latin typeface="Arial"/>
                <a:cs typeface="Arial"/>
              </a:rPr>
              <a:t>down </a:t>
            </a:r>
            <a:r>
              <a:rPr sz="1200" spc="30" dirty="0" smtClean="0">
                <a:latin typeface="Arial"/>
                <a:cs typeface="Arial"/>
              </a:rPr>
              <a:t>to </a:t>
            </a:r>
            <a:r>
              <a:rPr sz="1200" spc="10" dirty="0" smtClean="0">
                <a:latin typeface="Arial"/>
                <a:cs typeface="Arial"/>
              </a:rPr>
              <a:t>find </a:t>
            </a:r>
            <a:r>
              <a:rPr sz="1200" spc="-10" dirty="0" smtClean="0">
                <a:latin typeface="Arial"/>
                <a:cs typeface="Arial"/>
              </a:rPr>
              <a:t>the </a:t>
            </a:r>
            <a:r>
              <a:rPr sz="1200" spc="-25" dirty="0" smtClean="0">
                <a:latin typeface="Arial"/>
                <a:cs typeface="Arial"/>
              </a:rPr>
              <a:t>r</a:t>
            </a:r>
            <a:r>
              <a:rPr sz="1200" spc="-35" dirty="0" smtClean="0">
                <a:latin typeface="Arial"/>
                <a:cs typeface="Arial"/>
              </a:rPr>
              <a:t>elevant </a:t>
            </a:r>
            <a:r>
              <a:rPr sz="1200" spc="-20" dirty="0" smtClean="0">
                <a:latin typeface="Arial"/>
                <a:cs typeface="Arial"/>
              </a:rPr>
              <a:t>post</a:t>
            </a:r>
            <a:r>
              <a:rPr sz="1200" spc="-10" dirty="0" smtClean="0">
                <a:latin typeface="Arial"/>
                <a:cs typeface="Arial"/>
              </a:rPr>
              <a:t> </a:t>
            </a:r>
            <a:r>
              <a:rPr sz="1200" spc="-35" dirty="0" smtClean="0">
                <a:latin typeface="Arial"/>
                <a:cs typeface="Arial"/>
              </a:rPr>
              <a:t>Click </a:t>
            </a:r>
            <a:r>
              <a:rPr sz="1200" spc="-20" dirty="0" smtClean="0">
                <a:latin typeface="Arial"/>
                <a:cs typeface="Arial"/>
              </a:rPr>
              <a:t>under </a:t>
            </a:r>
            <a:r>
              <a:rPr sz="1200" spc="-165" dirty="0" smtClean="0">
                <a:latin typeface="Arial"/>
                <a:cs typeface="Arial"/>
              </a:rPr>
              <a:t>CSR </a:t>
            </a:r>
            <a:r>
              <a:rPr sz="1200" spc="-35" dirty="0" smtClean="0">
                <a:latin typeface="Arial"/>
                <a:cs typeface="Arial"/>
              </a:rPr>
              <a:t>(hand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40" dirty="0" smtClean="0">
                <a:latin typeface="Arial"/>
                <a:cs typeface="Arial"/>
              </a:rPr>
              <a:t>pen)</a:t>
            </a:r>
            <a:endParaRPr sz="1200">
              <a:latin typeface="Arial"/>
              <a:cs typeface="Arial"/>
            </a:endParaRPr>
          </a:p>
          <a:p>
            <a:pPr marL="300355">
              <a:lnSpc>
                <a:spcPct val="100000"/>
              </a:lnSpc>
              <a:spcBef>
                <a:spcPts val="340"/>
              </a:spcBef>
            </a:pPr>
            <a:r>
              <a:rPr sz="1200" spc="-20" dirty="0" smtClean="0">
                <a:latin typeface="Arial"/>
                <a:cs typeface="Arial"/>
              </a:rPr>
              <a:t>Complete </a:t>
            </a:r>
            <a:r>
              <a:rPr sz="1200" spc="-10" dirty="0" smtClean="0">
                <a:latin typeface="Arial"/>
                <a:cs typeface="Arial"/>
              </a:rPr>
              <a:t>documentation </a:t>
            </a:r>
            <a:r>
              <a:rPr sz="1200" spc="30" dirty="0" smtClean="0">
                <a:latin typeface="Arial"/>
                <a:cs typeface="Arial"/>
              </a:rPr>
              <a:t>with </a:t>
            </a:r>
            <a:r>
              <a:rPr sz="1200" spc="-25" dirty="0" smtClean="0">
                <a:latin typeface="Arial"/>
                <a:cs typeface="Arial"/>
              </a:rPr>
              <a:t>trainee pr</a:t>
            </a:r>
            <a:r>
              <a:rPr sz="1200" spc="-45" dirty="0" smtClean="0">
                <a:latin typeface="Arial"/>
                <a:cs typeface="Arial"/>
              </a:rPr>
              <a:t>esent </a:t>
            </a:r>
            <a:r>
              <a:rPr sz="1200" spc="-30" dirty="0" smtClean="0">
                <a:latin typeface="Arial"/>
                <a:cs typeface="Arial"/>
              </a:rPr>
              <a:t>and </a:t>
            </a:r>
            <a:r>
              <a:rPr sz="1200" spc="-15" dirty="0" smtClean="0">
                <a:latin typeface="Arial"/>
                <a:cs typeface="Arial"/>
              </a:rPr>
              <a:t>submit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13"/>
          <p:cNvSpPr/>
          <p:nvPr/>
        </p:nvSpPr>
        <p:spPr>
          <a:xfrm>
            <a:off x="457479" y="1159156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457479" y="1802655"/>
            <a:ext cx="61864" cy="60487"/>
          </a:xfrm>
          <a:custGeom>
            <a:avLst/>
            <a:gdLst/>
            <a:ahLst/>
            <a:cxnLst/>
            <a:rect l="l" t="t" r="r" b="b"/>
            <a:pathLst>
              <a:path w="61864" h="60487">
                <a:moveTo>
                  <a:pt x="43280" y="0"/>
                </a:moveTo>
                <a:lnTo>
                  <a:pt x="25387" y="742"/>
                </a:lnTo>
                <a:lnTo>
                  <a:pt x="12270" y="5778"/>
                </a:lnTo>
                <a:lnTo>
                  <a:pt x="3838" y="14138"/>
                </a:lnTo>
                <a:lnTo>
                  <a:pt x="0" y="24854"/>
                </a:lnTo>
                <a:lnTo>
                  <a:pt x="2622" y="40337"/>
                </a:lnTo>
                <a:lnTo>
                  <a:pt x="10098" y="51908"/>
                </a:lnTo>
                <a:lnTo>
                  <a:pt x="21174" y="58818"/>
                </a:lnTo>
                <a:lnTo>
                  <a:pt x="31220" y="60487"/>
                </a:lnTo>
                <a:lnTo>
                  <a:pt x="45047" y="57299"/>
                </a:lnTo>
                <a:lnTo>
                  <a:pt x="55762" y="48737"/>
                </a:lnTo>
                <a:lnTo>
                  <a:pt x="61864" y="36301"/>
                </a:lnTo>
                <a:lnTo>
                  <a:pt x="59857" y="19734"/>
                </a:lnTo>
                <a:lnTo>
                  <a:pt x="53293" y="7523"/>
                </a:lnTo>
                <a:lnTo>
                  <a:pt x="43280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 txBox="1"/>
          <p:nvPr/>
        </p:nvSpPr>
        <p:spPr>
          <a:xfrm>
            <a:off x="444500" y="836494"/>
            <a:ext cx="4652010" cy="1287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b="1" spc="-30" dirty="0" smtClean="0">
                <a:latin typeface="Arial"/>
                <a:cs typeface="Arial"/>
              </a:rPr>
              <a:t>The 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10" dirty="0" smtClean="0">
                <a:latin typeface="Arial"/>
                <a:cs typeface="Arial"/>
              </a:rPr>
              <a:t>eport </a:t>
            </a:r>
            <a:r>
              <a:rPr sz="1150" b="1" spc="-25" dirty="0" smtClean="0">
                <a:latin typeface="Arial"/>
                <a:cs typeface="Arial"/>
              </a:rPr>
              <a:t>should </a:t>
            </a:r>
            <a:r>
              <a:rPr sz="1150" b="1" spc="15" dirty="0" smtClean="0">
                <a:latin typeface="Arial"/>
                <a:cs typeface="Arial"/>
              </a:rPr>
              <a:t>identify and </a:t>
            </a:r>
            <a:r>
              <a:rPr sz="1150" b="1" spc="-15" dirty="0" smtClean="0">
                <a:latin typeface="Arial"/>
                <a:cs typeface="Arial"/>
              </a:rPr>
              <a:t>comment </a:t>
            </a:r>
            <a:r>
              <a:rPr sz="1150" b="1" spc="-25" dirty="0" smtClean="0">
                <a:latin typeface="Arial"/>
                <a:cs typeface="Arial"/>
              </a:rPr>
              <a:t>on: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263525" algn="just">
              <a:lnSpc>
                <a:spcPct val="108700"/>
              </a:lnSpc>
            </a:pPr>
            <a:r>
              <a:rPr sz="1150" spc="-30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significant </a:t>
            </a:r>
            <a:r>
              <a:rPr sz="1150" spc="-25" dirty="0" smtClean="0">
                <a:latin typeface="Arial"/>
                <a:cs typeface="Arial"/>
              </a:rPr>
              <a:t>developmental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-5" dirty="0" smtClean="0">
                <a:latin typeface="Arial"/>
                <a:cs typeface="Arial"/>
              </a:rPr>
              <a:t>identified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placement, and </a:t>
            </a:r>
            <a:r>
              <a:rPr sz="1150" spc="-55" dirty="0" smtClean="0">
                <a:latin typeface="Arial"/>
                <a:cs typeface="Arial"/>
              </a:rPr>
              <a:t>also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15" dirty="0" smtClean="0">
                <a:latin typeface="Arial"/>
                <a:cs typeface="Arial"/>
              </a:rPr>
              <a:t>out </a:t>
            </a:r>
            <a:r>
              <a:rPr sz="1150" spc="-45" dirty="0" smtClean="0">
                <a:latin typeface="Arial"/>
                <a:cs typeface="Arial"/>
              </a:rPr>
              <a:t>any 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whe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15" dirty="0" smtClean="0">
                <a:latin typeface="Arial"/>
                <a:cs typeface="Arial"/>
              </a:rPr>
              <a:t>shown particular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st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engths.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56210" marR="12700">
              <a:lnSpc>
                <a:spcPct val="108700"/>
              </a:lnSpc>
            </a:pPr>
            <a:r>
              <a:rPr sz="1150" spc="-7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trainee in </a:t>
            </a:r>
            <a:r>
              <a:rPr sz="1150" spc="-30" dirty="0" smtClean="0">
                <a:latin typeface="Arial"/>
                <a:cs typeface="Arial"/>
              </a:rPr>
              <a:t>terms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evidence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competence (it </a:t>
            </a:r>
            <a:r>
              <a:rPr sz="1150" spc="-70" dirty="0" smtClean="0">
                <a:latin typeface="Arial"/>
                <a:cs typeface="Arial"/>
              </a:rPr>
              <a:t>is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not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70" dirty="0" smtClean="0">
                <a:latin typeface="Arial"/>
                <a:cs typeface="Arial"/>
              </a:rPr>
              <a:t>pass/ </a:t>
            </a:r>
            <a:r>
              <a:rPr sz="1150" spc="-5" dirty="0" smtClean="0">
                <a:latin typeface="Arial"/>
                <a:cs typeface="Arial"/>
              </a:rPr>
              <a:t>fail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0" dirty="0" smtClean="0">
                <a:latin typeface="Arial"/>
                <a:cs typeface="Arial"/>
              </a:rPr>
              <a:t>eport).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6" name="object 16"/>
          <p:cNvSpPr txBox="1"/>
          <p:nvPr/>
        </p:nvSpPr>
        <p:spPr>
          <a:xfrm>
            <a:off x="444500" y="2252246"/>
            <a:ext cx="4545965" cy="5867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-5" dirty="0" smtClean="0">
                <a:latin typeface="Arial"/>
                <a:cs typeface="Arial"/>
              </a:rPr>
              <a:t>If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serious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25" dirty="0" smtClean="0">
                <a:latin typeface="Arial"/>
                <a:cs typeface="Arial"/>
              </a:rPr>
              <a:t>of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performance or ill </a:t>
            </a:r>
            <a:r>
              <a:rPr sz="1150" spc="-20" dirty="0" smtClean="0">
                <a:latin typeface="Arial"/>
                <a:cs typeface="Arial"/>
              </a:rPr>
              <a:t>health during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placement </a:t>
            </a:r>
            <a:r>
              <a:rPr sz="1150" spc="-40" dirty="0" smtClean="0">
                <a:latin typeface="Arial"/>
                <a:cs typeface="Arial"/>
              </a:rPr>
              <a:t>these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handled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5" dirty="0" smtClean="0">
                <a:latin typeface="Arial"/>
                <a:cs typeface="Arial"/>
              </a:rPr>
              <a:t>normal </a:t>
            </a:r>
            <a:r>
              <a:rPr sz="1150" spc="-30" dirty="0" smtClean="0">
                <a:latin typeface="Arial"/>
                <a:cs typeface="Arial"/>
              </a:rPr>
              <a:t>acute </a:t>
            </a:r>
            <a:r>
              <a:rPr sz="1150" spc="-5" dirty="0" smtClean="0">
                <a:latin typeface="Arial"/>
                <a:cs typeface="Arial"/>
              </a:rPr>
              <a:t>trust/ </a:t>
            </a:r>
            <a:r>
              <a:rPr sz="1150" spc="-100" dirty="0" smtClean="0">
                <a:latin typeface="Arial"/>
                <a:cs typeface="Arial"/>
              </a:rPr>
              <a:t>PCT/</a:t>
            </a:r>
            <a:r>
              <a:rPr sz="1150" spc="-50" dirty="0" smtClean="0">
                <a:latin typeface="Arial"/>
                <a:cs typeface="Arial"/>
              </a:rPr>
              <a:t> Deanery </a:t>
            </a:r>
            <a:r>
              <a:rPr sz="1150" spc="-45" dirty="0" smtClean="0">
                <a:latin typeface="Arial"/>
                <a:cs typeface="Arial"/>
              </a:rPr>
              <a:t>mechanisms.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17"/>
          <p:cNvSpPr/>
          <p:nvPr/>
        </p:nvSpPr>
        <p:spPr>
          <a:xfrm>
            <a:off x="5663305" y="1502038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727208" y="15306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686615" y="1572647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663305" y="2955539"/>
            <a:ext cx="141033" cy="142051"/>
          </a:xfrm>
          <a:custGeom>
            <a:avLst/>
            <a:gdLst/>
            <a:ahLst/>
            <a:cxnLst/>
            <a:rect l="l" t="t" r="r" b="b"/>
            <a:pathLst>
              <a:path w="141033" h="142051">
                <a:moveTo>
                  <a:pt x="81825" y="0"/>
                </a:moveTo>
                <a:lnTo>
                  <a:pt x="36535" y="9971"/>
                </a:lnTo>
                <a:lnTo>
                  <a:pt x="8008" y="37363"/>
                </a:lnTo>
                <a:lnTo>
                  <a:pt x="0" y="62142"/>
                </a:lnTo>
                <a:lnTo>
                  <a:pt x="1140" y="78429"/>
                </a:lnTo>
                <a:lnTo>
                  <a:pt x="18404" y="117701"/>
                </a:lnTo>
                <a:lnTo>
                  <a:pt x="51239" y="139256"/>
                </a:lnTo>
                <a:lnTo>
                  <a:pt x="70936" y="142051"/>
                </a:lnTo>
                <a:lnTo>
                  <a:pt x="85414" y="140583"/>
                </a:lnTo>
                <a:lnTo>
                  <a:pt x="121671" y="120904"/>
                </a:lnTo>
                <a:lnTo>
                  <a:pt x="141033" y="84455"/>
                </a:lnTo>
                <a:lnTo>
                  <a:pt x="140244" y="67178"/>
                </a:lnTo>
                <a:lnTo>
                  <a:pt x="124739" y="26123"/>
                </a:lnTo>
                <a:lnTo>
                  <a:pt x="94261" y="3185"/>
                </a:lnTo>
                <a:lnTo>
                  <a:pt x="81825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5727208" y="2984124"/>
            <a:ext cx="54660" cy="84048"/>
          </a:xfrm>
          <a:custGeom>
            <a:avLst/>
            <a:gdLst/>
            <a:ahLst/>
            <a:cxnLst/>
            <a:rect l="l" t="t" r="r" b="b"/>
            <a:pathLst>
              <a:path w="54660" h="84048">
                <a:moveTo>
                  <a:pt x="0" y="0"/>
                </a:moveTo>
                <a:lnTo>
                  <a:pt x="0" y="84048"/>
                </a:lnTo>
                <a:lnTo>
                  <a:pt x="54660" y="420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5686615" y="3026149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4" y="0"/>
                </a:lnTo>
              </a:path>
            </a:pathLst>
          </a:custGeom>
          <a:ln w="3450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5508000" y="885706"/>
            <a:ext cx="4708804" cy="444500"/>
          </a:xfrm>
          <a:custGeom>
            <a:avLst/>
            <a:gdLst/>
            <a:ahLst/>
            <a:cxnLst/>
            <a:rect l="l" t="t" r="r" b="b"/>
            <a:pathLst>
              <a:path w="4708804" h="444500">
                <a:moveTo>
                  <a:pt x="204406" y="0"/>
                </a:moveTo>
                <a:lnTo>
                  <a:pt x="160066" y="281"/>
                </a:lnTo>
                <a:lnTo>
                  <a:pt x="109690" y="2622"/>
                </a:lnTo>
                <a:lnTo>
                  <a:pt x="65481" y="14068"/>
                </a:lnTo>
                <a:lnTo>
                  <a:pt x="37515" y="41652"/>
                </a:lnTo>
                <a:lnTo>
                  <a:pt x="20640" y="77277"/>
                </a:lnTo>
                <a:lnTo>
                  <a:pt x="2168" y="129092"/>
                </a:lnTo>
                <a:lnTo>
                  <a:pt x="0" y="444500"/>
                </a:lnTo>
                <a:lnTo>
                  <a:pt x="4708804" y="444500"/>
                </a:lnTo>
                <a:lnTo>
                  <a:pt x="4708804" y="143840"/>
                </a:lnTo>
                <a:lnTo>
                  <a:pt x="4705513" y="134137"/>
                </a:lnTo>
                <a:lnTo>
                  <a:pt x="4686689" y="94065"/>
                </a:lnTo>
                <a:lnTo>
                  <a:pt x="4656910" y="55729"/>
                </a:lnTo>
                <a:lnTo>
                  <a:pt x="4625864" y="31123"/>
                </a:lnTo>
                <a:lnTo>
                  <a:pt x="4586162" y="12414"/>
                </a:lnTo>
                <a:lnTo>
                  <a:pt x="4536735" y="1710"/>
                </a:lnTo>
                <a:lnTo>
                  <a:pt x="204406" y="0"/>
                </a:lnTo>
                <a:close/>
              </a:path>
            </a:pathLst>
          </a:custGeom>
          <a:solidFill>
            <a:srgbClr val="B7E1F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 txBox="1"/>
          <p:nvPr/>
        </p:nvSpPr>
        <p:spPr>
          <a:xfrm>
            <a:off x="5650099" y="1002206"/>
            <a:ext cx="3888740" cy="2584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ompleting assessme</a:t>
            </a:r>
            <a:r>
              <a:rPr sz="1600" spc="-10" dirty="0" smtClean="0">
                <a:solidFill>
                  <a:srgbClr val="003060"/>
                </a:solidFill>
                <a:latin typeface="Myriad Pro"/>
                <a:cs typeface="Myriad Pro"/>
              </a:rPr>
              <a:t>n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ts or CSR ele</a:t>
            </a:r>
            <a:r>
              <a:rPr sz="1600" spc="20" dirty="0" smtClean="0">
                <a:solidFill>
                  <a:srgbClr val="003060"/>
                </a:solidFill>
                <a:latin typeface="Myriad Pro"/>
                <a:cs typeface="Myriad Pro"/>
              </a:rPr>
              <a:t>c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1600" spc="-2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1600" spc="0" dirty="0" smtClean="0">
                <a:solidFill>
                  <a:srgbClr val="003060"/>
                </a:solidFill>
                <a:latin typeface="Myriad Pro"/>
                <a:cs typeface="Myriad Pro"/>
              </a:rPr>
              <a:t>onically</a:t>
            </a:r>
            <a:endParaRPr sz="16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7942371" y="1539627"/>
            <a:ext cx="2193346" cy="4337776"/>
          </a:xfrm>
          <a:custGeom>
            <a:avLst/>
            <a:gdLst/>
            <a:ahLst/>
            <a:cxnLst/>
            <a:rect l="l" t="t" r="r" b="b"/>
            <a:pathLst>
              <a:path w="2193346" h="4337776">
                <a:moveTo>
                  <a:pt x="2051802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9"/>
                </a:lnTo>
                <a:lnTo>
                  <a:pt x="201" y="4228227"/>
                </a:lnTo>
                <a:lnTo>
                  <a:pt x="3573" y="4279363"/>
                </a:lnTo>
                <a:lnTo>
                  <a:pt x="20978" y="4318670"/>
                </a:lnTo>
                <a:lnTo>
                  <a:pt x="63279" y="4334631"/>
                </a:lnTo>
                <a:lnTo>
                  <a:pt x="118001" y="4337615"/>
                </a:lnTo>
                <a:lnTo>
                  <a:pt x="141544" y="4337776"/>
                </a:lnTo>
                <a:lnTo>
                  <a:pt x="2078249" y="4337574"/>
                </a:lnTo>
                <a:lnTo>
                  <a:pt x="2116525" y="4336038"/>
                </a:lnTo>
                <a:lnTo>
                  <a:pt x="2156388" y="4328387"/>
                </a:lnTo>
                <a:lnTo>
                  <a:pt x="2184041" y="4301292"/>
                </a:lnTo>
                <a:lnTo>
                  <a:pt x="2191708" y="4262541"/>
                </a:lnTo>
                <a:lnTo>
                  <a:pt x="2193333" y="4206179"/>
                </a:lnTo>
                <a:lnTo>
                  <a:pt x="2193346" y="131597"/>
                </a:lnTo>
                <a:lnTo>
                  <a:pt x="2193144" y="109549"/>
                </a:lnTo>
                <a:lnTo>
                  <a:pt x="2189773" y="58412"/>
                </a:lnTo>
                <a:lnTo>
                  <a:pt x="2172368" y="19105"/>
                </a:lnTo>
                <a:lnTo>
                  <a:pt x="2130066" y="3145"/>
                </a:lnTo>
                <a:lnTo>
                  <a:pt x="2075345" y="160"/>
                </a:lnTo>
                <a:lnTo>
                  <a:pt x="2051802" y="0"/>
                </a:lnTo>
                <a:close/>
              </a:path>
            </a:pathLst>
          </a:custGeom>
          <a:solidFill>
            <a:srgbClr val="FEEDD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7942342" y="1539609"/>
            <a:ext cx="2193404" cy="4337812"/>
          </a:xfrm>
          <a:custGeom>
            <a:avLst/>
            <a:gdLst/>
            <a:ahLst/>
            <a:cxnLst/>
            <a:rect l="l" t="t" r="r" b="b"/>
            <a:pathLst>
              <a:path w="2193404" h="4337812">
                <a:moveTo>
                  <a:pt x="2193404" y="4181373"/>
                </a:moveTo>
                <a:lnTo>
                  <a:pt x="2193404" y="3815892"/>
                </a:lnTo>
                <a:lnTo>
                  <a:pt x="2193404" y="521919"/>
                </a:lnTo>
                <a:lnTo>
                  <a:pt x="2193404" y="156438"/>
                </a:lnTo>
                <a:lnTo>
                  <a:pt x="2193375" y="131615"/>
                </a:lnTo>
                <a:lnTo>
                  <a:pt x="2192626" y="90129"/>
                </a:lnTo>
                <a:lnTo>
                  <a:pt x="2187180" y="45839"/>
                </a:lnTo>
                <a:lnTo>
                  <a:pt x="2164588" y="13356"/>
                </a:lnTo>
                <a:lnTo>
                  <a:pt x="2114333" y="1586"/>
                </a:lnTo>
                <a:lnTo>
                  <a:pt x="2075374" y="178"/>
                </a:lnTo>
                <a:lnTo>
                  <a:pt x="1960219" y="0"/>
                </a:lnTo>
                <a:lnTo>
                  <a:pt x="1823021" y="0"/>
                </a:lnTo>
                <a:lnTo>
                  <a:pt x="175421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4"/>
                </a:lnTo>
                <a:lnTo>
                  <a:pt x="3601" y="4279381"/>
                </a:lnTo>
                <a:lnTo>
                  <a:pt x="21006" y="4318688"/>
                </a:lnTo>
                <a:lnTo>
                  <a:pt x="63308" y="4334648"/>
                </a:lnTo>
                <a:lnTo>
                  <a:pt x="118030" y="4337633"/>
                </a:lnTo>
                <a:lnTo>
                  <a:pt x="233184" y="4337812"/>
                </a:lnTo>
                <a:lnTo>
                  <a:pt x="370382" y="4337812"/>
                </a:lnTo>
                <a:lnTo>
                  <a:pt x="439191" y="4337812"/>
                </a:lnTo>
                <a:lnTo>
                  <a:pt x="2029028" y="4337812"/>
                </a:lnTo>
                <a:lnTo>
                  <a:pt x="2055111" y="4337784"/>
                </a:lnTo>
                <a:lnTo>
                  <a:pt x="2098701" y="4337071"/>
                </a:lnTo>
                <a:lnTo>
                  <a:pt x="2145239" y="4331888"/>
                </a:lnTo>
                <a:lnTo>
                  <a:pt x="2179370" y="4310387"/>
                </a:lnTo>
                <a:lnTo>
                  <a:pt x="2191737" y="4262559"/>
                </a:lnTo>
                <a:lnTo>
                  <a:pt x="2193385" y="4203075"/>
                </a:lnTo>
                <a:lnTo>
                  <a:pt x="2193404" y="4181373"/>
                </a:lnTo>
                <a:close/>
              </a:path>
            </a:pathLst>
          </a:custGeom>
          <a:ln w="24180">
            <a:solidFill>
              <a:srgbClr val="F8B5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521112" y="1539632"/>
            <a:ext cx="2502521" cy="4337763"/>
          </a:xfrm>
          <a:custGeom>
            <a:avLst/>
            <a:gdLst/>
            <a:ahLst/>
            <a:cxnLst/>
            <a:rect l="l" t="t" r="r" b="b"/>
            <a:pathLst>
              <a:path w="2502521" h="4337763">
                <a:moveTo>
                  <a:pt x="1982993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009442" y="4337561"/>
                </a:lnTo>
                <a:lnTo>
                  <a:pt x="2047719" y="4336026"/>
                </a:lnTo>
                <a:lnTo>
                  <a:pt x="2087582" y="4328374"/>
                </a:lnTo>
                <a:lnTo>
                  <a:pt x="2115234" y="4301278"/>
                </a:lnTo>
                <a:lnTo>
                  <a:pt x="2122900" y="4262525"/>
                </a:lnTo>
                <a:lnTo>
                  <a:pt x="2124524" y="4206177"/>
                </a:lnTo>
                <a:lnTo>
                  <a:pt x="2124566" y="2271770"/>
                </a:lnTo>
                <a:lnTo>
                  <a:pt x="2423432" y="2271770"/>
                </a:lnTo>
                <a:lnTo>
                  <a:pt x="2475594" y="2224475"/>
                </a:lnTo>
                <a:lnTo>
                  <a:pt x="2500558" y="2186780"/>
                </a:lnTo>
                <a:lnTo>
                  <a:pt x="2502521" y="2174916"/>
                </a:lnTo>
                <a:lnTo>
                  <a:pt x="2502147" y="2163660"/>
                </a:lnTo>
                <a:lnTo>
                  <a:pt x="2487374" y="2127785"/>
                </a:lnTo>
                <a:lnTo>
                  <a:pt x="2475820" y="2114151"/>
                </a:lnTo>
                <a:lnTo>
                  <a:pt x="2475594" y="2114151"/>
                </a:lnTo>
                <a:lnTo>
                  <a:pt x="2423437" y="2066856"/>
                </a:lnTo>
                <a:lnTo>
                  <a:pt x="2124566" y="2066856"/>
                </a:lnTo>
                <a:lnTo>
                  <a:pt x="2124538" y="131597"/>
                </a:lnTo>
                <a:lnTo>
                  <a:pt x="2124336" y="109549"/>
                </a:lnTo>
                <a:lnTo>
                  <a:pt x="2120964" y="58412"/>
                </a:lnTo>
                <a:lnTo>
                  <a:pt x="2103560" y="19105"/>
                </a:lnTo>
                <a:lnTo>
                  <a:pt x="2061258" y="3145"/>
                </a:lnTo>
                <a:lnTo>
                  <a:pt x="2006536" y="160"/>
                </a:lnTo>
                <a:lnTo>
                  <a:pt x="1982993" y="0"/>
                </a:lnTo>
                <a:close/>
              </a:path>
              <a:path w="2502521" h="4337763">
                <a:moveTo>
                  <a:pt x="2423432" y="2271770"/>
                </a:moveTo>
                <a:lnTo>
                  <a:pt x="2233393" y="2271770"/>
                </a:lnTo>
                <a:lnTo>
                  <a:pt x="2251989" y="2272985"/>
                </a:lnTo>
                <a:lnTo>
                  <a:pt x="2257684" y="2281486"/>
                </a:lnTo>
                <a:lnTo>
                  <a:pt x="2258094" y="2341735"/>
                </a:lnTo>
                <a:lnTo>
                  <a:pt x="2268089" y="2379851"/>
                </a:lnTo>
                <a:lnTo>
                  <a:pt x="2282028" y="2385071"/>
                </a:lnTo>
                <a:lnTo>
                  <a:pt x="2289803" y="2383779"/>
                </a:lnTo>
                <a:lnTo>
                  <a:pt x="2318350" y="2367046"/>
                </a:lnTo>
                <a:lnTo>
                  <a:pt x="2423432" y="2271770"/>
                </a:lnTo>
                <a:close/>
              </a:path>
              <a:path w="2502521" h="4337763">
                <a:moveTo>
                  <a:pt x="2475594" y="2113935"/>
                </a:moveTo>
                <a:lnTo>
                  <a:pt x="2475594" y="2114151"/>
                </a:lnTo>
                <a:lnTo>
                  <a:pt x="2475820" y="2114151"/>
                </a:lnTo>
                <a:lnTo>
                  <a:pt x="2475594" y="2113935"/>
                </a:lnTo>
                <a:close/>
              </a:path>
              <a:path w="2502521" h="4337763">
                <a:moveTo>
                  <a:pt x="2283034" y="1952685"/>
                </a:moveTo>
                <a:lnTo>
                  <a:pt x="2258821" y="1986923"/>
                </a:lnTo>
                <a:lnTo>
                  <a:pt x="2258094" y="2043348"/>
                </a:lnTo>
                <a:lnTo>
                  <a:pt x="2256818" y="2061046"/>
                </a:lnTo>
                <a:lnTo>
                  <a:pt x="2247885" y="2066465"/>
                </a:lnTo>
                <a:lnTo>
                  <a:pt x="2124566" y="2066856"/>
                </a:lnTo>
                <a:lnTo>
                  <a:pt x="2423437" y="2066856"/>
                </a:lnTo>
                <a:lnTo>
                  <a:pt x="2318927" y="1972088"/>
                </a:lnTo>
                <a:lnTo>
                  <a:pt x="2304588" y="1960749"/>
                </a:lnTo>
                <a:lnTo>
                  <a:pt x="2292700" y="1954552"/>
                </a:lnTo>
                <a:lnTo>
                  <a:pt x="2283034" y="1952685"/>
                </a:lnTo>
                <a:close/>
              </a:path>
            </a:pathLst>
          </a:custGeom>
          <a:solidFill>
            <a:srgbClr val="C8E8F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521083" y="1539614"/>
            <a:ext cx="2502550" cy="4337799"/>
          </a:xfrm>
          <a:custGeom>
            <a:avLst/>
            <a:gdLst/>
            <a:ahLst/>
            <a:cxnLst/>
            <a:rect l="l" t="t" r="r" b="b"/>
            <a:pathLst>
              <a:path w="2502550" h="4337799">
                <a:moveTo>
                  <a:pt x="2475623" y="2113953"/>
                </a:moveTo>
                <a:lnTo>
                  <a:pt x="2475623" y="2114169"/>
                </a:lnTo>
                <a:lnTo>
                  <a:pt x="2457742" y="2097951"/>
                </a:lnTo>
                <a:lnTo>
                  <a:pt x="2318956" y="1972106"/>
                </a:lnTo>
                <a:lnTo>
                  <a:pt x="2304617" y="1960767"/>
                </a:lnTo>
                <a:lnTo>
                  <a:pt x="2292729" y="1954570"/>
                </a:lnTo>
                <a:lnTo>
                  <a:pt x="2283063" y="1952703"/>
                </a:lnTo>
                <a:lnTo>
                  <a:pt x="2275388" y="1954354"/>
                </a:lnTo>
                <a:lnTo>
                  <a:pt x="2258301" y="1992637"/>
                </a:lnTo>
                <a:lnTo>
                  <a:pt x="2258123" y="2043366"/>
                </a:lnTo>
                <a:lnTo>
                  <a:pt x="2256847" y="2061064"/>
                </a:lnTo>
                <a:lnTo>
                  <a:pt x="2247914" y="2066483"/>
                </a:lnTo>
                <a:lnTo>
                  <a:pt x="2124595" y="2066874"/>
                </a:lnTo>
                <a:lnTo>
                  <a:pt x="2124595" y="521919"/>
                </a:lnTo>
                <a:lnTo>
                  <a:pt x="2124595" y="156438"/>
                </a:lnTo>
                <a:lnTo>
                  <a:pt x="2124365" y="109567"/>
                </a:lnTo>
                <a:lnTo>
                  <a:pt x="2120993" y="58430"/>
                </a:lnTo>
                <a:lnTo>
                  <a:pt x="2103588" y="19123"/>
                </a:lnTo>
                <a:lnTo>
                  <a:pt x="2061286" y="3163"/>
                </a:lnTo>
                <a:lnTo>
                  <a:pt x="2006565" y="178"/>
                </a:lnTo>
                <a:lnTo>
                  <a:pt x="1754212" y="0"/>
                </a:lnTo>
                <a:lnTo>
                  <a:pt x="1546212" y="0"/>
                </a:lnTo>
                <a:lnTo>
                  <a:pt x="578370" y="0"/>
                </a:lnTo>
                <a:lnTo>
                  <a:pt x="370382" y="0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370382" y="4337799"/>
                </a:lnTo>
                <a:lnTo>
                  <a:pt x="578370" y="4337799"/>
                </a:lnTo>
                <a:lnTo>
                  <a:pt x="1546212" y="4337799"/>
                </a:lnTo>
                <a:lnTo>
                  <a:pt x="1754212" y="4337799"/>
                </a:lnTo>
                <a:lnTo>
                  <a:pt x="1960219" y="4337799"/>
                </a:lnTo>
                <a:lnTo>
                  <a:pt x="1986303" y="4337771"/>
                </a:lnTo>
                <a:lnTo>
                  <a:pt x="2029894" y="4337058"/>
                </a:lnTo>
                <a:lnTo>
                  <a:pt x="2076433" y="4331875"/>
                </a:lnTo>
                <a:lnTo>
                  <a:pt x="2110563" y="4310373"/>
                </a:lnTo>
                <a:lnTo>
                  <a:pt x="2122929" y="4262543"/>
                </a:lnTo>
                <a:lnTo>
                  <a:pt x="2124576" y="4203058"/>
                </a:lnTo>
                <a:lnTo>
                  <a:pt x="2124595" y="3815892"/>
                </a:lnTo>
                <a:lnTo>
                  <a:pt x="2124595" y="2271788"/>
                </a:lnTo>
                <a:lnTo>
                  <a:pt x="2233422" y="2271788"/>
                </a:lnTo>
                <a:lnTo>
                  <a:pt x="2252018" y="2273003"/>
                </a:lnTo>
                <a:lnTo>
                  <a:pt x="2257713" y="2281504"/>
                </a:lnTo>
                <a:lnTo>
                  <a:pt x="2258123" y="2341753"/>
                </a:lnTo>
                <a:lnTo>
                  <a:pt x="2259387" y="2359454"/>
                </a:lnTo>
                <a:lnTo>
                  <a:pt x="2262871" y="2371920"/>
                </a:lnTo>
                <a:lnTo>
                  <a:pt x="2268117" y="2379869"/>
                </a:lnTo>
                <a:lnTo>
                  <a:pt x="2274666" y="2384019"/>
                </a:lnTo>
                <a:lnTo>
                  <a:pt x="2282057" y="2385089"/>
                </a:lnTo>
                <a:lnTo>
                  <a:pt x="2289832" y="2383797"/>
                </a:lnTo>
                <a:lnTo>
                  <a:pt x="2475623" y="2224493"/>
                </a:lnTo>
                <a:lnTo>
                  <a:pt x="2500587" y="2186798"/>
                </a:lnTo>
                <a:lnTo>
                  <a:pt x="2502550" y="2174934"/>
                </a:lnTo>
                <a:lnTo>
                  <a:pt x="2502175" y="2163678"/>
                </a:lnTo>
                <a:lnTo>
                  <a:pt x="2487403" y="2127803"/>
                </a:lnTo>
                <a:lnTo>
                  <a:pt x="2476522" y="2114814"/>
                </a:lnTo>
                <a:lnTo>
                  <a:pt x="2475623" y="2113953"/>
                </a:lnTo>
                <a:close/>
              </a:path>
            </a:pathLst>
          </a:custGeom>
          <a:ln w="24180">
            <a:solidFill>
              <a:srgbClr val="009DE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2838121" y="1539632"/>
            <a:ext cx="2761512" cy="4337763"/>
          </a:xfrm>
          <a:custGeom>
            <a:avLst/>
            <a:gdLst/>
            <a:ahLst/>
            <a:cxnLst/>
            <a:rect l="l" t="t" r="r" b="b"/>
            <a:pathLst>
              <a:path w="2761512" h="4337763">
                <a:moveTo>
                  <a:pt x="2190981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2217430" y="4337561"/>
                </a:lnTo>
                <a:lnTo>
                  <a:pt x="2255706" y="4336026"/>
                </a:lnTo>
                <a:lnTo>
                  <a:pt x="2295570" y="4328374"/>
                </a:lnTo>
                <a:lnTo>
                  <a:pt x="2323222" y="4301278"/>
                </a:lnTo>
                <a:lnTo>
                  <a:pt x="2330888" y="4262525"/>
                </a:lnTo>
                <a:lnTo>
                  <a:pt x="2332512" y="4206177"/>
                </a:lnTo>
                <a:lnTo>
                  <a:pt x="2332554" y="2271770"/>
                </a:lnTo>
                <a:lnTo>
                  <a:pt x="2682423" y="2271770"/>
                </a:lnTo>
                <a:lnTo>
                  <a:pt x="2734585" y="2224475"/>
                </a:lnTo>
                <a:lnTo>
                  <a:pt x="2759549" y="2186780"/>
                </a:lnTo>
                <a:lnTo>
                  <a:pt x="2761512" y="2174916"/>
                </a:lnTo>
                <a:lnTo>
                  <a:pt x="2761138" y="2163660"/>
                </a:lnTo>
                <a:lnTo>
                  <a:pt x="2746365" y="2127785"/>
                </a:lnTo>
                <a:lnTo>
                  <a:pt x="2734811" y="2114151"/>
                </a:lnTo>
                <a:lnTo>
                  <a:pt x="2734585" y="2114151"/>
                </a:lnTo>
                <a:lnTo>
                  <a:pt x="2682428" y="2066856"/>
                </a:lnTo>
                <a:lnTo>
                  <a:pt x="2332554" y="2066856"/>
                </a:lnTo>
                <a:lnTo>
                  <a:pt x="2332525" y="131597"/>
                </a:lnTo>
                <a:lnTo>
                  <a:pt x="2332324" y="109549"/>
                </a:lnTo>
                <a:lnTo>
                  <a:pt x="2328952" y="58412"/>
                </a:lnTo>
                <a:lnTo>
                  <a:pt x="2311547" y="19105"/>
                </a:lnTo>
                <a:lnTo>
                  <a:pt x="2269246" y="3145"/>
                </a:lnTo>
                <a:lnTo>
                  <a:pt x="2214524" y="160"/>
                </a:lnTo>
                <a:lnTo>
                  <a:pt x="2190981" y="0"/>
                </a:lnTo>
                <a:close/>
              </a:path>
              <a:path w="2761512" h="4337763">
                <a:moveTo>
                  <a:pt x="2682423" y="2271770"/>
                </a:moveTo>
                <a:lnTo>
                  <a:pt x="2492384" y="2271770"/>
                </a:lnTo>
                <a:lnTo>
                  <a:pt x="2510980" y="2272985"/>
                </a:lnTo>
                <a:lnTo>
                  <a:pt x="2516675" y="2281486"/>
                </a:lnTo>
                <a:lnTo>
                  <a:pt x="2517085" y="2341735"/>
                </a:lnTo>
                <a:lnTo>
                  <a:pt x="2527080" y="2379851"/>
                </a:lnTo>
                <a:lnTo>
                  <a:pt x="2541019" y="2385071"/>
                </a:lnTo>
                <a:lnTo>
                  <a:pt x="2548794" y="2383779"/>
                </a:lnTo>
                <a:lnTo>
                  <a:pt x="2577341" y="2367046"/>
                </a:lnTo>
                <a:lnTo>
                  <a:pt x="2682423" y="2271770"/>
                </a:lnTo>
                <a:close/>
              </a:path>
              <a:path w="2761512" h="4337763">
                <a:moveTo>
                  <a:pt x="2734585" y="2113935"/>
                </a:moveTo>
                <a:lnTo>
                  <a:pt x="2734585" y="2114151"/>
                </a:lnTo>
                <a:lnTo>
                  <a:pt x="2734811" y="2114151"/>
                </a:lnTo>
                <a:lnTo>
                  <a:pt x="2734585" y="2113935"/>
                </a:lnTo>
                <a:close/>
              </a:path>
              <a:path w="2761512" h="4337763">
                <a:moveTo>
                  <a:pt x="2542025" y="1952685"/>
                </a:moveTo>
                <a:lnTo>
                  <a:pt x="2517812" y="1986923"/>
                </a:lnTo>
                <a:lnTo>
                  <a:pt x="2517085" y="2043348"/>
                </a:lnTo>
                <a:lnTo>
                  <a:pt x="2515809" y="2061046"/>
                </a:lnTo>
                <a:lnTo>
                  <a:pt x="2506876" y="2066465"/>
                </a:lnTo>
                <a:lnTo>
                  <a:pt x="2332554" y="2066856"/>
                </a:lnTo>
                <a:lnTo>
                  <a:pt x="2682428" y="2066856"/>
                </a:lnTo>
                <a:lnTo>
                  <a:pt x="2577918" y="1972088"/>
                </a:lnTo>
                <a:lnTo>
                  <a:pt x="2563579" y="1960749"/>
                </a:lnTo>
                <a:lnTo>
                  <a:pt x="2551691" y="1954552"/>
                </a:lnTo>
                <a:lnTo>
                  <a:pt x="2542025" y="1952685"/>
                </a:lnTo>
                <a:close/>
              </a:path>
            </a:pathLst>
          </a:custGeom>
          <a:solidFill>
            <a:srgbClr val="E4ED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2838093" y="1539614"/>
            <a:ext cx="2761541" cy="4337799"/>
          </a:xfrm>
          <a:custGeom>
            <a:avLst/>
            <a:gdLst/>
            <a:ahLst/>
            <a:cxnLst/>
            <a:rect l="l" t="t" r="r" b="b"/>
            <a:pathLst>
              <a:path w="2761541" h="4337799">
                <a:moveTo>
                  <a:pt x="2734614" y="2113953"/>
                </a:moveTo>
                <a:lnTo>
                  <a:pt x="2734614" y="2114169"/>
                </a:lnTo>
                <a:lnTo>
                  <a:pt x="2716733" y="2097951"/>
                </a:lnTo>
                <a:lnTo>
                  <a:pt x="2577947" y="1972106"/>
                </a:lnTo>
                <a:lnTo>
                  <a:pt x="2563608" y="1960767"/>
                </a:lnTo>
                <a:lnTo>
                  <a:pt x="2551720" y="1954570"/>
                </a:lnTo>
                <a:lnTo>
                  <a:pt x="2542054" y="1952703"/>
                </a:lnTo>
                <a:lnTo>
                  <a:pt x="2534379" y="1954354"/>
                </a:lnTo>
                <a:lnTo>
                  <a:pt x="2517292" y="1992637"/>
                </a:lnTo>
                <a:lnTo>
                  <a:pt x="2517114" y="2043366"/>
                </a:lnTo>
                <a:lnTo>
                  <a:pt x="2515838" y="2061064"/>
                </a:lnTo>
                <a:lnTo>
                  <a:pt x="2506905" y="2066483"/>
                </a:lnTo>
                <a:lnTo>
                  <a:pt x="2332583" y="2066874"/>
                </a:lnTo>
                <a:lnTo>
                  <a:pt x="2332583" y="521919"/>
                </a:lnTo>
                <a:lnTo>
                  <a:pt x="2332583" y="156438"/>
                </a:lnTo>
                <a:lnTo>
                  <a:pt x="2332353" y="109567"/>
                </a:lnTo>
                <a:lnTo>
                  <a:pt x="2328981" y="58430"/>
                </a:lnTo>
                <a:lnTo>
                  <a:pt x="2311576" y="19123"/>
                </a:lnTo>
                <a:lnTo>
                  <a:pt x="2269274" y="3163"/>
                </a:lnTo>
                <a:lnTo>
                  <a:pt x="2214553" y="178"/>
                </a:lnTo>
                <a:lnTo>
                  <a:pt x="1754212" y="0"/>
                </a:lnTo>
                <a:lnTo>
                  <a:pt x="578370" y="0"/>
                </a:lnTo>
                <a:lnTo>
                  <a:pt x="164376" y="0"/>
                </a:lnTo>
                <a:lnTo>
                  <a:pt x="115126" y="219"/>
                </a:lnTo>
                <a:lnTo>
                  <a:pt x="76850" y="1755"/>
                </a:lnTo>
                <a:lnTo>
                  <a:pt x="36986" y="9406"/>
                </a:lnTo>
                <a:lnTo>
                  <a:pt x="9333" y="36502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578370" y="4337799"/>
                </a:lnTo>
                <a:lnTo>
                  <a:pt x="1754212" y="4337799"/>
                </a:lnTo>
                <a:lnTo>
                  <a:pt x="2168207" y="4337799"/>
                </a:lnTo>
                <a:lnTo>
                  <a:pt x="2217458" y="4337579"/>
                </a:lnTo>
                <a:lnTo>
                  <a:pt x="2255735" y="4336044"/>
                </a:lnTo>
                <a:lnTo>
                  <a:pt x="2295599" y="4328392"/>
                </a:lnTo>
                <a:lnTo>
                  <a:pt x="2323251" y="4301296"/>
                </a:lnTo>
                <a:lnTo>
                  <a:pt x="2330917" y="4262543"/>
                </a:lnTo>
                <a:lnTo>
                  <a:pt x="2332564" y="4203058"/>
                </a:lnTo>
                <a:lnTo>
                  <a:pt x="2332583" y="3815892"/>
                </a:lnTo>
                <a:lnTo>
                  <a:pt x="2332583" y="2271788"/>
                </a:lnTo>
                <a:lnTo>
                  <a:pt x="2492413" y="2271788"/>
                </a:lnTo>
                <a:lnTo>
                  <a:pt x="2511009" y="2273003"/>
                </a:lnTo>
                <a:lnTo>
                  <a:pt x="2516704" y="2281504"/>
                </a:lnTo>
                <a:lnTo>
                  <a:pt x="2517114" y="2341753"/>
                </a:lnTo>
                <a:lnTo>
                  <a:pt x="2518378" y="2359454"/>
                </a:lnTo>
                <a:lnTo>
                  <a:pt x="2521862" y="2371920"/>
                </a:lnTo>
                <a:lnTo>
                  <a:pt x="2527108" y="2379869"/>
                </a:lnTo>
                <a:lnTo>
                  <a:pt x="2533657" y="2384019"/>
                </a:lnTo>
                <a:lnTo>
                  <a:pt x="2541048" y="2385089"/>
                </a:lnTo>
                <a:lnTo>
                  <a:pt x="2548823" y="2383797"/>
                </a:lnTo>
                <a:lnTo>
                  <a:pt x="2734614" y="2224493"/>
                </a:lnTo>
                <a:lnTo>
                  <a:pt x="2759578" y="2186798"/>
                </a:lnTo>
                <a:lnTo>
                  <a:pt x="2761541" y="2174934"/>
                </a:lnTo>
                <a:lnTo>
                  <a:pt x="2761166" y="2163678"/>
                </a:lnTo>
                <a:lnTo>
                  <a:pt x="2746394" y="2127803"/>
                </a:lnTo>
                <a:lnTo>
                  <a:pt x="2735513" y="2114814"/>
                </a:lnTo>
                <a:lnTo>
                  <a:pt x="2734614" y="2113953"/>
                </a:lnTo>
                <a:close/>
              </a:path>
            </a:pathLst>
          </a:custGeom>
          <a:ln w="24180">
            <a:solidFill>
              <a:srgbClr val="83B71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8114420" y="253960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8114420" y="326578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8114420" y="3991954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8114420" y="4207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8114420" y="476312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 txBox="1"/>
          <p:nvPr/>
        </p:nvSpPr>
        <p:spPr>
          <a:xfrm>
            <a:off x="8208933" y="1896148"/>
            <a:ext cx="1785620" cy="332295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24485" marR="129539" indent="-286385">
              <a:lnSpc>
                <a:spcPts val="1970"/>
              </a:lnSpc>
            </a:pPr>
            <a:r>
              <a:rPr sz="1750" spc="-12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w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ds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End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of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the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550"/>
              </a:lnSpc>
              <a:spcBef>
                <a:spcPts val="26"/>
              </a:spcBef>
            </a:pPr>
            <a:endParaRPr sz="550"/>
          </a:p>
          <a:p>
            <a:pPr marL="12700" marR="44450" indent="-635">
              <a:lnSpc>
                <a:spcPct val="106400"/>
              </a:lnSpc>
            </a:pPr>
            <a:r>
              <a:rPr sz="1050" spc="-55" dirty="0" smtClean="0">
                <a:latin typeface="Arial"/>
                <a:cs typeface="Arial"/>
              </a:rPr>
              <a:t>The final </a:t>
            </a:r>
            <a:r>
              <a:rPr sz="1050" spc="-10" dirty="0" smtClean="0">
                <a:latin typeface="Arial"/>
                <a:cs typeface="Arial"/>
              </a:rPr>
              <a:t>meeting </a:t>
            </a:r>
            <a:r>
              <a:rPr sz="1050" spc="-20" dirty="0" smtClean="0">
                <a:latin typeface="Arial"/>
                <a:cs typeface="Arial"/>
              </a:rPr>
              <a:t>should </a:t>
            </a:r>
            <a:r>
              <a:rPr sz="1050" spc="-40" dirty="0" smtClean="0">
                <a:latin typeface="Arial"/>
                <a:cs typeface="Arial"/>
              </a:rPr>
              <a:t>have</a:t>
            </a:r>
            <a:r>
              <a:rPr sz="1050" spc="-25" dirty="0" smtClean="0">
                <a:latin typeface="Arial"/>
                <a:cs typeface="Arial"/>
              </a:rPr>
              <a:t> occur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30" dirty="0" smtClean="0">
                <a:latin typeface="Arial"/>
                <a:cs typeface="Arial"/>
              </a:rPr>
              <a:t>ed by </a:t>
            </a:r>
            <a:r>
              <a:rPr sz="1050" spc="-50" dirty="0" smtClean="0">
                <a:latin typeface="Arial"/>
                <a:cs typeface="Arial"/>
              </a:rPr>
              <a:t>January or mid </a:t>
            </a:r>
            <a:r>
              <a:rPr sz="1050" spc="-60" dirty="0" smtClean="0">
                <a:latin typeface="Arial"/>
                <a:cs typeface="Arial"/>
              </a:rPr>
              <a:t>June prior </a:t>
            </a:r>
            <a:r>
              <a:rPr sz="1050" spc="30" dirty="0" smtClean="0">
                <a:latin typeface="Arial"/>
                <a:cs typeface="Arial"/>
              </a:rPr>
              <a:t>to the </a:t>
            </a:r>
            <a:r>
              <a:rPr sz="1050" spc="-105" dirty="0" smtClean="0">
                <a:latin typeface="Arial"/>
                <a:cs typeface="Arial"/>
              </a:rPr>
              <a:t>ARCP </a:t>
            </a:r>
            <a:r>
              <a:rPr sz="1050" spc="-25" dirty="0" smtClean="0">
                <a:latin typeface="Arial"/>
                <a:cs typeface="Arial"/>
              </a:rPr>
              <a:t>panel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10" dirty="0" smtClean="0">
                <a:latin typeface="Arial"/>
                <a:cs typeface="Arial"/>
              </a:rPr>
              <a:t>meeting</a:t>
            </a:r>
            <a:endParaRPr sz="1050">
              <a:latin typeface="Arial"/>
              <a:cs typeface="Arial"/>
            </a:endParaRPr>
          </a:p>
          <a:p>
            <a:pPr marL="12700" marR="45085" indent="-635">
              <a:lnSpc>
                <a:spcPct val="106400"/>
              </a:lnSpc>
              <a:spcBef>
                <a:spcPts val="355"/>
              </a:spcBef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</a:t>
            </a:r>
            <a:r>
              <a:rPr sz="1050" spc="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mandatory </a:t>
            </a:r>
            <a:r>
              <a:rPr sz="1050" spc="-30" dirty="0" smtClean="0">
                <a:latin typeface="Arial"/>
                <a:cs typeface="Arial"/>
              </a:rPr>
              <a:t>elements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5" dirty="0" smtClean="0">
                <a:latin typeface="Arial"/>
                <a:cs typeface="Arial"/>
              </a:rPr>
              <a:t>further </a:t>
            </a:r>
            <a:r>
              <a:rPr sz="1050" spc="-40" dirty="0" smtClean="0">
                <a:latin typeface="Arial"/>
                <a:cs typeface="Arial"/>
              </a:rPr>
              <a:t>evidence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including audit &amp; </a:t>
            </a:r>
            <a:r>
              <a:rPr sz="1050" spc="-114" dirty="0" smtClean="0">
                <a:latin typeface="Arial"/>
                <a:cs typeface="Arial"/>
              </a:rPr>
              <a:t>SEA</a:t>
            </a:r>
            <a:endParaRPr sz="1050">
              <a:latin typeface="Arial"/>
              <a:cs typeface="Arial"/>
            </a:endParaRPr>
          </a:p>
          <a:p>
            <a:pPr marL="12700" marR="29845">
              <a:lnSpc>
                <a:spcPct val="134500"/>
              </a:lnSpc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135" dirty="0" smtClean="0">
                <a:latin typeface="Arial"/>
                <a:cs typeface="Arial"/>
              </a:rPr>
              <a:t>CSR documentation 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</a:t>
            </a:r>
            <a:endParaRPr sz="1050">
              <a:latin typeface="Arial"/>
              <a:cs typeface="Arial"/>
            </a:endParaRPr>
          </a:p>
          <a:p>
            <a:pPr marL="12700" marR="239395">
              <a:lnSpc>
                <a:spcPct val="106400"/>
              </a:lnSpc>
            </a:pP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Supervisory/GP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TDP</a:t>
            </a:r>
            <a:endParaRPr sz="1050">
              <a:latin typeface="Arial"/>
              <a:cs typeface="Arial"/>
            </a:endParaRPr>
          </a:p>
          <a:p>
            <a:pPr marL="12700" marR="1270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completes the </a:t>
            </a:r>
            <a:r>
              <a:rPr sz="1050" spc="-40" dirty="0" smtClean="0">
                <a:latin typeface="Arial"/>
                <a:cs typeface="Arial"/>
              </a:rPr>
              <a:t>Deanery</a:t>
            </a:r>
            <a:r>
              <a:rPr sz="1050" spc="-25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60" dirty="0" smtClean="0">
                <a:latin typeface="Arial"/>
                <a:cs typeface="Arial"/>
              </a:rPr>
              <a:t>assessment </a:t>
            </a:r>
            <a:r>
              <a:rPr sz="1050" spc="-15" dirty="0" smtClean="0">
                <a:latin typeface="Arial"/>
                <a:cs typeface="Arial"/>
              </a:rPr>
              <a:t>questionnai</a:t>
            </a:r>
            <a:r>
              <a:rPr sz="1050" spc="-3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e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80" dirty="0" smtClean="0">
                <a:latin typeface="Arial"/>
                <a:cs typeface="Arial"/>
              </a:rPr>
              <a:t>(</a:t>
            </a:r>
            <a:r>
              <a:rPr sz="1050" spc="-235" dirty="0" smtClean="0">
                <a:latin typeface="Arial"/>
                <a:cs typeface="Arial"/>
              </a:rPr>
              <a:t>P</a:t>
            </a:r>
            <a:r>
              <a:rPr sz="1050" spc="-40" dirty="0" smtClean="0">
                <a:latin typeface="Arial"/>
                <a:cs typeface="Arial"/>
              </a:rPr>
              <a:t>AQ)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14"/>
          <p:cNvSpPr/>
          <p:nvPr/>
        </p:nvSpPr>
        <p:spPr>
          <a:xfrm>
            <a:off x="5659437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659437" y="280434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659437" y="3360222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659437" y="425668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 txBox="1"/>
          <p:nvPr/>
        </p:nvSpPr>
        <p:spPr>
          <a:xfrm>
            <a:off x="5703633" y="1662376"/>
            <a:ext cx="1791970" cy="3049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50" spc="4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id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-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ost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62865" marR="12700" indent="-635">
              <a:lnSpc>
                <a:spcPct val="106400"/>
              </a:lnSpc>
            </a:pPr>
            <a:r>
              <a:rPr sz="1050" spc="-50" dirty="0" smtClean="0">
                <a:latin typeface="Arial"/>
                <a:cs typeface="Arial"/>
              </a:rPr>
              <a:t>Review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 </a:t>
            </a:r>
            <a:r>
              <a:rPr sz="1050" spc="30" dirty="0" smtClean="0">
                <a:latin typeface="Arial"/>
                <a:cs typeface="Arial"/>
              </a:rPr>
              <a:t>with </a:t>
            </a:r>
            <a:r>
              <a:rPr sz="1050" spc="-10" dirty="0" smtClean="0">
                <a:latin typeface="Arial"/>
                <a:cs typeface="Arial"/>
              </a:rPr>
              <a:t>action plan,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50" dirty="0" smtClean="0">
                <a:latin typeface="Arial"/>
                <a:cs typeface="Arial"/>
              </a:rPr>
              <a:t>scale,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00" dirty="0" smtClean="0">
                <a:latin typeface="Arial"/>
                <a:cs typeface="Arial"/>
              </a:rPr>
              <a:t>MSF (if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" dirty="0" smtClean="0">
                <a:latin typeface="Arial"/>
                <a:cs typeface="Arial"/>
              </a:rPr>
              <a:t>equi</a:t>
            </a:r>
            <a:r>
              <a:rPr sz="1050" spc="-3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ed)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consider</a:t>
            </a:r>
            <a:r>
              <a:rPr sz="1050" spc="-2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pointers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50" dirty="0" smtClean="0">
                <a:latin typeface="Arial"/>
                <a:cs typeface="Arial"/>
              </a:rPr>
              <a:t>needs</a:t>
            </a:r>
            <a:endParaRPr sz="1050">
              <a:latin typeface="Arial"/>
              <a:cs typeface="Arial"/>
            </a:endParaRPr>
          </a:p>
          <a:p>
            <a:pPr marL="62865" marR="1416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25" dirty="0" smtClean="0">
                <a:latin typeface="Arial"/>
                <a:cs typeface="Arial"/>
              </a:rPr>
              <a:t>general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og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100" dirty="0" smtClean="0">
                <a:latin typeface="Arial"/>
                <a:cs typeface="Arial"/>
              </a:rPr>
              <a:t>ess</a:t>
            </a:r>
            <a:r>
              <a:rPr sz="1050" spc="-5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using the </a:t>
            </a:r>
            <a:r>
              <a:rPr sz="1050" spc="-40" dirty="0" smtClean="0">
                <a:latin typeface="Arial"/>
                <a:cs typeface="Arial"/>
              </a:rPr>
              <a:t>RDMp </a:t>
            </a:r>
            <a:r>
              <a:rPr sz="1050" spc="-15" dirty="0" smtClean="0">
                <a:latin typeface="Arial"/>
                <a:cs typeface="Arial"/>
              </a:rPr>
              <a:t>model </a:t>
            </a:r>
            <a:r>
              <a:rPr sz="1050" spc="-90" dirty="0" smtClean="0">
                <a:latin typeface="Arial"/>
                <a:cs typeface="Arial"/>
              </a:rPr>
              <a:t>as </a:t>
            </a:r>
            <a:r>
              <a:rPr sz="1050" spc="-60" dirty="0" smtClean="0">
                <a:latin typeface="Arial"/>
                <a:cs typeface="Arial"/>
              </a:rPr>
              <a:t>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15" dirty="0" smtClean="0">
                <a:latin typeface="Arial"/>
                <a:cs typeface="Arial"/>
              </a:rPr>
              <a:t>guide </a:t>
            </a:r>
            <a:r>
              <a:rPr sz="1050" spc="-75" dirty="0" smtClean="0">
                <a:latin typeface="Arial"/>
                <a:cs typeface="Arial"/>
              </a:rPr>
              <a:t>(see </a:t>
            </a:r>
            <a:r>
              <a:rPr sz="1050" spc="-120" dirty="0" smtClean="0">
                <a:latin typeface="Arial"/>
                <a:cs typeface="Arial"/>
              </a:rPr>
              <a:t>CSR)</a:t>
            </a:r>
            <a:endParaRPr sz="1050">
              <a:latin typeface="Arial"/>
              <a:cs typeface="Arial"/>
            </a:endParaRPr>
          </a:p>
          <a:p>
            <a:pPr marL="62865" marR="30480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3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in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5" dirty="0" smtClean="0">
                <a:latin typeface="Arial"/>
                <a:cs typeface="Arial"/>
              </a:rPr>
              <a:t>notes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20" dirty="0" smtClean="0">
                <a:latin typeface="Arial"/>
                <a:cs typeface="Arial"/>
              </a:rPr>
              <a:t> documents in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25" dirty="0" smtClean="0">
                <a:latin typeface="Arial"/>
                <a:cs typeface="Arial"/>
              </a:rPr>
              <a:t>updates pdp </a:t>
            </a:r>
            <a:r>
              <a:rPr sz="1050" spc="-20" dirty="0" smtClean="0">
                <a:latin typeface="Arial"/>
                <a:cs typeface="Arial"/>
              </a:rPr>
              <a:t>and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endParaRPr sz="1050">
              <a:latin typeface="Arial"/>
              <a:cs typeface="Arial"/>
            </a:endParaRPr>
          </a:p>
          <a:p>
            <a:pPr marL="62865" marR="177800" indent="-635">
              <a:lnSpc>
                <a:spcPct val="106400"/>
              </a:lnSpc>
              <a:spcBef>
                <a:spcPts val="355"/>
              </a:spcBef>
            </a:pPr>
            <a:r>
              <a:rPr sz="1050" dirty="0" smtClean="0">
                <a:latin typeface="Arial"/>
                <a:cs typeface="Arial"/>
              </a:rPr>
              <a:t>If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</a:t>
            </a:r>
            <a:r>
              <a:rPr sz="1050" spc="-5" dirty="0" smtClean="0">
                <a:latin typeface="Arial"/>
                <a:cs typeface="Arial"/>
              </a:rPr>
              <a:t>contact the </a:t>
            </a:r>
            <a:r>
              <a:rPr sz="1050" spc="-15" dirty="0" smtClean="0">
                <a:latin typeface="Arial"/>
                <a:cs typeface="Arial"/>
              </a:rPr>
              <a:t>trainee</a:t>
            </a:r>
            <a:r>
              <a:rPr sz="1050" spc="-60" dirty="0" smtClean="0">
                <a:latin typeface="Arial"/>
                <a:cs typeface="Arial"/>
              </a:rPr>
              <a:t>’</a:t>
            </a:r>
            <a:r>
              <a:rPr sz="1050" spc="-120" dirty="0" smtClean="0">
                <a:latin typeface="Arial"/>
                <a:cs typeface="Arial"/>
              </a:rPr>
              <a:t>s </a:t>
            </a:r>
            <a:r>
              <a:rPr sz="1050" spc="-114" dirty="0" smtClean="0">
                <a:latin typeface="Arial"/>
                <a:cs typeface="Arial"/>
              </a:rPr>
              <a:t>GP </a:t>
            </a:r>
            <a:r>
              <a:rPr sz="1050" spc="-25" dirty="0" smtClean="0">
                <a:latin typeface="Arial"/>
                <a:cs typeface="Arial"/>
              </a:rPr>
              <a:t>Educational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0" dirty="0" smtClean="0">
                <a:latin typeface="Arial"/>
                <a:cs typeface="Arial"/>
              </a:rPr>
              <a:t>Supervisor/GP </a:t>
            </a:r>
            <a:r>
              <a:rPr sz="1050" spc="15" dirty="0" smtClean="0">
                <a:latin typeface="Arial"/>
                <a:cs typeface="Arial"/>
              </a:rPr>
              <a:t>unit or </a:t>
            </a:r>
            <a:r>
              <a:rPr sz="1050" spc="-114" dirty="0" smtClean="0">
                <a:latin typeface="Arial"/>
                <a:cs typeface="Arial"/>
              </a:rPr>
              <a:t>TPD</a:t>
            </a:r>
            <a:endParaRPr sz="1050">
              <a:latin typeface="Arial"/>
              <a:cs typeface="Arial"/>
            </a:endParaRPr>
          </a:p>
        </p:txBody>
      </p:sp>
      <p:sp>
        <p:nvSpPr>
          <p:cNvPr id="29" name="object 19"/>
          <p:cNvSpPr/>
          <p:nvPr/>
        </p:nvSpPr>
        <p:spPr>
          <a:xfrm>
            <a:off x="2988720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2988720" y="2463756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/>
          <p:nvPr/>
        </p:nvSpPr>
        <p:spPr>
          <a:xfrm>
            <a:off x="2988720" y="318992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22"/>
          <p:cNvSpPr/>
          <p:nvPr/>
        </p:nvSpPr>
        <p:spPr>
          <a:xfrm>
            <a:off x="2988720" y="357551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23"/>
          <p:cNvSpPr/>
          <p:nvPr/>
        </p:nvSpPr>
        <p:spPr>
          <a:xfrm>
            <a:off x="2988720" y="430169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24"/>
          <p:cNvSpPr/>
          <p:nvPr/>
        </p:nvSpPr>
        <p:spPr>
          <a:xfrm>
            <a:off x="2988720" y="485756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25"/>
          <p:cNvSpPr/>
          <p:nvPr/>
        </p:nvSpPr>
        <p:spPr>
          <a:xfrm>
            <a:off x="2988720" y="54134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26"/>
          <p:cNvSpPr txBox="1"/>
          <p:nvPr/>
        </p:nvSpPr>
        <p:spPr>
          <a:xfrm>
            <a:off x="3083232" y="1662376"/>
            <a:ext cx="1965325" cy="40366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0">
              <a:lnSpc>
                <a:spcPct val="100000"/>
              </a:lnSpc>
            </a:pP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I</a:t>
            </a:r>
            <a:r>
              <a:rPr sz="1750" spc="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nitial</a:t>
            </a:r>
            <a:r>
              <a:rPr sz="1750" spc="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 </a:t>
            </a:r>
            <a:r>
              <a:rPr sz="1750" spc="3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M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eeting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600"/>
              </a:lnSpc>
              <a:spcBef>
                <a:spcPts val="20"/>
              </a:spcBef>
            </a:pPr>
            <a:endParaRPr sz="600"/>
          </a:p>
          <a:p>
            <a:pPr marL="12700" marR="12700" indent="-635">
              <a:lnSpc>
                <a:spcPct val="1064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&amp; </a:t>
            </a: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15" dirty="0" smtClean="0">
                <a:latin typeface="Arial"/>
                <a:cs typeface="Arial"/>
              </a:rPr>
              <a:t>meet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within 2 </a:t>
            </a:r>
            <a:r>
              <a:rPr sz="1050" spc="-30" dirty="0" smtClean="0">
                <a:latin typeface="Arial"/>
                <a:cs typeface="Arial"/>
              </a:rPr>
              <a:t>weeks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5" dirty="0" smtClean="0">
                <a:latin typeface="Arial"/>
                <a:cs typeface="Arial"/>
              </a:rPr>
              <a:t>starting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endParaRPr sz="1050">
              <a:latin typeface="Arial"/>
              <a:cs typeface="Arial"/>
            </a:endParaRPr>
          </a:p>
          <a:p>
            <a:pPr marL="12700" marR="5905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40" dirty="0" smtClean="0">
                <a:latin typeface="Arial"/>
                <a:cs typeface="Arial"/>
              </a:rPr>
              <a:t>ideas, </a:t>
            </a:r>
            <a:r>
              <a:rPr sz="1050" spc="-30" dirty="0" smtClean="0">
                <a:latin typeface="Arial"/>
                <a:cs typeface="Arial"/>
              </a:rPr>
              <a:t>conce</a:t>
            </a:r>
            <a:r>
              <a:rPr sz="1050" spc="-5" dirty="0" smtClean="0">
                <a:latin typeface="Arial"/>
                <a:cs typeface="Arial"/>
              </a:rPr>
              <a:t>r</a:t>
            </a:r>
            <a:r>
              <a:rPr sz="1050" spc="-60" dirty="0" smtClean="0">
                <a:latin typeface="Arial"/>
                <a:cs typeface="Arial"/>
              </a:rPr>
              <a:t>ns &amp; </a:t>
            </a:r>
            <a:r>
              <a:rPr sz="1050" spc="-25" dirty="0" smtClean="0">
                <a:latin typeface="Arial"/>
                <a:cs typeface="Arial"/>
              </a:rPr>
              <a:t>expectations </a:t>
            </a:r>
            <a:r>
              <a:rPr sz="1050" spc="20" dirty="0" smtClean="0">
                <a:latin typeface="Arial"/>
                <a:cs typeface="Arial"/>
              </a:rPr>
              <a:t>for the </a:t>
            </a:r>
            <a:r>
              <a:rPr sz="1050" spc="-15" dirty="0" smtClean="0">
                <a:latin typeface="Arial"/>
                <a:cs typeface="Arial"/>
              </a:rPr>
              <a:t>post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25" dirty="0" smtClean="0">
                <a:latin typeface="Arial"/>
                <a:cs typeface="Arial"/>
              </a:rPr>
              <a:t>how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20" dirty="0" smtClean="0">
                <a:latin typeface="Arial"/>
                <a:cs typeface="Arial"/>
              </a:rPr>
              <a:t>focus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in </a:t>
            </a:r>
            <a:r>
              <a:rPr sz="1050" spc="-35" dirty="0" smtClean="0">
                <a:latin typeface="Arial"/>
                <a:cs typeface="Arial"/>
              </a:rPr>
              <a:t>a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80" dirty="0" smtClean="0">
                <a:latin typeface="Arial"/>
                <a:cs typeface="Arial"/>
              </a:rPr>
              <a:t>eas </a:t>
            </a:r>
            <a:r>
              <a:rPr sz="1050" spc="30" dirty="0" smtClean="0">
                <a:latin typeface="Arial"/>
                <a:cs typeface="Arial"/>
              </a:rPr>
              <a:t>of</a:t>
            </a:r>
            <a:r>
              <a:rPr sz="1050" spc="20" dirty="0" smtClean="0">
                <a:latin typeface="Arial"/>
                <a:cs typeface="Arial"/>
              </a:rPr>
              <a:t> identified </a:t>
            </a:r>
            <a:r>
              <a:rPr sz="1050" spc="-40" dirty="0" smtClean="0">
                <a:latin typeface="Arial"/>
                <a:cs typeface="Arial"/>
              </a:rPr>
              <a:t>needs.</a:t>
            </a:r>
            <a:endParaRPr sz="1050">
              <a:latin typeface="Arial"/>
              <a:cs typeface="Arial"/>
            </a:endParaRPr>
          </a:p>
          <a:p>
            <a:pPr marL="12700" marR="306705" indent="-635">
              <a:lnSpc>
                <a:spcPct val="106400"/>
              </a:lnSpc>
              <a:spcBef>
                <a:spcPts val="355"/>
              </a:spcBef>
            </a:pPr>
            <a:r>
              <a:rPr sz="1050" spc="-65" dirty="0" smtClean="0">
                <a:latin typeface="Arial"/>
                <a:cs typeface="Arial"/>
              </a:rPr>
              <a:t>Discuss </a:t>
            </a:r>
            <a:r>
              <a:rPr sz="1050" spc="-35" dirty="0" smtClean="0">
                <a:latin typeface="Arial"/>
                <a:cs typeface="Arial"/>
              </a:rPr>
              <a:t>plans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130" dirty="0" smtClean="0">
                <a:latin typeface="Arial"/>
                <a:cs typeface="Arial"/>
              </a:rPr>
              <a:t>GPST </a:t>
            </a:r>
            <a:r>
              <a:rPr sz="1050" spc="-90" dirty="0" smtClean="0">
                <a:latin typeface="Arial"/>
                <a:cs typeface="Arial"/>
              </a:rPr>
              <a:t>HBGL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attendance in </a:t>
            </a:r>
            <a:r>
              <a:rPr sz="1050" spc="-15" dirty="0" smtClean="0">
                <a:latin typeface="Arial"/>
                <a:cs typeface="Arial"/>
              </a:rPr>
              <a:t>this </a:t>
            </a:r>
            <a:r>
              <a:rPr sz="1050" spc="-10" dirty="0" smtClean="0">
                <a:latin typeface="Arial"/>
                <a:cs typeface="Arial"/>
              </a:rPr>
              <a:t>post.</a:t>
            </a:r>
            <a:endParaRPr sz="1050">
              <a:latin typeface="Arial"/>
              <a:cs typeface="Arial"/>
            </a:endParaRPr>
          </a:p>
          <a:p>
            <a:pPr marL="12700" marR="119380" indent="-635" algn="just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Complete </a:t>
            </a:r>
            <a:r>
              <a:rPr sz="1050" spc="-60" dirty="0" smtClean="0">
                <a:latin typeface="Arial"/>
                <a:cs typeface="Arial"/>
              </a:rPr>
              <a:t>a brief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</a:t>
            </a:r>
            <a:r>
              <a:rPr sz="1050" spc="-15" dirty="0" smtClean="0">
                <a:latin typeface="Arial"/>
                <a:cs typeface="Arial"/>
              </a:rPr>
              <a:t>plan</a:t>
            </a:r>
            <a:r>
              <a:rPr sz="1050" spc="-10" dirty="0" smtClean="0">
                <a:latin typeface="Arial"/>
                <a:cs typeface="Arial"/>
              </a:rPr>
              <a:t> togethe</a:t>
            </a:r>
            <a:r>
              <a:rPr sz="1050" spc="-10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, </a:t>
            </a:r>
            <a:r>
              <a:rPr sz="1050" spc="-15" dirty="0" smtClean="0">
                <a:latin typeface="Arial"/>
                <a:cs typeface="Arial"/>
              </a:rPr>
              <a:t>trainee </a:t>
            </a:r>
            <a:r>
              <a:rPr sz="1050" spc="-20" dirty="0" smtClean="0">
                <a:latin typeface="Arial"/>
                <a:cs typeface="Arial"/>
              </a:rPr>
              <a:t>documents in the </a:t>
            </a:r>
            <a:r>
              <a:rPr sz="1050" spc="5" dirty="0" smtClean="0">
                <a:latin typeface="Arial"/>
                <a:cs typeface="Arial"/>
              </a:rPr>
              <a:t>e-portfolio </a:t>
            </a:r>
            <a:r>
              <a:rPr sz="1050" spc="-30" dirty="0" smtClean="0">
                <a:latin typeface="Arial"/>
                <a:cs typeface="Arial"/>
              </a:rPr>
              <a:t>lea</a:t>
            </a:r>
            <a:r>
              <a:rPr sz="1050" spc="-10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ning log </a:t>
            </a:r>
            <a:r>
              <a:rPr sz="1050" spc="-20" dirty="0" smtClean="0">
                <a:latin typeface="Arial"/>
                <a:cs typeface="Arial"/>
              </a:rPr>
              <a:t>and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35" dirty="0" smtClean="0">
                <a:latin typeface="Arial"/>
                <a:cs typeface="Arial"/>
              </a:rPr>
              <a:t>c</a:t>
            </a:r>
            <a:r>
              <a:rPr sz="1050" spc="-45" dirty="0" smtClean="0">
                <a:latin typeface="Arial"/>
                <a:cs typeface="Arial"/>
              </a:rPr>
              <a:t>r</a:t>
            </a:r>
            <a:r>
              <a:rPr sz="1050" spc="-50" dirty="0" smtClean="0">
                <a:latin typeface="Arial"/>
                <a:cs typeface="Arial"/>
              </a:rPr>
              <a:t>eates </a:t>
            </a:r>
            <a:r>
              <a:rPr sz="1050" spc="-60" dirty="0" smtClean="0">
                <a:latin typeface="Arial"/>
                <a:cs typeface="Arial"/>
              </a:rPr>
              <a:t>a pdp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40" dirty="0" smtClean="0">
                <a:latin typeface="Arial"/>
                <a:cs typeface="Arial"/>
              </a:rPr>
              <a:t>each </a:t>
            </a:r>
            <a:r>
              <a:rPr sz="1050" spc="-20" dirty="0" smtClean="0">
                <a:latin typeface="Arial"/>
                <a:cs typeface="Arial"/>
              </a:rPr>
              <a:t>categor</a:t>
            </a:r>
            <a:r>
              <a:rPr sz="1050" spc="-125" dirty="0" smtClean="0">
                <a:latin typeface="Arial"/>
                <a:cs typeface="Arial"/>
              </a:rPr>
              <a:t>y</a:t>
            </a:r>
            <a:r>
              <a:rPr sz="1050" spc="0" dirty="0" smtClean="0">
                <a:latin typeface="Arial"/>
                <a:cs typeface="Arial"/>
              </a:rPr>
              <a:t>.</a:t>
            </a:r>
            <a:endParaRPr sz="1050">
              <a:latin typeface="Arial"/>
              <a:cs typeface="Arial"/>
            </a:endParaRPr>
          </a:p>
          <a:p>
            <a:pPr marL="12700" marR="97155" indent="-635">
              <a:lnSpc>
                <a:spcPct val="106400"/>
              </a:lnSpc>
              <a:spcBef>
                <a:spcPts val="355"/>
              </a:spcBef>
            </a:pPr>
            <a:r>
              <a:rPr sz="1050" spc="-25" dirty="0" smtClean="0">
                <a:latin typeface="Arial"/>
                <a:cs typeface="Arial"/>
              </a:rPr>
              <a:t>Clinical </a:t>
            </a:r>
            <a:r>
              <a:rPr sz="1050" spc="-45" dirty="0" smtClean="0">
                <a:latin typeface="Arial"/>
                <a:cs typeface="Arial"/>
              </a:rPr>
              <a:t>Supervisor </a:t>
            </a:r>
            <a:r>
              <a:rPr sz="1050" spc="-20" dirty="0" smtClean="0">
                <a:latin typeface="Arial"/>
                <a:cs typeface="Arial"/>
              </a:rPr>
              <a:t>documents</a:t>
            </a:r>
            <a:r>
              <a:rPr sz="1050" spc="-10" dirty="0" smtClean="0">
                <a:latin typeface="Arial"/>
                <a:cs typeface="Arial"/>
              </a:rPr>
              <a:t> brief </a:t>
            </a:r>
            <a:r>
              <a:rPr sz="1050" spc="-35" dirty="0" smtClean="0">
                <a:latin typeface="Arial"/>
                <a:cs typeface="Arial"/>
              </a:rPr>
              <a:t>summary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10" dirty="0" smtClean="0">
                <a:latin typeface="Arial"/>
                <a:cs typeface="Arial"/>
              </a:rPr>
              <a:t>meeting in the </a:t>
            </a:r>
            <a:r>
              <a:rPr sz="1050" spc="-15" dirty="0" smtClean="0">
                <a:latin typeface="Arial"/>
                <a:cs typeface="Arial"/>
              </a:rPr>
              <a:t>educator </a:t>
            </a:r>
            <a:r>
              <a:rPr sz="1050" spc="-20" dirty="0" smtClean="0">
                <a:latin typeface="Arial"/>
                <a:cs typeface="Arial"/>
              </a:rPr>
              <a:t>notes.</a:t>
            </a:r>
            <a:endParaRPr sz="1050">
              <a:latin typeface="Arial"/>
              <a:cs typeface="Arial"/>
            </a:endParaRPr>
          </a:p>
          <a:p>
            <a:pPr marL="12700" marR="264160" indent="-635">
              <a:lnSpc>
                <a:spcPct val="106400"/>
              </a:lnSpc>
              <a:spcBef>
                <a:spcPts val="355"/>
              </a:spcBef>
            </a:pPr>
            <a:r>
              <a:rPr sz="1050" spc="-15" dirty="0" smtClean="0">
                <a:latin typeface="Arial"/>
                <a:cs typeface="Arial"/>
              </a:rPr>
              <a:t>Both </a:t>
            </a:r>
            <a:r>
              <a:rPr sz="1050" spc="-40" dirty="0" smtClean="0">
                <a:latin typeface="Arial"/>
                <a:cs typeface="Arial"/>
              </a:rPr>
              <a:t>set </a:t>
            </a:r>
            <a:r>
              <a:rPr sz="1050" spc="-35" dirty="0" smtClean="0">
                <a:latin typeface="Arial"/>
                <a:cs typeface="Arial"/>
              </a:rPr>
              <a:t>dates </a:t>
            </a:r>
            <a:r>
              <a:rPr sz="1050" spc="-20" dirty="0" smtClean="0">
                <a:latin typeface="Arial"/>
                <a:cs typeface="Arial"/>
              </a:rPr>
              <a:t>and times </a:t>
            </a:r>
            <a:r>
              <a:rPr sz="1050" spc="20" dirty="0" smtClean="0">
                <a:latin typeface="Arial"/>
                <a:cs typeface="Arial"/>
              </a:rPr>
              <a:t>for</a:t>
            </a:r>
            <a:r>
              <a:rPr sz="1050" spc="10" dirty="0" smtClean="0">
                <a:latin typeface="Arial"/>
                <a:cs typeface="Arial"/>
              </a:rPr>
              <a:t> </a:t>
            </a:r>
            <a:r>
              <a:rPr sz="1050" spc="-5" dirty="0" smtClean="0">
                <a:latin typeface="Arial"/>
                <a:cs typeface="Arial"/>
              </a:rPr>
              <a:t>completion </a:t>
            </a:r>
            <a:r>
              <a:rPr sz="1050" spc="30" dirty="0" smtClean="0">
                <a:latin typeface="Arial"/>
                <a:cs typeface="Arial"/>
              </a:rPr>
              <a:t>of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elevant </a:t>
            </a:r>
            <a:r>
              <a:rPr sz="1050" spc="-70" dirty="0" smtClean="0">
                <a:latin typeface="Arial"/>
                <a:cs typeface="Arial"/>
              </a:rPr>
              <a:t>WPBA</a:t>
            </a:r>
            <a:r>
              <a:rPr sz="1050" spc="-30" dirty="0" smtClean="0">
                <a:latin typeface="Arial"/>
                <a:cs typeface="Arial"/>
              </a:rPr>
              <a:t> </a:t>
            </a:r>
            <a:r>
              <a:rPr sz="1050" spc="-65" dirty="0" smtClean="0">
                <a:latin typeface="Arial"/>
                <a:cs typeface="Arial"/>
              </a:rPr>
              <a:t>assessments</a:t>
            </a:r>
            <a:endParaRPr sz="1050">
              <a:latin typeface="Arial"/>
              <a:cs typeface="Arial"/>
            </a:endParaRPr>
          </a:p>
          <a:p>
            <a:pPr marL="12700" marR="194310" indent="-635">
              <a:lnSpc>
                <a:spcPct val="106400"/>
              </a:lnSpc>
              <a:spcBef>
                <a:spcPts val="355"/>
              </a:spcBef>
            </a:pPr>
            <a:r>
              <a:rPr sz="1050" spc="-60" dirty="0" smtClean="0">
                <a:latin typeface="Arial"/>
                <a:cs typeface="Arial"/>
              </a:rPr>
              <a:t>Set </a:t>
            </a:r>
            <a:r>
              <a:rPr sz="1050" spc="-20" dirty="0" smtClean="0">
                <a:latin typeface="Arial"/>
                <a:cs typeface="Arial"/>
              </a:rPr>
              <a:t>date and time </a:t>
            </a:r>
            <a:r>
              <a:rPr sz="1050" spc="20" dirty="0" smtClean="0">
                <a:latin typeface="Arial"/>
                <a:cs typeface="Arial"/>
              </a:rPr>
              <a:t>for mid </a:t>
            </a:r>
            <a:r>
              <a:rPr sz="1050" spc="-15" dirty="0" smtClean="0">
                <a:latin typeface="Arial"/>
                <a:cs typeface="Arial"/>
              </a:rPr>
              <a:t>post</a:t>
            </a:r>
            <a:r>
              <a:rPr sz="1050" spc="-10" dirty="0" smtClean="0">
                <a:latin typeface="Arial"/>
                <a:cs typeface="Arial"/>
              </a:rPr>
              <a:t> 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25" dirty="0" smtClean="0">
                <a:latin typeface="Arial"/>
                <a:cs typeface="Arial"/>
              </a:rPr>
              <a:t>eview</a:t>
            </a:r>
            <a:endParaRPr sz="1050">
              <a:latin typeface="Arial"/>
              <a:cs typeface="Arial"/>
            </a:endParaRPr>
          </a:p>
        </p:txBody>
      </p:sp>
      <p:sp>
        <p:nvSpPr>
          <p:cNvPr id="37" name="object 27"/>
          <p:cNvSpPr/>
          <p:nvPr/>
        </p:nvSpPr>
        <p:spPr>
          <a:xfrm>
            <a:off x="588115" y="1539632"/>
            <a:ext cx="2342196" cy="4337763"/>
          </a:xfrm>
          <a:custGeom>
            <a:avLst/>
            <a:gdLst/>
            <a:ahLst/>
            <a:cxnLst/>
            <a:rect l="l" t="t" r="r" b="b"/>
            <a:pathLst>
              <a:path w="2342196" h="4337763">
                <a:moveTo>
                  <a:pt x="1776987" y="0"/>
                </a:moveTo>
                <a:lnTo>
                  <a:pt x="115097" y="201"/>
                </a:lnTo>
                <a:lnTo>
                  <a:pt x="76821" y="1737"/>
                </a:lnTo>
                <a:lnTo>
                  <a:pt x="36957" y="9388"/>
                </a:lnTo>
                <a:lnTo>
                  <a:pt x="9305" y="36484"/>
                </a:lnTo>
                <a:lnTo>
                  <a:pt x="1638" y="75234"/>
                </a:lnTo>
                <a:lnTo>
                  <a:pt x="13" y="131597"/>
                </a:lnTo>
                <a:lnTo>
                  <a:pt x="0" y="4206177"/>
                </a:lnTo>
                <a:lnTo>
                  <a:pt x="201" y="4228224"/>
                </a:lnTo>
                <a:lnTo>
                  <a:pt x="3573" y="4279358"/>
                </a:lnTo>
                <a:lnTo>
                  <a:pt x="20980" y="4318661"/>
                </a:lnTo>
                <a:lnTo>
                  <a:pt x="63287" y="4334619"/>
                </a:lnTo>
                <a:lnTo>
                  <a:pt x="118015" y="4337602"/>
                </a:lnTo>
                <a:lnTo>
                  <a:pt x="141560" y="4337763"/>
                </a:lnTo>
                <a:lnTo>
                  <a:pt x="1803435" y="4337561"/>
                </a:lnTo>
                <a:lnTo>
                  <a:pt x="1841712" y="4336026"/>
                </a:lnTo>
                <a:lnTo>
                  <a:pt x="1881576" y="4328374"/>
                </a:lnTo>
                <a:lnTo>
                  <a:pt x="1909227" y="4301278"/>
                </a:lnTo>
                <a:lnTo>
                  <a:pt x="1916893" y="4262525"/>
                </a:lnTo>
                <a:lnTo>
                  <a:pt x="1918517" y="4206177"/>
                </a:lnTo>
                <a:lnTo>
                  <a:pt x="1918560" y="2271770"/>
                </a:lnTo>
                <a:lnTo>
                  <a:pt x="2263107" y="2271770"/>
                </a:lnTo>
                <a:lnTo>
                  <a:pt x="2315270" y="2224475"/>
                </a:lnTo>
                <a:lnTo>
                  <a:pt x="2340233" y="2186780"/>
                </a:lnTo>
                <a:lnTo>
                  <a:pt x="2342196" y="2174916"/>
                </a:lnTo>
                <a:lnTo>
                  <a:pt x="2341822" y="2163660"/>
                </a:lnTo>
                <a:lnTo>
                  <a:pt x="2327049" y="2127785"/>
                </a:lnTo>
                <a:lnTo>
                  <a:pt x="2315495" y="2114151"/>
                </a:lnTo>
                <a:lnTo>
                  <a:pt x="2315270" y="2114151"/>
                </a:lnTo>
                <a:lnTo>
                  <a:pt x="2263113" y="2066856"/>
                </a:lnTo>
                <a:lnTo>
                  <a:pt x="1918560" y="2066856"/>
                </a:lnTo>
                <a:lnTo>
                  <a:pt x="1918531" y="131597"/>
                </a:lnTo>
                <a:lnTo>
                  <a:pt x="1918329" y="109549"/>
                </a:lnTo>
                <a:lnTo>
                  <a:pt x="1914958" y="58412"/>
                </a:lnTo>
                <a:lnTo>
                  <a:pt x="1897553" y="19105"/>
                </a:lnTo>
                <a:lnTo>
                  <a:pt x="1855251" y="3145"/>
                </a:lnTo>
                <a:lnTo>
                  <a:pt x="1800529" y="160"/>
                </a:lnTo>
                <a:lnTo>
                  <a:pt x="1776987" y="0"/>
                </a:lnTo>
                <a:close/>
              </a:path>
              <a:path w="2342196" h="4337763">
                <a:moveTo>
                  <a:pt x="2263107" y="2271770"/>
                </a:moveTo>
                <a:lnTo>
                  <a:pt x="2073068" y="2271770"/>
                </a:lnTo>
                <a:lnTo>
                  <a:pt x="2091664" y="2272985"/>
                </a:lnTo>
                <a:lnTo>
                  <a:pt x="2097359" y="2281486"/>
                </a:lnTo>
                <a:lnTo>
                  <a:pt x="2097769" y="2341735"/>
                </a:lnTo>
                <a:lnTo>
                  <a:pt x="2107764" y="2379851"/>
                </a:lnTo>
                <a:lnTo>
                  <a:pt x="2121703" y="2385071"/>
                </a:lnTo>
                <a:lnTo>
                  <a:pt x="2129478" y="2383779"/>
                </a:lnTo>
                <a:lnTo>
                  <a:pt x="2158025" y="2367046"/>
                </a:lnTo>
                <a:lnTo>
                  <a:pt x="2263107" y="2271770"/>
                </a:lnTo>
                <a:close/>
              </a:path>
              <a:path w="2342196" h="4337763">
                <a:moveTo>
                  <a:pt x="2315270" y="2113935"/>
                </a:moveTo>
                <a:lnTo>
                  <a:pt x="2315270" y="2114151"/>
                </a:lnTo>
                <a:lnTo>
                  <a:pt x="2315495" y="2114151"/>
                </a:lnTo>
                <a:lnTo>
                  <a:pt x="2315270" y="2113935"/>
                </a:lnTo>
                <a:close/>
              </a:path>
              <a:path w="2342196" h="4337763">
                <a:moveTo>
                  <a:pt x="2122709" y="1952685"/>
                </a:moveTo>
                <a:lnTo>
                  <a:pt x="2098496" y="1986923"/>
                </a:lnTo>
                <a:lnTo>
                  <a:pt x="2097769" y="2043348"/>
                </a:lnTo>
                <a:lnTo>
                  <a:pt x="2096493" y="2061046"/>
                </a:lnTo>
                <a:lnTo>
                  <a:pt x="2087560" y="2066465"/>
                </a:lnTo>
                <a:lnTo>
                  <a:pt x="1918560" y="2066856"/>
                </a:lnTo>
                <a:lnTo>
                  <a:pt x="2263113" y="2066856"/>
                </a:lnTo>
                <a:lnTo>
                  <a:pt x="2158602" y="1972088"/>
                </a:lnTo>
                <a:lnTo>
                  <a:pt x="2144263" y="1960749"/>
                </a:lnTo>
                <a:lnTo>
                  <a:pt x="2132375" y="1954552"/>
                </a:lnTo>
                <a:lnTo>
                  <a:pt x="2122709" y="1952685"/>
                </a:lnTo>
                <a:close/>
              </a:path>
            </a:pathLst>
          </a:custGeom>
          <a:solidFill>
            <a:srgbClr val="DCEEE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28"/>
          <p:cNvSpPr/>
          <p:nvPr/>
        </p:nvSpPr>
        <p:spPr>
          <a:xfrm>
            <a:off x="588086" y="1539614"/>
            <a:ext cx="2342225" cy="4337799"/>
          </a:xfrm>
          <a:custGeom>
            <a:avLst/>
            <a:gdLst/>
            <a:ahLst/>
            <a:cxnLst/>
            <a:rect l="l" t="t" r="r" b="b"/>
            <a:pathLst>
              <a:path w="2342225" h="4337799">
                <a:moveTo>
                  <a:pt x="2315298" y="2113953"/>
                </a:moveTo>
                <a:lnTo>
                  <a:pt x="2315298" y="2114169"/>
                </a:lnTo>
                <a:lnTo>
                  <a:pt x="2297417" y="2097951"/>
                </a:lnTo>
                <a:lnTo>
                  <a:pt x="2158631" y="1972106"/>
                </a:lnTo>
                <a:lnTo>
                  <a:pt x="2144292" y="1960767"/>
                </a:lnTo>
                <a:lnTo>
                  <a:pt x="2132404" y="1954570"/>
                </a:lnTo>
                <a:lnTo>
                  <a:pt x="2122738" y="1952703"/>
                </a:lnTo>
                <a:lnTo>
                  <a:pt x="2115063" y="1954354"/>
                </a:lnTo>
                <a:lnTo>
                  <a:pt x="2097976" y="1992637"/>
                </a:lnTo>
                <a:lnTo>
                  <a:pt x="2097798" y="2043366"/>
                </a:lnTo>
                <a:lnTo>
                  <a:pt x="2096522" y="2061064"/>
                </a:lnTo>
                <a:lnTo>
                  <a:pt x="2087589" y="2066483"/>
                </a:lnTo>
                <a:lnTo>
                  <a:pt x="1918589" y="2066874"/>
                </a:lnTo>
                <a:lnTo>
                  <a:pt x="1918589" y="521919"/>
                </a:lnTo>
                <a:lnTo>
                  <a:pt x="1918589" y="156438"/>
                </a:lnTo>
                <a:lnTo>
                  <a:pt x="1918358" y="109567"/>
                </a:lnTo>
                <a:lnTo>
                  <a:pt x="1914987" y="58430"/>
                </a:lnTo>
                <a:lnTo>
                  <a:pt x="1897582" y="19123"/>
                </a:lnTo>
                <a:lnTo>
                  <a:pt x="1855280" y="3163"/>
                </a:lnTo>
                <a:lnTo>
                  <a:pt x="1800558" y="178"/>
                </a:lnTo>
                <a:lnTo>
                  <a:pt x="164376" y="0"/>
                </a:lnTo>
                <a:lnTo>
                  <a:pt x="138293" y="27"/>
                </a:lnTo>
                <a:lnTo>
                  <a:pt x="94703" y="740"/>
                </a:lnTo>
                <a:lnTo>
                  <a:pt x="48165" y="5923"/>
                </a:lnTo>
                <a:lnTo>
                  <a:pt x="14033" y="27424"/>
                </a:lnTo>
                <a:lnTo>
                  <a:pt x="1667" y="75252"/>
                </a:lnTo>
                <a:lnTo>
                  <a:pt x="18" y="134736"/>
                </a:lnTo>
                <a:lnTo>
                  <a:pt x="0" y="521919"/>
                </a:lnTo>
                <a:lnTo>
                  <a:pt x="0" y="3815892"/>
                </a:lnTo>
                <a:lnTo>
                  <a:pt x="0" y="4181373"/>
                </a:lnTo>
                <a:lnTo>
                  <a:pt x="230" y="4228242"/>
                </a:lnTo>
                <a:lnTo>
                  <a:pt x="3602" y="4279376"/>
                </a:lnTo>
                <a:lnTo>
                  <a:pt x="21009" y="4318679"/>
                </a:lnTo>
                <a:lnTo>
                  <a:pt x="63316" y="4334637"/>
                </a:lnTo>
                <a:lnTo>
                  <a:pt x="118043" y="4337620"/>
                </a:lnTo>
                <a:lnTo>
                  <a:pt x="1754212" y="4337799"/>
                </a:lnTo>
                <a:lnTo>
                  <a:pt x="1780296" y="4337771"/>
                </a:lnTo>
                <a:lnTo>
                  <a:pt x="1823888" y="4337058"/>
                </a:lnTo>
                <a:lnTo>
                  <a:pt x="1870426" y="4331875"/>
                </a:lnTo>
                <a:lnTo>
                  <a:pt x="1904557" y="4310373"/>
                </a:lnTo>
                <a:lnTo>
                  <a:pt x="1916922" y="4262543"/>
                </a:lnTo>
                <a:lnTo>
                  <a:pt x="1918570" y="4203058"/>
                </a:lnTo>
                <a:lnTo>
                  <a:pt x="1918589" y="3815892"/>
                </a:lnTo>
                <a:lnTo>
                  <a:pt x="1918589" y="2271788"/>
                </a:lnTo>
                <a:lnTo>
                  <a:pt x="2073097" y="2271788"/>
                </a:lnTo>
                <a:lnTo>
                  <a:pt x="2091693" y="2273003"/>
                </a:lnTo>
                <a:lnTo>
                  <a:pt x="2097388" y="2281504"/>
                </a:lnTo>
                <a:lnTo>
                  <a:pt x="2097798" y="2341753"/>
                </a:lnTo>
                <a:lnTo>
                  <a:pt x="2099062" y="2359454"/>
                </a:lnTo>
                <a:lnTo>
                  <a:pt x="2102546" y="2371920"/>
                </a:lnTo>
                <a:lnTo>
                  <a:pt x="2107793" y="2379869"/>
                </a:lnTo>
                <a:lnTo>
                  <a:pt x="2114341" y="2384019"/>
                </a:lnTo>
                <a:lnTo>
                  <a:pt x="2121732" y="2385089"/>
                </a:lnTo>
                <a:lnTo>
                  <a:pt x="2129507" y="2383797"/>
                </a:lnTo>
                <a:lnTo>
                  <a:pt x="2315298" y="2224493"/>
                </a:lnTo>
                <a:lnTo>
                  <a:pt x="2340262" y="2186798"/>
                </a:lnTo>
                <a:lnTo>
                  <a:pt x="2342225" y="2174934"/>
                </a:lnTo>
                <a:lnTo>
                  <a:pt x="2341851" y="2163678"/>
                </a:lnTo>
                <a:lnTo>
                  <a:pt x="2327078" y="2127803"/>
                </a:lnTo>
                <a:lnTo>
                  <a:pt x="2316198" y="2114814"/>
                </a:lnTo>
                <a:lnTo>
                  <a:pt x="2315298" y="2113953"/>
                </a:lnTo>
                <a:close/>
              </a:path>
            </a:pathLst>
          </a:custGeom>
          <a:ln w="24180">
            <a:solidFill>
              <a:srgbClr val="44B5A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/>
          <p:nvPr/>
        </p:nvSpPr>
        <p:spPr>
          <a:xfrm>
            <a:off x="0" y="776359"/>
            <a:ext cx="6787952" cy="493293"/>
          </a:xfrm>
          <a:custGeom>
            <a:avLst/>
            <a:gdLst/>
            <a:ahLst/>
            <a:cxnLst/>
            <a:rect l="l" t="t" r="r" b="b"/>
            <a:pathLst>
              <a:path w="6787952" h="493293">
                <a:moveTo>
                  <a:pt x="0" y="493293"/>
                </a:moveTo>
                <a:lnTo>
                  <a:pt x="6612074" y="493052"/>
                </a:lnTo>
                <a:lnTo>
                  <a:pt x="6664436" y="491363"/>
                </a:lnTo>
                <a:lnTo>
                  <a:pt x="6705216" y="486778"/>
                </a:lnTo>
                <a:lnTo>
                  <a:pt x="6747836" y="471304"/>
                </a:lnTo>
                <a:lnTo>
                  <a:pt x="6772539" y="441172"/>
                </a:lnTo>
                <a:lnTo>
                  <a:pt x="6784212" y="391494"/>
                </a:lnTo>
                <a:lnTo>
                  <a:pt x="6787167" y="345105"/>
                </a:lnTo>
                <a:lnTo>
                  <a:pt x="6787952" y="286408"/>
                </a:lnTo>
                <a:lnTo>
                  <a:pt x="6787952" y="206884"/>
                </a:lnTo>
                <a:lnTo>
                  <a:pt x="6787167" y="148188"/>
                </a:lnTo>
                <a:lnTo>
                  <a:pt x="6784212" y="101798"/>
                </a:lnTo>
                <a:lnTo>
                  <a:pt x="6772539" y="52120"/>
                </a:lnTo>
                <a:lnTo>
                  <a:pt x="6747836" y="21988"/>
                </a:lnTo>
                <a:lnTo>
                  <a:pt x="6705216" y="6515"/>
                </a:lnTo>
                <a:lnTo>
                  <a:pt x="6664436" y="1930"/>
                </a:lnTo>
                <a:lnTo>
                  <a:pt x="6612074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30"/>
          <p:cNvSpPr txBox="1"/>
          <p:nvPr/>
        </p:nvSpPr>
        <p:spPr>
          <a:xfrm>
            <a:off x="430872" y="802803"/>
            <a:ext cx="6171565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imelin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85" dirty="0" smtClean="0">
                <a:solidFill>
                  <a:srgbClr val="003060"/>
                </a:solidFill>
                <a:latin typeface="Myriad Pro"/>
                <a:cs typeface="Myriad Pro"/>
              </a:rPr>
              <a:t>f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Clinica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Supe</a:t>
            </a:r>
            <a:r>
              <a:rPr sz="2500" spc="1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visor/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3060"/>
                </a:solidFill>
                <a:latin typeface="Myriad Pro"/>
                <a:cs typeface="Myriad Pro"/>
              </a:rPr>
              <a:t>M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eeting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41" name="object 31"/>
          <p:cNvSpPr/>
          <p:nvPr/>
        </p:nvSpPr>
        <p:spPr>
          <a:xfrm>
            <a:off x="2875540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32"/>
          <p:cNvSpPr/>
          <p:nvPr/>
        </p:nvSpPr>
        <p:spPr>
          <a:xfrm>
            <a:off x="5336518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33"/>
          <p:cNvSpPr/>
          <p:nvPr/>
        </p:nvSpPr>
        <p:spPr>
          <a:xfrm>
            <a:off x="7814664" y="6462739"/>
            <a:ext cx="0" cy="211340"/>
          </a:xfrm>
          <a:custGeom>
            <a:avLst/>
            <a:gdLst/>
            <a:ahLst/>
            <a:cxnLst/>
            <a:rect l="l" t="t" r="r" b="b"/>
            <a:pathLst>
              <a:path h="211340">
                <a:moveTo>
                  <a:pt x="0" y="0"/>
                </a:moveTo>
                <a:lnTo>
                  <a:pt x="0" y="211340"/>
                </a:lnTo>
              </a:path>
            </a:pathLst>
          </a:custGeom>
          <a:ln w="24180">
            <a:solidFill>
              <a:srgbClr val="7C90B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34"/>
          <p:cNvSpPr txBox="1"/>
          <p:nvPr/>
        </p:nvSpPr>
        <p:spPr>
          <a:xfrm>
            <a:off x="1248999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35"/>
          <p:cNvSpPr txBox="1"/>
          <p:nvPr/>
        </p:nvSpPr>
        <p:spPr>
          <a:xfrm>
            <a:off x="3734061" y="6151294"/>
            <a:ext cx="75882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1435" marR="12700" indent="-39370">
              <a:lnSpc>
                <a:spcPct val="103099"/>
              </a:lnSpc>
            </a:pPr>
            <a:r>
              <a:rPr sz="1200" b="1" spc="5" dirty="0" smtClean="0">
                <a:latin typeface="Arial"/>
                <a:cs typeface="Arial"/>
              </a:rPr>
              <a:t>August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February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36"/>
          <p:cNvSpPr txBox="1"/>
          <p:nvPr/>
        </p:nvSpPr>
        <p:spPr>
          <a:xfrm>
            <a:off x="6125277" y="6151294"/>
            <a:ext cx="9429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91135" marR="12700" indent="-179070">
              <a:lnSpc>
                <a:spcPct val="103099"/>
              </a:lnSpc>
            </a:pPr>
            <a:r>
              <a:rPr sz="1200" b="1" spc="-25" dirty="0" smtClean="0">
                <a:latin typeface="Arial"/>
                <a:cs typeface="Arial"/>
              </a:rPr>
              <a:t>End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5" dirty="0" smtClean="0">
                <a:latin typeface="Arial"/>
                <a:cs typeface="Arial"/>
              </a:rPr>
              <a:t>October</a:t>
            </a:r>
            <a:r>
              <a:rPr sz="1200" b="1" spc="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April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37"/>
          <p:cNvSpPr/>
          <p:nvPr/>
        </p:nvSpPr>
        <p:spPr>
          <a:xfrm>
            <a:off x="4842079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38"/>
          <p:cNvSpPr txBox="1"/>
          <p:nvPr/>
        </p:nvSpPr>
        <p:spPr>
          <a:xfrm>
            <a:off x="4897986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7312865" y="5881491"/>
            <a:ext cx="1028075" cy="481368"/>
          </a:xfrm>
          <a:custGeom>
            <a:avLst/>
            <a:gdLst/>
            <a:ahLst/>
            <a:cxnLst/>
            <a:rect l="l" t="t" r="r" b="b"/>
            <a:pathLst>
              <a:path w="1028075" h="481368">
                <a:moveTo>
                  <a:pt x="492581" y="0"/>
                </a:moveTo>
                <a:lnTo>
                  <a:pt x="354341" y="202844"/>
                </a:lnTo>
                <a:lnTo>
                  <a:pt x="44937" y="202998"/>
                </a:lnTo>
                <a:lnTo>
                  <a:pt x="27507" y="204077"/>
                </a:lnTo>
                <a:lnTo>
                  <a:pt x="631" y="236141"/>
                </a:lnTo>
                <a:lnTo>
                  <a:pt x="0" y="255719"/>
                </a:lnTo>
                <a:lnTo>
                  <a:pt x="63" y="428493"/>
                </a:lnTo>
                <a:lnTo>
                  <a:pt x="9826" y="473979"/>
                </a:lnTo>
                <a:lnTo>
                  <a:pt x="52835" y="481329"/>
                </a:lnTo>
                <a:lnTo>
                  <a:pt x="959572" y="481368"/>
                </a:lnTo>
                <a:lnTo>
                  <a:pt x="983138" y="481213"/>
                </a:lnTo>
                <a:lnTo>
                  <a:pt x="1020726" y="471502"/>
                </a:lnTo>
                <a:lnTo>
                  <a:pt x="1028075" y="428493"/>
                </a:lnTo>
                <a:lnTo>
                  <a:pt x="1027960" y="247821"/>
                </a:lnTo>
                <a:lnTo>
                  <a:pt x="1018249" y="210233"/>
                </a:lnTo>
                <a:lnTo>
                  <a:pt x="975240" y="202883"/>
                </a:lnTo>
                <a:lnTo>
                  <a:pt x="630808" y="202844"/>
                </a:lnTo>
                <a:lnTo>
                  <a:pt x="492581" y="0"/>
                </a:lnTo>
                <a:close/>
              </a:path>
            </a:pathLst>
          </a:custGeom>
          <a:solidFill>
            <a:srgbClr val="4FBCC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40"/>
          <p:cNvSpPr txBox="1"/>
          <p:nvPr/>
        </p:nvSpPr>
        <p:spPr>
          <a:xfrm>
            <a:off x="7368771" y="6116222"/>
            <a:ext cx="916305" cy="1987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FFFFFF"/>
                </a:solidFill>
                <a:latin typeface="Arial"/>
                <a:cs typeface="Arial"/>
              </a:rPr>
              <a:t>Assessments</a:t>
            </a:r>
            <a:endParaRPr sz="1200">
              <a:latin typeface="Arial"/>
              <a:cs typeface="Arial"/>
            </a:endParaRPr>
          </a:p>
        </p:txBody>
      </p:sp>
      <p:sp>
        <p:nvSpPr>
          <p:cNvPr id="51" name="object 41"/>
          <p:cNvSpPr/>
          <p:nvPr/>
        </p:nvSpPr>
        <p:spPr>
          <a:xfrm>
            <a:off x="9502804" y="6234714"/>
            <a:ext cx="556577" cy="339978"/>
          </a:xfrm>
          <a:custGeom>
            <a:avLst/>
            <a:gdLst/>
            <a:ahLst/>
            <a:cxnLst/>
            <a:rect l="l" t="t" r="r" b="b"/>
            <a:pathLst>
              <a:path w="556577" h="339978">
                <a:moveTo>
                  <a:pt x="71996" y="0"/>
                </a:moveTo>
                <a:lnTo>
                  <a:pt x="30438" y="1117"/>
                </a:lnTo>
                <a:lnTo>
                  <a:pt x="1146" y="30178"/>
                </a:lnTo>
                <a:lnTo>
                  <a:pt x="0" y="71534"/>
                </a:lnTo>
                <a:lnTo>
                  <a:pt x="2" y="268463"/>
                </a:lnTo>
                <a:lnTo>
                  <a:pt x="1117" y="309540"/>
                </a:lnTo>
                <a:lnTo>
                  <a:pt x="30178" y="338832"/>
                </a:lnTo>
                <a:lnTo>
                  <a:pt x="484568" y="339978"/>
                </a:lnTo>
                <a:lnTo>
                  <a:pt x="508290" y="339839"/>
                </a:lnTo>
                <a:lnTo>
                  <a:pt x="547516" y="331039"/>
                </a:lnTo>
                <a:lnTo>
                  <a:pt x="556430" y="292069"/>
                </a:lnTo>
                <a:lnTo>
                  <a:pt x="556577" y="268463"/>
                </a:lnTo>
                <a:lnTo>
                  <a:pt x="556574" y="71534"/>
                </a:lnTo>
                <a:lnTo>
                  <a:pt x="555459" y="30441"/>
                </a:lnTo>
                <a:lnTo>
                  <a:pt x="526401" y="1147"/>
                </a:lnTo>
                <a:lnTo>
                  <a:pt x="71996" y="0"/>
                </a:lnTo>
                <a:close/>
              </a:path>
            </a:pathLst>
          </a:custGeom>
          <a:solidFill>
            <a:srgbClr val="009DE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42"/>
          <p:cNvSpPr txBox="1"/>
          <p:nvPr/>
        </p:nvSpPr>
        <p:spPr>
          <a:xfrm>
            <a:off x="9610525" y="6298542"/>
            <a:ext cx="335280" cy="220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50" b="1" spc="-145" dirty="0" smtClean="0">
                <a:solidFill>
                  <a:srgbClr val="FFFFFF"/>
                </a:solidFill>
                <a:latin typeface="Arial"/>
                <a:cs typeface="Arial"/>
              </a:rPr>
              <a:t>CSR</a:t>
            </a:r>
            <a:endParaRPr sz="1350">
              <a:latin typeface="Arial"/>
              <a:cs typeface="Arial"/>
            </a:endParaRPr>
          </a:p>
        </p:txBody>
      </p:sp>
      <p:sp>
        <p:nvSpPr>
          <p:cNvPr id="53" name="object 43"/>
          <p:cNvSpPr txBox="1"/>
          <p:nvPr/>
        </p:nvSpPr>
        <p:spPr>
          <a:xfrm>
            <a:off x="8520500" y="6128875"/>
            <a:ext cx="803275" cy="3930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64769" marR="12700" indent="-52705">
              <a:lnSpc>
                <a:spcPct val="103099"/>
              </a:lnSpc>
            </a:pPr>
            <a:r>
              <a:rPr sz="1200" b="1" spc="-15" dirty="0" smtClean="0">
                <a:latin typeface="Arial"/>
                <a:cs typeface="Arial"/>
              </a:rPr>
              <a:t>January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15" dirty="0" smtClean="0">
                <a:latin typeface="Arial"/>
                <a:cs typeface="Arial"/>
              </a:rPr>
              <a:t>or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60" dirty="0" smtClean="0">
                <a:latin typeface="Arial"/>
                <a:cs typeface="Arial"/>
              </a:rPr>
              <a:t>Mid</a:t>
            </a:r>
            <a:r>
              <a:rPr sz="1200" b="1" spc="10" dirty="0" smtClean="0">
                <a:latin typeface="Arial"/>
                <a:cs typeface="Arial"/>
              </a:rPr>
              <a:t> </a:t>
            </a:r>
            <a:r>
              <a:rPr sz="1200" b="1" spc="-35" dirty="0" smtClean="0">
                <a:latin typeface="Arial"/>
                <a:cs typeface="Arial"/>
              </a:rPr>
              <a:t>June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4" name="object 44"/>
          <p:cNvSpPr/>
          <p:nvPr/>
        </p:nvSpPr>
        <p:spPr>
          <a:xfrm>
            <a:off x="567321" y="6048617"/>
            <a:ext cx="9586912" cy="629399"/>
          </a:xfrm>
          <a:custGeom>
            <a:avLst/>
            <a:gdLst/>
            <a:ahLst/>
            <a:cxnLst/>
            <a:rect l="l" t="t" r="r" b="b"/>
            <a:pathLst>
              <a:path w="9586912" h="629399">
                <a:moveTo>
                  <a:pt x="0" y="0"/>
                </a:moveTo>
                <a:lnTo>
                  <a:pt x="0" y="629399"/>
                </a:lnTo>
                <a:lnTo>
                  <a:pt x="9586912" y="629399"/>
                </a:lnTo>
                <a:lnTo>
                  <a:pt x="9586912" y="0"/>
                </a:lnTo>
              </a:path>
            </a:pathLst>
          </a:custGeom>
          <a:ln w="24180">
            <a:solidFill>
              <a:srgbClr val="7FA2C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45"/>
          <p:cNvSpPr/>
          <p:nvPr/>
        </p:nvSpPr>
        <p:spPr>
          <a:xfrm>
            <a:off x="710874" y="207817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46"/>
          <p:cNvSpPr/>
          <p:nvPr/>
        </p:nvSpPr>
        <p:spPr>
          <a:xfrm>
            <a:off x="710874" y="314493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47"/>
          <p:cNvSpPr txBox="1"/>
          <p:nvPr/>
        </p:nvSpPr>
        <p:spPr>
          <a:xfrm>
            <a:off x="805387" y="1662376"/>
            <a:ext cx="1522095" cy="15976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7310" algn="ctr">
              <a:lnSpc>
                <a:spcPct val="100000"/>
              </a:lnSpc>
            </a:pP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Pr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epa</a:t>
            </a:r>
            <a:r>
              <a:rPr sz="1750" spc="-1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r</a:t>
            </a:r>
            <a:r>
              <a:rPr sz="1750" spc="0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a</a:t>
            </a:r>
            <a:r>
              <a:rPr sz="1750" spc="15" dirty="0" smtClean="0">
                <a:solidFill>
                  <a:srgbClr val="004380"/>
                </a:solidFill>
                <a:latin typeface="Myriad Pro Light"/>
                <a:cs typeface="Myriad Pro Light"/>
              </a:rPr>
              <a:t>tion</a:t>
            </a:r>
            <a:endParaRPr sz="1750">
              <a:latin typeface="Myriad Pro Light"/>
              <a:cs typeface="Myriad Pro Light"/>
            </a:endParaRPr>
          </a:p>
          <a:p>
            <a:pPr>
              <a:lnSpc>
                <a:spcPts val="700"/>
              </a:lnSpc>
              <a:spcBef>
                <a:spcPts val="1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sz="1050" spc="-220" dirty="0" smtClean="0">
                <a:latin typeface="Arial"/>
                <a:cs typeface="Arial"/>
              </a:rPr>
              <a:t>T</a:t>
            </a:r>
            <a:r>
              <a:rPr sz="1050" spc="-30" dirty="0" smtClean="0">
                <a:latin typeface="Arial"/>
                <a:cs typeface="Arial"/>
              </a:rPr>
              <a:t>rainee </a:t>
            </a:r>
            <a:r>
              <a:rPr sz="1050" spc="-20" dirty="0" smtClean="0">
                <a:latin typeface="Arial"/>
                <a:cs typeface="Arial"/>
              </a:rPr>
              <a:t>looks at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1050" spc="10" dirty="0" smtClean="0">
                <a:latin typeface="Arial"/>
                <a:cs typeface="Arial"/>
              </a:rPr>
              <a:t>“supe</a:t>
            </a:r>
            <a:r>
              <a:rPr sz="1050" spc="-55" dirty="0" smtClean="0">
                <a:latin typeface="Arial"/>
                <a:cs typeface="Arial"/>
              </a:rPr>
              <a:t>r</a:t>
            </a:r>
            <a:r>
              <a:rPr sz="1050" spc="0" dirty="0" smtClean="0">
                <a:latin typeface="Arial"/>
                <a:cs typeface="Arial"/>
              </a:rPr>
              <a:t>-</a:t>
            </a:r>
            <a:r>
              <a:rPr sz="1050" spc="-10" dirty="0" smtClean="0">
                <a:latin typeface="Arial"/>
                <a:cs typeface="Arial"/>
              </a:rPr>
              <a:t>condensed” </a:t>
            </a:r>
            <a:r>
              <a:rPr sz="1050" spc="-15" dirty="0" smtClean="0">
                <a:latin typeface="Arial"/>
                <a:cs typeface="Arial"/>
              </a:rPr>
              <a:t>guide</a:t>
            </a:r>
            <a:endParaRPr sz="1050">
              <a:latin typeface="Arial"/>
              <a:cs typeface="Arial"/>
            </a:endParaRPr>
          </a:p>
          <a:p>
            <a:pPr marL="12700" marR="12700">
              <a:lnSpc>
                <a:spcPct val="106400"/>
              </a:lnSpc>
            </a:pPr>
            <a:r>
              <a:rPr sz="1050" dirty="0" smtClean="0">
                <a:latin typeface="Arial"/>
                <a:cs typeface="Arial"/>
              </a:rPr>
              <a:t>&amp; </a:t>
            </a:r>
            <a:r>
              <a:rPr sz="1050" spc="-20" dirty="0" smtClean="0">
                <a:latin typeface="Arial"/>
                <a:cs typeface="Arial"/>
              </a:rPr>
              <a:t>confidence rating </a:t>
            </a:r>
            <a:r>
              <a:rPr sz="1050" spc="-60" dirty="0" smtClean="0">
                <a:latin typeface="Arial"/>
                <a:cs typeface="Arial"/>
              </a:rPr>
              <a:t>scale</a:t>
            </a:r>
            <a:r>
              <a:rPr sz="1050" spc="-35" dirty="0" smtClean="0">
                <a:latin typeface="Arial"/>
                <a:cs typeface="Arial"/>
              </a:rPr>
              <a:t> </a:t>
            </a:r>
            <a:r>
              <a:rPr sz="1050" spc="20" dirty="0" smtClean="0">
                <a:latin typeface="Arial"/>
                <a:cs typeface="Arial"/>
              </a:rPr>
              <a:t>for </a:t>
            </a:r>
            <a:r>
              <a:rPr sz="1050" spc="-35" dirty="0" smtClean="0">
                <a:latin typeface="Arial"/>
                <a:cs typeface="Arial"/>
              </a:rPr>
              <a:t>specialty &amp; identify </a:t>
            </a:r>
            <a:r>
              <a:rPr sz="1050" spc="-40" dirty="0" smtClean="0">
                <a:latin typeface="Arial"/>
                <a:cs typeface="Arial"/>
              </a:rPr>
              <a:t>any </a:t>
            </a:r>
            <a:r>
              <a:rPr sz="1050" spc="-65" dirty="0" smtClean="0">
                <a:latin typeface="Arial"/>
                <a:cs typeface="Arial"/>
              </a:rPr>
              <a:t>issues </a:t>
            </a:r>
            <a:r>
              <a:rPr sz="1050" spc="15" dirty="0" smtClean="0">
                <a:latin typeface="Arial"/>
                <a:cs typeface="Arial"/>
              </a:rPr>
              <a:t>that </a:t>
            </a:r>
            <a:r>
              <a:rPr sz="1050" spc="-30" dirty="0" smtClean="0">
                <a:latin typeface="Arial"/>
                <a:cs typeface="Arial"/>
              </a:rPr>
              <a:t>need </a:t>
            </a:r>
            <a:r>
              <a:rPr sz="1050" spc="30" dirty="0" smtClean="0">
                <a:latin typeface="Arial"/>
                <a:cs typeface="Arial"/>
              </a:rPr>
              <a:t>to </a:t>
            </a:r>
            <a:r>
              <a:rPr sz="1050" spc="-30" dirty="0" smtClean="0">
                <a:latin typeface="Arial"/>
                <a:cs typeface="Arial"/>
              </a:rPr>
              <a:t>be</a:t>
            </a:r>
            <a:r>
              <a:rPr sz="1050" spc="-15" dirty="0" smtClean="0">
                <a:latin typeface="Arial"/>
                <a:cs typeface="Arial"/>
              </a:rPr>
              <a:t> </a:t>
            </a:r>
            <a:r>
              <a:rPr sz="1050" spc="-55" dirty="0" smtClean="0">
                <a:latin typeface="Arial"/>
                <a:cs typeface="Arial"/>
              </a:rPr>
              <a:t>discussed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050" spc="-50" dirty="0" smtClean="0">
                <a:latin typeface="Arial"/>
                <a:cs typeface="Arial"/>
              </a:rPr>
              <a:t>Review the p</a:t>
            </a:r>
            <a:r>
              <a:rPr sz="1050" spc="-20" dirty="0" smtClean="0">
                <a:latin typeface="Arial"/>
                <a:cs typeface="Arial"/>
              </a:rPr>
              <a:t>r</a:t>
            </a:r>
            <a:r>
              <a:rPr sz="1050" spc="-40" dirty="0" smtClean="0">
                <a:latin typeface="Arial"/>
                <a:cs typeface="Arial"/>
              </a:rPr>
              <a:t>evious </a:t>
            </a:r>
            <a:r>
              <a:rPr sz="1050" spc="-135" dirty="0" smtClean="0">
                <a:latin typeface="Arial"/>
                <a:cs typeface="Arial"/>
              </a:rPr>
              <a:t>CSR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800" dirty="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 txBox="1"/>
          <p:nvPr/>
        </p:nvSpPr>
        <p:spPr>
          <a:xfrm>
            <a:off x="444500" y="1520493"/>
            <a:ext cx="6556375" cy="1898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50" dirty="0" smtClean="0">
                <a:latin typeface="Arial"/>
                <a:cs typeface="Arial"/>
              </a:rPr>
              <a:t>The </a:t>
            </a:r>
            <a:r>
              <a:rPr sz="1150" spc="-160" dirty="0" smtClean="0">
                <a:latin typeface="Arial"/>
                <a:cs typeface="Arial"/>
              </a:rPr>
              <a:t>T</a:t>
            </a:r>
            <a:r>
              <a:rPr sz="1150" spc="30" dirty="0" smtClean="0">
                <a:latin typeface="Arial"/>
                <a:cs typeface="Arial"/>
              </a:rPr>
              <a:t>rainee </a:t>
            </a:r>
            <a:r>
              <a:rPr sz="1150" spc="-25" dirty="0" smtClean="0">
                <a:latin typeface="Arial"/>
                <a:cs typeface="Arial"/>
              </a:rPr>
              <a:t>has </a:t>
            </a:r>
            <a:r>
              <a:rPr sz="1150" spc="25" dirty="0" smtClean="0">
                <a:latin typeface="Arial"/>
                <a:cs typeface="Arial"/>
              </a:rPr>
              <a:t>agreed </a:t>
            </a:r>
            <a:r>
              <a:rPr sz="1150" spc="90" dirty="0" smtClean="0">
                <a:latin typeface="Arial"/>
                <a:cs typeface="Arial"/>
              </a:rPr>
              <a:t>to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70" dirty="0" smtClean="0">
                <a:latin typeface="Arial"/>
                <a:cs typeface="Arial"/>
              </a:rPr>
              <a:t>following </a:t>
            </a:r>
            <a:r>
              <a:rPr sz="1150" spc="20" dirty="0" smtClean="0">
                <a:latin typeface="Arial"/>
                <a:cs typeface="Arial"/>
              </a:rPr>
              <a:t>responsibilities </a:t>
            </a:r>
            <a:r>
              <a:rPr sz="1150" spc="60" dirty="0" smtClean="0">
                <a:latin typeface="Arial"/>
                <a:cs typeface="Arial"/>
              </a:rPr>
              <a:t>at </a:t>
            </a:r>
            <a:r>
              <a:rPr sz="1150" spc="55" dirty="0" smtClean="0">
                <a:latin typeface="Arial"/>
                <a:cs typeface="Arial"/>
              </a:rPr>
              <a:t>the </a:t>
            </a:r>
            <a:r>
              <a:rPr sz="1150" spc="25" dirty="0" smtClean="0">
                <a:latin typeface="Arial"/>
                <a:cs typeface="Arial"/>
              </a:rPr>
              <a:t>commencement </a:t>
            </a:r>
            <a:r>
              <a:rPr sz="1150" spc="90" dirty="0" smtClean="0">
                <a:latin typeface="Arial"/>
                <a:cs typeface="Arial"/>
              </a:rPr>
              <a:t>of </a:t>
            </a:r>
            <a:r>
              <a:rPr sz="1150" spc="60" dirty="0" smtClean="0">
                <a:latin typeface="Arial"/>
                <a:cs typeface="Arial"/>
              </a:rPr>
              <a:t>their </a:t>
            </a:r>
            <a:r>
              <a:rPr sz="1150" spc="50" dirty="0" smtClean="0">
                <a:latin typeface="Arial"/>
                <a:cs typeface="Arial"/>
              </a:rPr>
              <a:t>training:</a:t>
            </a:r>
            <a:endParaRPr sz="1150">
              <a:latin typeface="Arial"/>
              <a:cs typeface="Arial"/>
            </a:endParaRPr>
          </a:p>
        </p:txBody>
      </p:sp>
      <p:sp>
        <p:nvSpPr>
          <p:cNvPr id="13" name="object 3"/>
          <p:cNvSpPr/>
          <p:nvPr/>
        </p:nvSpPr>
        <p:spPr>
          <a:xfrm>
            <a:off x="457919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457919" y="31172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457919" y="3760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457919" y="516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457919" y="5809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588500" y="1814245"/>
            <a:ext cx="4570730" cy="44945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always have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15" dirty="0" smtClean="0">
                <a:latin typeface="Arial"/>
                <a:cs typeface="Arial"/>
              </a:rPr>
              <a:t>fo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-5" dirty="0" smtClean="0">
                <a:latin typeface="Arial"/>
                <a:cs typeface="Arial"/>
              </a:rPr>
              <a:t>ef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15" dirty="0" smtClean="0">
                <a:latin typeface="Arial"/>
                <a:cs typeface="Arial"/>
              </a:rPr>
              <a:t>ont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and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ofessional </a:t>
            </a:r>
            <a:r>
              <a:rPr sz="1150" spc="-25" dirty="0" smtClean="0">
                <a:latin typeface="Arial"/>
                <a:cs typeface="Arial"/>
              </a:rPr>
              <a:t>practice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0" dirty="0" smtClean="0">
                <a:latin typeface="Arial"/>
                <a:cs typeface="Arial"/>
              </a:rPr>
              <a:t>principles </a:t>
            </a:r>
            <a:r>
              <a:rPr sz="1150" spc="25" dirty="0" smtClean="0">
                <a:latin typeface="Arial"/>
                <a:cs typeface="Arial"/>
              </a:rPr>
              <a:t>of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benefit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0" dirty="0" smtClean="0">
                <a:latin typeface="Arial"/>
                <a:cs typeface="Arial"/>
              </a:rPr>
              <a:t>safe </a:t>
            </a:r>
            <a:r>
              <a:rPr sz="1150" spc="-5" dirty="0" smtClean="0">
                <a:latin typeface="Arial"/>
                <a:cs typeface="Arial"/>
              </a:rPr>
              <a:t>patient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e.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50" dirty="0" smtClean="0">
                <a:latin typeface="Arial"/>
                <a:cs typeface="Arial"/>
              </a:rPr>
              <a:t>rainees </a:t>
            </a:r>
            <a:r>
              <a:rPr sz="1150" spc="-25" dirty="0" smtClean="0">
                <a:latin typeface="Arial"/>
                <a:cs typeface="Arial"/>
              </a:rPr>
              <a:t>should </a:t>
            </a:r>
            <a:r>
              <a:rPr sz="1150" spc="-40" dirty="0" smtClean="0">
                <a:latin typeface="Arial"/>
                <a:cs typeface="Arial"/>
              </a:rPr>
              <a:t>be </a:t>
            </a:r>
            <a:r>
              <a:rPr sz="1150" spc="-25" dirty="0" smtClean="0">
                <a:latin typeface="Arial"/>
                <a:cs typeface="Arial"/>
              </a:rPr>
              <a:t>awa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b="1" i="1" spc="-25" dirty="0" smtClean="0">
                <a:latin typeface="Arial"/>
                <a:cs typeface="Arial"/>
              </a:rPr>
              <a:t>Good </a:t>
            </a:r>
            <a:r>
              <a:rPr sz="1150" b="1" i="1" spc="-10" dirty="0" smtClean="0">
                <a:latin typeface="Arial"/>
                <a:cs typeface="Arial"/>
              </a:rPr>
              <a:t>Medical </a:t>
            </a:r>
            <a:r>
              <a:rPr sz="1150" b="1" i="1" spc="-45" dirty="0" smtClean="0">
                <a:latin typeface="Arial"/>
                <a:cs typeface="Arial"/>
              </a:rPr>
              <a:t>Practice</a:t>
            </a:r>
            <a:r>
              <a:rPr sz="1150" b="1" i="1" spc="-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(2006)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100" dirty="0" smtClean="0">
                <a:latin typeface="Arial"/>
                <a:cs typeface="Arial"/>
              </a:rPr>
              <a:t>es </a:t>
            </a:r>
            <a:r>
              <a:rPr sz="1150" spc="-25" dirty="0" smtClean="0">
                <a:latin typeface="Arial"/>
                <a:cs typeface="Arial"/>
              </a:rPr>
              <a:t>doctors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0" dirty="0" smtClean="0">
                <a:latin typeface="Arial"/>
                <a:cs typeface="Arial"/>
              </a:rPr>
              <a:t>keep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15" dirty="0" smtClean="0">
                <a:latin typeface="Arial"/>
                <a:cs typeface="Arial"/>
              </a:rPr>
              <a:t>knowledge </a:t>
            </a:r>
            <a:r>
              <a:rPr sz="1150" spc="-30" dirty="0" smtClean="0">
                <a:latin typeface="Arial"/>
                <a:cs typeface="Arial"/>
              </a:rPr>
              <a:t>and skill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5" dirty="0" smtClean="0">
                <a:latin typeface="Arial"/>
                <a:cs typeface="Arial"/>
              </a:rPr>
              <a:t>oughout</a:t>
            </a:r>
            <a:r>
              <a:rPr sz="1150" spc="0" dirty="0" smtClean="0">
                <a:latin typeface="Arial"/>
                <a:cs typeface="Arial"/>
              </a:rPr>
              <a:t>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5" dirty="0" smtClean="0">
                <a:latin typeface="Arial"/>
                <a:cs typeface="Arial"/>
              </a:rPr>
              <a:t>working </a:t>
            </a:r>
            <a:r>
              <a:rPr sz="1150" spc="-5" dirty="0" smtClean="0">
                <a:latin typeface="Arial"/>
                <a:cs typeface="Arial"/>
              </a:rPr>
              <a:t>life,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regularly take </a:t>
            </a:r>
            <a:r>
              <a:rPr sz="1150" spc="-5" dirty="0" smtClean="0">
                <a:latin typeface="Arial"/>
                <a:cs typeface="Arial"/>
              </a:rPr>
              <a:t>part in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</a:t>
            </a:r>
            <a:r>
              <a:rPr sz="1150" spc="5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5" dirty="0" smtClean="0">
                <a:latin typeface="Arial"/>
                <a:cs typeface="Arial"/>
              </a:rPr>
              <a:t>competence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307975" algn="just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40" dirty="0" smtClean="0">
                <a:latin typeface="Arial"/>
                <a:cs typeface="Arial"/>
              </a:rPr>
              <a:t>give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55" dirty="0" smtClean="0">
                <a:latin typeface="Arial"/>
                <a:cs typeface="Arial"/>
              </a:rPr>
              <a:t>esponsive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50" dirty="0" smtClean="0">
                <a:latin typeface="Arial"/>
                <a:cs typeface="Arial"/>
              </a:rPr>
              <a:t>needs,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equitable,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espects </a:t>
            </a:r>
            <a:r>
              <a:rPr sz="1150" spc="-15" dirty="0" smtClean="0">
                <a:latin typeface="Arial"/>
                <a:cs typeface="Arial"/>
              </a:rPr>
              <a:t>human rights, </a:t>
            </a:r>
            <a:r>
              <a:rPr sz="1150" spc="-45" dirty="0" smtClean="0">
                <a:latin typeface="Arial"/>
                <a:cs typeface="Arial"/>
              </a:rPr>
              <a:t>challenges </a:t>
            </a:r>
            <a:r>
              <a:rPr sz="1150" spc="-15" dirty="0" smtClean="0">
                <a:latin typeface="Arial"/>
                <a:cs typeface="Arial"/>
              </a:rPr>
              <a:t>discrimination,</a:t>
            </a:r>
            <a:r>
              <a:rPr sz="1150" spc="-10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romotes </a:t>
            </a:r>
            <a:r>
              <a:rPr sz="1150" spc="-10" dirty="0" smtClean="0">
                <a:latin typeface="Arial"/>
                <a:cs typeface="Arial"/>
              </a:rPr>
              <a:t>equalit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,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maintains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dignity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patients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55" dirty="0" smtClean="0">
                <a:latin typeface="Arial"/>
                <a:cs typeface="Arial"/>
              </a:rPr>
              <a:t>ca</a:t>
            </a:r>
            <a:r>
              <a:rPr sz="1150" spc="-6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ers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7305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acknowledge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 </a:t>
            </a:r>
            <a:r>
              <a:rPr sz="1150" spc="15" dirty="0" smtClean="0">
                <a:latin typeface="Arial"/>
                <a:cs typeface="Arial"/>
              </a:rPr>
              <a:t>within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30" dirty="0" smtClean="0">
                <a:latin typeface="Arial"/>
                <a:cs typeface="Arial"/>
              </a:rPr>
              <a:t>healthca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25" dirty="0" smtClean="0">
                <a:latin typeface="Arial"/>
                <a:cs typeface="Arial"/>
              </a:rPr>
              <a:t>organisation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5" dirty="0" smtClean="0">
                <a:latin typeface="Arial"/>
                <a:cs typeface="Arial"/>
              </a:rPr>
              <a:t>accept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esponsibility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abide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10" dirty="0" smtClean="0">
                <a:latin typeface="Arial"/>
                <a:cs typeface="Arial"/>
              </a:rPr>
              <a:t>work </a:t>
            </a:r>
            <a:r>
              <a:rPr sz="1150" spc="-10" dirty="0" smtClean="0">
                <a:latin typeface="Arial"/>
                <a:cs typeface="Arial"/>
              </a:rPr>
              <a:t>e</a:t>
            </a:r>
            <a:r>
              <a:rPr sz="1150" spc="-30" dirty="0" smtClean="0">
                <a:latin typeface="Arial"/>
                <a:cs typeface="Arial"/>
              </a:rPr>
              <a:t>f</a:t>
            </a:r>
            <a:r>
              <a:rPr sz="1150" spc="-25" dirty="0" smtClean="0">
                <a:latin typeface="Arial"/>
                <a:cs typeface="Arial"/>
              </a:rPr>
              <a:t>fectively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40" dirty="0" smtClean="0">
                <a:latin typeface="Arial"/>
                <a:cs typeface="Arial"/>
              </a:rPr>
              <a:t>an employee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20" dirty="0" smtClean="0">
                <a:latin typeface="Arial"/>
                <a:cs typeface="Arial"/>
              </a:rPr>
              <a:t>organisation; this </a:t>
            </a:r>
            <a:r>
              <a:rPr sz="1150" spc="-40" dirty="0" smtClean="0">
                <a:latin typeface="Arial"/>
                <a:cs typeface="Arial"/>
              </a:rPr>
              <a:t>includes </a:t>
            </a:r>
            <a:r>
              <a:rPr sz="1150" spc="-10" dirty="0" smtClean="0">
                <a:latin typeface="Arial"/>
                <a:cs typeface="Arial"/>
              </a:rPr>
              <a:t>participating in </a:t>
            </a:r>
            <a:r>
              <a:rPr sz="1150" spc="-20" dirty="0" smtClean="0">
                <a:latin typeface="Arial"/>
                <a:cs typeface="Arial"/>
              </a:rPr>
              <a:t>workplace </a:t>
            </a:r>
            <a:r>
              <a:rPr sz="1150" spc="-60" dirty="0" smtClean="0">
                <a:latin typeface="Arial"/>
                <a:cs typeface="Arial"/>
              </a:rPr>
              <a:t>based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100" dirty="0" smtClean="0">
                <a:latin typeface="Arial"/>
                <a:cs typeface="Arial"/>
              </a:rPr>
              <a:t>as well as </a:t>
            </a:r>
            <a:r>
              <a:rPr sz="1150" spc="-25" dirty="0" smtClean="0">
                <a:latin typeface="Arial"/>
                <a:cs typeface="Arial"/>
              </a:rPr>
              <a:t>educational </a:t>
            </a:r>
            <a:r>
              <a:rPr sz="1150" spc="-40" dirty="0" smtClean="0">
                <a:latin typeface="Arial"/>
                <a:cs typeface="Arial"/>
              </a:rPr>
              <a:t>appraisal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5" dirty="0" smtClean="0">
                <a:latin typeface="Arial"/>
                <a:cs typeface="Arial"/>
              </a:rPr>
              <a:t>acknowledging </a:t>
            </a:r>
            <a:r>
              <a:rPr sz="1150" spc="-30" dirty="0" smtClean="0">
                <a:latin typeface="Arial"/>
                <a:cs typeface="Arial"/>
              </a:rPr>
              <a:t>and</a:t>
            </a:r>
            <a:r>
              <a:rPr sz="1150" spc="-25" dirty="0" smtClean="0">
                <a:latin typeface="Arial"/>
                <a:cs typeface="Arial"/>
              </a:rPr>
              <a:t> ag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eeing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need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60" dirty="0" smtClean="0">
                <a:latin typeface="Arial"/>
                <a:cs typeface="Arial"/>
              </a:rPr>
              <a:t>shar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5" dirty="0" smtClean="0">
                <a:latin typeface="Arial"/>
                <a:cs typeface="Arial"/>
              </a:rPr>
              <a:t>information </a:t>
            </a:r>
            <a:r>
              <a:rPr sz="1150" spc="-10" dirty="0" smtClean="0">
                <a:latin typeface="Arial"/>
                <a:cs typeface="Arial"/>
              </a:rPr>
              <a:t>about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5" dirty="0" smtClean="0">
                <a:latin typeface="Arial"/>
                <a:cs typeface="Arial"/>
              </a:rPr>
              <a:t>performance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75" dirty="0" smtClean="0">
                <a:latin typeface="Arial"/>
                <a:cs typeface="Arial"/>
              </a:rPr>
              <a:t>a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doctor in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45" dirty="0" smtClean="0">
                <a:latin typeface="Arial"/>
                <a:cs typeface="Arial"/>
              </a:rPr>
              <a:t>employers </a:t>
            </a:r>
            <a:r>
              <a:rPr sz="1150" spc="-30" dirty="0" smtClean="0">
                <a:latin typeface="Arial"/>
                <a:cs typeface="Arial"/>
              </a:rPr>
              <a:t>involved in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30" dirty="0" smtClean="0">
                <a:latin typeface="Arial"/>
                <a:cs typeface="Arial"/>
              </a:rPr>
              <a:t>with</a:t>
            </a:r>
            <a:r>
              <a:rPr sz="1150" spc="15" dirty="0" smtClean="0">
                <a:latin typeface="Arial"/>
                <a:cs typeface="Arial"/>
              </a:rPr>
              <a:t>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Postgraduate </a:t>
            </a:r>
            <a:r>
              <a:rPr sz="1150" spc="-50" dirty="0" smtClean="0">
                <a:latin typeface="Arial"/>
                <a:cs typeface="Arial"/>
              </a:rPr>
              <a:t>Dean on </a:t>
            </a:r>
            <a:r>
              <a:rPr sz="1150" spc="-75" dirty="0" smtClean="0">
                <a:latin typeface="Arial"/>
                <a:cs typeface="Arial"/>
              </a:rPr>
              <a:t>a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65" dirty="0" smtClean="0">
                <a:latin typeface="Arial"/>
                <a:cs typeface="Arial"/>
              </a:rPr>
              <a:t>basis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9209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maintain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egular </a:t>
            </a:r>
            <a:r>
              <a:rPr sz="1150" spc="-15" dirty="0" smtClean="0">
                <a:latin typeface="Arial"/>
                <a:cs typeface="Arial"/>
              </a:rPr>
              <a:t>contact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245" dirty="0" smtClean="0">
                <a:latin typeface="Arial"/>
                <a:cs typeface="Arial"/>
              </a:rPr>
              <a:t>T</a:t>
            </a:r>
            <a:r>
              <a:rPr sz="1150" spc="-10" dirty="0" smtClean="0">
                <a:latin typeface="Arial"/>
                <a:cs typeface="Arial"/>
              </a:rPr>
              <a:t>raining </a:t>
            </a:r>
            <a:r>
              <a:rPr sz="1150" spc="-135" dirty="0" smtClean="0">
                <a:latin typeface="Arial"/>
                <a:cs typeface="Arial"/>
              </a:rPr>
              <a:t>P</a:t>
            </a:r>
            <a:r>
              <a:rPr sz="1150" spc="-90" dirty="0" smtClean="0">
                <a:latin typeface="Arial"/>
                <a:cs typeface="Arial"/>
              </a:rPr>
              <a:t>r</a:t>
            </a:r>
            <a:r>
              <a:rPr sz="1150" spc="-25" dirty="0" smtClean="0">
                <a:latin typeface="Arial"/>
                <a:cs typeface="Arial"/>
              </a:rPr>
              <a:t>ogramme </a:t>
            </a:r>
            <a:r>
              <a:rPr sz="1150" spc="-30" dirty="0" smtClean="0">
                <a:latin typeface="Arial"/>
                <a:cs typeface="Arial"/>
              </a:rPr>
              <a:t>Di</a:t>
            </a:r>
            <a:r>
              <a:rPr sz="1150" spc="-4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ector </a:t>
            </a:r>
            <a:r>
              <a:rPr sz="1150" spc="-105" dirty="0" smtClean="0">
                <a:latin typeface="Arial"/>
                <a:cs typeface="Arial"/>
              </a:rPr>
              <a:t>(TPD)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25" dirty="0" smtClean="0">
                <a:latin typeface="Arial"/>
                <a:cs typeface="Arial"/>
              </a:rPr>
              <a:t>responding pr</a:t>
            </a:r>
            <a:r>
              <a:rPr sz="1150" spc="-10" dirty="0" smtClean="0">
                <a:latin typeface="Arial"/>
                <a:cs typeface="Arial"/>
              </a:rPr>
              <a:t>omptly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5" dirty="0" smtClean="0">
                <a:latin typeface="Arial"/>
                <a:cs typeface="Arial"/>
              </a:rPr>
              <a:t>communications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them,</a:t>
            </a:r>
            <a:r>
              <a:rPr sz="1150" spc="-5" dirty="0" smtClean="0">
                <a:latin typeface="Arial"/>
                <a:cs typeface="Arial"/>
              </a:rPr>
              <a:t> </a:t>
            </a:r>
            <a:r>
              <a:rPr sz="1150" spc="-45" dirty="0" smtClean="0">
                <a:latin typeface="Arial"/>
                <a:cs typeface="Arial"/>
              </a:rPr>
              <a:t>usually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30" dirty="0" smtClean="0">
                <a:latin typeface="Arial"/>
                <a:cs typeface="Arial"/>
              </a:rPr>
              <a:t>email </a:t>
            </a:r>
            <a:r>
              <a:rPr sz="1150" spc="-25" dirty="0" smtClean="0">
                <a:latin typeface="Arial"/>
                <a:cs typeface="Arial"/>
              </a:rPr>
              <a:t>cor</a:t>
            </a:r>
            <a:r>
              <a:rPr sz="1150" spc="-45" dirty="0" smtClean="0">
                <a:latin typeface="Arial"/>
                <a:cs typeface="Arial"/>
              </a:rPr>
              <a:t>respondence</a:t>
            </a:r>
            <a:endParaRPr sz="11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/>
          </a:p>
          <a:p>
            <a:pPr marL="12700" marR="2133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participate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oactively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appraisal, </a:t>
            </a:r>
            <a:r>
              <a:rPr sz="1150" spc="-70" dirty="0" smtClean="0">
                <a:latin typeface="Arial"/>
                <a:cs typeface="Arial"/>
              </a:rPr>
              <a:t>assessment </a:t>
            </a:r>
            <a:r>
              <a:rPr sz="1150" spc="-30" dirty="0" smtClean="0">
                <a:latin typeface="Arial"/>
                <a:cs typeface="Arial"/>
              </a:rPr>
              <a:t>and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15" dirty="0" smtClean="0">
                <a:latin typeface="Arial"/>
                <a:cs typeface="Arial"/>
              </a:rPr>
              <a:t>planning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ocess, </a:t>
            </a:r>
            <a:r>
              <a:rPr sz="1150" spc="-10" dirty="0" smtClean="0">
                <a:latin typeface="Arial"/>
                <a:cs typeface="Arial"/>
              </a:rPr>
              <a:t>including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5" dirty="0" smtClean="0">
                <a:latin typeface="Arial"/>
                <a:cs typeface="Arial"/>
              </a:rPr>
              <a:t>oviding </a:t>
            </a:r>
            <a:r>
              <a:rPr sz="1150" spc="-10" dirty="0" smtClean="0">
                <a:latin typeface="Arial"/>
                <a:cs typeface="Arial"/>
              </a:rPr>
              <a:t>documentation which </a:t>
            </a:r>
            <a:r>
              <a:rPr sz="1150" spc="15" dirty="0" smtClean="0">
                <a:latin typeface="Arial"/>
                <a:cs typeface="Arial"/>
              </a:rPr>
              <a:t>will </a:t>
            </a:r>
            <a:r>
              <a:rPr sz="1150" spc="-40" dirty="0" smtClean="0">
                <a:latin typeface="Arial"/>
                <a:cs typeface="Arial"/>
              </a:rPr>
              <a:t>be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escribed </a:t>
            </a:r>
            <a:r>
              <a:rPr sz="1150" spc="-50" dirty="0" smtClean="0">
                <a:latin typeface="Arial"/>
                <a:cs typeface="Arial"/>
              </a:rPr>
              <a:t>timescales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9" name="object 9"/>
          <p:cNvSpPr/>
          <p:nvPr/>
        </p:nvSpPr>
        <p:spPr>
          <a:xfrm>
            <a:off x="0" y="776359"/>
            <a:ext cx="4259966" cy="493293"/>
          </a:xfrm>
          <a:custGeom>
            <a:avLst/>
            <a:gdLst/>
            <a:ahLst/>
            <a:cxnLst/>
            <a:rect l="l" t="t" r="r" b="b"/>
            <a:pathLst>
              <a:path w="4259966" h="493293">
                <a:moveTo>
                  <a:pt x="0" y="493293"/>
                </a:moveTo>
                <a:lnTo>
                  <a:pt x="4084088" y="493052"/>
                </a:lnTo>
                <a:lnTo>
                  <a:pt x="4136450" y="491363"/>
                </a:lnTo>
                <a:lnTo>
                  <a:pt x="4177230" y="486778"/>
                </a:lnTo>
                <a:lnTo>
                  <a:pt x="4219850" y="471304"/>
                </a:lnTo>
                <a:lnTo>
                  <a:pt x="4244553" y="441172"/>
                </a:lnTo>
                <a:lnTo>
                  <a:pt x="4256226" y="391494"/>
                </a:lnTo>
                <a:lnTo>
                  <a:pt x="4259182" y="345105"/>
                </a:lnTo>
                <a:lnTo>
                  <a:pt x="4259966" y="286408"/>
                </a:lnTo>
                <a:lnTo>
                  <a:pt x="4259966" y="206884"/>
                </a:lnTo>
                <a:lnTo>
                  <a:pt x="4259182" y="148188"/>
                </a:lnTo>
                <a:lnTo>
                  <a:pt x="4256226" y="101798"/>
                </a:lnTo>
                <a:lnTo>
                  <a:pt x="4244553" y="52120"/>
                </a:lnTo>
                <a:lnTo>
                  <a:pt x="4219850" y="21988"/>
                </a:lnTo>
                <a:lnTo>
                  <a:pt x="4177230" y="6515"/>
                </a:lnTo>
                <a:lnTo>
                  <a:pt x="4136450" y="1930"/>
                </a:lnTo>
                <a:lnTo>
                  <a:pt x="4084088" y="24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 txBox="1"/>
          <p:nvPr/>
        </p:nvSpPr>
        <p:spPr>
          <a:xfrm>
            <a:off x="430872" y="802803"/>
            <a:ext cx="3638550" cy="3962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70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h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04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165" dirty="0" smtClean="0">
                <a:solidFill>
                  <a:srgbClr val="003060"/>
                </a:solidFill>
                <a:latin typeface="Myriad Pro"/>
                <a:cs typeface="Myriad Pro"/>
              </a:rPr>
              <a:t>T</a:t>
            </a:r>
            <a:r>
              <a:rPr sz="2500" spc="-6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aine</a:t>
            </a:r>
            <a:r>
              <a:rPr sz="2500" spc="-114" dirty="0" smtClean="0">
                <a:solidFill>
                  <a:srgbClr val="003060"/>
                </a:solidFill>
                <a:latin typeface="Myriad Pro"/>
                <a:cs typeface="Myriad Pro"/>
              </a:rPr>
              <a:t>e</a:t>
            </a:r>
            <a:r>
              <a:rPr sz="2500" spc="-229" dirty="0" smtClean="0">
                <a:solidFill>
                  <a:srgbClr val="003060"/>
                </a:solidFill>
                <a:latin typeface="Myriad Pro"/>
                <a:cs typeface="Myriad Pro"/>
              </a:rPr>
              <a:t>’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r>
              <a:rPr sz="2500" spc="-10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5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5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esponsibilitie</a:t>
            </a:r>
            <a:r>
              <a:rPr sz="25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500">
              <a:latin typeface="Myriad Pro"/>
              <a:cs typeface="Myriad Pro"/>
            </a:endParaRPr>
          </a:p>
        </p:txBody>
      </p:sp>
      <p:sp>
        <p:nvSpPr>
          <p:cNvPr id="21" name="object 11"/>
          <p:cNvSpPr/>
          <p:nvPr/>
        </p:nvSpPr>
        <p:spPr>
          <a:xfrm>
            <a:off x="5526720" y="1902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526720" y="2545751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526720" y="29987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526720" y="4131247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526720" y="45842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5526720" y="5037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5526720" y="5490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5526720" y="5943249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/>
          <p:nvPr/>
        </p:nvSpPr>
        <p:spPr>
          <a:xfrm>
            <a:off x="5526720" y="6396248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20"/>
          <p:cNvSpPr/>
          <p:nvPr/>
        </p:nvSpPr>
        <p:spPr>
          <a:xfrm>
            <a:off x="5526720" y="6658750"/>
            <a:ext cx="48341" cy="50587"/>
          </a:xfrm>
          <a:custGeom>
            <a:avLst/>
            <a:gdLst/>
            <a:ahLst/>
            <a:cxnLst/>
            <a:rect l="l" t="t" r="r" b="b"/>
            <a:pathLst>
              <a:path w="48341" h="50587">
                <a:moveTo>
                  <a:pt x="34066" y="0"/>
                </a:moveTo>
                <a:lnTo>
                  <a:pt x="17074" y="1627"/>
                </a:lnTo>
                <a:lnTo>
                  <a:pt x="5706" y="8284"/>
                </a:lnTo>
                <a:lnTo>
                  <a:pt x="0" y="18492"/>
                </a:lnTo>
                <a:lnTo>
                  <a:pt x="2505" y="34589"/>
                </a:lnTo>
                <a:lnTo>
                  <a:pt x="10247" y="45361"/>
                </a:lnTo>
                <a:lnTo>
                  <a:pt x="21601" y="50311"/>
                </a:lnTo>
                <a:lnTo>
                  <a:pt x="25379" y="50587"/>
                </a:lnTo>
                <a:lnTo>
                  <a:pt x="38924" y="46802"/>
                </a:lnTo>
                <a:lnTo>
                  <a:pt x="48341" y="36905"/>
                </a:lnTo>
                <a:lnTo>
                  <a:pt x="47965" y="18836"/>
                </a:lnTo>
                <a:lnTo>
                  <a:pt x="42768" y="6659"/>
                </a:lnTo>
                <a:lnTo>
                  <a:pt x="34066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21"/>
          <p:cNvSpPr txBox="1"/>
          <p:nvPr/>
        </p:nvSpPr>
        <p:spPr>
          <a:xfrm>
            <a:off x="5513299" y="1814245"/>
            <a:ext cx="4714240" cy="4962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56210" marR="1270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70" dirty="0" smtClean="0">
                <a:latin typeface="Arial"/>
                <a:cs typeface="Arial"/>
              </a:rPr>
              <a:t>I </a:t>
            </a:r>
            <a:r>
              <a:rPr sz="1150" spc="-30" dirty="0" smtClean="0">
                <a:latin typeface="Arial"/>
                <a:cs typeface="Arial"/>
              </a:rPr>
              <a:t>develop and </a:t>
            </a:r>
            <a:r>
              <a:rPr sz="1150" spc="-40" dirty="0" smtClean="0">
                <a:latin typeface="Arial"/>
                <a:cs typeface="Arial"/>
              </a:rPr>
              <a:t>keep up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date </a:t>
            </a:r>
            <a:r>
              <a:rPr sz="1150" spc="-40" dirty="0" smtClean="0">
                <a:latin typeface="Arial"/>
                <a:cs typeface="Arial"/>
              </a:rPr>
              <a:t>my 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10" dirty="0" smtClean="0">
                <a:latin typeface="Arial"/>
                <a:cs typeface="Arial"/>
              </a:rPr>
              <a:t>portfolio which </a:t>
            </a:r>
            <a:r>
              <a:rPr sz="1150" spc="-25" dirty="0" smtClean="0">
                <a:latin typeface="Arial"/>
                <a:cs typeface="Arial"/>
              </a:rPr>
              <a:t>underpins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80" dirty="0" smtClean="0">
                <a:latin typeface="Arial"/>
                <a:cs typeface="Arial"/>
              </a:rPr>
              <a:t>ocess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documents </a:t>
            </a:r>
            <a:r>
              <a:rPr sz="1150" spc="-40" dirty="0" smtClean="0">
                <a:latin typeface="Arial"/>
                <a:cs typeface="Arial"/>
              </a:rPr>
              <a:t>my 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110" dirty="0" smtClean="0">
                <a:latin typeface="Arial"/>
                <a:cs typeface="Arial"/>
              </a:rPr>
              <a:t>ess </a:t>
            </a:r>
            <a:r>
              <a:rPr sz="1150" spc="15" dirty="0" smtClean="0">
                <a:latin typeface="Arial"/>
                <a:cs typeface="Arial"/>
              </a:rPr>
              <a:t>th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ough </a:t>
            </a:r>
            <a:r>
              <a:rPr sz="1150" spc="-10" dirty="0" smtClean="0">
                <a:latin typeface="Arial"/>
                <a:cs typeface="Arial"/>
              </a:rPr>
              <a:t>the</a:t>
            </a:r>
            <a:r>
              <a:rPr sz="1150" spc="-5" dirty="0" smtClean="0">
                <a:latin typeface="Arial"/>
                <a:cs typeface="Arial"/>
              </a:rPr>
              <a:t>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6731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70" dirty="0" smtClean="0">
                <a:latin typeface="Arial"/>
                <a:cs typeface="Arial"/>
              </a:rPr>
              <a:t>use </a:t>
            </a:r>
            <a:r>
              <a:rPr sz="1150" spc="-5" dirty="0" smtClean="0">
                <a:latin typeface="Arial"/>
                <a:cs typeface="Arial"/>
              </a:rPr>
              <a:t>training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esou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ces </a:t>
            </a:r>
            <a:r>
              <a:rPr sz="1150" spc="-45" dirty="0" smtClean="0">
                <a:latin typeface="Arial"/>
                <a:cs typeface="Arial"/>
              </a:rPr>
              <a:t>available </a:t>
            </a:r>
            <a:r>
              <a:rPr sz="1150" spc="-10" dirty="0" smtClean="0">
                <a:latin typeface="Arial"/>
                <a:cs typeface="Arial"/>
              </a:rPr>
              <a:t>optimally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0" dirty="0" smtClean="0">
                <a:latin typeface="Arial"/>
                <a:cs typeface="Arial"/>
              </a:rPr>
              <a:t>develop </a:t>
            </a:r>
            <a:r>
              <a:rPr sz="1150" spc="-40" dirty="0" smtClean="0">
                <a:latin typeface="Arial"/>
                <a:cs typeface="Arial"/>
              </a:rPr>
              <a:t>my competences</a:t>
            </a:r>
            <a:r>
              <a:rPr sz="1150" spc="-20" dirty="0" smtClean="0">
                <a:latin typeface="Arial"/>
                <a:cs typeface="Arial"/>
              </a:rPr>
              <a:t>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35" dirty="0" smtClean="0">
                <a:latin typeface="Arial"/>
                <a:cs typeface="Arial"/>
              </a:rPr>
              <a:t>standa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ds </a:t>
            </a:r>
            <a:r>
              <a:rPr sz="1150" spc="-50" dirty="0" smtClean="0">
                <a:latin typeface="Arial"/>
                <a:cs typeface="Arial"/>
              </a:rPr>
              <a:t>set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0" dirty="0" smtClean="0">
                <a:latin typeface="Arial"/>
                <a:cs typeface="Arial"/>
              </a:rPr>
              <a:t>specialty </a:t>
            </a:r>
            <a:r>
              <a:rPr sz="1150" spc="-20" dirty="0" smtClean="0">
                <a:latin typeface="Arial"/>
                <a:cs typeface="Arial"/>
              </a:rPr>
              <a:t>curriculum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137160">
              <a:lnSpc>
                <a:spcPct val="108700"/>
              </a:lnSpc>
            </a:pP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5" dirty="0" smtClean="0">
                <a:latin typeface="Arial"/>
                <a:cs typeface="Arial"/>
              </a:rPr>
              <a:t>support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25" dirty="0" smtClean="0">
                <a:latin typeface="Arial"/>
                <a:cs typeface="Arial"/>
              </a:rPr>
              <a:t>evaluation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0" dirty="0" smtClean="0">
                <a:latin typeface="Arial"/>
                <a:cs typeface="Arial"/>
              </a:rPr>
              <a:t>this </a:t>
            </a:r>
            <a:r>
              <a:rPr sz="1150" spc="-5" dirty="0" smtClean="0">
                <a:latin typeface="Arial"/>
                <a:cs typeface="Arial"/>
              </a:rPr>
              <a:t>training p</a:t>
            </a:r>
            <a:r>
              <a:rPr sz="1150" spc="-25" dirty="0" smtClean="0">
                <a:latin typeface="Arial"/>
                <a:cs typeface="Arial"/>
              </a:rPr>
              <a:t>rogramme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10" dirty="0" smtClean="0">
                <a:latin typeface="Arial"/>
                <a:cs typeface="Arial"/>
              </a:rPr>
              <a:t>participating </a:t>
            </a:r>
            <a:r>
              <a:rPr sz="1150" spc="-35" dirty="0" smtClean="0">
                <a:latin typeface="Arial"/>
                <a:cs typeface="Arial"/>
              </a:rPr>
              <a:t>actively in </a:t>
            </a:r>
            <a:r>
              <a:rPr sz="1150" spc="-10" dirty="0" smtClean="0">
                <a:latin typeface="Arial"/>
                <a:cs typeface="Arial"/>
              </a:rPr>
              <a:t>the national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50" dirty="0" smtClean="0">
                <a:latin typeface="Arial"/>
                <a:cs typeface="Arial"/>
              </a:rPr>
              <a:t>GMC/COPMeD</a:t>
            </a:r>
            <a:endParaRPr sz="1150" dirty="0">
              <a:latin typeface="Arial"/>
              <a:cs typeface="Arial"/>
            </a:endParaRPr>
          </a:p>
          <a:p>
            <a:pPr marL="156210" marR="378460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0" dirty="0" smtClean="0">
                <a:latin typeface="Arial"/>
                <a:cs typeface="Arial"/>
              </a:rPr>
              <a:t>other </a:t>
            </a:r>
            <a:r>
              <a:rPr sz="1150" spc="-30" dirty="0" smtClean="0">
                <a:latin typeface="Arial"/>
                <a:cs typeface="Arial"/>
              </a:rPr>
              <a:t>activities </a:t>
            </a:r>
            <a:r>
              <a:rPr sz="1150" spc="10" dirty="0" smtClean="0">
                <a:latin typeface="Arial"/>
                <a:cs typeface="Arial"/>
              </a:rPr>
              <a:t>that </a:t>
            </a:r>
            <a:r>
              <a:rPr sz="1150" spc="-5" dirty="0" smtClean="0">
                <a:latin typeface="Arial"/>
                <a:cs typeface="Arial"/>
              </a:rPr>
              <a:t>contribute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10" dirty="0" smtClean="0">
                <a:latin typeface="Arial"/>
                <a:cs typeface="Arial"/>
              </a:rPr>
              <a:t>the quality imp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ovement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5" dirty="0" smtClean="0">
                <a:latin typeface="Arial"/>
                <a:cs typeface="Arial"/>
              </a:rPr>
              <a:t>training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0"/>
              </a:spcBef>
            </a:pPr>
            <a:endParaRPr sz="950" dirty="0"/>
          </a:p>
          <a:p>
            <a:pPr marL="12700">
              <a:lnSpc>
                <a:spcPct val="100000"/>
              </a:lnSpc>
            </a:pPr>
            <a:r>
              <a:rPr sz="1150" b="1" dirty="0" smtClean="0">
                <a:latin typeface="Arial"/>
                <a:cs typeface="Arial"/>
              </a:rPr>
              <a:t>In </a:t>
            </a:r>
            <a:r>
              <a:rPr sz="1150" b="1" spc="-35" dirty="0" smtClean="0">
                <a:latin typeface="Arial"/>
                <a:cs typeface="Arial"/>
              </a:rPr>
              <a:t>each </a:t>
            </a:r>
            <a:r>
              <a:rPr sz="1150" b="1" spc="-15" dirty="0" smtClean="0">
                <a:latin typeface="Arial"/>
                <a:cs typeface="Arial"/>
              </a:rPr>
              <a:t>placement </a:t>
            </a:r>
            <a:r>
              <a:rPr sz="1150" b="1" spc="15" dirty="0" smtClean="0">
                <a:latin typeface="Arial"/>
                <a:cs typeface="Arial"/>
              </a:rPr>
              <a:t>the </a:t>
            </a:r>
            <a:r>
              <a:rPr sz="1150" b="1" spc="-185" dirty="0" smtClean="0">
                <a:latin typeface="Arial"/>
                <a:cs typeface="Arial"/>
              </a:rPr>
              <a:t>T</a:t>
            </a:r>
            <a:r>
              <a:rPr sz="1150" b="1" spc="0" dirty="0" smtClean="0">
                <a:latin typeface="Arial"/>
                <a:cs typeface="Arial"/>
              </a:rPr>
              <a:t>rainee ag</a:t>
            </a:r>
            <a:r>
              <a:rPr sz="1150" b="1" spc="-25" dirty="0" smtClean="0">
                <a:latin typeface="Arial"/>
                <a:cs typeface="Arial"/>
              </a:rPr>
              <a:t>r</a:t>
            </a:r>
            <a:r>
              <a:rPr sz="1150" b="1" spc="-45" dirty="0" smtClean="0">
                <a:latin typeface="Arial"/>
                <a:cs typeface="Arial"/>
              </a:rPr>
              <a:t>ees to: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207645">
              <a:lnSpc>
                <a:spcPct val="1087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5" dirty="0" smtClean="0">
                <a:latin typeface="Arial"/>
                <a:cs typeface="Arial"/>
              </a:rPr>
              <a:t>rating </a:t>
            </a:r>
            <a:r>
              <a:rPr sz="1150" spc="-65" dirty="0" smtClean="0">
                <a:latin typeface="Arial"/>
                <a:cs typeface="Arial"/>
              </a:rPr>
              <a:t>scale prior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</a:t>
            </a:r>
            <a:r>
              <a:rPr sz="1150" spc="-1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140335">
              <a:lnSpc>
                <a:spcPct val="108700"/>
              </a:lnSpc>
            </a:pPr>
            <a:r>
              <a:rPr sz="1150" spc="-75" dirty="0" smtClean="0">
                <a:latin typeface="Arial"/>
                <a:cs typeface="Arial"/>
              </a:rPr>
              <a:t>Discuss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based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-20" dirty="0" smtClean="0">
                <a:latin typeface="Arial"/>
                <a:cs typeface="Arial"/>
              </a:rPr>
              <a:t>ratings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40" dirty="0" smtClean="0">
                <a:latin typeface="Arial"/>
                <a:cs typeface="Arial"/>
              </a:rPr>
              <a:t>an </a:t>
            </a:r>
            <a:r>
              <a:rPr sz="1150" spc="-20" dirty="0" smtClean="0">
                <a:latin typeface="Arial"/>
                <a:cs typeface="Arial"/>
              </a:rPr>
              <a:t>action plan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289560">
              <a:lnSpc>
                <a:spcPct val="108700"/>
              </a:lnSpc>
            </a:pPr>
            <a:r>
              <a:rPr sz="1150" spc="-50" dirty="0" smtClean="0">
                <a:latin typeface="Arial"/>
                <a:cs typeface="Arial"/>
              </a:rPr>
              <a:t>Cr</a:t>
            </a:r>
            <a:r>
              <a:rPr sz="1150" spc="-35" dirty="0" smtClean="0">
                <a:latin typeface="Arial"/>
                <a:cs typeface="Arial"/>
              </a:rPr>
              <a:t>eate </a:t>
            </a:r>
            <a:r>
              <a:rPr sz="1150" spc="-75" dirty="0" smtClean="0">
                <a:latin typeface="Arial"/>
                <a:cs typeface="Arial"/>
              </a:rPr>
              <a:t>a pdp, </a:t>
            </a:r>
            <a:r>
              <a:rPr sz="1150" spc="-30" dirty="0" smtClean="0">
                <a:latin typeface="Arial"/>
                <a:cs typeface="Arial"/>
              </a:rPr>
              <a:t>using </a:t>
            </a:r>
            <a:r>
              <a:rPr sz="1150" spc="-85" dirty="0" smtClean="0">
                <a:latin typeface="Arial"/>
                <a:cs typeface="Arial"/>
              </a:rPr>
              <a:t>SMA</a:t>
            </a:r>
            <a:r>
              <a:rPr sz="1150" spc="-80" dirty="0" smtClean="0">
                <a:latin typeface="Arial"/>
                <a:cs typeface="Arial"/>
              </a:rPr>
              <a:t>R</a:t>
            </a:r>
            <a:r>
              <a:rPr sz="1150" spc="-135" dirty="0" smtClean="0">
                <a:latin typeface="Arial"/>
                <a:cs typeface="Arial"/>
              </a:rPr>
              <a:t>T </a:t>
            </a:r>
            <a:r>
              <a:rPr sz="1150" spc="-30" dirty="0" smtClean="0">
                <a:latin typeface="Arial"/>
                <a:cs typeface="Arial"/>
              </a:rPr>
              <a:t>objectives, </a:t>
            </a:r>
            <a:r>
              <a:rPr sz="1150" spc="-60" dirty="0" smtClean="0">
                <a:latin typeface="Arial"/>
                <a:cs typeface="Arial"/>
              </a:rPr>
              <a:t>based on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action </a:t>
            </a:r>
            <a:r>
              <a:rPr sz="1150" spc="-15" dirty="0" smtClean="0">
                <a:latin typeface="Arial"/>
                <a:cs typeface="Arial"/>
              </a:rPr>
              <a:t>planning</a:t>
            </a:r>
            <a:r>
              <a:rPr sz="1150" spc="-10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undertaken </a:t>
            </a:r>
            <a:r>
              <a:rPr sz="1150" spc="-5" dirty="0" smtClean="0">
                <a:latin typeface="Arial"/>
                <a:cs typeface="Arial"/>
              </a:rPr>
              <a:t>at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15" dirty="0" smtClean="0">
                <a:latin typeface="Arial"/>
                <a:cs typeface="Arial"/>
              </a:rPr>
              <a:t>meeting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1587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40" dirty="0" smtClean="0">
                <a:latin typeface="Arial"/>
                <a:cs typeface="Arial"/>
              </a:rPr>
              <a:t>my </a:t>
            </a:r>
            <a:r>
              <a:rPr sz="1150" spc="-30" dirty="0" smtClean="0">
                <a:latin typeface="Arial"/>
                <a:cs typeface="Arial"/>
              </a:rPr>
              <a:t>clinical </a:t>
            </a:r>
            <a:r>
              <a:rPr sz="1150" spc="-45" dirty="0" smtClean="0">
                <a:latin typeface="Arial"/>
                <a:cs typeface="Arial"/>
              </a:rPr>
              <a:t>supervisor in </a:t>
            </a:r>
            <a:r>
              <a:rPr sz="1150" spc="-20" dirty="0" smtClean="0">
                <a:latin typeface="Arial"/>
                <a:cs typeface="Arial"/>
              </a:rPr>
              <a:t>add</a:t>
            </a:r>
            <a:r>
              <a:rPr sz="1150" spc="-40" dirty="0" smtClean="0">
                <a:latin typeface="Arial"/>
                <a:cs typeface="Arial"/>
              </a:rPr>
              <a:t>r</a:t>
            </a:r>
            <a:r>
              <a:rPr sz="1150" spc="-60" dirty="0" smtClean="0">
                <a:latin typeface="Arial"/>
                <a:cs typeface="Arial"/>
              </a:rPr>
              <a:t>essing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30" dirty="0" smtClean="0">
                <a:latin typeface="Arial"/>
                <a:cs typeface="Arial"/>
              </a:rPr>
              <a:t>feedback or raising </a:t>
            </a:r>
            <a:r>
              <a:rPr sz="1150" spc="-45" dirty="0" smtClean="0">
                <a:latin typeface="Arial"/>
                <a:cs typeface="Arial"/>
              </a:rPr>
              <a:t>any </a:t>
            </a:r>
            <a:r>
              <a:rPr sz="1150" spc="-80" dirty="0" smtClean="0">
                <a:latin typeface="Arial"/>
                <a:cs typeface="Arial"/>
              </a:rPr>
              <a:t>issues which </a:t>
            </a:r>
            <a:r>
              <a:rPr sz="1150" spc="-45" dirty="0" smtClean="0">
                <a:latin typeface="Arial"/>
                <a:cs typeface="Arial"/>
              </a:rPr>
              <a:t>may </a:t>
            </a:r>
            <a:r>
              <a:rPr sz="1150" spc="-15" dirty="0" smtClean="0">
                <a:latin typeface="Arial"/>
                <a:cs typeface="Arial"/>
              </a:rPr>
              <a:t>impact on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performance</a:t>
            </a:r>
            <a:endParaRPr sz="11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6"/>
              </a:spcBef>
            </a:pPr>
            <a:endParaRPr sz="550" dirty="0"/>
          </a:p>
          <a:p>
            <a:pPr marL="156210" marR="42545">
              <a:lnSpc>
                <a:spcPct val="108700"/>
              </a:lnSpc>
            </a:pPr>
            <a:r>
              <a:rPr sz="1150" spc="-25" dirty="0" smtClean="0">
                <a:latin typeface="Arial"/>
                <a:cs typeface="Arial"/>
              </a:rPr>
              <a:t>Actively </a:t>
            </a:r>
            <a:r>
              <a:rPr sz="1150" spc="-40" dirty="0" smtClean="0">
                <a:latin typeface="Arial"/>
                <a:cs typeface="Arial"/>
              </a:rPr>
              <a:t>engage </a:t>
            </a:r>
            <a:r>
              <a:rPr sz="1150" spc="30" dirty="0" smtClean="0">
                <a:latin typeface="Arial"/>
                <a:cs typeface="Arial"/>
              </a:rPr>
              <a:t>with </a:t>
            </a:r>
            <a:r>
              <a:rPr sz="1150" spc="-15" dirty="0" smtClean="0">
                <a:latin typeface="Arial"/>
                <a:cs typeface="Arial"/>
              </a:rPr>
              <a:t>completing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</a:t>
            </a:r>
            <a:r>
              <a:rPr sz="1150" spc="-75" dirty="0" smtClean="0">
                <a:latin typeface="Arial"/>
                <a:cs typeface="Arial"/>
              </a:rPr>
              <a:t>assessments in a </a:t>
            </a:r>
            <a:r>
              <a:rPr sz="1150" spc="-25" dirty="0" smtClean="0">
                <a:latin typeface="Arial"/>
                <a:cs typeface="Arial"/>
              </a:rPr>
              <a:t>timeous manner</a:t>
            </a:r>
            <a:endParaRPr sz="1150" dirty="0">
              <a:latin typeface="Arial"/>
              <a:cs typeface="Arial"/>
            </a:endParaRPr>
          </a:p>
          <a:p>
            <a:pPr marL="156210" marR="545465">
              <a:lnSpc>
                <a:spcPct val="149800"/>
              </a:lnSpc>
            </a:pP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5" dirty="0" smtClean="0">
                <a:latin typeface="Arial"/>
                <a:cs typeface="Arial"/>
              </a:rPr>
              <a:t>their </a:t>
            </a:r>
            <a:r>
              <a:rPr sz="1150" spc="0" dirty="0" smtClean="0">
                <a:latin typeface="Arial"/>
                <a:cs typeface="Arial"/>
              </a:rPr>
              <a:t>e-portfolio </a:t>
            </a:r>
            <a:r>
              <a:rPr sz="1150" spc="-100" dirty="0" smtClean="0">
                <a:latin typeface="Arial"/>
                <a:cs typeface="Arial"/>
              </a:rPr>
              <a:t>as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equi</a:t>
            </a:r>
            <a:r>
              <a:rPr sz="1150" spc="-40" dirty="0" smtClean="0">
                <a:latin typeface="Arial"/>
                <a:cs typeface="Arial"/>
              </a:rPr>
              <a:t>red by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50" dirty="0" smtClean="0">
                <a:latin typeface="Arial"/>
                <a:cs typeface="Arial"/>
              </a:rPr>
              <a:t>Deanery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</a:t>
            </a:r>
            <a:r>
              <a:rPr sz="1150" spc="-55" dirty="0" smtClean="0">
                <a:latin typeface="Arial"/>
                <a:cs typeface="Arial"/>
              </a:rPr>
              <a:t> </a:t>
            </a:r>
            <a:r>
              <a:rPr sz="1150" spc="-20" dirty="0" smtClean="0">
                <a:latin typeface="Arial"/>
                <a:cs typeface="Arial"/>
              </a:rPr>
              <a:t>Complete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25" dirty="0" smtClean="0">
                <a:latin typeface="Arial"/>
                <a:cs typeface="Arial"/>
              </a:rPr>
              <a:t>annual </a:t>
            </a:r>
            <a:r>
              <a:rPr sz="1150" spc="-30" dirty="0" smtClean="0">
                <a:latin typeface="Arial"/>
                <a:cs typeface="Arial"/>
              </a:rPr>
              <a:t>GMC </a:t>
            </a:r>
            <a:r>
              <a:rPr sz="1150" spc="-20" dirty="0" smtClean="0">
                <a:latin typeface="Arial"/>
                <a:cs typeface="Arial"/>
              </a:rPr>
              <a:t>trainee </a:t>
            </a:r>
            <a:r>
              <a:rPr sz="1150" spc="-60" dirty="0" smtClean="0">
                <a:latin typeface="Arial"/>
                <a:cs typeface="Arial"/>
              </a:rPr>
              <a:t>surve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</a:t>
            </a:r>
            <a:endParaRPr sz="115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3342024" y="3212151"/>
            <a:ext cx="4460091" cy="36993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3438441" y="3308568"/>
            <a:ext cx="4095889" cy="3337394"/>
          </a:xfrm>
          <a:custGeom>
            <a:avLst/>
            <a:gdLst/>
            <a:ahLst/>
            <a:cxnLst/>
            <a:rect l="l" t="t" r="r" b="b"/>
            <a:pathLst>
              <a:path w="4095889" h="3337394">
                <a:moveTo>
                  <a:pt x="2047951" y="0"/>
                </a:moveTo>
                <a:lnTo>
                  <a:pt x="1879986" y="5531"/>
                </a:lnTo>
                <a:lnTo>
                  <a:pt x="1715760" y="21840"/>
                </a:lnTo>
                <a:lnTo>
                  <a:pt x="1555801" y="48496"/>
                </a:lnTo>
                <a:lnTo>
                  <a:pt x="1400636" y="85071"/>
                </a:lnTo>
                <a:lnTo>
                  <a:pt x="1250792" y="131134"/>
                </a:lnTo>
                <a:lnTo>
                  <a:pt x="1106795" y="186257"/>
                </a:lnTo>
                <a:lnTo>
                  <a:pt x="969173" y="250009"/>
                </a:lnTo>
                <a:lnTo>
                  <a:pt x="838453" y="321961"/>
                </a:lnTo>
                <a:lnTo>
                  <a:pt x="715162" y="401685"/>
                </a:lnTo>
                <a:lnTo>
                  <a:pt x="599827" y="488749"/>
                </a:lnTo>
                <a:lnTo>
                  <a:pt x="492975" y="582726"/>
                </a:lnTo>
                <a:lnTo>
                  <a:pt x="395132" y="683185"/>
                </a:lnTo>
                <a:lnTo>
                  <a:pt x="306827" y="789697"/>
                </a:lnTo>
                <a:lnTo>
                  <a:pt x="228586" y="901833"/>
                </a:lnTo>
                <a:lnTo>
                  <a:pt x="160936" y="1019163"/>
                </a:lnTo>
                <a:lnTo>
                  <a:pt x="104404" y="1141257"/>
                </a:lnTo>
                <a:lnTo>
                  <a:pt x="59518" y="1267686"/>
                </a:lnTo>
                <a:lnTo>
                  <a:pt x="26803" y="1398021"/>
                </a:lnTo>
                <a:lnTo>
                  <a:pt x="6788" y="1531833"/>
                </a:lnTo>
                <a:lnTo>
                  <a:pt x="0" y="1668691"/>
                </a:lnTo>
                <a:lnTo>
                  <a:pt x="6788" y="1805550"/>
                </a:lnTo>
                <a:lnTo>
                  <a:pt x="26803" y="1939363"/>
                </a:lnTo>
                <a:lnTo>
                  <a:pt x="59518" y="2069700"/>
                </a:lnTo>
                <a:lnTo>
                  <a:pt x="104404" y="2196131"/>
                </a:lnTo>
                <a:lnTo>
                  <a:pt x="160936" y="2318226"/>
                </a:lnTo>
                <a:lnTo>
                  <a:pt x="228586" y="2435557"/>
                </a:lnTo>
                <a:lnTo>
                  <a:pt x="306827" y="2547693"/>
                </a:lnTo>
                <a:lnTo>
                  <a:pt x="395132" y="2654206"/>
                </a:lnTo>
                <a:lnTo>
                  <a:pt x="492975" y="2754666"/>
                </a:lnTo>
                <a:lnTo>
                  <a:pt x="599827" y="2848643"/>
                </a:lnTo>
                <a:lnTo>
                  <a:pt x="715162" y="2935708"/>
                </a:lnTo>
                <a:lnTo>
                  <a:pt x="838453" y="3015432"/>
                </a:lnTo>
                <a:lnTo>
                  <a:pt x="969173" y="3087385"/>
                </a:lnTo>
                <a:lnTo>
                  <a:pt x="1106795" y="3151137"/>
                </a:lnTo>
                <a:lnTo>
                  <a:pt x="1250792" y="3206260"/>
                </a:lnTo>
                <a:lnTo>
                  <a:pt x="1400636" y="3252323"/>
                </a:lnTo>
                <a:lnTo>
                  <a:pt x="1555801" y="3288897"/>
                </a:lnTo>
                <a:lnTo>
                  <a:pt x="1715760" y="3315554"/>
                </a:lnTo>
                <a:lnTo>
                  <a:pt x="1879986" y="3331863"/>
                </a:lnTo>
                <a:lnTo>
                  <a:pt x="2047951" y="3337394"/>
                </a:lnTo>
                <a:lnTo>
                  <a:pt x="2215912" y="3331863"/>
                </a:lnTo>
                <a:lnTo>
                  <a:pt x="2380135" y="3315554"/>
                </a:lnTo>
                <a:lnTo>
                  <a:pt x="2540091" y="3288897"/>
                </a:lnTo>
                <a:lnTo>
                  <a:pt x="2695254" y="3252323"/>
                </a:lnTo>
                <a:lnTo>
                  <a:pt x="2845097" y="3206260"/>
                </a:lnTo>
                <a:lnTo>
                  <a:pt x="2989093" y="3151137"/>
                </a:lnTo>
                <a:lnTo>
                  <a:pt x="3126713" y="3087385"/>
                </a:lnTo>
                <a:lnTo>
                  <a:pt x="3257433" y="3015432"/>
                </a:lnTo>
                <a:lnTo>
                  <a:pt x="3380724" y="2935708"/>
                </a:lnTo>
                <a:lnTo>
                  <a:pt x="3496059" y="2848643"/>
                </a:lnTo>
                <a:lnTo>
                  <a:pt x="3602911" y="2754666"/>
                </a:lnTo>
                <a:lnTo>
                  <a:pt x="3700753" y="2654206"/>
                </a:lnTo>
                <a:lnTo>
                  <a:pt x="3789059" y="2547693"/>
                </a:lnTo>
                <a:lnTo>
                  <a:pt x="3867300" y="2435557"/>
                </a:lnTo>
                <a:lnTo>
                  <a:pt x="3934951" y="2318226"/>
                </a:lnTo>
                <a:lnTo>
                  <a:pt x="3991483" y="2196131"/>
                </a:lnTo>
                <a:lnTo>
                  <a:pt x="4036370" y="2069700"/>
                </a:lnTo>
                <a:lnTo>
                  <a:pt x="4069085" y="1939363"/>
                </a:lnTo>
                <a:lnTo>
                  <a:pt x="4089100" y="1805550"/>
                </a:lnTo>
                <a:lnTo>
                  <a:pt x="4095889" y="1668691"/>
                </a:lnTo>
                <a:lnTo>
                  <a:pt x="4089100" y="1531833"/>
                </a:lnTo>
                <a:lnTo>
                  <a:pt x="4069085" y="1398021"/>
                </a:lnTo>
                <a:lnTo>
                  <a:pt x="4036370" y="1267686"/>
                </a:lnTo>
                <a:lnTo>
                  <a:pt x="3991483" y="1141257"/>
                </a:lnTo>
                <a:lnTo>
                  <a:pt x="3934951" y="1019163"/>
                </a:lnTo>
                <a:lnTo>
                  <a:pt x="3867300" y="901833"/>
                </a:lnTo>
                <a:lnTo>
                  <a:pt x="3789059" y="789697"/>
                </a:lnTo>
                <a:lnTo>
                  <a:pt x="3700753" y="683185"/>
                </a:lnTo>
                <a:lnTo>
                  <a:pt x="3602911" y="582726"/>
                </a:lnTo>
                <a:lnTo>
                  <a:pt x="3496059" y="488749"/>
                </a:lnTo>
                <a:lnTo>
                  <a:pt x="3380724" y="401685"/>
                </a:lnTo>
                <a:lnTo>
                  <a:pt x="3257433" y="321961"/>
                </a:lnTo>
                <a:lnTo>
                  <a:pt x="3126713" y="250009"/>
                </a:lnTo>
                <a:lnTo>
                  <a:pt x="2989093" y="186257"/>
                </a:lnTo>
                <a:lnTo>
                  <a:pt x="2845097" y="131134"/>
                </a:lnTo>
                <a:lnTo>
                  <a:pt x="2695254" y="85071"/>
                </a:lnTo>
                <a:lnTo>
                  <a:pt x="2540091" y="48496"/>
                </a:lnTo>
                <a:lnTo>
                  <a:pt x="2380135" y="21840"/>
                </a:lnTo>
                <a:lnTo>
                  <a:pt x="2215912" y="5531"/>
                </a:lnTo>
                <a:lnTo>
                  <a:pt x="2047951" y="0"/>
                </a:lnTo>
                <a:close/>
              </a:path>
            </a:pathLst>
          </a:custGeom>
          <a:solidFill>
            <a:srgbClr val="AFDFF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603000" y="3501225"/>
            <a:ext cx="3482450" cy="18135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699420" y="3597638"/>
            <a:ext cx="3120084" cy="1449565"/>
          </a:xfrm>
          <a:custGeom>
            <a:avLst/>
            <a:gdLst/>
            <a:ahLst/>
            <a:cxnLst/>
            <a:rect l="l" t="t" r="r" b="b"/>
            <a:pathLst>
              <a:path w="3120084" h="1449565">
                <a:moveTo>
                  <a:pt x="145821" y="0"/>
                </a:moveTo>
                <a:lnTo>
                  <a:pt x="103710" y="6371"/>
                </a:lnTo>
                <a:lnTo>
                  <a:pt x="66429" y="24244"/>
                </a:lnTo>
                <a:lnTo>
                  <a:pt x="35779" y="51757"/>
                </a:lnTo>
                <a:lnTo>
                  <a:pt x="13564" y="87048"/>
                </a:lnTo>
                <a:lnTo>
                  <a:pt x="1586" y="128257"/>
                </a:lnTo>
                <a:lnTo>
                  <a:pt x="0" y="1299019"/>
                </a:lnTo>
                <a:lnTo>
                  <a:pt x="707" y="1313945"/>
                </a:lnTo>
                <a:lnTo>
                  <a:pt x="10792" y="1355956"/>
                </a:lnTo>
                <a:lnTo>
                  <a:pt x="31416" y="1392370"/>
                </a:lnTo>
                <a:lnTo>
                  <a:pt x="60777" y="1421321"/>
                </a:lnTo>
                <a:lnTo>
                  <a:pt x="97072" y="1440945"/>
                </a:lnTo>
                <a:lnTo>
                  <a:pt x="138498" y="1449378"/>
                </a:lnTo>
                <a:lnTo>
                  <a:pt x="2348776" y="1449565"/>
                </a:lnTo>
                <a:lnTo>
                  <a:pt x="2363238" y="1448834"/>
                </a:lnTo>
                <a:lnTo>
                  <a:pt x="2403939" y="1438418"/>
                </a:lnTo>
                <a:lnTo>
                  <a:pt x="2439210" y="1417121"/>
                </a:lnTo>
                <a:lnTo>
                  <a:pt x="2467248" y="1386805"/>
                </a:lnTo>
                <a:lnTo>
                  <a:pt x="2486251" y="1349335"/>
                </a:lnTo>
                <a:lnTo>
                  <a:pt x="2494416" y="1306576"/>
                </a:lnTo>
                <a:lnTo>
                  <a:pt x="2494597" y="923328"/>
                </a:lnTo>
                <a:lnTo>
                  <a:pt x="3111980" y="923328"/>
                </a:lnTo>
                <a:lnTo>
                  <a:pt x="3107641" y="916366"/>
                </a:lnTo>
                <a:lnTo>
                  <a:pt x="3098896" y="906184"/>
                </a:lnTo>
                <a:lnTo>
                  <a:pt x="3094342" y="901814"/>
                </a:lnTo>
                <a:lnTo>
                  <a:pt x="2936307" y="758228"/>
                </a:lnTo>
                <a:lnTo>
                  <a:pt x="2648318" y="758228"/>
                </a:lnTo>
                <a:lnTo>
                  <a:pt x="2494597" y="725030"/>
                </a:lnTo>
                <a:lnTo>
                  <a:pt x="2494597" y="150545"/>
                </a:lnTo>
                <a:lnTo>
                  <a:pt x="2493889" y="135616"/>
                </a:lnTo>
                <a:lnTo>
                  <a:pt x="2483804" y="93597"/>
                </a:lnTo>
                <a:lnTo>
                  <a:pt x="2463180" y="57184"/>
                </a:lnTo>
                <a:lnTo>
                  <a:pt x="2433820" y="28236"/>
                </a:lnTo>
                <a:lnTo>
                  <a:pt x="2397525" y="8616"/>
                </a:lnTo>
                <a:lnTo>
                  <a:pt x="2356098" y="186"/>
                </a:lnTo>
                <a:lnTo>
                  <a:pt x="145821" y="0"/>
                </a:lnTo>
                <a:close/>
              </a:path>
              <a:path w="3120084" h="1449565">
                <a:moveTo>
                  <a:pt x="3111980" y="923328"/>
                </a:moveTo>
                <a:lnTo>
                  <a:pt x="2494597" y="923328"/>
                </a:lnTo>
                <a:lnTo>
                  <a:pt x="2607170" y="947648"/>
                </a:lnTo>
                <a:lnTo>
                  <a:pt x="2581478" y="1065898"/>
                </a:lnTo>
                <a:lnTo>
                  <a:pt x="2579364" y="1079932"/>
                </a:lnTo>
                <a:lnTo>
                  <a:pt x="2579304" y="1092737"/>
                </a:lnTo>
                <a:lnTo>
                  <a:pt x="2581187" y="1104210"/>
                </a:lnTo>
                <a:lnTo>
                  <a:pt x="2605949" y="1134803"/>
                </a:lnTo>
                <a:lnTo>
                  <a:pt x="2627124" y="1139519"/>
                </a:lnTo>
                <a:lnTo>
                  <a:pt x="2639524" y="1138882"/>
                </a:lnTo>
                <a:lnTo>
                  <a:pt x="3072587" y="1001966"/>
                </a:lnTo>
                <a:lnTo>
                  <a:pt x="3112481" y="975208"/>
                </a:lnTo>
                <a:lnTo>
                  <a:pt x="3120084" y="947114"/>
                </a:lnTo>
                <a:lnTo>
                  <a:pt x="3118204" y="936972"/>
                </a:lnTo>
                <a:lnTo>
                  <a:pt x="3114067" y="926676"/>
                </a:lnTo>
                <a:lnTo>
                  <a:pt x="3111980" y="923328"/>
                </a:lnTo>
                <a:close/>
              </a:path>
              <a:path w="3120084" h="1449565">
                <a:moveTo>
                  <a:pt x="2728444" y="587445"/>
                </a:moveTo>
                <a:lnTo>
                  <a:pt x="2692429" y="601760"/>
                </a:lnTo>
                <a:lnTo>
                  <a:pt x="2648318" y="758228"/>
                </a:lnTo>
                <a:lnTo>
                  <a:pt x="2936307" y="758228"/>
                </a:lnTo>
                <a:lnTo>
                  <a:pt x="2771660" y="608634"/>
                </a:lnTo>
                <a:lnTo>
                  <a:pt x="2728444" y="587445"/>
                </a:lnTo>
                <a:close/>
              </a:path>
            </a:pathLst>
          </a:custGeom>
          <a:solidFill>
            <a:srgbClr val="CFA9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6496532" y="1181064"/>
            <a:ext cx="3378314" cy="29097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6592937" y="1277477"/>
            <a:ext cx="3014605" cy="2546979"/>
          </a:xfrm>
          <a:custGeom>
            <a:avLst/>
            <a:gdLst/>
            <a:ahLst/>
            <a:cxnLst/>
            <a:rect l="l" t="t" r="r" b="b"/>
            <a:pathLst>
              <a:path w="3014605" h="2546979">
                <a:moveTo>
                  <a:pt x="113152" y="1989069"/>
                </a:moveTo>
                <a:lnTo>
                  <a:pt x="78154" y="2006447"/>
                </a:lnTo>
                <a:lnTo>
                  <a:pt x="17703" y="2361023"/>
                </a:lnTo>
                <a:lnTo>
                  <a:pt x="1101" y="2476804"/>
                </a:lnTo>
                <a:lnTo>
                  <a:pt x="0" y="2491025"/>
                </a:lnTo>
                <a:lnTo>
                  <a:pt x="877" y="2503858"/>
                </a:lnTo>
                <a:lnTo>
                  <a:pt x="21798" y="2539443"/>
                </a:lnTo>
                <a:lnTo>
                  <a:pt x="52447" y="2546979"/>
                </a:lnTo>
                <a:lnTo>
                  <a:pt x="64879" y="2545344"/>
                </a:lnTo>
                <a:lnTo>
                  <a:pt x="486393" y="2377922"/>
                </a:lnTo>
                <a:lnTo>
                  <a:pt x="524337" y="2348251"/>
                </a:lnTo>
                <a:lnTo>
                  <a:pt x="530207" y="2329451"/>
                </a:lnTo>
                <a:lnTo>
                  <a:pt x="529793" y="2319564"/>
                </a:lnTo>
                <a:lnTo>
                  <a:pt x="505326" y="2280126"/>
                </a:lnTo>
                <a:lnTo>
                  <a:pt x="408682" y="2203996"/>
                </a:lnTo>
                <a:lnTo>
                  <a:pt x="407132" y="2202802"/>
                </a:lnTo>
                <a:lnTo>
                  <a:pt x="405672" y="2201633"/>
                </a:lnTo>
                <a:lnTo>
                  <a:pt x="499530" y="2081885"/>
                </a:lnTo>
                <a:lnTo>
                  <a:pt x="253246" y="2081885"/>
                </a:lnTo>
                <a:lnTo>
                  <a:pt x="158098" y="2007108"/>
                </a:lnTo>
                <a:lnTo>
                  <a:pt x="146411" y="1999084"/>
                </a:lnTo>
                <a:lnTo>
                  <a:pt x="134932" y="1993440"/>
                </a:lnTo>
                <a:lnTo>
                  <a:pt x="123800" y="1990120"/>
                </a:lnTo>
                <a:lnTo>
                  <a:pt x="113152" y="1989069"/>
                </a:lnTo>
                <a:close/>
              </a:path>
              <a:path w="3014605" h="2546979">
                <a:moveTo>
                  <a:pt x="2872723" y="0"/>
                </a:moveTo>
                <a:lnTo>
                  <a:pt x="729250" y="3"/>
                </a:lnTo>
                <a:lnTo>
                  <a:pt x="679967" y="11200"/>
                </a:lnTo>
                <a:lnTo>
                  <a:pt x="647733" y="32758"/>
                </a:lnTo>
                <a:lnTo>
                  <a:pt x="621076" y="63707"/>
                </a:lnTo>
                <a:lnTo>
                  <a:pt x="601332" y="102346"/>
                </a:lnTo>
                <a:lnTo>
                  <a:pt x="589840" y="146975"/>
                </a:lnTo>
                <a:lnTo>
                  <a:pt x="587424" y="179216"/>
                </a:lnTo>
                <a:lnTo>
                  <a:pt x="587453" y="1556898"/>
                </a:lnTo>
                <a:lnTo>
                  <a:pt x="590851" y="1595015"/>
                </a:lnTo>
                <a:lnTo>
                  <a:pt x="600544" y="1631211"/>
                </a:lnTo>
                <a:lnTo>
                  <a:pt x="253246" y="2081885"/>
                </a:lnTo>
                <a:lnTo>
                  <a:pt x="499530" y="2081885"/>
                </a:lnTo>
                <a:lnTo>
                  <a:pt x="770543" y="1736115"/>
                </a:lnTo>
                <a:lnTo>
                  <a:pt x="2872723" y="1736115"/>
                </a:lnTo>
                <a:lnTo>
                  <a:pt x="2910310" y="1729720"/>
                </a:lnTo>
                <a:lnTo>
                  <a:pt x="2944105" y="1711669"/>
                </a:lnTo>
                <a:lnTo>
                  <a:pt x="2972770" y="1683662"/>
                </a:lnTo>
                <a:lnTo>
                  <a:pt x="2994966" y="1647398"/>
                </a:lnTo>
                <a:lnTo>
                  <a:pt x="3009357" y="1604577"/>
                </a:lnTo>
                <a:lnTo>
                  <a:pt x="3014605" y="1556898"/>
                </a:lnTo>
                <a:lnTo>
                  <a:pt x="3014569" y="179216"/>
                </a:lnTo>
                <a:lnTo>
                  <a:pt x="3009575" y="132536"/>
                </a:lnTo>
                <a:lnTo>
                  <a:pt x="2995370" y="89590"/>
                </a:lnTo>
                <a:lnTo>
                  <a:pt x="2973330" y="53164"/>
                </a:lnTo>
                <a:lnTo>
                  <a:pt x="2944792" y="24958"/>
                </a:lnTo>
                <a:lnTo>
                  <a:pt x="2911095" y="6671"/>
                </a:lnTo>
                <a:lnTo>
                  <a:pt x="2873577" y="3"/>
                </a:lnTo>
                <a:lnTo>
                  <a:pt x="2872723" y="0"/>
                </a:lnTo>
                <a:close/>
              </a:path>
            </a:pathLst>
          </a:custGeom>
          <a:solidFill>
            <a:srgbClr val="C7D55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7055935" y="3330144"/>
            <a:ext cx="3120891" cy="18627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7152372" y="3426557"/>
            <a:ext cx="2758599" cy="1500149"/>
          </a:xfrm>
          <a:custGeom>
            <a:avLst/>
            <a:gdLst/>
            <a:ahLst/>
            <a:cxnLst/>
            <a:rect l="l" t="t" r="r" b="b"/>
            <a:pathLst>
              <a:path w="2758599" h="1500149">
                <a:moveTo>
                  <a:pt x="2758482" y="865619"/>
                </a:moveTo>
                <a:lnTo>
                  <a:pt x="685349" y="865619"/>
                </a:lnTo>
                <a:lnTo>
                  <a:pt x="685349" y="1344345"/>
                </a:lnTo>
                <a:lnTo>
                  <a:pt x="691115" y="1391958"/>
                </a:lnTo>
                <a:lnTo>
                  <a:pt x="707216" y="1433628"/>
                </a:lnTo>
                <a:lnTo>
                  <a:pt x="731858" y="1467046"/>
                </a:lnTo>
                <a:lnTo>
                  <a:pt x="763247" y="1489905"/>
                </a:lnTo>
                <a:lnTo>
                  <a:pt x="2637390" y="1500149"/>
                </a:lnTo>
                <a:lnTo>
                  <a:pt x="2650140" y="1499297"/>
                </a:lnTo>
                <a:lnTo>
                  <a:pt x="2696667" y="1480270"/>
                </a:lnTo>
                <a:lnTo>
                  <a:pt x="2725005" y="1451995"/>
                </a:lnTo>
                <a:lnTo>
                  <a:pt x="2745726" y="1414281"/>
                </a:lnTo>
                <a:lnTo>
                  <a:pt x="2757034" y="1369437"/>
                </a:lnTo>
                <a:lnTo>
                  <a:pt x="2758482" y="865619"/>
                </a:lnTo>
                <a:close/>
              </a:path>
              <a:path w="2758599" h="1500149">
                <a:moveTo>
                  <a:pt x="354015" y="588840"/>
                </a:moveTo>
                <a:lnTo>
                  <a:pt x="313861" y="602634"/>
                </a:lnTo>
                <a:lnTo>
                  <a:pt x="19488" y="950137"/>
                </a:lnTo>
                <a:lnTo>
                  <a:pt x="1426" y="983746"/>
                </a:lnTo>
                <a:lnTo>
                  <a:pt x="0" y="994323"/>
                </a:lnTo>
                <a:lnTo>
                  <a:pt x="788" y="1004357"/>
                </a:lnTo>
                <a:lnTo>
                  <a:pt x="25093" y="1036307"/>
                </a:lnTo>
                <a:lnTo>
                  <a:pt x="483813" y="1122489"/>
                </a:lnTo>
                <a:lnTo>
                  <a:pt x="497942" y="1124055"/>
                </a:lnTo>
                <a:lnTo>
                  <a:pt x="510758" y="1123608"/>
                </a:lnTo>
                <a:lnTo>
                  <a:pt x="546960" y="1103985"/>
                </a:lnTo>
                <a:lnTo>
                  <a:pt x="555588" y="1073753"/>
                </a:lnTo>
                <a:lnTo>
                  <a:pt x="554420" y="1061333"/>
                </a:lnTo>
                <a:lnTo>
                  <a:pt x="551070" y="1047932"/>
                </a:lnTo>
                <a:lnTo>
                  <a:pt x="510305" y="935443"/>
                </a:lnTo>
                <a:lnTo>
                  <a:pt x="509670" y="933754"/>
                </a:lnTo>
                <a:lnTo>
                  <a:pt x="508387" y="930147"/>
                </a:lnTo>
                <a:lnTo>
                  <a:pt x="685349" y="865619"/>
                </a:lnTo>
                <a:lnTo>
                  <a:pt x="2758482" y="865619"/>
                </a:lnTo>
                <a:lnTo>
                  <a:pt x="2758501" y="747966"/>
                </a:lnTo>
                <a:lnTo>
                  <a:pt x="442208" y="747966"/>
                </a:lnTo>
                <a:lnTo>
                  <a:pt x="440938" y="744448"/>
                </a:lnTo>
                <a:lnTo>
                  <a:pt x="440303" y="742797"/>
                </a:lnTo>
                <a:lnTo>
                  <a:pt x="400894" y="634225"/>
                </a:lnTo>
                <a:lnTo>
                  <a:pt x="372561" y="595358"/>
                </a:lnTo>
                <a:lnTo>
                  <a:pt x="363534" y="591002"/>
                </a:lnTo>
                <a:lnTo>
                  <a:pt x="354015" y="588840"/>
                </a:lnTo>
                <a:close/>
              </a:path>
              <a:path w="2758599" h="1500149">
                <a:moveTo>
                  <a:pt x="2637390" y="0"/>
                </a:moveTo>
                <a:lnTo>
                  <a:pt x="806558" y="0"/>
                </a:lnTo>
                <a:lnTo>
                  <a:pt x="793805" y="852"/>
                </a:lnTo>
                <a:lnTo>
                  <a:pt x="747272" y="19877"/>
                </a:lnTo>
                <a:lnTo>
                  <a:pt x="718935" y="48152"/>
                </a:lnTo>
                <a:lnTo>
                  <a:pt x="698217" y="85865"/>
                </a:lnTo>
                <a:lnTo>
                  <a:pt x="686912" y="130711"/>
                </a:lnTo>
                <a:lnTo>
                  <a:pt x="685349" y="659320"/>
                </a:lnTo>
                <a:lnTo>
                  <a:pt x="442208" y="747966"/>
                </a:lnTo>
                <a:lnTo>
                  <a:pt x="2758501" y="747966"/>
                </a:lnTo>
                <a:lnTo>
                  <a:pt x="2758599" y="155790"/>
                </a:lnTo>
                <a:lnTo>
                  <a:pt x="2752831" y="108177"/>
                </a:lnTo>
                <a:lnTo>
                  <a:pt x="2736726" y="66508"/>
                </a:lnTo>
                <a:lnTo>
                  <a:pt x="2712080" y="33093"/>
                </a:lnTo>
                <a:lnTo>
                  <a:pt x="2680689" y="10238"/>
                </a:lnTo>
                <a:lnTo>
                  <a:pt x="2644349" y="252"/>
                </a:lnTo>
                <a:lnTo>
                  <a:pt x="2637390" y="0"/>
                </a:lnTo>
                <a:close/>
              </a:path>
            </a:pathLst>
          </a:custGeom>
          <a:solidFill>
            <a:srgbClr val="C1DA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6935508" y="5116842"/>
            <a:ext cx="3057258" cy="183116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7032019" y="5213245"/>
            <a:ext cx="2693541" cy="1500149"/>
          </a:xfrm>
          <a:custGeom>
            <a:avLst/>
            <a:gdLst/>
            <a:ahLst/>
            <a:cxnLst/>
            <a:rect l="l" t="t" r="r" b="b"/>
            <a:pathLst>
              <a:path w="2693541" h="1500149">
                <a:moveTo>
                  <a:pt x="2693442" y="753757"/>
                </a:moveTo>
                <a:lnTo>
                  <a:pt x="403756" y="753757"/>
                </a:lnTo>
                <a:lnTo>
                  <a:pt x="620291" y="868527"/>
                </a:lnTo>
                <a:lnTo>
                  <a:pt x="620291" y="1344345"/>
                </a:lnTo>
                <a:lnTo>
                  <a:pt x="626057" y="1391958"/>
                </a:lnTo>
                <a:lnTo>
                  <a:pt x="642158" y="1433628"/>
                </a:lnTo>
                <a:lnTo>
                  <a:pt x="666800" y="1467046"/>
                </a:lnTo>
                <a:lnTo>
                  <a:pt x="698189" y="1489905"/>
                </a:lnTo>
                <a:lnTo>
                  <a:pt x="2572332" y="1500149"/>
                </a:lnTo>
                <a:lnTo>
                  <a:pt x="2585082" y="1499297"/>
                </a:lnTo>
                <a:lnTo>
                  <a:pt x="2631609" y="1480270"/>
                </a:lnTo>
                <a:lnTo>
                  <a:pt x="2659947" y="1451995"/>
                </a:lnTo>
                <a:lnTo>
                  <a:pt x="2680668" y="1414281"/>
                </a:lnTo>
                <a:lnTo>
                  <a:pt x="2691976" y="1369437"/>
                </a:lnTo>
                <a:lnTo>
                  <a:pt x="2693344" y="1353303"/>
                </a:lnTo>
                <a:lnTo>
                  <a:pt x="2693442" y="753757"/>
                </a:lnTo>
                <a:close/>
              </a:path>
              <a:path w="2693541" h="1500149">
                <a:moveTo>
                  <a:pt x="498251" y="388827"/>
                </a:moveTo>
                <a:lnTo>
                  <a:pt x="61453" y="404101"/>
                </a:lnTo>
                <a:lnTo>
                  <a:pt x="23679" y="413594"/>
                </a:lnTo>
                <a:lnTo>
                  <a:pt x="461" y="446206"/>
                </a:lnTo>
                <a:lnTo>
                  <a:pt x="0" y="456995"/>
                </a:lnTo>
                <a:lnTo>
                  <a:pt x="1824" y="468560"/>
                </a:lnTo>
                <a:lnTo>
                  <a:pt x="244447" y="864336"/>
                </a:lnTo>
                <a:lnTo>
                  <a:pt x="271185" y="892081"/>
                </a:lnTo>
                <a:lnTo>
                  <a:pt x="290845" y="898890"/>
                </a:lnTo>
                <a:lnTo>
                  <a:pt x="300768" y="898803"/>
                </a:lnTo>
                <a:lnTo>
                  <a:pt x="337546" y="875303"/>
                </a:lnTo>
                <a:lnTo>
                  <a:pt x="401102" y="758723"/>
                </a:lnTo>
                <a:lnTo>
                  <a:pt x="401927" y="757123"/>
                </a:lnTo>
                <a:lnTo>
                  <a:pt x="402842" y="755408"/>
                </a:lnTo>
                <a:lnTo>
                  <a:pt x="403756" y="753757"/>
                </a:lnTo>
                <a:lnTo>
                  <a:pt x="2693442" y="753757"/>
                </a:lnTo>
                <a:lnTo>
                  <a:pt x="2693460" y="649160"/>
                </a:lnTo>
                <a:lnTo>
                  <a:pt x="620291" y="649160"/>
                </a:lnTo>
                <a:lnTo>
                  <a:pt x="494688" y="582599"/>
                </a:lnTo>
                <a:lnTo>
                  <a:pt x="495590" y="580974"/>
                </a:lnTo>
                <a:lnTo>
                  <a:pt x="497266" y="577735"/>
                </a:lnTo>
                <a:lnTo>
                  <a:pt x="551495" y="475754"/>
                </a:lnTo>
                <a:lnTo>
                  <a:pt x="557437" y="462548"/>
                </a:lnTo>
                <a:lnTo>
                  <a:pt x="560969" y="449999"/>
                </a:lnTo>
                <a:lnTo>
                  <a:pt x="562175" y="438242"/>
                </a:lnTo>
                <a:lnTo>
                  <a:pt x="561140" y="427412"/>
                </a:lnTo>
                <a:lnTo>
                  <a:pt x="536282" y="396041"/>
                </a:lnTo>
                <a:lnTo>
                  <a:pt x="512605" y="389409"/>
                </a:lnTo>
                <a:lnTo>
                  <a:pt x="498251" y="388827"/>
                </a:lnTo>
                <a:close/>
              </a:path>
              <a:path w="2693541" h="1500149">
                <a:moveTo>
                  <a:pt x="2572332" y="0"/>
                </a:moveTo>
                <a:lnTo>
                  <a:pt x="741500" y="0"/>
                </a:lnTo>
                <a:lnTo>
                  <a:pt x="728748" y="851"/>
                </a:lnTo>
                <a:lnTo>
                  <a:pt x="682217" y="19873"/>
                </a:lnTo>
                <a:lnTo>
                  <a:pt x="653880" y="48144"/>
                </a:lnTo>
                <a:lnTo>
                  <a:pt x="633162" y="85857"/>
                </a:lnTo>
                <a:lnTo>
                  <a:pt x="621855" y="130705"/>
                </a:lnTo>
                <a:lnTo>
                  <a:pt x="620291" y="649160"/>
                </a:lnTo>
                <a:lnTo>
                  <a:pt x="2693460" y="649160"/>
                </a:lnTo>
                <a:lnTo>
                  <a:pt x="2693541" y="155803"/>
                </a:lnTo>
                <a:lnTo>
                  <a:pt x="2692878" y="139410"/>
                </a:lnTo>
                <a:lnTo>
                  <a:pt x="2683466" y="93516"/>
                </a:lnTo>
                <a:lnTo>
                  <a:pt x="2664316" y="54340"/>
                </a:lnTo>
                <a:lnTo>
                  <a:pt x="2637224" y="24189"/>
                </a:lnTo>
                <a:lnTo>
                  <a:pt x="2603987" y="5367"/>
                </a:lnTo>
                <a:lnTo>
                  <a:pt x="2572332" y="0"/>
                </a:lnTo>
                <a:close/>
              </a:path>
            </a:pathLst>
          </a:custGeom>
          <a:solidFill>
            <a:srgbClr val="FFE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1015964" y="1428788"/>
            <a:ext cx="3543195" cy="26957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1112379" y="1525186"/>
            <a:ext cx="3178797" cy="2332426"/>
          </a:xfrm>
          <a:custGeom>
            <a:avLst/>
            <a:gdLst/>
            <a:ahLst/>
            <a:cxnLst/>
            <a:rect l="l" t="t" r="r" b="b"/>
            <a:pathLst>
              <a:path w="3178797" h="2332426">
                <a:moveTo>
                  <a:pt x="2806798" y="1793862"/>
                </a:moveTo>
                <a:lnTo>
                  <a:pt x="2541892" y="1793862"/>
                </a:lnTo>
                <a:lnTo>
                  <a:pt x="2750223" y="2017521"/>
                </a:lnTo>
                <a:lnTo>
                  <a:pt x="2661577" y="2099906"/>
                </a:lnTo>
                <a:lnTo>
                  <a:pt x="2636836" y="2141072"/>
                </a:lnTo>
                <a:lnTo>
                  <a:pt x="2636325" y="2151069"/>
                </a:lnTo>
                <a:lnTo>
                  <a:pt x="2638019" y="2160668"/>
                </a:lnTo>
                <a:lnTo>
                  <a:pt x="2666204" y="2192272"/>
                </a:lnTo>
                <a:lnTo>
                  <a:pt x="3101174" y="2327998"/>
                </a:lnTo>
                <a:lnTo>
                  <a:pt x="3127718" y="2332426"/>
                </a:lnTo>
                <a:lnTo>
                  <a:pt x="3139306" y="2331519"/>
                </a:lnTo>
                <a:lnTo>
                  <a:pt x="3171881" y="2309455"/>
                </a:lnTo>
                <a:lnTo>
                  <a:pt x="3178797" y="2276380"/>
                </a:lnTo>
                <a:lnTo>
                  <a:pt x="3177184" y="2262746"/>
                </a:lnTo>
                <a:lnTo>
                  <a:pt x="3176244" y="2258237"/>
                </a:lnTo>
                <a:lnTo>
                  <a:pt x="3090884" y="1885568"/>
                </a:lnTo>
                <a:lnTo>
                  <a:pt x="2892221" y="1885568"/>
                </a:lnTo>
                <a:lnTo>
                  <a:pt x="2806798" y="1793862"/>
                </a:lnTo>
                <a:close/>
              </a:path>
              <a:path w="3178797" h="2332426">
                <a:moveTo>
                  <a:pt x="3028133" y="1781291"/>
                </a:moveTo>
                <a:lnTo>
                  <a:pt x="2985470" y="1799139"/>
                </a:lnTo>
                <a:lnTo>
                  <a:pt x="2892221" y="1885568"/>
                </a:lnTo>
                <a:lnTo>
                  <a:pt x="3090884" y="1885568"/>
                </a:lnTo>
                <a:lnTo>
                  <a:pt x="3078899" y="1833244"/>
                </a:lnTo>
                <a:lnTo>
                  <a:pt x="3055550" y="1791191"/>
                </a:lnTo>
                <a:lnTo>
                  <a:pt x="3028133" y="1781291"/>
                </a:lnTo>
                <a:close/>
              </a:path>
              <a:path w="3178797" h="2332426">
                <a:moveTo>
                  <a:pt x="156667" y="0"/>
                </a:moveTo>
                <a:lnTo>
                  <a:pt x="114667" y="5950"/>
                </a:lnTo>
                <a:lnTo>
                  <a:pt x="76977" y="22732"/>
                </a:lnTo>
                <a:lnTo>
                  <a:pt x="45132" y="48742"/>
                </a:lnTo>
                <a:lnTo>
                  <a:pt x="20667" y="82377"/>
                </a:lnTo>
                <a:lnTo>
                  <a:pt x="5117" y="122033"/>
                </a:lnTo>
                <a:lnTo>
                  <a:pt x="0" y="382803"/>
                </a:lnTo>
                <a:lnTo>
                  <a:pt x="0" y="1631441"/>
                </a:lnTo>
                <a:lnTo>
                  <a:pt x="5695" y="1675322"/>
                </a:lnTo>
                <a:lnTo>
                  <a:pt x="21758" y="1714698"/>
                </a:lnTo>
                <a:lnTo>
                  <a:pt x="46655" y="1747968"/>
                </a:lnTo>
                <a:lnTo>
                  <a:pt x="78849" y="1773527"/>
                </a:lnTo>
                <a:lnTo>
                  <a:pt x="116807" y="1789773"/>
                </a:lnTo>
                <a:lnTo>
                  <a:pt x="2523350" y="1795119"/>
                </a:lnTo>
                <a:lnTo>
                  <a:pt x="2529636" y="1795119"/>
                </a:lnTo>
                <a:lnTo>
                  <a:pt x="2535796" y="1794624"/>
                </a:lnTo>
                <a:lnTo>
                  <a:pt x="2541892" y="1793862"/>
                </a:lnTo>
                <a:lnTo>
                  <a:pt x="2806798" y="1793862"/>
                </a:lnTo>
                <a:lnTo>
                  <a:pt x="2678112" y="1655711"/>
                </a:lnTo>
                <a:lnTo>
                  <a:pt x="2679242" y="1647774"/>
                </a:lnTo>
                <a:lnTo>
                  <a:pt x="2680030" y="1639709"/>
                </a:lnTo>
                <a:lnTo>
                  <a:pt x="2680030" y="163677"/>
                </a:lnTo>
                <a:lnTo>
                  <a:pt x="2679378" y="148650"/>
                </a:lnTo>
                <a:lnTo>
                  <a:pt x="2670056" y="106094"/>
                </a:lnTo>
                <a:lnTo>
                  <a:pt x="2650879" y="68576"/>
                </a:lnTo>
                <a:lnTo>
                  <a:pt x="2623380" y="37699"/>
                </a:lnTo>
                <a:lnTo>
                  <a:pt x="2589093" y="15065"/>
                </a:lnTo>
                <a:lnTo>
                  <a:pt x="2549553" y="2279"/>
                </a:lnTo>
                <a:lnTo>
                  <a:pt x="2535471" y="482"/>
                </a:lnTo>
                <a:lnTo>
                  <a:pt x="156667" y="0"/>
                </a:lnTo>
                <a:close/>
              </a:path>
            </a:pathLst>
          </a:custGeom>
          <a:solidFill>
            <a:srgbClr val="FDD27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6809523" y="3356673"/>
            <a:ext cx="25298" cy="8420"/>
          </a:xfrm>
          <a:custGeom>
            <a:avLst/>
            <a:gdLst/>
            <a:ahLst/>
            <a:cxnLst/>
            <a:rect l="l" t="t" r="r" b="b"/>
            <a:pathLst>
              <a:path w="25298" h="8420">
                <a:moveTo>
                  <a:pt x="0" y="4210"/>
                </a:moveTo>
                <a:lnTo>
                  <a:pt x="25298" y="4210"/>
                </a:lnTo>
              </a:path>
            </a:pathLst>
          </a:custGeom>
          <a:ln w="9690">
            <a:solidFill>
              <a:srgbClr val="F8B33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3864548" y="708380"/>
            <a:ext cx="3187418" cy="30428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3960964" y="804791"/>
            <a:ext cx="1764702" cy="2680407"/>
          </a:xfrm>
          <a:custGeom>
            <a:avLst/>
            <a:gdLst/>
            <a:ahLst/>
            <a:cxnLst/>
            <a:rect l="l" t="t" r="r" b="b"/>
            <a:pathLst>
              <a:path w="1764702" h="2680407">
                <a:moveTo>
                  <a:pt x="1265783" y="2179371"/>
                </a:moveTo>
                <a:lnTo>
                  <a:pt x="1227483" y="2188339"/>
                </a:lnTo>
                <a:lnTo>
                  <a:pt x="1203149" y="2220977"/>
                </a:lnTo>
                <a:lnTo>
                  <a:pt x="1202304" y="2231823"/>
                </a:lnTo>
                <a:lnTo>
                  <a:pt x="1203695" y="2243441"/>
                </a:lnTo>
                <a:lnTo>
                  <a:pt x="1439075" y="2644889"/>
                </a:lnTo>
                <a:lnTo>
                  <a:pt x="1465402" y="2673209"/>
                </a:lnTo>
                <a:lnTo>
                  <a:pt x="1494974" y="2680407"/>
                </a:lnTo>
                <a:lnTo>
                  <a:pt x="1504834" y="2678123"/>
                </a:lnTo>
                <a:lnTo>
                  <a:pt x="1540188" y="2645634"/>
                </a:lnTo>
                <a:lnTo>
                  <a:pt x="1753349" y="2270925"/>
                </a:lnTo>
                <a:lnTo>
                  <a:pt x="1764702" y="2233406"/>
                </a:lnTo>
                <a:lnTo>
                  <a:pt x="1763975" y="2222234"/>
                </a:lnTo>
                <a:lnTo>
                  <a:pt x="1740595" y="2188542"/>
                </a:lnTo>
                <a:lnTo>
                  <a:pt x="1265783" y="2179371"/>
                </a:lnTo>
                <a:close/>
              </a:path>
              <a:path w="1764702" h="2680407">
                <a:moveTo>
                  <a:pt x="2658237" y="0"/>
                </a:moveTo>
                <a:lnTo>
                  <a:pt x="165036" y="0"/>
                </a:lnTo>
                <a:lnTo>
                  <a:pt x="150261" y="647"/>
                </a:lnTo>
                <a:lnTo>
                  <a:pt x="108344" y="9915"/>
                </a:lnTo>
                <a:lnTo>
                  <a:pt x="71201" y="29019"/>
                </a:lnTo>
                <a:lnTo>
                  <a:pt x="40330" y="56473"/>
                </a:lnTo>
                <a:lnTo>
                  <a:pt x="17229" y="90792"/>
                </a:lnTo>
                <a:lnTo>
                  <a:pt x="3395" y="130492"/>
                </a:lnTo>
                <a:lnTo>
                  <a:pt x="0" y="1771942"/>
                </a:lnTo>
                <a:lnTo>
                  <a:pt x="652" y="1786597"/>
                </a:lnTo>
                <a:lnTo>
                  <a:pt x="9998" y="1828173"/>
                </a:lnTo>
                <a:lnTo>
                  <a:pt x="29262" y="1865009"/>
                </a:lnTo>
                <a:lnTo>
                  <a:pt x="56946" y="1895622"/>
                </a:lnTo>
                <a:lnTo>
                  <a:pt x="91553" y="1918527"/>
                </a:lnTo>
                <a:lnTo>
                  <a:pt x="131584" y="1932242"/>
                </a:lnTo>
                <a:lnTo>
                  <a:pt x="1385722" y="1935607"/>
                </a:lnTo>
                <a:lnTo>
                  <a:pt x="1385722" y="2179383"/>
                </a:lnTo>
                <a:lnTo>
                  <a:pt x="1703971" y="2179383"/>
                </a:lnTo>
                <a:lnTo>
                  <a:pt x="1703791" y="2179367"/>
                </a:lnTo>
                <a:lnTo>
                  <a:pt x="1580002" y="2179365"/>
                </a:lnTo>
                <a:lnTo>
                  <a:pt x="1579511" y="1935607"/>
                </a:lnTo>
                <a:lnTo>
                  <a:pt x="2658237" y="1935607"/>
                </a:lnTo>
                <a:lnTo>
                  <a:pt x="2673013" y="1934959"/>
                </a:lnTo>
                <a:lnTo>
                  <a:pt x="2714936" y="1925694"/>
                </a:lnTo>
                <a:lnTo>
                  <a:pt x="2752082" y="1906595"/>
                </a:lnTo>
                <a:lnTo>
                  <a:pt x="2782954" y="1879145"/>
                </a:lnTo>
                <a:lnTo>
                  <a:pt x="2806056" y="1844829"/>
                </a:lnTo>
                <a:lnTo>
                  <a:pt x="2819890" y="1805130"/>
                </a:lnTo>
                <a:lnTo>
                  <a:pt x="2823286" y="163677"/>
                </a:lnTo>
                <a:lnTo>
                  <a:pt x="2822633" y="149024"/>
                </a:lnTo>
                <a:lnTo>
                  <a:pt x="2813288" y="107453"/>
                </a:lnTo>
                <a:lnTo>
                  <a:pt x="2794026" y="70617"/>
                </a:lnTo>
                <a:lnTo>
                  <a:pt x="2766345" y="40001"/>
                </a:lnTo>
                <a:lnTo>
                  <a:pt x="2731740" y="17090"/>
                </a:lnTo>
                <a:lnTo>
                  <a:pt x="2691710" y="3368"/>
                </a:lnTo>
                <a:lnTo>
                  <a:pt x="2662748" y="59"/>
                </a:lnTo>
                <a:lnTo>
                  <a:pt x="2658237" y="0"/>
                </a:lnTo>
                <a:close/>
              </a:path>
              <a:path w="1764702" h="2680407">
                <a:moveTo>
                  <a:pt x="1703761" y="2179365"/>
                </a:moveTo>
                <a:lnTo>
                  <a:pt x="1580002" y="2179367"/>
                </a:lnTo>
                <a:lnTo>
                  <a:pt x="1703791" y="2179367"/>
                </a:lnTo>
                <a:close/>
              </a:path>
            </a:pathLst>
          </a:custGeom>
          <a:solidFill>
            <a:srgbClr val="F8B3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/>
          <p:nvPr/>
        </p:nvSpPr>
        <p:spPr>
          <a:xfrm>
            <a:off x="681206" y="5259050"/>
            <a:ext cx="3531628" cy="158503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18"/>
          <p:cNvSpPr/>
          <p:nvPr/>
        </p:nvSpPr>
        <p:spPr>
          <a:xfrm>
            <a:off x="777623" y="5355468"/>
            <a:ext cx="3168741" cy="1222019"/>
          </a:xfrm>
          <a:custGeom>
            <a:avLst/>
            <a:gdLst/>
            <a:ahLst/>
            <a:cxnLst/>
            <a:rect l="l" t="t" r="r" b="b"/>
            <a:pathLst>
              <a:path w="3168741" h="1222019">
                <a:moveTo>
                  <a:pt x="145834" y="0"/>
                </a:moveTo>
                <a:lnTo>
                  <a:pt x="103724" y="6370"/>
                </a:lnTo>
                <a:lnTo>
                  <a:pt x="66441" y="24242"/>
                </a:lnTo>
                <a:lnTo>
                  <a:pt x="35788" y="51753"/>
                </a:lnTo>
                <a:lnTo>
                  <a:pt x="13570" y="87042"/>
                </a:lnTo>
                <a:lnTo>
                  <a:pt x="1588" y="128248"/>
                </a:lnTo>
                <a:lnTo>
                  <a:pt x="89" y="231315"/>
                </a:lnTo>
                <a:lnTo>
                  <a:pt x="0" y="1071460"/>
                </a:lnTo>
                <a:lnTo>
                  <a:pt x="707" y="1086389"/>
                </a:lnTo>
                <a:lnTo>
                  <a:pt x="10792" y="1128406"/>
                </a:lnTo>
                <a:lnTo>
                  <a:pt x="31416" y="1164820"/>
                </a:lnTo>
                <a:lnTo>
                  <a:pt x="60776" y="1193771"/>
                </a:lnTo>
                <a:lnTo>
                  <a:pt x="97068" y="1213395"/>
                </a:lnTo>
                <a:lnTo>
                  <a:pt x="138491" y="1221831"/>
                </a:lnTo>
                <a:lnTo>
                  <a:pt x="2348788" y="1222019"/>
                </a:lnTo>
                <a:lnTo>
                  <a:pt x="2363248" y="1221288"/>
                </a:lnTo>
                <a:lnTo>
                  <a:pt x="2403944" y="1210874"/>
                </a:lnTo>
                <a:lnTo>
                  <a:pt x="2439212" y="1189578"/>
                </a:lnTo>
                <a:lnTo>
                  <a:pt x="2467249" y="1159262"/>
                </a:lnTo>
                <a:lnTo>
                  <a:pt x="2486251" y="1121788"/>
                </a:lnTo>
                <a:lnTo>
                  <a:pt x="2494416" y="1079020"/>
                </a:lnTo>
                <a:lnTo>
                  <a:pt x="2494597" y="879957"/>
                </a:lnTo>
                <a:lnTo>
                  <a:pt x="2494610" y="702754"/>
                </a:lnTo>
                <a:lnTo>
                  <a:pt x="2735491" y="605193"/>
                </a:lnTo>
                <a:lnTo>
                  <a:pt x="2981113" y="605193"/>
                </a:lnTo>
                <a:lnTo>
                  <a:pt x="3068426" y="493623"/>
                </a:lnTo>
                <a:lnTo>
                  <a:pt x="2494610" y="493623"/>
                </a:lnTo>
                <a:lnTo>
                  <a:pt x="2494597" y="150545"/>
                </a:lnTo>
                <a:lnTo>
                  <a:pt x="2488426" y="107071"/>
                </a:lnTo>
                <a:lnTo>
                  <a:pt x="2471114" y="68581"/>
                </a:lnTo>
                <a:lnTo>
                  <a:pt x="2444464" y="36937"/>
                </a:lnTo>
                <a:lnTo>
                  <a:pt x="2410281" y="14002"/>
                </a:lnTo>
                <a:lnTo>
                  <a:pt x="2370367" y="1637"/>
                </a:lnTo>
                <a:lnTo>
                  <a:pt x="2356100" y="185"/>
                </a:lnTo>
                <a:lnTo>
                  <a:pt x="145834" y="0"/>
                </a:lnTo>
                <a:close/>
              </a:path>
              <a:path w="3168741" h="1222019">
                <a:moveTo>
                  <a:pt x="2981113" y="605193"/>
                </a:moveTo>
                <a:lnTo>
                  <a:pt x="2735491" y="605193"/>
                </a:lnTo>
                <a:lnTo>
                  <a:pt x="2780791" y="717397"/>
                </a:lnTo>
                <a:lnTo>
                  <a:pt x="2810558" y="755297"/>
                </a:lnTo>
                <a:lnTo>
                  <a:pt x="2829380" y="761122"/>
                </a:lnTo>
                <a:lnTo>
                  <a:pt x="2839269" y="760683"/>
                </a:lnTo>
                <a:lnTo>
                  <a:pt x="2878657" y="736111"/>
                </a:lnTo>
                <a:lnTo>
                  <a:pt x="2981113" y="605193"/>
                </a:lnTo>
                <a:close/>
              </a:path>
              <a:path w="3168741" h="1222019">
                <a:moveTo>
                  <a:pt x="2666504" y="231315"/>
                </a:moveTo>
                <a:lnTo>
                  <a:pt x="2624476" y="245614"/>
                </a:lnTo>
                <a:lnTo>
                  <a:pt x="2610712" y="283927"/>
                </a:lnTo>
                <a:lnTo>
                  <a:pt x="2612387" y="296365"/>
                </a:lnTo>
                <a:lnTo>
                  <a:pt x="2616294" y="309709"/>
                </a:lnTo>
                <a:lnTo>
                  <a:pt x="2660840" y="420230"/>
                </a:lnTo>
                <a:lnTo>
                  <a:pt x="2661500" y="421906"/>
                </a:lnTo>
                <a:lnTo>
                  <a:pt x="2662262" y="423710"/>
                </a:lnTo>
                <a:lnTo>
                  <a:pt x="2662948" y="425450"/>
                </a:lnTo>
                <a:lnTo>
                  <a:pt x="2494610" y="493623"/>
                </a:lnTo>
                <a:lnTo>
                  <a:pt x="3068426" y="493623"/>
                </a:lnTo>
                <a:lnTo>
                  <a:pt x="3150819" y="388226"/>
                </a:lnTo>
                <a:lnTo>
                  <a:pt x="3167719" y="353877"/>
                </a:lnTo>
                <a:lnTo>
                  <a:pt x="3168741" y="343221"/>
                </a:lnTo>
                <a:lnTo>
                  <a:pt x="3167550" y="333192"/>
                </a:lnTo>
                <a:lnTo>
                  <a:pt x="3141758" y="302111"/>
                </a:lnTo>
                <a:lnTo>
                  <a:pt x="2680728" y="232384"/>
                </a:lnTo>
                <a:lnTo>
                  <a:pt x="2666504" y="231315"/>
                </a:lnTo>
                <a:close/>
              </a:path>
            </a:pathLst>
          </a:custGeom>
          <a:solidFill>
            <a:srgbClr val="F3ACA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19"/>
          <p:cNvSpPr txBox="1"/>
          <p:nvPr/>
        </p:nvSpPr>
        <p:spPr>
          <a:xfrm>
            <a:off x="4105859" y="3641871"/>
            <a:ext cx="2969895" cy="2292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15645">
              <a:lnSpc>
                <a:spcPct val="100000"/>
              </a:lnSpc>
            </a:pPr>
            <a:r>
              <a:rPr sz="1700" b="1" spc="-35" dirty="0" smtClean="0">
                <a:latin typeface="Myriad Pro"/>
                <a:cs typeface="Myriad Pro"/>
              </a:rPr>
              <a:t>C</a:t>
            </a:r>
            <a:r>
              <a:rPr sz="1700" b="1" spc="0" dirty="0" smtClean="0">
                <a:latin typeface="Myriad Pro"/>
                <a:cs typeface="Myriad Pro"/>
              </a:rPr>
              <a:t>o</a:t>
            </a:r>
            <a:r>
              <a:rPr sz="1700" b="1" spc="-15" dirty="0" smtClean="0">
                <a:latin typeface="Myriad Pro"/>
                <a:cs typeface="Myriad Pro"/>
              </a:rPr>
              <a:t>r</a:t>
            </a:r>
            <a:r>
              <a:rPr sz="1700" b="1" spc="0" dirty="0" smtClean="0">
                <a:latin typeface="Myriad Pro"/>
                <a:cs typeface="Myriad Pro"/>
              </a:rPr>
              <a:t>e</a:t>
            </a:r>
            <a:r>
              <a:rPr sz="1700" b="1" spc="-65" dirty="0" smtClean="0">
                <a:latin typeface="Myriad Pro"/>
                <a:cs typeface="Myriad Pro"/>
              </a:rPr>
              <a:t> </a:t>
            </a:r>
            <a:r>
              <a:rPr sz="1700" b="1" spc="-25" dirty="0" smtClean="0">
                <a:latin typeface="Myriad Pro"/>
                <a:cs typeface="Myriad Pro"/>
              </a:rPr>
              <a:t>T</a:t>
            </a:r>
            <a:r>
              <a:rPr sz="1700" b="1" spc="0" dirty="0" smtClean="0">
                <a:latin typeface="Myriad Pro"/>
                <a:cs typeface="Myriad Pro"/>
              </a:rPr>
              <a:t>hemes</a:t>
            </a:r>
            <a:endParaRPr sz="1700">
              <a:latin typeface="Myriad Pro"/>
              <a:cs typeface="Myriad Pro"/>
            </a:endParaRPr>
          </a:p>
          <a:p>
            <a:pPr>
              <a:lnSpc>
                <a:spcPts val="1200"/>
              </a:lnSpc>
              <a:spcBef>
                <a:spcPts val="7"/>
              </a:spcBef>
            </a:pPr>
            <a:endParaRPr sz="1200"/>
          </a:p>
          <a:p>
            <a:pPr marL="12700" marR="21590">
              <a:lnSpc>
                <a:spcPct val="100600"/>
              </a:lnSpc>
            </a:pP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ommunic</a:t>
            </a:r>
            <a:r>
              <a:rPr sz="1000" b="1" spc="-10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 and </a:t>
            </a: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onsult</a:t>
            </a:r>
            <a:r>
              <a:rPr sz="1000" b="1" spc="-10" dirty="0" smtClean="0">
                <a:latin typeface="Myriad Pro"/>
                <a:cs typeface="Myriad Pro"/>
              </a:rPr>
              <a:t>a</a:t>
            </a:r>
            <a:r>
              <a:rPr sz="1000" b="1" spc="0" dirty="0" smtClean="0">
                <a:latin typeface="Myriad Pro"/>
                <a:cs typeface="Myriad Pro"/>
              </a:rPr>
              <a:t>tion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</a:t>
            </a:r>
            <a:r>
              <a:rPr sz="1000" spc="-1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dults incapaci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ca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er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b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ea</a:t>
            </a:r>
            <a:r>
              <a:rPr sz="1000" spc="15" dirty="0" smtClean="0">
                <a:latin typeface="Myriad Pro"/>
                <a:cs typeface="Myriad Pro"/>
              </a:rPr>
              <a:t>k</a:t>
            </a:r>
            <a:r>
              <a:rPr sz="1000" spc="0" dirty="0" smtClean="0">
                <a:latin typeface="Myriad Pro"/>
                <a:cs typeface="Myriad Pro"/>
              </a:rPr>
              <a:t>ing bad ne</a:t>
            </a:r>
            <a:r>
              <a:rPr sz="1000" spc="-10" dirty="0" smtClean="0">
                <a:latin typeface="Myriad Pro"/>
                <a:cs typeface="Myriad Pro"/>
              </a:rPr>
              <a:t>w</a:t>
            </a:r>
            <a:r>
              <a:rPr sz="1000" spc="-15" dirty="0" smtClean="0">
                <a:latin typeface="Myriad Pro"/>
                <a:cs typeface="Myriad Pro"/>
              </a:rPr>
              <a:t>s</a:t>
            </a:r>
            <a:r>
              <a:rPr sz="1000" spc="0" dirty="0" smtClean="0">
                <a:latin typeface="Myriad Pro"/>
                <a:cs typeface="Myriad Pro"/>
              </a:rPr>
              <a:t>, de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ermining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ompe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en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. </a:t>
            </a:r>
            <a:r>
              <a:rPr sz="1000" spc="-15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onse</a:t>
            </a:r>
            <a:r>
              <a:rPr sz="1000" spc="-5" dirty="0" smtClean="0">
                <a:latin typeface="Myriad Pro"/>
                <a:cs typeface="Myriad Pro"/>
              </a:rPr>
              <a:t>n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b="1" spc="-10" dirty="0" smtClean="0">
                <a:latin typeface="Myriad Pro"/>
                <a:cs typeface="Myriad Pro"/>
              </a:rPr>
              <a:t>Pr</a:t>
            </a:r>
            <a:r>
              <a:rPr sz="1000" b="1" spc="0" dirty="0" smtClean="0">
                <a:latin typeface="Myriad Pro"/>
                <a:cs typeface="Myriad Pro"/>
              </a:rPr>
              <a:t>escribing </a:t>
            </a:r>
            <a:r>
              <a:rPr sz="1000" spc="0" dirty="0" smtClean="0">
                <a:latin typeface="Myriad Pro"/>
                <a:cs typeface="Myriad Pro"/>
              </a:rPr>
              <a:t>- polypharma</a:t>
            </a:r>
            <a:r>
              <a:rPr sz="1000" spc="15" dirty="0" smtClean="0">
                <a:latin typeface="Myriad Pro"/>
                <a:cs typeface="Myriad Pro"/>
              </a:rPr>
              <a:t>c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omplian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endParaRPr sz="10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000" b="1" spc="-20" dirty="0" smtClean="0">
                <a:latin typeface="Myriad Pro"/>
                <a:cs typeface="Myriad Pro"/>
              </a:rPr>
              <a:t>C</a:t>
            </a:r>
            <a:r>
              <a:rPr sz="1000" b="1" spc="15" dirty="0" smtClean="0">
                <a:latin typeface="Myriad Pro"/>
                <a:cs typeface="Myriad Pro"/>
              </a:rPr>
              <a:t>o</a:t>
            </a:r>
            <a:r>
              <a:rPr sz="1000" b="1" spc="0" dirty="0" smtClean="0">
                <a:latin typeface="Myriad Pro"/>
                <a:cs typeface="Myriad Pro"/>
              </a:rPr>
              <a:t>-mo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bidi</a:t>
            </a:r>
            <a:r>
              <a:rPr sz="1000" b="1" spc="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y </a:t>
            </a:r>
            <a:r>
              <a:rPr sz="1000" spc="0" dirty="0" smtClean="0">
                <a:latin typeface="Myriad Pro"/>
                <a:cs typeface="Myriad Pro"/>
              </a:rPr>
              <a:t>- multiple p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tholog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ps</a:t>
            </a:r>
            <a:r>
              <a:rPr sz="1000" spc="-1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chosocial issues</a:t>
            </a:r>
            <a:endParaRPr sz="1000">
              <a:latin typeface="Myriad Pro"/>
              <a:cs typeface="Myriad Pro"/>
            </a:endParaRPr>
          </a:p>
          <a:p>
            <a:pPr marL="12700" marR="13335">
              <a:lnSpc>
                <a:spcPct val="100600"/>
              </a:lnSpc>
              <a:spcBef>
                <a:spcPts val="284"/>
              </a:spcBef>
            </a:pPr>
            <a:r>
              <a:rPr sz="1000" b="1" spc="-8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ea</a:t>
            </a:r>
            <a:r>
              <a:rPr sz="1000" b="1" spc="-20" dirty="0" smtClean="0">
                <a:latin typeface="Myriad Pro"/>
                <a:cs typeface="Myriad Pro"/>
              </a:rPr>
              <a:t>m</a:t>
            </a:r>
            <a:r>
              <a:rPr sz="1000" b="1" spc="-15" dirty="0" smtClean="0">
                <a:latin typeface="Myriad Pro"/>
                <a:cs typeface="Myriad Pro"/>
              </a:rPr>
              <a:t>w</a:t>
            </a:r>
            <a:r>
              <a:rPr sz="1000" b="1" spc="0" dirty="0" smtClean="0">
                <a:latin typeface="Myriad Pro"/>
                <a:cs typeface="Myriad Pro"/>
              </a:rPr>
              <a:t>o</a:t>
            </a:r>
            <a:r>
              <a:rPr sz="1000" b="1" spc="-5" dirty="0" smtClean="0">
                <a:latin typeface="Myriad Pro"/>
                <a:cs typeface="Myriad Pro"/>
              </a:rPr>
              <a:t>r</a:t>
            </a:r>
            <a:r>
              <a:rPr sz="1000" b="1" spc="10" dirty="0" smtClean="0">
                <a:latin typeface="Myriad Pro"/>
                <a:cs typeface="Myriad Pro"/>
              </a:rPr>
              <a:t>k</a:t>
            </a:r>
            <a:r>
              <a:rPr sz="1000" b="1" spc="0" dirty="0" smtClean="0">
                <a:latin typeface="Myriad Pro"/>
                <a:cs typeface="Myriad Pro"/>
              </a:rPr>
              <a:t>ing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ac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oss health and social ca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-1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, discha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ge planning/M</a:t>
            </a:r>
            <a:r>
              <a:rPr sz="1000" spc="-30" dirty="0" smtClean="0">
                <a:latin typeface="Myriad Pro"/>
                <a:cs typeface="Myriad Pro"/>
              </a:rPr>
              <a:t>D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endParaRPr sz="1000">
              <a:latin typeface="Myriad Pro"/>
              <a:cs typeface="Myriad Pro"/>
            </a:endParaRPr>
          </a:p>
          <a:p>
            <a:pPr marL="12700" marR="281305">
              <a:lnSpc>
                <a:spcPct val="100600"/>
              </a:lnSpc>
              <a:spcBef>
                <a:spcPts val="284"/>
              </a:spcBef>
            </a:pPr>
            <a:r>
              <a:rPr sz="1000" b="1" spc="5" dirty="0" smtClean="0">
                <a:latin typeface="Myriad Pro"/>
                <a:cs typeface="Myriad Pro"/>
              </a:rPr>
              <a:t>S</a:t>
            </a:r>
            <a:r>
              <a:rPr sz="1000" b="1" spc="0" dirty="0" smtClean="0">
                <a:latin typeface="Myriad Pro"/>
                <a:cs typeface="Myriad Pro"/>
              </a:rPr>
              <a:t>a</a:t>
            </a:r>
            <a:r>
              <a:rPr sz="1000" b="1" spc="-10" dirty="0" smtClean="0">
                <a:latin typeface="Myriad Pro"/>
                <a:cs typeface="Myriad Pro"/>
              </a:rPr>
              <a:t>f</a:t>
            </a:r>
            <a:r>
              <a:rPr sz="1000" b="1" spc="0" dirty="0" smtClean="0">
                <a:latin typeface="Myriad Pro"/>
                <a:cs typeface="Myriad Pro"/>
              </a:rPr>
              <a:t>egua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ding and p</a:t>
            </a:r>
            <a:r>
              <a:rPr sz="1000" b="1" spc="-10" dirty="0" smtClean="0">
                <a:latin typeface="Myriad Pro"/>
                <a:cs typeface="Myriad Pro"/>
              </a:rPr>
              <a:t>r</a:t>
            </a:r>
            <a:r>
              <a:rPr sz="1000" b="1" spc="0" dirty="0" smtClean="0">
                <a:latin typeface="Myriad Pro"/>
                <a:cs typeface="Myriad Pro"/>
              </a:rPr>
              <a:t>o</a:t>
            </a:r>
            <a:r>
              <a:rPr sz="1000" b="1" spc="-5" dirty="0" smtClean="0">
                <a:latin typeface="Myriad Pro"/>
                <a:cs typeface="Myriad Pro"/>
              </a:rPr>
              <a:t>t</a:t>
            </a:r>
            <a:r>
              <a:rPr sz="1000" b="1" spc="0" dirty="0" smtClean="0">
                <a:latin typeface="Myriad Pro"/>
                <a:cs typeface="Myriad Pro"/>
              </a:rPr>
              <a:t>e</a:t>
            </a:r>
            <a:r>
              <a:rPr sz="1000" b="1" spc="15" dirty="0" smtClean="0">
                <a:latin typeface="Myriad Pro"/>
                <a:cs typeface="Myriad Pro"/>
              </a:rPr>
              <a:t>c</a:t>
            </a:r>
            <a:r>
              <a:rPr sz="1000" b="1" spc="0" dirty="0" smtClean="0">
                <a:latin typeface="Myriad Pro"/>
                <a:cs typeface="Myriad Pro"/>
              </a:rPr>
              <a:t>ting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abus</a:t>
            </a:r>
            <a:r>
              <a:rPr sz="1000" spc="-15" dirty="0" smtClean="0">
                <a:latin typeface="Myriad Pro"/>
                <a:cs typeface="Myriad Pro"/>
              </a:rPr>
              <a:t>e</a:t>
            </a:r>
            <a:r>
              <a:rPr sz="1000" spc="0" dirty="0" smtClean="0">
                <a:latin typeface="Myriad Pro"/>
                <a:cs typeface="Myriad Pro"/>
              </a:rPr>
              <a:t>, vulne</a:t>
            </a:r>
            <a:r>
              <a:rPr sz="1000" spc="-5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able </a:t>
            </a:r>
            <a:r>
              <a:rPr sz="1000" spc="-10" dirty="0" smtClean="0">
                <a:latin typeface="Myriad Pro"/>
                <a:cs typeface="Myriad Pro"/>
              </a:rPr>
              <a:t>gr</a:t>
            </a:r>
            <a:r>
              <a:rPr sz="1000" spc="0" dirty="0" smtClean="0">
                <a:latin typeface="Myriad Pro"/>
                <a:cs typeface="Myriad Pro"/>
              </a:rPr>
              <a:t>oups</a:t>
            </a:r>
            <a:endParaRPr sz="1000">
              <a:latin typeface="Myriad Pro"/>
              <a:cs typeface="Myriad Pro"/>
            </a:endParaRPr>
          </a:p>
          <a:p>
            <a:pPr marL="12700" marR="491490">
              <a:lnSpc>
                <a:spcPct val="100600"/>
              </a:lnSpc>
              <a:spcBef>
                <a:spcPts val="284"/>
              </a:spcBef>
            </a:pPr>
            <a:r>
              <a:rPr sz="1000" b="1" spc="-10" dirty="0" smtClean="0">
                <a:latin typeface="Myriad Pro"/>
                <a:cs typeface="Myriad Pro"/>
              </a:rPr>
              <a:t>E</a:t>
            </a:r>
            <a:r>
              <a:rPr sz="1000" b="1" spc="0" dirty="0" smtClean="0">
                <a:latin typeface="Myriad Pro"/>
                <a:cs typeface="Myriad Pro"/>
              </a:rPr>
              <a:t>thical and medi</a:t>
            </a:r>
            <a:r>
              <a:rPr sz="1000" b="1" spc="-15" dirty="0" smtClean="0">
                <a:latin typeface="Myriad Pro"/>
                <a:cs typeface="Myriad Pro"/>
              </a:rPr>
              <a:t>c</a:t>
            </a:r>
            <a:r>
              <a:rPr sz="1000" b="1" spc="15" dirty="0" smtClean="0">
                <a:latin typeface="Myriad Pro"/>
                <a:cs typeface="Myriad Pro"/>
              </a:rPr>
              <a:t>o</a:t>
            </a:r>
            <a:r>
              <a:rPr sz="1000" b="1" spc="0" dirty="0" smtClean="0">
                <a:latin typeface="Myriad Pro"/>
                <a:cs typeface="Myriad Pro"/>
              </a:rPr>
              <a:t>-legal</a:t>
            </a:r>
            <a:r>
              <a:rPr sz="1000" b="1" spc="10" dirty="0" smtClean="0">
                <a:latin typeface="Myriad Pro"/>
                <a:cs typeface="Myriad Pro"/>
              </a:rPr>
              <a:t> </a:t>
            </a:r>
            <a:r>
              <a:rPr sz="1000" spc="0" dirty="0" smtClean="0">
                <a:latin typeface="Myriad Pro"/>
                <a:cs typeface="Myriad Pro"/>
              </a:rPr>
              <a:t>- p</a:t>
            </a:r>
            <a:r>
              <a:rPr sz="1000" spc="-10" dirty="0" smtClean="0">
                <a:latin typeface="Myriad Pro"/>
                <a:cs typeface="Myriad Pro"/>
              </a:rPr>
              <a:t>ow</a:t>
            </a:r>
            <a:r>
              <a:rPr sz="1000" spc="0" dirty="0" smtClean="0">
                <a:latin typeface="Myriad Pro"/>
                <a:cs typeface="Myriad Pro"/>
              </a:rPr>
              <a:t>er of </a:t>
            </a:r>
            <a:r>
              <a:rPr sz="1000" spc="-5" dirty="0" smtClean="0">
                <a:latin typeface="Myriad Pro"/>
                <a:cs typeface="Myriad Pro"/>
              </a:rPr>
              <a:t>a</a:t>
            </a:r>
            <a:r>
              <a:rPr sz="1000" spc="0" dirty="0" smtClean="0">
                <a:latin typeface="Myriad Pro"/>
                <a:cs typeface="Myriad Pro"/>
              </a:rPr>
              <a:t>t</a:t>
            </a:r>
            <a:r>
              <a:rPr sz="1000" spc="-10" dirty="0" smtClean="0">
                <a:latin typeface="Myriad Pro"/>
                <a:cs typeface="Myriad Pro"/>
              </a:rPr>
              <a:t>t</a:t>
            </a:r>
            <a:r>
              <a:rPr sz="1000" spc="0" dirty="0" smtClean="0">
                <a:latin typeface="Myriad Pro"/>
                <a:cs typeface="Myriad Pro"/>
              </a:rPr>
              <a:t>orne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capaci</a:t>
            </a:r>
            <a:r>
              <a:rPr sz="1000" spc="5" dirty="0" smtClean="0">
                <a:latin typeface="Myriad Pro"/>
                <a:cs typeface="Myriad Pro"/>
              </a:rPr>
              <a:t>t</a:t>
            </a:r>
            <a:r>
              <a:rPr sz="1000" spc="-40" dirty="0" smtClean="0">
                <a:latin typeface="Myriad Pro"/>
                <a:cs typeface="Myriad Pro"/>
              </a:rPr>
              <a:t>y</a:t>
            </a:r>
            <a:r>
              <a:rPr sz="1000" spc="0" dirty="0" smtClean="0">
                <a:latin typeface="Myriad Pro"/>
                <a:cs typeface="Myriad Pro"/>
              </a:rPr>
              <a:t>, DNARs/ad</a:t>
            </a:r>
            <a:r>
              <a:rPr sz="1000" spc="-5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an</a:t>
            </a:r>
            <a:r>
              <a:rPr sz="1000" spc="-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ed di</a:t>
            </a:r>
            <a:r>
              <a:rPr sz="1000" spc="-10" dirty="0" smtClean="0">
                <a:latin typeface="Myriad Pro"/>
                <a:cs typeface="Myriad Pro"/>
              </a:rPr>
              <a:t>r</a:t>
            </a:r>
            <a:r>
              <a:rPr sz="1000" spc="0" dirty="0" smtClean="0">
                <a:latin typeface="Myriad Pro"/>
                <a:cs typeface="Myriad Pro"/>
              </a:rPr>
              <a:t>e</a:t>
            </a:r>
            <a:r>
              <a:rPr sz="1000" spc="10" dirty="0" smtClean="0">
                <a:latin typeface="Myriad Pro"/>
                <a:cs typeface="Myriad Pro"/>
              </a:rPr>
              <a:t>c</a:t>
            </a:r>
            <a:r>
              <a:rPr sz="1000" spc="0" dirty="0" smtClean="0">
                <a:latin typeface="Myriad Pro"/>
                <a:cs typeface="Myriad Pro"/>
              </a:rPr>
              <a:t>ti</a:t>
            </a:r>
            <a:r>
              <a:rPr sz="1000" spc="-10" dirty="0" smtClean="0">
                <a:latin typeface="Myriad Pro"/>
                <a:cs typeface="Myriad Pro"/>
              </a:rPr>
              <a:t>v</a:t>
            </a:r>
            <a:r>
              <a:rPr sz="1000" spc="0" dirty="0" smtClean="0">
                <a:latin typeface="Myriad Pro"/>
                <a:cs typeface="Myriad Pro"/>
              </a:rPr>
              <a:t>es</a:t>
            </a:r>
            <a:endParaRPr sz="1000">
              <a:latin typeface="Myriad Pro"/>
              <a:cs typeface="Myriad Pro"/>
            </a:endParaRPr>
          </a:p>
        </p:txBody>
      </p:sp>
      <p:sp>
        <p:nvSpPr>
          <p:cNvPr id="30" name="object 20"/>
          <p:cNvSpPr txBox="1"/>
          <p:nvPr/>
        </p:nvSpPr>
        <p:spPr>
          <a:xfrm>
            <a:off x="1216883" y="5463611"/>
            <a:ext cx="1568450" cy="937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30" dirty="0" smtClean="0">
                <a:latin typeface="Myriad Pro"/>
                <a:cs typeface="Myriad Pro"/>
              </a:rPr>
              <a:t>O</a:t>
            </a:r>
            <a:r>
              <a:rPr sz="1300" b="1" spc="10" dirty="0" smtClean="0">
                <a:latin typeface="Myriad Pro"/>
                <a:cs typeface="Myriad Pro"/>
              </a:rPr>
              <a:t>ther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20" dirty="0" smtClean="0">
                <a:latin typeface="Myriad Pro"/>
                <a:cs typeface="Myriad Pro"/>
              </a:rPr>
              <a:t>O</a:t>
            </a:r>
            <a:r>
              <a:rPr sz="1300" b="1" spc="15" dirty="0" smtClean="0">
                <a:latin typeface="Myriad Pro"/>
                <a:cs typeface="Myriad Pro"/>
              </a:rPr>
              <a:t>ppo</a:t>
            </a:r>
            <a:r>
              <a:rPr sz="1300" b="1" spc="30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tunities</a:t>
            </a:r>
            <a:endParaRPr sz="13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Out of Hours in GP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Outp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ts/specialised clinics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Home visits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y hospital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Diploma in </a:t>
            </a: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oE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1" name="object 21"/>
          <p:cNvSpPr txBox="1"/>
          <p:nvPr/>
        </p:nvSpPr>
        <p:spPr>
          <a:xfrm>
            <a:off x="1211700" y="1631372"/>
            <a:ext cx="2494280" cy="15881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 smtClean="0">
                <a:latin typeface="Myriad Pro"/>
                <a:cs typeface="Myriad Pro"/>
              </a:rPr>
              <a:t>Rehabilit</a:t>
            </a: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10" dirty="0" smtClean="0">
                <a:latin typeface="Myriad Pro"/>
                <a:cs typeface="Myriad Pro"/>
              </a:rPr>
              <a:t>tion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10" dirty="0" smtClean="0">
                <a:latin typeface="Myriad Pro"/>
                <a:cs typeface="Myriad Pro"/>
              </a:rPr>
              <a:t>Medicine</a:t>
            </a:r>
            <a:endParaRPr sz="13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00" b="1" dirty="0" smtClean="0">
                <a:latin typeface="Myriad Pro"/>
                <a:cs typeface="Myriad Pro"/>
              </a:rPr>
              <a:t>MEDICINE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diac/Neu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o/Elderly O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thopaedic Rehabilit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of poor nutritional st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ompl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 neu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olo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ical impairme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Driving assessme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osthetics and wheeled mobili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>
              <a:lnSpc>
                <a:spcPts val="750"/>
              </a:lnSpc>
              <a:spcBef>
                <a:spcPts val="48"/>
              </a:spcBef>
              <a:buFont typeface="Wingdings"/>
              <a:buChar char=""/>
            </a:pPr>
            <a:endParaRPr sz="750"/>
          </a:p>
          <a:p>
            <a:pPr marL="12700">
              <a:lnSpc>
                <a:spcPct val="100000"/>
              </a:lnSpc>
            </a:pPr>
            <a:r>
              <a:rPr sz="900" b="1" dirty="0" smtClean="0">
                <a:latin typeface="Myriad Pro"/>
                <a:cs typeface="Myriad Pro"/>
              </a:rPr>
              <a:t>PS</a:t>
            </a:r>
            <a:r>
              <a:rPr sz="900" b="1" spc="-45" dirty="0" smtClean="0">
                <a:latin typeface="Myriad Pro"/>
                <a:cs typeface="Myriad Pro"/>
              </a:rPr>
              <a:t>Y</a:t>
            </a:r>
            <a:r>
              <a:rPr sz="900" b="1" spc="0" dirty="0" smtClean="0">
                <a:latin typeface="Myriad Pro"/>
                <a:cs typeface="Myriad Pro"/>
              </a:rPr>
              <a:t>CHI</a:t>
            </a:r>
            <a:r>
              <a:rPr sz="900" b="1" spc="-75" dirty="0" smtClean="0">
                <a:latin typeface="Myriad Pro"/>
                <a:cs typeface="Myriad Pro"/>
              </a:rPr>
              <a:t>A</a:t>
            </a:r>
            <a:r>
              <a:rPr sz="900" b="1" spc="0" dirty="0" smtClean="0">
                <a:latin typeface="Myriad Pro"/>
                <a:cs typeface="Myriad Pro"/>
              </a:rPr>
              <a:t>TRIC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Dep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ession and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niti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 impairme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equelae of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ohol &amp; substan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 misuse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2" name="object 22"/>
          <p:cNvSpPr txBox="1"/>
          <p:nvPr/>
        </p:nvSpPr>
        <p:spPr>
          <a:xfrm>
            <a:off x="7324543" y="1400235"/>
            <a:ext cx="2190750" cy="937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10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h</a:t>
            </a:r>
            <a:r>
              <a:rPr sz="1300" b="1" spc="-5" dirty="0" smtClean="0">
                <a:latin typeface="Myriad Pro"/>
                <a:cs typeface="Myriad Pro"/>
              </a:rPr>
              <a:t>r</a:t>
            </a:r>
            <a:r>
              <a:rPr sz="1300" b="1" spc="10" dirty="0" smtClean="0">
                <a:latin typeface="Myriad Pro"/>
                <a:cs typeface="Myriad Pro"/>
              </a:rPr>
              <a:t>onic</a:t>
            </a:r>
            <a:endParaRPr sz="13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00" b="1" dirty="0" smtClean="0">
                <a:latin typeface="Myriad Pro"/>
                <a:cs typeface="Myriad Pro"/>
              </a:rPr>
              <a:t>MEDICINE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Ch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onic disease manageme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of the elderly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ompl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 neu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ology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End of li</a:t>
            </a:r>
            <a:r>
              <a:rPr sz="900" spc="-1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e manageme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0" dirty="0" smtClean="0">
                <a:latin typeface="Myriad Pro"/>
                <a:cs typeface="Myriad Pro"/>
              </a:rPr>
              <a:t>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tinen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3" name="object 23"/>
          <p:cNvSpPr txBox="1"/>
          <p:nvPr/>
        </p:nvSpPr>
        <p:spPr>
          <a:xfrm>
            <a:off x="7324510" y="2460966"/>
            <a:ext cx="1663700" cy="42608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b="1" dirty="0" smtClean="0">
                <a:latin typeface="Myriad Pro"/>
                <a:cs typeface="Myriad Pro"/>
              </a:rPr>
              <a:t>PS</a:t>
            </a:r>
            <a:r>
              <a:rPr sz="900" b="1" spc="-45" dirty="0" smtClean="0">
                <a:latin typeface="Myriad Pro"/>
                <a:cs typeface="Myriad Pro"/>
              </a:rPr>
              <a:t>Y</a:t>
            </a:r>
            <a:r>
              <a:rPr sz="900" b="1" spc="0" dirty="0" smtClean="0">
                <a:latin typeface="Myriad Pro"/>
                <a:cs typeface="Myriad Pro"/>
              </a:rPr>
              <a:t>CHI</a:t>
            </a:r>
            <a:r>
              <a:rPr sz="900" b="1" spc="-75" dirty="0" smtClean="0">
                <a:latin typeface="Myriad Pro"/>
                <a:cs typeface="Myriad Pro"/>
              </a:rPr>
              <a:t>A</a:t>
            </a:r>
            <a:r>
              <a:rPr sz="900" b="1" spc="0" dirty="0" smtClean="0">
                <a:latin typeface="Myriad Pro"/>
                <a:cs typeface="Myriad Pro"/>
              </a:rPr>
              <a:t>TRIC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</a:t>
            </a:r>
            <a:r>
              <a:rPr sz="900" spc="-10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, dep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ession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niti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5" dirty="0" smtClean="0">
                <a:latin typeface="Myriad Pro"/>
                <a:cs typeface="Myriad Pro"/>
              </a:rPr>
              <a:t>I</a:t>
            </a:r>
            <a:r>
              <a:rPr sz="900" spc="0" dirty="0" smtClean="0">
                <a:latin typeface="Myriad Pro"/>
                <a:cs typeface="Myriad Pro"/>
              </a:rPr>
              <a:t>mpairme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t/deme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tia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4" name="object 24"/>
          <p:cNvSpPr txBox="1"/>
          <p:nvPr/>
        </p:nvSpPr>
        <p:spPr>
          <a:xfrm>
            <a:off x="8114682" y="3543331"/>
            <a:ext cx="1568450" cy="12115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00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echni</a:t>
            </a:r>
            <a:r>
              <a:rPr sz="1300" b="1" spc="15" dirty="0" smtClean="0">
                <a:latin typeface="Myriad Pro"/>
                <a:cs typeface="Myriad Pro"/>
              </a:rPr>
              <a:t>c</a:t>
            </a:r>
            <a:r>
              <a:rPr sz="1300" b="1" spc="10" dirty="0" smtClean="0">
                <a:latin typeface="Myriad Pro"/>
                <a:cs typeface="Myriad Pro"/>
              </a:rPr>
              <a:t>al</a:t>
            </a:r>
            <a:r>
              <a:rPr sz="1300" b="1" spc="5" dirty="0" smtClean="0">
                <a:latin typeface="Myriad Pro"/>
                <a:cs typeface="Myriad Pro"/>
              </a:rPr>
              <a:t> </a:t>
            </a:r>
            <a:r>
              <a:rPr sz="1300" b="1" spc="0" dirty="0" smtClean="0">
                <a:latin typeface="Myriad Pro"/>
                <a:cs typeface="Myriad Pro"/>
              </a:rPr>
              <a:t>S</a:t>
            </a:r>
            <a:r>
              <a:rPr sz="1300" b="1" spc="20" dirty="0" smtClean="0">
                <a:latin typeface="Myriad Pro"/>
                <a:cs typeface="Myriad Pro"/>
              </a:rPr>
              <a:t>k</a:t>
            </a:r>
            <a:r>
              <a:rPr sz="1300" b="1" spc="5" dirty="0" smtClean="0">
                <a:latin typeface="Myriad Pro"/>
                <a:cs typeface="Myriad Pro"/>
              </a:rPr>
              <a:t>ills</a:t>
            </a:r>
            <a:endParaRPr sz="13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00" b="1" dirty="0" smtClean="0">
                <a:latin typeface="Myriad Pro"/>
                <a:cs typeface="Myriad Pro"/>
              </a:rPr>
              <a:t>ASSESSMENT O</a:t>
            </a:r>
            <a:r>
              <a:rPr sz="900" b="1" spc="-20" dirty="0" smtClean="0">
                <a:latin typeface="Myriad Pro"/>
                <a:cs typeface="Myriad Pro"/>
              </a:rPr>
              <a:t>F</a:t>
            </a:r>
            <a:r>
              <a:rPr sz="900" b="1" spc="0" dirty="0" smtClean="0">
                <a:latin typeface="Myriad Pro"/>
                <a:cs typeface="Myriad Pro"/>
              </a:rPr>
              <a:t>: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emo</a:t>
            </a:r>
            <a:r>
              <a:rPr sz="900" spc="2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dult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ompe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en</a:t>
            </a:r>
            <a:r>
              <a:rPr sz="900" spc="15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y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M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tal health</a:t>
            </a:r>
            <a:endParaRPr sz="900">
              <a:latin typeface="Myriad Pro"/>
              <a:cs typeface="Myriad Pro"/>
            </a:endParaRPr>
          </a:p>
          <a:p>
            <a:pPr marL="104775" indent="-92710">
              <a:lnSpc>
                <a:spcPct val="100000"/>
              </a:lnSpc>
              <a:buSzPct val="83333"/>
              <a:buFont typeface="Wingdings"/>
              <a:buChar char=""/>
              <a:tabLst>
                <a:tab pos="10477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ision</a:t>
            </a:r>
            <a:endParaRPr sz="900">
              <a:latin typeface="Myriad Pro"/>
              <a:cs typeface="Myriad Pro"/>
            </a:endParaRPr>
          </a:p>
          <a:p>
            <a:pPr marL="108585" marR="12700" indent="-96520">
              <a:lnSpc>
                <a:spcPct val="1002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IV cannuliz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and 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tibiotic p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epa</a:t>
            </a:r>
            <a:r>
              <a:rPr sz="900" spc="-5" dirty="0" smtClean="0">
                <a:latin typeface="Myriad Pro"/>
                <a:cs typeface="Myriad Pro"/>
              </a:rPr>
              <a:t>ra</a:t>
            </a:r>
            <a:r>
              <a:rPr sz="900" spc="0" dirty="0" smtClean="0">
                <a:latin typeface="Myriad Pro"/>
                <a:cs typeface="Myriad Pro"/>
              </a:rPr>
              <a:t>tion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5" name="object 25"/>
          <p:cNvSpPr txBox="1"/>
          <p:nvPr/>
        </p:nvSpPr>
        <p:spPr>
          <a:xfrm>
            <a:off x="8089048" y="5254165"/>
            <a:ext cx="1328420" cy="13493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2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ips</a:t>
            </a:r>
            <a:endParaRPr sz="13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udit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Si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nifica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10" dirty="0" smtClean="0">
                <a:latin typeface="Myriad Pro"/>
                <a:cs typeface="Myriad Pro"/>
              </a:rPr>
              <a:t>Ev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nal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sis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Clinical g</a:t>
            </a:r>
            <a:r>
              <a:rPr sz="900" spc="-10" dirty="0" smtClean="0">
                <a:latin typeface="Myriad Pro"/>
                <a:cs typeface="Myriad Pro"/>
              </a:rPr>
              <a:t>ov</a:t>
            </a:r>
            <a:r>
              <a:rPr sz="900" spc="0" dirty="0" smtClean="0">
                <a:latin typeface="Myriad Pro"/>
                <a:cs typeface="Myriad Pro"/>
              </a:rPr>
              <a:t>ernan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isk 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ssessme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Dr as 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eacher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L</a:t>
            </a:r>
            <a:r>
              <a:rPr sz="900" spc="0" dirty="0" smtClean="0">
                <a:latin typeface="Myriad Pro"/>
                <a:cs typeface="Myriad Pro"/>
              </a:rPr>
              <a:t>eadership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BNF</a:t>
            </a:r>
            <a:endParaRPr sz="900" dirty="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lang="en-GB" sz="900" dirty="0" smtClean="0">
                <a:latin typeface="Myriad Pro"/>
                <a:cs typeface="Myriad Pro"/>
              </a:rPr>
              <a:t>NICE </a:t>
            </a:r>
            <a:r>
              <a:rPr sz="900" dirty="0" smtClean="0">
                <a:latin typeface="Myriad Pro"/>
                <a:cs typeface="Myriad Pro"/>
              </a:rPr>
              <a:t> </a:t>
            </a:r>
            <a:r>
              <a:rPr sz="900" dirty="0" smtClean="0">
                <a:latin typeface="Myriad Pro"/>
                <a:cs typeface="Myriad Pro"/>
              </a:rPr>
              <a:t>guidelines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36" name="object 26"/>
          <p:cNvSpPr txBox="1"/>
          <p:nvPr/>
        </p:nvSpPr>
        <p:spPr>
          <a:xfrm>
            <a:off x="4132717" y="915955"/>
            <a:ext cx="2510790" cy="16960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5" dirty="0" smtClean="0">
                <a:latin typeface="Myriad Pro"/>
                <a:cs typeface="Myriad Pro"/>
              </a:rPr>
              <a:t>A</a:t>
            </a:r>
            <a:r>
              <a:rPr sz="1300" b="1" spc="10" dirty="0" smtClean="0">
                <a:latin typeface="Myriad Pro"/>
                <a:cs typeface="Myriad Pro"/>
              </a:rPr>
              <a:t>cu</a:t>
            </a:r>
            <a:r>
              <a:rPr sz="1300" b="1" spc="-5" dirty="0" smtClean="0">
                <a:latin typeface="Myriad Pro"/>
                <a:cs typeface="Myriad Pro"/>
              </a:rPr>
              <a:t>t</a:t>
            </a:r>
            <a:r>
              <a:rPr sz="1300" b="1" spc="10" dirty="0" smtClean="0">
                <a:latin typeface="Myriad Pro"/>
                <a:cs typeface="Myriad Pro"/>
              </a:rPr>
              <a:t>e</a:t>
            </a:r>
            <a:endParaRPr sz="1300">
              <a:latin typeface="Myriad Pro"/>
              <a:cs typeface="Myriad Pro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900" b="1" dirty="0" smtClean="0">
                <a:latin typeface="Myriad Pro"/>
                <a:cs typeface="Myriad Pro"/>
              </a:rPr>
              <a:t>MEDICINE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cu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onfusional </a:t>
            </a: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cu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</a:t>
            </a:r>
            <a:r>
              <a:rPr sz="900" spc="-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xa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erb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tions of ch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onic illness</a:t>
            </a:r>
            <a:endParaRPr sz="900">
              <a:latin typeface="Myriad Pro"/>
              <a:cs typeface="Myriad Pro"/>
            </a:endParaRPr>
          </a:p>
          <a:p>
            <a:pPr marL="99060">
              <a:lnSpc>
                <a:spcPct val="100000"/>
              </a:lnSpc>
            </a:pPr>
            <a:r>
              <a:rPr sz="900" dirty="0" smtClean="0">
                <a:latin typeface="Myriad Pro"/>
                <a:cs typeface="Myriad Pro"/>
              </a:rPr>
              <a:t>(including those trigge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ed </a:t>
            </a:r>
            <a:r>
              <a:rPr sz="900" spc="-10" dirty="0" smtClean="0">
                <a:latin typeface="Myriad Pro"/>
                <a:cs typeface="Myriad Pro"/>
              </a:rPr>
              <a:t>b</a:t>
            </a:r>
            <a:r>
              <a:rPr sz="900" spc="0" dirty="0" smtClean="0">
                <a:latin typeface="Myriad Pro"/>
                <a:cs typeface="Myriad Pro"/>
              </a:rPr>
              <a:t>y ps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ch</a:t>
            </a: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0" dirty="0" smtClean="0">
                <a:latin typeface="Myriad Pro"/>
                <a:cs typeface="Myriad Pro"/>
              </a:rPr>
              <a:t>-social issues)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t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oke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45" dirty="0" smtClean="0">
                <a:latin typeface="Myriad Pro"/>
                <a:cs typeface="Myriad Pro"/>
              </a:rPr>
              <a:t>F</a:t>
            </a:r>
            <a:r>
              <a:rPr sz="900" spc="0" dirty="0" smtClean="0">
                <a:latin typeface="Myriad Pro"/>
                <a:cs typeface="Myriad Pro"/>
              </a:rPr>
              <a:t>alls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cu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nutritional crisis</a:t>
            </a:r>
            <a:endParaRPr sz="900">
              <a:latin typeface="Myriad Pro"/>
              <a:cs typeface="Myriad Pro"/>
            </a:endParaRPr>
          </a:p>
          <a:p>
            <a:pPr>
              <a:lnSpc>
                <a:spcPts val="550"/>
              </a:lnSpc>
              <a:spcBef>
                <a:spcPts val="21"/>
              </a:spcBef>
              <a:buFont typeface="Wingdings"/>
              <a:buChar char=""/>
            </a:pPr>
            <a:endParaRPr sz="550"/>
          </a:p>
          <a:p>
            <a:pPr marL="12700">
              <a:lnSpc>
                <a:spcPct val="100000"/>
              </a:lnSpc>
            </a:pPr>
            <a:r>
              <a:rPr sz="900" b="1" dirty="0" smtClean="0">
                <a:latin typeface="Myriad Pro"/>
                <a:cs typeface="Myriad Pro"/>
              </a:rPr>
              <a:t>PS</a:t>
            </a:r>
            <a:r>
              <a:rPr sz="900" b="1" spc="-45" dirty="0" smtClean="0">
                <a:latin typeface="Myriad Pro"/>
                <a:cs typeface="Myriad Pro"/>
              </a:rPr>
              <a:t>Y</a:t>
            </a:r>
            <a:r>
              <a:rPr sz="900" b="1" spc="0" dirty="0" smtClean="0">
                <a:latin typeface="Myriad Pro"/>
                <a:cs typeface="Myriad Pro"/>
              </a:rPr>
              <a:t>CHI</a:t>
            </a:r>
            <a:r>
              <a:rPr sz="900" b="1" spc="-75" dirty="0" smtClean="0">
                <a:latin typeface="Myriad Pro"/>
                <a:cs typeface="Myriad Pro"/>
              </a:rPr>
              <a:t>A</a:t>
            </a:r>
            <a:r>
              <a:rPr sz="900" b="1" spc="0" dirty="0" smtClean="0">
                <a:latin typeface="Myriad Pro"/>
                <a:cs typeface="Myriad Pro"/>
              </a:rPr>
              <a:t>TRIC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equelae of 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l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ohol &amp; substan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 misuse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-10" dirty="0" smtClean="0">
                <a:latin typeface="Myriad Pro"/>
                <a:cs typeface="Myriad Pro"/>
              </a:rPr>
              <a:t>g</a:t>
            </a:r>
            <a:r>
              <a:rPr sz="900" spc="0" dirty="0" smtClean="0">
                <a:latin typeface="Myriad Pro"/>
                <a:cs typeface="Myriad Pro"/>
              </a:rPr>
              <a:t>it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&amp; acu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 beh</a:t>
            </a:r>
            <a:r>
              <a:rPr sz="900" spc="-10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viou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al disturban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e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7" name="object 27"/>
          <p:cNvSpPr txBox="1"/>
          <p:nvPr/>
        </p:nvSpPr>
        <p:spPr>
          <a:xfrm>
            <a:off x="888420" y="3721529"/>
            <a:ext cx="2176780" cy="1189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15" dirty="0" smtClean="0">
                <a:latin typeface="Myriad Pro"/>
                <a:cs typeface="Myriad Pro"/>
              </a:rPr>
              <a:t>C</a:t>
            </a:r>
            <a:r>
              <a:rPr sz="1300" b="1" spc="15" dirty="0" smtClean="0">
                <a:latin typeface="Myriad Pro"/>
                <a:cs typeface="Myriad Pro"/>
              </a:rPr>
              <a:t>ommuni</a:t>
            </a:r>
            <a:r>
              <a:rPr sz="1300" b="1" spc="10" dirty="0" smtClean="0">
                <a:latin typeface="Myriad Pro"/>
                <a:cs typeface="Myriad Pro"/>
              </a:rPr>
              <a:t>ty/M</a:t>
            </a:r>
            <a:r>
              <a:rPr sz="1300" b="1" spc="-25" dirty="0" smtClean="0">
                <a:latin typeface="Myriad Pro"/>
                <a:cs typeface="Myriad Pro"/>
              </a:rPr>
              <a:t>D</a:t>
            </a:r>
            <a:r>
              <a:rPr sz="1300" b="1" spc="10" dirty="0" smtClean="0">
                <a:latin typeface="Myriad Pro"/>
                <a:cs typeface="Myriad Pro"/>
              </a:rPr>
              <a:t>T</a:t>
            </a:r>
            <a:endParaRPr sz="1300">
              <a:latin typeface="Myriad Pro"/>
              <a:cs typeface="Myriad Pro"/>
            </a:endParaRPr>
          </a:p>
          <a:p>
            <a:pPr marL="109220" marR="232410" indent="-97155">
              <a:lnSpc>
                <a:spcPct val="100200"/>
              </a:lnSpc>
              <a:spcBef>
                <a:spcPts val="300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Liaison,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10" dirty="0" smtClean="0">
                <a:latin typeface="Myriad Pro"/>
                <a:cs typeface="Myriad Pro"/>
              </a:rPr>
              <a:t>o</a:t>
            </a:r>
            <a:r>
              <a:rPr sz="900" spc="15" dirty="0" smtClean="0">
                <a:latin typeface="Myriad Pro"/>
                <a:cs typeface="Myriad Pro"/>
              </a:rPr>
              <a:t>-</a:t>
            </a:r>
            <a:r>
              <a:rPr sz="900" spc="0" dirty="0" smtClean="0">
                <a:latin typeface="Myriad Pro"/>
                <a:cs typeface="Myriad Pro"/>
              </a:rPr>
              <a:t>o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din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&amp; </a:t>
            </a:r>
            <a:r>
              <a:rPr sz="900" spc="-1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d</a:t>
            </a:r>
            <a:r>
              <a:rPr sz="900" spc="-1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oc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of elderly p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 &amp; ca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ers</a:t>
            </a:r>
            <a:endParaRPr sz="900">
              <a:latin typeface="Myriad Pro"/>
              <a:cs typeface="Myriad Pro"/>
            </a:endParaRPr>
          </a:p>
          <a:p>
            <a:pPr marL="109220" marR="12700" indent="-97155">
              <a:lnSpc>
                <a:spcPct val="100200"/>
              </a:lnSpc>
              <a:spcBef>
                <a:spcPts val="455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dirty="0" smtClean="0">
                <a:latin typeface="Myriad Pro"/>
                <a:cs typeface="Myriad Pro"/>
              </a:rPr>
              <a:t>H</a:t>
            </a:r>
            <a:r>
              <a:rPr sz="900" spc="-50" dirty="0" smtClean="0">
                <a:latin typeface="Myriad Pro"/>
                <a:cs typeface="Myriad Pro"/>
              </a:rPr>
              <a:t>V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5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ocial </a:t>
            </a:r>
            <a:r>
              <a:rPr sz="900" spc="-10" dirty="0" smtClean="0">
                <a:latin typeface="Myriad Pro"/>
                <a:cs typeface="Myriad Pro"/>
              </a:rPr>
              <a:t>w</a:t>
            </a:r>
            <a:r>
              <a:rPr sz="900" spc="0" dirty="0" smtClean="0">
                <a:latin typeface="Myriad Pro"/>
                <a:cs typeface="Myriad Pro"/>
              </a:rPr>
              <a:t>orker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poli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-15" dirty="0" smtClean="0">
                <a:latin typeface="Myriad Pro"/>
                <a:cs typeface="Myriad Pro"/>
              </a:rPr>
              <a:t>e</a:t>
            </a:r>
            <a:r>
              <a:rPr sz="900" spc="0" dirty="0" smtClean="0">
                <a:latin typeface="Myriad Pro"/>
                <a:cs typeface="Myriad Pro"/>
              </a:rPr>
              <a:t>, p</a:t>
            </a:r>
            <a:r>
              <a:rPr sz="900" spc="-15" dirty="0" smtClean="0">
                <a:latin typeface="Myriad Pro"/>
                <a:cs typeface="Myriad Pro"/>
              </a:rPr>
              <a:t>h</a:t>
            </a:r>
            <a:r>
              <a:rPr sz="900" spc="-10" dirty="0" smtClean="0">
                <a:latin typeface="Myriad Pro"/>
                <a:cs typeface="Myriad Pro"/>
              </a:rPr>
              <a:t>y</a:t>
            </a:r>
            <a:r>
              <a:rPr sz="900" spc="0" dirty="0" smtClean="0">
                <a:latin typeface="Myriad Pro"/>
                <a:cs typeface="Myriad Pro"/>
              </a:rPr>
              <a:t>siothe</a:t>
            </a:r>
            <a:r>
              <a:rPr sz="900" spc="-5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apist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25" dirty="0" smtClean="0">
                <a:latin typeface="Myriad Pro"/>
                <a:cs typeface="Myriad Pro"/>
              </a:rPr>
              <a:t>O</a:t>
            </a:r>
            <a:r>
              <a:rPr sz="900" spc="-5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ommuni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nursing home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eside</a:t>
            </a:r>
            <a:r>
              <a:rPr sz="900" spc="-5" dirty="0" smtClean="0">
                <a:latin typeface="Myriad Pro"/>
                <a:cs typeface="Myriad Pro"/>
              </a:rPr>
              <a:t>n</a:t>
            </a:r>
            <a:r>
              <a:rPr sz="900" spc="0" dirty="0" smtClean="0">
                <a:latin typeface="Myriad Pro"/>
                <a:cs typeface="Myriad Pro"/>
              </a:rPr>
              <a:t>tial home</a:t>
            </a:r>
            <a:r>
              <a:rPr sz="900" spc="-10" dirty="0" smtClean="0">
                <a:latin typeface="Myriad Pro"/>
                <a:cs typeface="Myriad Pro"/>
              </a:rPr>
              <a:t>s</a:t>
            </a:r>
            <a:r>
              <a:rPr sz="900" spc="0" dirty="0" smtClean="0">
                <a:latin typeface="Myriad Pro"/>
                <a:cs typeface="Myriad Pro"/>
              </a:rPr>
              <a:t>, assis</a:t>
            </a:r>
            <a:r>
              <a:rPr sz="900" spc="-10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ed living</a:t>
            </a:r>
            <a:endParaRPr sz="900">
              <a:latin typeface="Myriad Pro"/>
              <a:cs typeface="Myriad Pro"/>
            </a:endParaRPr>
          </a:p>
          <a:p>
            <a:pPr marL="108585" indent="-96520">
              <a:lnSpc>
                <a:spcPct val="100000"/>
              </a:lnSpc>
              <a:spcBef>
                <a:spcPts val="455"/>
              </a:spcBef>
              <a:buSzPct val="83333"/>
              <a:buFont typeface="Wingdings"/>
              <a:buChar char=""/>
              <a:tabLst>
                <a:tab pos="108585" algn="l"/>
              </a:tabLst>
            </a:pPr>
            <a:r>
              <a:rPr sz="900" spc="-10" dirty="0" smtClean="0">
                <a:latin typeface="Myriad Pro"/>
                <a:cs typeface="Myriad Pro"/>
              </a:rPr>
              <a:t>C</a:t>
            </a:r>
            <a:r>
              <a:rPr sz="900" spc="0" dirty="0" smtClean="0">
                <a:latin typeface="Myriad Pro"/>
                <a:cs typeface="Myriad Pro"/>
              </a:rPr>
              <a:t>ommuni</a:t>
            </a:r>
            <a:r>
              <a:rPr sz="900" spc="5" dirty="0" smtClean="0">
                <a:latin typeface="Myriad Pro"/>
                <a:cs typeface="Myriad Pro"/>
              </a:rPr>
              <a:t>t</a:t>
            </a:r>
            <a:r>
              <a:rPr sz="900" spc="0" dirty="0" smtClean="0">
                <a:latin typeface="Myriad Pro"/>
                <a:cs typeface="Myriad Pro"/>
              </a:rPr>
              <a:t>y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ehabilit</a:t>
            </a:r>
            <a:r>
              <a:rPr sz="900" spc="-5" dirty="0" smtClean="0">
                <a:latin typeface="Myriad Pro"/>
                <a:cs typeface="Myriad Pro"/>
              </a:rPr>
              <a:t>a</a:t>
            </a:r>
            <a:r>
              <a:rPr sz="900" spc="0" dirty="0" smtClean="0">
                <a:latin typeface="Myriad Pro"/>
                <a:cs typeface="Myriad Pro"/>
              </a:rPr>
              <a:t>tion </a:t>
            </a:r>
            <a:r>
              <a:rPr sz="900" spc="-10" dirty="0" smtClean="0">
                <a:latin typeface="Myriad Pro"/>
                <a:cs typeface="Myriad Pro"/>
              </a:rPr>
              <a:t>r</a:t>
            </a:r>
            <a:r>
              <a:rPr sz="900" spc="0" dirty="0" smtClean="0">
                <a:latin typeface="Myriad Pro"/>
                <a:cs typeface="Myriad Pro"/>
              </a:rPr>
              <a:t>esou</a:t>
            </a:r>
            <a:r>
              <a:rPr sz="900" spc="-10" dirty="0" smtClean="0">
                <a:latin typeface="Myriad Pro"/>
                <a:cs typeface="Myriad Pro"/>
              </a:rPr>
              <a:t>rc</a:t>
            </a:r>
            <a:r>
              <a:rPr sz="900" spc="0" dirty="0" smtClean="0">
                <a:latin typeface="Myriad Pro"/>
                <a:cs typeface="Myriad Pro"/>
              </a:rPr>
              <a:t>es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8" name="object 28"/>
          <p:cNvSpPr/>
          <p:nvPr/>
        </p:nvSpPr>
        <p:spPr>
          <a:xfrm>
            <a:off x="0" y="708004"/>
            <a:ext cx="3304408" cy="457568"/>
          </a:xfrm>
          <a:custGeom>
            <a:avLst/>
            <a:gdLst/>
            <a:ahLst/>
            <a:cxnLst/>
            <a:rect l="l" t="t" r="r" b="b"/>
            <a:pathLst>
              <a:path w="3304408" h="457568">
                <a:moveTo>
                  <a:pt x="0" y="457568"/>
                </a:moveTo>
                <a:lnTo>
                  <a:pt x="3137787" y="457339"/>
                </a:lnTo>
                <a:lnTo>
                  <a:pt x="3187393" y="455739"/>
                </a:lnTo>
                <a:lnTo>
                  <a:pt x="3226027" y="451396"/>
                </a:lnTo>
                <a:lnTo>
                  <a:pt x="3266403" y="436737"/>
                </a:lnTo>
                <a:lnTo>
                  <a:pt x="3294635" y="394789"/>
                </a:lnTo>
                <a:lnTo>
                  <a:pt x="3302608" y="340525"/>
                </a:lnTo>
                <a:lnTo>
                  <a:pt x="3304208" y="290918"/>
                </a:lnTo>
                <a:lnTo>
                  <a:pt x="3304408" y="261572"/>
                </a:lnTo>
                <a:lnTo>
                  <a:pt x="3304408" y="195995"/>
                </a:lnTo>
                <a:lnTo>
                  <a:pt x="3303665" y="140388"/>
                </a:lnTo>
                <a:lnTo>
                  <a:pt x="3300865" y="96440"/>
                </a:lnTo>
                <a:lnTo>
                  <a:pt x="3289806" y="49377"/>
                </a:lnTo>
                <a:lnTo>
                  <a:pt x="3255059" y="14630"/>
                </a:lnTo>
                <a:lnTo>
                  <a:pt x="3207996" y="3571"/>
                </a:lnTo>
                <a:lnTo>
                  <a:pt x="3164048" y="771"/>
                </a:lnTo>
                <a:lnTo>
                  <a:pt x="0" y="0"/>
                </a:lnTo>
                <a:lnTo>
                  <a:pt x="0" y="457568"/>
                </a:lnTo>
              </a:path>
            </a:pathLst>
          </a:custGeom>
          <a:solidFill>
            <a:srgbClr val="C0E5F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29"/>
          <p:cNvSpPr txBox="1"/>
          <p:nvPr/>
        </p:nvSpPr>
        <p:spPr>
          <a:xfrm>
            <a:off x="350136" y="734942"/>
            <a:ext cx="2772410" cy="3663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300" spc="-80" dirty="0" smtClean="0">
                <a:solidFill>
                  <a:srgbClr val="003060"/>
                </a:solidFill>
                <a:latin typeface="Myriad Pro"/>
                <a:cs typeface="Myriad Pro"/>
              </a:rPr>
              <a:t>L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ea</a:t>
            </a:r>
            <a:r>
              <a:rPr sz="2300" spc="-40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nin</a:t>
            </a:r>
            <a:r>
              <a:rPr sz="2300" spc="0" dirty="0" smtClean="0">
                <a:solidFill>
                  <a:srgbClr val="003060"/>
                </a:solidFill>
                <a:latin typeface="Myriad Pro"/>
                <a:cs typeface="Myriad Pro"/>
              </a:rPr>
              <a:t>g</a:t>
            </a:r>
            <a:r>
              <a:rPr sz="2300" spc="-90" dirty="0" smtClean="0">
                <a:solidFill>
                  <a:srgbClr val="003060"/>
                </a:solidFill>
                <a:latin typeface="Myriad Pro"/>
                <a:cs typeface="Myriad Pro"/>
              </a:rPr>
              <a:t> 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Oppo</a:t>
            </a:r>
            <a:r>
              <a:rPr sz="2300" spc="5" dirty="0" smtClean="0">
                <a:solidFill>
                  <a:srgbClr val="003060"/>
                </a:solidFill>
                <a:latin typeface="Myriad Pro"/>
                <a:cs typeface="Myriad Pro"/>
              </a:rPr>
              <a:t>r</a:t>
            </a:r>
            <a:r>
              <a:rPr sz="2300" spc="-50" dirty="0" smtClean="0">
                <a:solidFill>
                  <a:srgbClr val="003060"/>
                </a:solidFill>
                <a:latin typeface="Myriad Pro"/>
                <a:cs typeface="Myriad Pro"/>
              </a:rPr>
              <a:t>tunitie</a:t>
            </a:r>
            <a:r>
              <a:rPr sz="2300" spc="0" dirty="0" smtClean="0">
                <a:solidFill>
                  <a:srgbClr val="003060"/>
                </a:solidFill>
                <a:latin typeface="Myriad Pro"/>
                <a:cs typeface="Myriad Pro"/>
              </a:rPr>
              <a:t>s</a:t>
            </a:r>
            <a:endParaRPr sz="2300">
              <a:latin typeface="Myriad Pro"/>
              <a:cs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3706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3940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41743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4408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4642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4876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511038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53443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5578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581238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604638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6280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64999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67051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78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16"/>
          <p:cNvSpPr/>
          <p:nvPr/>
        </p:nvSpPr>
        <p:spPr>
          <a:xfrm>
            <a:off x="0" y="774004"/>
            <a:ext cx="3788966" cy="493293"/>
          </a:xfrm>
          <a:custGeom>
            <a:avLst/>
            <a:gdLst/>
            <a:ahLst/>
            <a:cxnLst/>
            <a:rect l="l" t="t" r="r" b="b"/>
            <a:pathLst>
              <a:path w="3788966" h="493293">
                <a:moveTo>
                  <a:pt x="0" y="493293"/>
                </a:moveTo>
                <a:lnTo>
                  <a:pt x="3622346" y="493064"/>
                </a:lnTo>
                <a:lnTo>
                  <a:pt x="3671952" y="491464"/>
                </a:lnTo>
                <a:lnTo>
                  <a:pt x="3710585" y="487121"/>
                </a:lnTo>
                <a:lnTo>
                  <a:pt x="3750962" y="472462"/>
                </a:lnTo>
                <a:lnTo>
                  <a:pt x="3779194" y="430514"/>
                </a:lnTo>
                <a:lnTo>
                  <a:pt x="3787166" y="376250"/>
                </a:lnTo>
                <a:lnTo>
                  <a:pt x="3788766" y="326644"/>
                </a:lnTo>
                <a:lnTo>
                  <a:pt x="3788966" y="297297"/>
                </a:lnTo>
                <a:lnTo>
                  <a:pt x="3788966" y="195995"/>
                </a:lnTo>
                <a:lnTo>
                  <a:pt x="3788223" y="140388"/>
                </a:lnTo>
                <a:lnTo>
                  <a:pt x="3785423" y="96440"/>
                </a:lnTo>
                <a:lnTo>
                  <a:pt x="3774365" y="49377"/>
                </a:lnTo>
                <a:lnTo>
                  <a:pt x="3739617" y="14630"/>
                </a:lnTo>
                <a:lnTo>
                  <a:pt x="3692554" y="3571"/>
                </a:lnTo>
                <a:lnTo>
                  <a:pt x="3648606" y="771"/>
                </a:lnTo>
                <a:lnTo>
                  <a:pt x="0" y="0"/>
                </a:lnTo>
                <a:lnTo>
                  <a:pt x="0" y="493293"/>
                </a:lnTo>
              </a:path>
            </a:pathLst>
          </a:custGeom>
          <a:solidFill>
            <a:srgbClr val="B0E2F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17"/>
          <p:cNvSpPr txBox="1"/>
          <p:nvPr/>
        </p:nvSpPr>
        <p:spPr>
          <a:xfrm>
            <a:off x="444500" y="800446"/>
            <a:ext cx="9777095" cy="181546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335">
              <a:lnSpc>
                <a:spcPct val="100000"/>
              </a:lnSpc>
            </a:pP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-65" dirty="0" smtClean="0">
                <a:solidFill>
                  <a:srgbClr val="002F62"/>
                </a:solidFill>
                <a:latin typeface="Myriad Pro"/>
                <a:cs typeface="Myriad Pro"/>
              </a:rPr>
              <a:t>onfiden</a:t>
            </a:r>
            <a:r>
              <a:rPr sz="2500" spc="-80" dirty="0" smtClean="0">
                <a:solidFill>
                  <a:srgbClr val="002F62"/>
                </a:solidFill>
                <a:latin typeface="Myriad Pro"/>
                <a:cs typeface="Myriad Pro"/>
              </a:rPr>
              <a:t>c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e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20" dirty="0" smtClean="0">
                <a:solidFill>
                  <a:srgbClr val="002F62"/>
                </a:solidFill>
                <a:latin typeface="Myriad Pro"/>
                <a:cs typeface="Myriad Pro"/>
              </a:rPr>
              <a:t>R</a:t>
            </a:r>
            <a:r>
              <a:rPr sz="2500" spc="-60" dirty="0" smtClean="0">
                <a:solidFill>
                  <a:srgbClr val="002F62"/>
                </a:solidFill>
                <a:latin typeface="Myriad Pro"/>
                <a:cs typeface="Myriad Pro"/>
              </a:rPr>
              <a:t>a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tin</a:t>
            </a:r>
            <a:r>
              <a:rPr sz="2500" spc="0" dirty="0" smtClean="0">
                <a:solidFill>
                  <a:srgbClr val="002F62"/>
                </a:solidFill>
                <a:latin typeface="Myriad Pro"/>
                <a:cs typeface="Myriad Pro"/>
              </a:rPr>
              <a:t>g</a:t>
            </a:r>
            <a:r>
              <a:rPr sz="2500" spc="-100" dirty="0" smtClean="0">
                <a:solidFill>
                  <a:srgbClr val="002F62"/>
                </a:solidFill>
                <a:latin typeface="Myriad Pro"/>
                <a:cs typeface="Myriad Pro"/>
              </a:rPr>
              <a:t> </a:t>
            </a:r>
            <a:r>
              <a:rPr sz="2500" spc="-35" dirty="0" smtClean="0">
                <a:solidFill>
                  <a:srgbClr val="002F62"/>
                </a:solidFill>
                <a:latin typeface="Myriad Pro"/>
                <a:cs typeface="Myriad Pro"/>
              </a:rPr>
              <a:t>S</a:t>
            </a:r>
            <a:r>
              <a:rPr sz="2500" spc="-50" dirty="0" smtClean="0">
                <a:solidFill>
                  <a:srgbClr val="002F62"/>
                </a:solidFill>
                <a:latin typeface="Myriad Pro"/>
                <a:cs typeface="Myriad Pro"/>
              </a:rPr>
              <a:t>cale</a:t>
            </a:r>
            <a:endParaRPr sz="2500">
              <a:latin typeface="Myriad Pro"/>
              <a:cs typeface="Myriad Pro"/>
            </a:endParaRPr>
          </a:p>
          <a:p>
            <a:pPr>
              <a:lnSpc>
                <a:spcPts val="1400"/>
              </a:lnSpc>
              <a:spcBef>
                <a:spcPts val="68"/>
              </a:spcBef>
            </a:pPr>
            <a:endParaRPr sz="1400"/>
          </a:p>
          <a:p>
            <a:pPr marL="12700">
              <a:lnSpc>
                <a:spcPct val="100000"/>
              </a:lnSpc>
            </a:pPr>
            <a:r>
              <a:rPr sz="1400" spc="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M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edicine </a:t>
            </a:r>
            <a:r>
              <a:rPr sz="1400" spc="-2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f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or the Elderly/Rehabilit</a:t>
            </a:r>
            <a:r>
              <a:rPr sz="1400" spc="-1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a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tion </a:t>
            </a:r>
            <a:r>
              <a:rPr sz="1400" spc="5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M</a:t>
            </a:r>
            <a:r>
              <a:rPr sz="1400" spc="0" dirty="0" smtClean="0">
                <a:solidFill>
                  <a:srgbClr val="25408F"/>
                </a:solidFill>
                <a:latin typeface="Myriad Pro Light"/>
                <a:cs typeface="Myriad Pro Light"/>
              </a:rPr>
              <a:t>edicine</a:t>
            </a:r>
            <a:endParaRPr sz="1400">
              <a:latin typeface="Myriad Pro Light"/>
              <a:cs typeface="Myriad Pro Light"/>
            </a:endParaRPr>
          </a:p>
          <a:p>
            <a:pPr>
              <a:lnSpc>
                <a:spcPts val="1100"/>
              </a:lnSpc>
              <a:spcBef>
                <a:spcPts val="25"/>
              </a:spcBef>
            </a:pPr>
            <a:endParaRPr sz="1100"/>
          </a:p>
          <a:p>
            <a:pPr marL="12700" marR="12700">
              <a:lnSpc>
                <a:spcPct val="100000"/>
              </a:lnSpc>
            </a:pPr>
            <a:r>
              <a:rPr sz="1150" spc="-35" dirty="0" smtClean="0">
                <a:latin typeface="Arial"/>
                <a:cs typeface="Arial"/>
              </a:rPr>
              <a:t>Below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-50" dirty="0" smtClean="0">
                <a:latin typeface="Arial"/>
                <a:cs typeface="Arial"/>
              </a:rPr>
              <a:t>some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80" dirty="0" smtClean="0">
                <a:latin typeface="Arial"/>
                <a:cs typeface="Arial"/>
              </a:rPr>
              <a:t>issues </a:t>
            </a:r>
            <a:r>
              <a:rPr sz="1150" spc="-5" dirty="0" smtClean="0">
                <a:latin typeface="Arial"/>
                <a:cs typeface="Arial"/>
              </a:rPr>
              <a:t>pertinent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Medicine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45" dirty="0" smtClean="0">
                <a:latin typeface="Arial"/>
                <a:cs typeface="Arial"/>
              </a:rPr>
              <a:t>Elderl</a:t>
            </a:r>
            <a:r>
              <a:rPr sz="1150" spc="-180" dirty="0" smtClean="0">
                <a:latin typeface="Arial"/>
                <a:cs typeface="Arial"/>
              </a:rPr>
              <a:t>y</a:t>
            </a:r>
            <a:r>
              <a:rPr sz="1150" spc="0" dirty="0" smtClean="0">
                <a:latin typeface="Arial"/>
                <a:cs typeface="Arial"/>
              </a:rPr>
              <a:t>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25" dirty="0" smtClean="0">
                <a:latin typeface="Arial"/>
                <a:cs typeface="Arial"/>
              </a:rPr>
              <a:t>you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35" dirty="0" smtClean="0">
                <a:latin typeface="Arial"/>
                <a:cs typeface="Arial"/>
              </a:rPr>
              <a:t>organise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10" dirty="0" smtClean="0">
                <a:latin typeface="Arial"/>
                <a:cs typeface="Arial"/>
              </a:rPr>
              <a:t>thoughts </a:t>
            </a:r>
            <a:r>
              <a:rPr sz="1150" spc="-25" dirty="0" smtClean="0">
                <a:latin typeface="Arial"/>
                <a:cs typeface="Arial"/>
              </a:rPr>
              <a:t>they </a:t>
            </a:r>
            <a:r>
              <a:rPr sz="1150" spc="-50" dirty="0" smtClean="0">
                <a:latin typeface="Arial"/>
                <a:cs typeface="Arial"/>
              </a:rPr>
              <a:t>have </a:t>
            </a:r>
            <a:r>
              <a:rPr sz="1150" spc="-40" dirty="0" smtClean="0">
                <a:latin typeface="Arial"/>
                <a:cs typeface="Arial"/>
              </a:rPr>
              <a:t>been g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ouped </a:t>
            </a:r>
            <a:r>
              <a:rPr sz="1150" spc="10" dirty="0" smtClean="0">
                <a:latin typeface="Arial"/>
                <a:cs typeface="Arial"/>
              </a:rPr>
              <a:t>into </a:t>
            </a:r>
            <a:r>
              <a:rPr sz="1150" spc="-35" dirty="0" smtClean="0">
                <a:latin typeface="Arial"/>
                <a:cs typeface="Arial"/>
              </a:rPr>
              <a:t>competency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0" dirty="0" smtClean="0">
                <a:latin typeface="Arial"/>
                <a:cs typeface="Arial"/>
              </a:rPr>
              <a:t>eas.</a:t>
            </a:r>
            <a:r>
              <a:rPr sz="1150" spc="-40" dirty="0" smtClean="0">
                <a:latin typeface="Arial"/>
                <a:cs typeface="Arial"/>
              </a:rPr>
              <a:t> </a:t>
            </a:r>
            <a:r>
              <a:rPr sz="1150" spc="-70" dirty="0" smtClean="0">
                <a:latin typeface="Arial"/>
                <a:cs typeface="Arial"/>
              </a:rPr>
              <a:t>The </a:t>
            </a:r>
            <a:r>
              <a:rPr sz="1150" spc="-20" dirty="0" smtClean="0">
                <a:latin typeface="Arial"/>
                <a:cs typeface="Arial"/>
              </a:rPr>
              <a:t>list </a:t>
            </a:r>
            <a:r>
              <a:rPr sz="1150" spc="-70" dirty="0" smtClean="0">
                <a:latin typeface="Arial"/>
                <a:cs typeface="Arial"/>
              </a:rPr>
              <a:t>has </a:t>
            </a:r>
            <a:r>
              <a:rPr sz="1150" spc="-40" dirty="0" smtClean="0">
                <a:latin typeface="Arial"/>
                <a:cs typeface="Arial"/>
              </a:rPr>
              <a:t>been drawn </a:t>
            </a:r>
            <a:r>
              <a:rPr sz="1150" spc="-10" dirty="0" smtClean="0">
                <a:latin typeface="Arial"/>
                <a:cs typeface="Arial"/>
              </a:rPr>
              <a:t>together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30" dirty="0" smtClean="0">
                <a:latin typeface="Arial"/>
                <a:cs typeface="Arial"/>
              </a:rPr>
              <a:t>“highlights” </a:t>
            </a:r>
            <a:r>
              <a:rPr sz="1150" spc="25" dirty="0" smtClean="0">
                <a:latin typeface="Arial"/>
                <a:cs typeface="Arial"/>
              </a:rPr>
              <a:t>f</a:t>
            </a:r>
            <a:r>
              <a:rPr sz="1150" spc="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om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35" dirty="0" smtClean="0">
                <a:latin typeface="Arial"/>
                <a:cs typeface="Arial"/>
              </a:rPr>
              <a:t>GP </a:t>
            </a:r>
            <a:r>
              <a:rPr sz="1150" spc="-20" dirty="0" smtClean="0">
                <a:latin typeface="Arial"/>
                <a:cs typeface="Arial"/>
              </a:rPr>
              <a:t>Curriculum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135" dirty="0" smtClean="0">
                <a:latin typeface="Arial"/>
                <a:cs typeface="Arial"/>
              </a:rPr>
              <a:t>RCGP </a:t>
            </a:r>
            <a:r>
              <a:rPr sz="1150" spc="-80" dirty="0" smtClean="0">
                <a:latin typeface="Arial"/>
                <a:cs typeface="Arial"/>
              </a:rPr>
              <a:t>Lea</a:t>
            </a:r>
            <a:r>
              <a:rPr sz="1150" spc="-3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35" dirty="0" smtClean="0">
                <a:latin typeface="Arial"/>
                <a:cs typeface="Arial"/>
              </a:rPr>
              <a:t>Outcomes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5" dirty="0" smtClean="0">
                <a:latin typeface="Arial"/>
                <a:cs typeface="Arial"/>
              </a:rPr>
              <a:t>Car</a:t>
            </a:r>
            <a:r>
              <a:rPr sz="1150" spc="-75" dirty="0" smtClean="0">
                <a:latin typeface="Arial"/>
                <a:cs typeface="Arial"/>
              </a:rPr>
              <a:t>e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0" dirty="0" smtClean="0">
                <a:latin typeface="Arial"/>
                <a:cs typeface="Arial"/>
              </a:rPr>
              <a:t>Older </a:t>
            </a:r>
            <a:r>
              <a:rPr sz="1150" spc="-20" dirty="0" smtClean="0">
                <a:latin typeface="Arial"/>
                <a:cs typeface="Arial"/>
              </a:rPr>
              <a:t>Adults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40" dirty="0" smtClean="0">
                <a:latin typeface="Arial"/>
                <a:cs typeface="Arial"/>
              </a:rPr>
              <a:t>by no </a:t>
            </a:r>
            <a:r>
              <a:rPr sz="1150" spc="-60" dirty="0" smtClean="0">
                <a:latin typeface="Arial"/>
                <a:cs typeface="Arial"/>
              </a:rPr>
              <a:t>means</a:t>
            </a:r>
            <a:r>
              <a:rPr sz="1150" spc="-30" dirty="0" smtClean="0">
                <a:latin typeface="Arial"/>
                <a:cs typeface="Arial"/>
              </a:rPr>
              <a:t> </a:t>
            </a:r>
            <a:r>
              <a:rPr sz="1150" spc="-40" dirty="0" smtClean="0">
                <a:latin typeface="Arial"/>
                <a:cs typeface="Arial"/>
              </a:rPr>
              <a:t>exhaustive. </a:t>
            </a:r>
            <a:r>
              <a:rPr sz="1150" spc="-265" dirty="0" smtClean="0">
                <a:latin typeface="Arial"/>
                <a:cs typeface="Arial"/>
              </a:rPr>
              <a:t>T</a:t>
            </a:r>
            <a:r>
              <a:rPr sz="1150" spc="0" dirty="0" smtClean="0">
                <a:latin typeface="Arial"/>
                <a:cs typeface="Arial"/>
              </a:rPr>
              <a:t>o </a:t>
            </a:r>
            <a:r>
              <a:rPr sz="1150" spc="-45" dirty="0" smtClean="0">
                <a:latin typeface="Arial"/>
                <a:cs typeface="Arial"/>
              </a:rPr>
              <a:t>ensu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75" dirty="0" smtClean="0">
                <a:latin typeface="Arial"/>
                <a:cs typeface="Arial"/>
              </a:rPr>
              <a:t>e a </a:t>
            </a:r>
            <a:r>
              <a:rPr sz="1150" spc="-20" dirty="0" smtClean="0">
                <a:latin typeface="Arial"/>
                <a:cs typeface="Arial"/>
              </a:rPr>
              <a:t>rich </a:t>
            </a:r>
            <a:r>
              <a:rPr sz="1150" spc="-40" dirty="0" smtClean="0">
                <a:latin typeface="Arial"/>
                <a:cs typeface="Arial"/>
              </a:rPr>
              <a:t>experience </a:t>
            </a:r>
            <a:r>
              <a:rPr sz="1150" spc="30" dirty="0" smtClean="0">
                <a:latin typeface="Arial"/>
                <a:cs typeface="Arial"/>
              </a:rPr>
              <a:t>it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5" dirty="0" smtClean="0">
                <a:latin typeface="Arial"/>
                <a:cs typeface="Arial"/>
              </a:rPr>
              <a:t>important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5" dirty="0" smtClean="0">
                <a:latin typeface="Arial"/>
                <a:cs typeface="Arial"/>
              </a:rPr>
              <a:t>think b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30" dirty="0" smtClean="0">
                <a:latin typeface="Arial"/>
                <a:cs typeface="Arial"/>
              </a:rPr>
              <a:t>oadly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ound </a:t>
            </a:r>
            <a:r>
              <a:rPr sz="1150" spc="-40" dirty="0" smtClean="0">
                <a:latin typeface="Arial"/>
                <a:cs typeface="Arial"/>
              </a:rPr>
              <a:t>topics/experiences. </a:t>
            </a:r>
            <a:r>
              <a:rPr sz="1150" spc="-70" dirty="0" smtClean="0">
                <a:latin typeface="Arial"/>
                <a:cs typeface="Arial"/>
              </a:rPr>
              <a:t>This </a:t>
            </a:r>
            <a:r>
              <a:rPr sz="1150" spc="-15" dirty="0" smtClean="0">
                <a:latin typeface="Arial"/>
                <a:cs typeface="Arial"/>
              </a:rPr>
              <a:t>document </a:t>
            </a:r>
            <a:r>
              <a:rPr sz="1150" spc="-70" dirty="0" smtClean="0">
                <a:latin typeface="Arial"/>
                <a:cs typeface="Arial"/>
              </a:rPr>
              <a:t>is </a:t>
            </a:r>
            <a:r>
              <a:rPr sz="1150" spc="-15" dirty="0" smtClean="0">
                <a:latin typeface="Arial"/>
                <a:cs typeface="Arial"/>
              </a:rPr>
              <a:t>intended </a:t>
            </a:r>
            <a:r>
              <a:rPr sz="1150" spc="25" dirty="0" smtClean="0">
                <a:latin typeface="Arial"/>
                <a:cs typeface="Arial"/>
              </a:rPr>
              <a:t>to </a:t>
            </a:r>
            <a:r>
              <a:rPr sz="1150" spc="-20" dirty="0" smtClean="0">
                <a:latin typeface="Arial"/>
                <a:cs typeface="Arial"/>
              </a:rPr>
              <a:t>help </a:t>
            </a:r>
            <a:r>
              <a:rPr sz="1150" spc="-5" dirty="0" smtClean="0">
                <a:latin typeface="Arial"/>
                <a:cs typeface="Arial"/>
              </a:rPr>
              <a:t>identify </a:t>
            </a:r>
            <a:r>
              <a:rPr sz="1150" spc="-45" dirty="0" smtClean="0">
                <a:latin typeface="Arial"/>
                <a:cs typeface="Arial"/>
              </a:rPr>
              <a:t>a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90" dirty="0" smtClean="0">
                <a:latin typeface="Arial"/>
                <a:cs typeface="Arial"/>
              </a:rPr>
              <a:t>eas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0" dirty="0" smtClean="0">
                <a:latin typeface="Arial"/>
                <a:cs typeface="Arial"/>
              </a:rPr>
              <a:t>further </a:t>
            </a:r>
            <a:r>
              <a:rPr sz="1150" spc="-20" dirty="0" smtClean="0">
                <a:latin typeface="Arial"/>
                <a:cs typeface="Arial"/>
              </a:rPr>
              <a:t>development </a:t>
            </a:r>
            <a:r>
              <a:rPr sz="1150" spc="-30" dirty="0" smtClean="0">
                <a:latin typeface="Arial"/>
                <a:cs typeface="Arial"/>
              </a:rPr>
              <a:t>and </a:t>
            </a:r>
            <a:r>
              <a:rPr sz="1150" spc="-45" dirty="0" smtClean="0">
                <a:latin typeface="Arial"/>
                <a:cs typeface="Arial"/>
              </a:rPr>
              <a:t>c</a:t>
            </a:r>
            <a:r>
              <a:rPr sz="1150" spc="-55" dirty="0" smtClean="0">
                <a:latin typeface="Arial"/>
                <a:cs typeface="Arial"/>
              </a:rPr>
              <a:t>r</a:t>
            </a:r>
            <a:r>
              <a:rPr sz="1150" spc="-20" dirty="0" smtClean="0">
                <a:latin typeface="Arial"/>
                <a:cs typeface="Arial"/>
              </a:rPr>
              <a:t>eation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35" dirty="0" smtClean="0">
                <a:latin typeface="Arial"/>
                <a:cs typeface="Arial"/>
              </a:rPr>
              <a:t>specific </a:t>
            </a:r>
            <a:r>
              <a:rPr sz="1150" spc="-40" dirty="0" smtClean="0">
                <a:latin typeface="Arial"/>
                <a:cs typeface="Arial"/>
              </a:rPr>
              <a:t>lea</a:t>
            </a:r>
            <a:r>
              <a:rPr sz="1150" spc="-1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ning </a:t>
            </a:r>
            <a:r>
              <a:rPr sz="1150" spc="-60" dirty="0" smtClean="0">
                <a:latin typeface="Arial"/>
                <a:cs typeface="Arial"/>
              </a:rPr>
              <a:t>needs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15" dirty="0" smtClean="0">
                <a:latin typeface="Arial"/>
                <a:cs typeface="Arial"/>
              </a:rPr>
              <a:t>post. </a:t>
            </a:r>
            <a:r>
              <a:rPr sz="1150" spc="-90" dirty="0" smtClean="0">
                <a:latin typeface="Arial"/>
                <a:cs typeface="Arial"/>
              </a:rPr>
              <a:t>Please </a:t>
            </a:r>
            <a:r>
              <a:rPr sz="1150" spc="-25" dirty="0" smtClean="0">
                <a:latin typeface="Arial"/>
                <a:cs typeface="Arial"/>
              </a:rPr>
              <a:t>r</a:t>
            </a:r>
            <a:r>
              <a:rPr sz="1150" spc="-40" dirty="0" smtClean="0">
                <a:latin typeface="Arial"/>
                <a:cs typeface="Arial"/>
              </a:rPr>
              <a:t>eco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0" dirty="0" smtClean="0">
                <a:latin typeface="Arial"/>
                <a:cs typeface="Arial"/>
              </a:rPr>
              <a:t>d </a:t>
            </a:r>
            <a:r>
              <a:rPr sz="1150" spc="-20" dirty="0" smtClean="0">
                <a:latin typeface="Arial"/>
                <a:cs typeface="Arial"/>
              </a:rPr>
              <a:t>your </a:t>
            </a:r>
            <a:r>
              <a:rPr sz="1150" spc="-45" dirty="0" smtClean="0">
                <a:latin typeface="Arial"/>
                <a:cs typeface="Arial"/>
              </a:rPr>
              <a:t>level </a:t>
            </a:r>
            <a:r>
              <a:rPr sz="1150" spc="25" dirty="0" smtClean="0">
                <a:latin typeface="Arial"/>
                <a:cs typeface="Arial"/>
              </a:rPr>
              <a:t>of </a:t>
            </a:r>
            <a:r>
              <a:rPr sz="1150" spc="-25" dirty="0" smtClean="0">
                <a:latin typeface="Arial"/>
                <a:cs typeface="Arial"/>
              </a:rPr>
              <a:t>confidence </a:t>
            </a:r>
            <a:r>
              <a:rPr sz="1150" spc="15" dirty="0" smtClean="0">
                <a:latin typeface="Arial"/>
                <a:cs typeface="Arial"/>
              </a:rPr>
              <a:t>for </a:t>
            </a:r>
            <a:r>
              <a:rPr sz="1150" spc="-50" dirty="0" smtClean="0">
                <a:latin typeface="Arial"/>
                <a:cs typeface="Arial"/>
              </a:rPr>
              <a:t>each </a:t>
            </a:r>
            <a:r>
              <a:rPr sz="1150" spc="-5" dirty="0" smtClean="0">
                <a:latin typeface="Arial"/>
                <a:cs typeface="Arial"/>
              </a:rPr>
              <a:t>bullet </a:t>
            </a:r>
            <a:r>
              <a:rPr sz="1150" spc="10" dirty="0" smtClean="0">
                <a:latin typeface="Arial"/>
                <a:cs typeface="Arial"/>
              </a:rPr>
              <a:t>point </a:t>
            </a:r>
            <a:r>
              <a:rPr sz="1150" spc="-40" dirty="0" smtClean="0">
                <a:latin typeface="Arial"/>
                <a:cs typeface="Arial"/>
              </a:rPr>
              <a:t>by </a:t>
            </a:r>
            <a:r>
              <a:rPr sz="1150" spc="-5" dirty="0" smtClean="0">
                <a:latin typeface="Arial"/>
                <a:cs typeface="Arial"/>
              </a:rPr>
              <a:t>ticking in </a:t>
            </a:r>
            <a:r>
              <a:rPr sz="1150" spc="-10" dirty="0" smtClean="0">
                <a:latin typeface="Arial"/>
                <a:cs typeface="Arial"/>
              </a:rPr>
              <a:t>the </a:t>
            </a:r>
            <a:r>
              <a:rPr sz="1150" spc="-95" dirty="0" smtClean="0">
                <a:latin typeface="Arial"/>
                <a:cs typeface="Arial"/>
              </a:rPr>
              <a:t>Red </a:t>
            </a:r>
            <a:r>
              <a:rPr sz="1150" spc="-25" dirty="0" smtClean="0">
                <a:latin typeface="Arial"/>
                <a:cs typeface="Arial"/>
              </a:rPr>
              <a:t>(no</a:t>
            </a:r>
            <a:r>
              <a:rPr sz="1150" spc="-15" dirty="0" smtClean="0">
                <a:latin typeface="Arial"/>
                <a:cs typeface="Arial"/>
              </a:rPr>
              <a:t> </a:t>
            </a:r>
            <a:r>
              <a:rPr sz="1150" spc="-30" dirty="0" smtClean="0">
                <a:latin typeface="Arial"/>
                <a:cs typeface="Arial"/>
              </a:rPr>
              <a:t>confidence), </a:t>
            </a:r>
            <a:r>
              <a:rPr sz="1150" spc="-15" dirty="0" smtClean="0">
                <a:latin typeface="Arial"/>
                <a:cs typeface="Arial"/>
              </a:rPr>
              <a:t>Amber </a:t>
            </a:r>
            <a:r>
              <a:rPr sz="1150" spc="-55" dirty="0" smtClean="0">
                <a:latin typeface="Arial"/>
                <a:cs typeface="Arial"/>
              </a:rPr>
              <a:t>(some </a:t>
            </a:r>
            <a:r>
              <a:rPr sz="1150" spc="-30" dirty="0" smtClean="0">
                <a:latin typeface="Arial"/>
                <a:cs typeface="Arial"/>
              </a:rPr>
              <a:t>confidence) or </a:t>
            </a:r>
            <a:r>
              <a:rPr sz="1150" spc="-55" dirty="0" smtClean="0">
                <a:latin typeface="Arial"/>
                <a:cs typeface="Arial"/>
              </a:rPr>
              <a:t>G</a:t>
            </a:r>
            <a:r>
              <a:rPr sz="1150" spc="-50" dirty="0" smtClean="0">
                <a:latin typeface="Arial"/>
                <a:cs typeface="Arial"/>
              </a:rPr>
              <a:t>r</a:t>
            </a:r>
            <a:r>
              <a:rPr sz="1150" spc="-45" dirty="0" smtClean="0">
                <a:latin typeface="Arial"/>
                <a:cs typeface="Arial"/>
              </a:rPr>
              <a:t>een </a:t>
            </a:r>
            <a:r>
              <a:rPr sz="1150" spc="-15" dirty="0" smtClean="0">
                <a:latin typeface="Arial"/>
                <a:cs typeface="Arial"/>
              </a:rPr>
              <a:t>(confident) </a:t>
            </a:r>
            <a:r>
              <a:rPr sz="1150" spc="-30" dirty="0" smtClean="0">
                <a:latin typeface="Arial"/>
                <a:cs typeface="Arial"/>
              </a:rPr>
              <a:t>columns.</a:t>
            </a:r>
            <a:endParaRPr sz="1150">
              <a:latin typeface="Arial"/>
              <a:cs typeface="Arial"/>
            </a:endParaRPr>
          </a:p>
        </p:txBody>
      </p:sp>
      <p:graphicFrame>
        <p:nvGraphicFramePr>
          <p:cNvPr id="28" name="object 18"/>
          <p:cNvGraphicFramePr>
            <a:graphicFrameLocks noGrp="1"/>
          </p:cNvGraphicFramePr>
          <p:nvPr/>
        </p:nvGraphicFramePr>
        <p:xfrm>
          <a:off x="457200" y="2808005"/>
          <a:ext cx="9771250" cy="40072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2"/>
                <a:gridCol w="308545"/>
                <a:gridCol w="308538"/>
                <a:gridCol w="308545"/>
              </a:tblGrid>
              <a:tr h="274064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20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linical Manageme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D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ta 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therin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</a:t>
                      </a:r>
                      <a:r>
                        <a:rPr sz="120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a Diagnosi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 Managing </a:t>
                      </a:r>
                      <a:r>
                        <a:rPr sz="120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20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xi</a:t>
                      </a:r>
                      <a:r>
                        <a:rPr sz="120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</a:t>
                      </a:r>
                      <a:endParaRPr sz="12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78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14761">
                <a:tc>
                  <a:txBody>
                    <a:bodyPr/>
                    <a:lstStyle/>
                    <a:p>
                      <a:pPr marL="65405" marR="401320">
                        <a:lnSpc>
                          <a:spcPct val="108700"/>
                        </a:lnSpc>
                      </a:pPr>
                      <a:r>
                        <a:rPr sz="115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5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-7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sz="130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30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AD1E4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diac </a:t>
                      </a: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ailu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Renal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Renal </a:t>
                      </a:r>
                      <a:r>
                        <a:rPr sz="1150" spc="-5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ailu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Respi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OPD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Neu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7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A, 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ar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insons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tric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Deme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tia, Dep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ession,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onfusional 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GUM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 diseas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in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tinen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olapse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etabolic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Diabe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Nutritional st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Ele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oly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imbalan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Musculoskeletal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thriti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poor mobili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y/de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ormi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ast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o/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di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ticuliti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olvulu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onstip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399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Derm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B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diseas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B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C/S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ari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ose ec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z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ema, psoriasis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ascular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4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enous/a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erial ul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34001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Haem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CLL,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eloma,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naemia (all causes)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0519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Op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thalmology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 end 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gan damage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  <a:tr h="205200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omorbidi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3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04B58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3">
                      <a:solidFill>
                        <a:srgbClr val="000000"/>
                      </a:solidFill>
                      <a:prstDash val="solid"/>
                    </a:lnL>
                    <a:lnR w="6352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CB240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2">
                      <a:solidFill>
                        <a:srgbClr val="000000"/>
                      </a:solidFill>
                      <a:prstDash val="solid"/>
                    </a:lnL>
                    <a:lnR w="635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A6D0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 flipH="1">
            <a:off x="-1" y="6680201"/>
            <a:ext cx="10680700" cy="889000"/>
          </a:xfrm>
          <a:prstGeom prst="rect">
            <a:avLst/>
          </a:prstGeom>
          <a:solidFill>
            <a:srgbClr val="E2AE74"/>
          </a:solidFill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254750" y="6370637"/>
            <a:ext cx="4191001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We are the Local Education and Training Board for the West Midlands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493000" y="6832600"/>
            <a:ext cx="31877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www.hee.nhs.uk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letb@westmidlands.nhs.uk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@WestMidsLETB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1150" y="6756400"/>
            <a:ext cx="18161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Developing people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for health and</a:t>
            </a:r>
            <a:b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</a:br>
            <a:r>
              <a:rPr kumimoji="0" lang="en-US" sz="1300" b="1" i="1" u="none" strike="noStrike" cap="none" normalizeH="0" baseline="0" smtClean="0">
                <a:ln>
                  <a:noFill/>
                </a:ln>
                <a:solidFill>
                  <a:srgbClr val="FDD491"/>
                </a:solidFill>
                <a:effectLst/>
                <a:latin typeface="Arial" pitchFamily="34" charset="0"/>
              </a:rPr>
              <a:t>healthcare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bject 7"/>
          <p:cNvSpPr/>
          <p:nvPr/>
        </p:nvSpPr>
        <p:spPr>
          <a:xfrm>
            <a:off x="0" y="0"/>
            <a:ext cx="10692003" cy="457200"/>
          </a:xfrm>
          <a:custGeom>
            <a:avLst/>
            <a:gdLst/>
            <a:ahLst/>
            <a:cxnLst/>
            <a:rect l="l" t="t" r="r" b="b"/>
            <a:pathLst>
              <a:path w="10692003" h="457200">
                <a:moveTo>
                  <a:pt x="0" y="457200"/>
                </a:moveTo>
                <a:lnTo>
                  <a:pt x="10692003" y="457200"/>
                </a:lnTo>
                <a:lnTo>
                  <a:pt x="10692003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8"/>
          <p:cNvSpPr txBox="1"/>
          <p:nvPr/>
        </p:nvSpPr>
        <p:spPr>
          <a:xfrm>
            <a:off x="230300" y="143765"/>
            <a:ext cx="2258060" cy="1746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Supe</a:t>
            </a:r>
            <a:r>
              <a:rPr sz="1050" i="1" spc="-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</a:t>
            </a:r>
            <a:r>
              <a:rPr sz="1050" i="1" spc="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-</a:t>
            </a:r>
            <a:r>
              <a:rPr sz="1050" i="1" spc="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ond</a:t>
            </a:r>
            <a:r>
              <a:rPr sz="1050" i="1" spc="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r>
              <a:rPr sz="1050" i="1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nsed</a:t>
            </a:r>
            <a:r>
              <a:rPr sz="1050" i="1" spc="3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P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3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rric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l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m</a:t>
            </a:r>
            <a:r>
              <a:rPr sz="1050" spc="-4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 </a:t>
            </a:r>
            <a:r>
              <a:rPr sz="1050" spc="-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G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u</a:t>
            </a:r>
            <a:r>
              <a:rPr sz="1050" spc="-2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i</a:t>
            </a:r>
            <a:r>
              <a:rPr sz="1050" spc="-15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d</a:t>
            </a:r>
            <a:r>
              <a:rPr sz="1050" spc="10" dirty="0" smtClean="0">
                <a:solidFill>
                  <a:srgbClr val="FFFFFF"/>
                </a:solidFill>
                <a:latin typeface="Myriad Pro Light"/>
                <a:cs typeface="Myriad Pro Light"/>
              </a:rPr>
              <a:t>e</a:t>
            </a: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8" name="object 9"/>
          <p:cNvSpPr/>
          <p:nvPr/>
        </p:nvSpPr>
        <p:spPr>
          <a:xfrm>
            <a:off x="2527334" y="186926"/>
            <a:ext cx="47536" cy="84493"/>
          </a:xfrm>
          <a:custGeom>
            <a:avLst/>
            <a:gdLst/>
            <a:ahLst/>
            <a:cxnLst/>
            <a:rect l="l" t="t" r="r" b="b"/>
            <a:pathLst>
              <a:path w="47536" h="84493">
                <a:moveTo>
                  <a:pt x="0" y="84493"/>
                </a:moveTo>
                <a:lnTo>
                  <a:pt x="47536" y="42252"/>
                </a:lnTo>
                <a:lnTo>
                  <a:pt x="0" y="0"/>
                </a:lnTo>
              </a:path>
            </a:pathLst>
          </a:custGeom>
          <a:ln w="15240">
            <a:solidFill>
              <a:srgbClr val="B3B0D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0"/>
          <p:cNvSpPr txBox="1"/>
          <p:nvPr/>
        </p:nvSpPr>
        <p:spPr>
          <a:xfrm>
            <a:off x="2620822" y="143765"/>
            <a:ext cx="5157928" cy="2118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5445" marR="414655" indent="-74930" algn="ctr">
              <a:lnSpc>
                <a:spcPct val="123400"/>
              </a:lnSpc>
              <a:buFont typeface="Arial" pitchFamily="34" charset="0"/>
              <a:buChar char="•"/>
            </a:pP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50" dirty="0" smtClean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-49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rl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lang="en-US" sz="1050" spc="-75" dirty="0" smtClean="0">
                <a:solidFill>
                  <a:srgbClr val="FFFFFF"/>
                </a:solidFill>
                <a:latin typeface="Arial"/>
                <a:cs typeface="Arial"/>
              </a:rPr>
              <a:t>  / R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ili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en-US" sz="1050" spc="95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lang="en-US" sz="1050" spc="1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1050" spc="114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185" dirty="0" smtClean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lang="en-US" sz="1050" spc="-50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en-US" sz="1050" spc="-45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en-US" sz="1050" spc="-13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lang="en-US" sz="105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050" dirty="0">
              <a:latin typeface="Myriad Pro Light"/>
              <a:cs typeface="Myriad Pro Light"/>
            </a:endParaRPr>
          </a:p>
        </p:txBody>
      </p:sp>
      <p:sp>
        <p:nvSpPr>
          <p:cNvPr id="10" name="object 11"/>
          <p:cNvSpPr txBox="1"/>
          <p:nvPr/>
        </p:nvSpPr>
        <p:spPr>
          <a:xfrm>
            <a:off x="10408687" y="72095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solidFill>
                  <a:srgbClr val="FFFFFF"/>
                </a:solidFill>
                <a:latin typeface="Myriad Pro"/>
                <a:cs typeface="Myriad Pro"/>
              </a:rPr>
              <a:t>2</a:t>
            </a:r>
            <a:endParaRPr sz="1800">
              <a:latin typeface="Myriad Pro"/>
              <a:cs typeface="Myriad Pro"/>
            </a:endParaRPr>
          </a:p>
        </p:txBody>
      </p:sp>
      <p:sp>
        <p:nvSpPr>
          <p:cNvPr id="11" name="object 12"/>
          <p:cNvSpPr/>
          <p:nvPr/>
        </p:nvSpPr>
        <p:spPr>
          <a:xfrm>
            <a:off x="10305001" y="145685"/>
            <a:ext cx="0" cy="179997"/>
          </a:xfrm>
          <a:custGeom>
            <a:avLst/>
            <a:gdLst/>
            <a:ahLst/>
            <a:cxnLst/>
            <a:rect l="l" t="t" r="r" b="b"/>
            <a:pathLst>
              <a:path h="179997">
                <a:moveTo>
                  <a:pt x="0" y="0"/>
                </a:moveTo>
                <a:lnTo>
                  <a:pt x="0" y="179997"/>
                </a:lnTo>
              </a:path>
            </a:pathLst>
          </a:custGeom>
          <a:ln w="15875">
            <a:solidFill>
              <a:srgbClr val="9A96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"/>
          <p:cNvSpPr/>
          <p:nvPr/>
        </p:nvSpPr>
        <p:spPr>
          <a:xfrm>
            <a:off x="531278" y="129138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3"/>
          <p:cNvSpPr/>
          <p:nvPr/>
        </p:nvSpPr>
        <p:spPr>
          <a:xfrm>
            <a:off x="531278" y="246088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4"/>
          <p:cNvSpPr/>
          <p:nvPr/>
        </p:nvSpPr>
        <p:spPr>
          <a:xfrm>
            <a:off x="531278" y="268799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5"/>
          <p:cNvSpPr/>
          <p:nvPr/>
        </p:nvSpPr>
        <p:spPr>
          <a:xfrm>
            <a:off x="531278" y="2915103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6"/>
          <p:cNvSpPr/>
          <p:nvPr/>
        </p:nvSpPr>
        <p:spPr>
          <a:xfrm>
            <a:off x="531278" y="314221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7"/>
          <p:cNvSpPr/>
          <p:nvPr/>
        </p:nvSpPr>
        <p:spPr>
          <a:xfrm>
            <a:off x="531278" y="336932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8"/>
          <p:cNvSpPr/>
          <p:nvPr/>
        </p:nvSpPr>
        <p:spPr>
          <a:xfrm>
            <a:off x="531278" y="360223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9"/>
          <p:cNvSpPr/>
          <p:nvPr/>
        </p:nvSpPr>
        <p:spPr>
          <a:xfrm>
            <a:off x="531278" y="4457657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10"/>
          <p:cNvSpPr/>
          <p:nvPr/>
        </p:nvSpPr>
        <p:spPr>
          <a:xfrm>
            <a:off x="531278" y="4709204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11"/>
          <p:cNvSpPr/>
          <p:nvPr/>
        </p:nvSpPr>
        <p:spPr>
          <a:xfrm>
            <a:off x="531278" y="4978751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12"/>
          <p:cNvSpPr/>
          <p:nvPr/>
        </p:nvSpPr>
        <p:spPr>
          <a:xfrm>
            <a:off x="531278" y="5239296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13"/>
          <p:cNvSpPr/>
          <p:nvPr/>
        </p:nvSpPr>
        <p:spPr>
          <a:xfrm>
            <a:off x="531278" y="5499842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14"/>
          <p:cNvSpPr/>
          <p:nvPr/>
        </p:nvSpPr>
        <p:spPr>
          <a:xfrm>
            <a:off x="531278" y="5760390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5"/>
          <p:cNvSpPr/>
          <p:nvPr/>
        </p:nvSpPr>
        <p:spPr>
          <a:xfrm>
            <a:off x="531278" y="6020935"/>
            <a:ext cx="38606" cy="40004"/>
          </a:xfrm>
          <a:custGeom>
            <a:avLst/>
            <a:gdLst/>
            <a:ahLst/>
            <a:cxnLst/>
            <a:rect l="l" t="t" r="r" b="b"/>
            <a:pathLst>
              <a:path w="38606" h="40004">
                <a:moveTo>
                  <a:pt x="25727" y="0"/>
                </a:moveTo>
                <a:lnTo>
                  <a:pt x="9287" y="2174"/>
                </a:lnTo>
                <a:lnTo>
                  <a:pt x="0" y="10147"/>
                </a:lnTo>
                <a:lnTo>
                  <a:pt x="1237" y="27176"/>
                </a:lnTo>
                <a:lnTo>
                  <a:pt x="8204" y="36971"/>
                </a:lnTo>
                <a:lnTo>
                  <a:pt x="18376" y="40004"/>
                </a:lnTo>
                <a:lnTo>
                  <a:pt x="31452" y="35350"/>
                </a:lnTo>
                <a:lnTo>
                  <a:pt x="38606" y="23712"/>
                </a:lnTo>
                <a:lnTo>
                  <a:pt x="35221" y="8441"/>
                </a:lnTo>
                <a:lnTo>
                  <a:pt x="25727" y="0"/>
                </a:lnTo>
                <a:close/>
              </a:path>
            </a:pathLst>
          </a:custGeom>
          <a:solidFill>
            <a:srgbClr val="00438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6" name="object 16"/>
          <p:cNvGraphicFramePr>
            <a:graphicFrameLocks noGrp="1"/>
          </p:cNvGraphicFramePr>
          <p:nvPr/>
        </p:nvGraphicFramePr>
        <p:xfrm>
          <a:off x="457200" y="709205"/>
          <a:ext cx="9771252" cy="54494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45624"/>
                <a:gridCol w="308542"/>
                <a:gridCol w="308541"/>
                <a:gridCol w="308545"/>
              </a:tblGrid>
              <a:tr h="463625">
                <a:tc>
                  <a:txBody>
                    <a:bodyPr/>
                    <a:lstStyle/>
                    <a:p>
                      <a:pPr marL="65405" marR="401320">
                        <a:lnSpc>
                          <a:spcPct val="108700"/>
                        </a:lnSpc>
                      </a:pPr>
                      <a:r>
                        <a:rPr sz="115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 feel in the assessment, 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estigation, diagnosis and management of the foll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wing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onditions/sit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u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ations? (Bear in mind this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equi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es s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ills in acu</a:t>
                      </a:r>
                      <a:r>
                        <a:rPr sz="115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ch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oni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p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entati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palliati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 and eme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gen</a:t>
                      </a:r>
                      <a:r>
                        <a:rPr sz="1150" i="1" spc="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 and a 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wledge of the epidemiology of older peopl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i="1" spc="-75" dirty="0" smtClean="0">
                          <a:latin typeface="Myriad Pro"/>
                          <a:cs typeface="Myriad Pro"/>
                        </a:rPr>
                        <a:t>’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s p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oblems).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5199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nition of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flags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can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443948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echnical and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ssessme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s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ills</a:t>
                      </a:r>
                      <a:endParaRPr sz="1150">
                        <a:latin typeface="Myriad Pro"/>
                        <a:cs typeface="Myriad Pro"/>
                      </a:endParaRPr>
                    </a:p>
                    <a:p>
                      <a:pPr marL="6540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ini </a:t>
                      </a:r>
                      <a:r>
                        <a:rPr sz="1150" spc="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tal 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xamin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c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the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eris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tion, simple d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essings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70001">
                <a:tc grid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ommunic</a:t>
                      </a:r>
                      <a:r>
                        <a:rPr sz="115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150" b="1" spc="-5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b="1" spc="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ing with </a:t>
                      </a:r>
                      <a:r>
                        <a:rPr sz="115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olleagues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160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 feel about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om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uni</a:t>
                      </a:r>
                      <a:r>
                        <a:rPr sz="1150" i="1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ating and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or</a:t>
                      </a:r>
                      <a:r>
                        <a:rPr sz="1150" i="1" spc="5" dirty="0" smtClean="0">
                          <a:latin typeface="Myriad Pro"/>
                          <a:cs typeface="Myriad Pro"/>
                        </a:rPr>
                        <a:t>k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ing with the foll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wing g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oups?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2710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2710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27107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MD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eam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2710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let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27109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Rel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(p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onfide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y)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86508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 - liaising with p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and use of the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let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9999">
                <a:tc gridSpan="4"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150" b="1" spc="-2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50" b="1" spc="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y Orie</a:t>
                      </a:r>
                      <a:r>
                        <a:rPr sz="115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b="1" spc="-1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tion/</a:t>
                      </a:r>
                      <a:r>
                        <a:rPr sz="1150" b="1" spc="-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Pr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b="1" spc="1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tising </a:t>
                      </a:r>
                      <a:r>
                        <a:rPr sz="1150" b="1" spc="-5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b="1" spc="0" dirty="0" smtClean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olistically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43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8000">
                <a:tc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150" i="1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onfident do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ou feel about add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essing issues 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ela</a:t>
                      </a:r>
                      <a:r>
                        <a:rPr sz="115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i="1" spc="-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i="1" spc="-2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and 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25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dinating the i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nv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ol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ement o</a:t>
                      </a:r>
                      <a:r>
                        <a:rPr sz="1150" i="1" spc="-4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, the foll</a:t>
                      </a:r>
                      <a:r>
                        <a:rPr sz="1150" i="1" spc="-1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wing se</a:t>
                      </a:r>
                      <a:r>
                        <a:rPr sz="1150" i="1" spc="2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i="1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i="1" spc="0" dirty="0" smtClean="0">
                          <a:latin typeface="Myriad Pro"/>
                          <a:cs typeface="Myriad Pro"/>
                        </a:rPr>
                        <a:t>es?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>
                        <a:lnSpc>
                          <a:spcPct val="100000"/>
                        </a:lnSpc>
                      </a:pPr>
                      <a:r>
                        <a:rPr sz="1150" b="1" dirty="0" smtClean="0">
                          <a:latin typeface="Myriad Pro"/>
                          <a:cs typeface="Myriad Pro"/>
                        </a:rPr>
                        <a:t>X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7DBE9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he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“Sa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 - liaison with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ommuni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se</a:t>
                      </a:r>
                      <a:r>
                        <a:rPr sz="1150" spc="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 prior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05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suppo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hom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-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h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si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-8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dietician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(ca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assistant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hom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hel</a:t>
                      </a:r>
                      <a:r>
                        <a:rPr sz="1150" spc="-40" dirty="0" smtClean="0">
                          <a:latin typeface="Myriad Pro"/>
                          <a:cs typeface="Myriad Pro"/>
                        </a:rPr>
                        <a:t>p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meal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wheels)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podiat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60" dirty="0" smtClean="0">
                          <a:latin typeface="Myriad Pro"/>
                          <a:cs typeface="Myriad Pro"/>
                        </a:rPr>
                        <a:t>y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hea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in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an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visua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l</a:t>
                      </a:r>
                      <a:r>
                        <a:rPr sz="1150" spc="-25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se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vi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Hospital/Reside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tial or Nursing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mmedi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Discha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ge</a:t>
                      </a:r>
                      <a:r>
                        <a:rPr sz="1150" spc="-5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-8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eams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g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. IRIS,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M</a:t>
                      </a:r>
                      <a:r>
                        <a:rPr sz="1150" spc="-9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35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CH, </a:t>
                      </a:r>
                      <a:r>
                        <a:rPr sz="1150" spc="-20" dirty="0" smtClean="0"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0545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on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ept of the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“Big pi</a:t>
                      </a:r>
                      <a:r>
                        <a:rPr sz="1150" spc="15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tu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-30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”</a:t>
                      </a:r>
                      <a:r>
                        <a:rPr sz="1150" spc="-100" dirty="0" smtClean="0"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app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oach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 solving as elderly p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tie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ts o</a:t>
                      </a:r>
                      <a:r>
                        <a:rPr sz="1150" spc="10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en h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ompl</a:t>
                      </a:r>
                      <a:r>
                        <a:rPr sz="1150" spc="-5" dirty="0" smtClean="0"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x p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oblems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Barriers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 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ess 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or older adults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  <a:tr h="260546">
                <a:tc>
                  <a:txBody>
                    <a:bodyPr/>
                    <a:lstStyle/>
                    <a:p>
                      <a:pPr marL="173355">
                        <a:lnSpc>
                          <a:spcPct val="100000"/>
                        </a:lnSpc>
                      </a:pPr>
                      <a:r>
                        <a:rPr sz="1150" dirty="0" smtClean="0">
                          <a:latin typeface="Myriad Pro"/>
                          <a:cs typeface="Myriad Pro"/>
                        </a:rPr>
                        <a:t>Challenges fa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ed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b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y </a:t>
                      </a:r>
                      <a:r>
                        <a:rPr sz="1150" spc="-10" dirty="0" smtClean="0"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50" spc="-15" dirty="0" smtClean="0"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50" spc="0" dirty="0" smtClean="0">
                          <a:latin typeface="Myriad Pro"/>
                          <a:cs typeface="Myriad Pro"/>
                        </a:rPr>
                        <a:t>ers</a:t>
                      </a:r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6404E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1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8B534"/>
                    </a:solidFill>
                  </a:tcPr>
                </a:tc>
                <a:tc>
                  <a:txBody>
                    <a:bodyPr/>
                    <a:lstStyle/>
                    <a:p>
                      <a:endParaRPr sz="115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6351">
                      <a:solidFill>
                        <a:srgbClr val="000000"/>
                      </a:solidFill>
                      <a:prstDash val="solid"/>
                    </a:lnL>
                    <a:lnR w="6356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1CC5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2927</Words>
  <Application>Microsoft Office PowerPoint</Application>
  <PresentationFormat>Custom</PresentationFormat>
  <Paragraphs>388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Super-Condensed</dc:title>
  <cp:lastModifiedBy>stevewa</cp:lastModifiedBy>
  <cp:revision>6</cp:revision>
  <dcterms:created xsi:type="dcterms:W3CDTF">2013-10-31T14:33:28Z</dcterms:created>
  <dcterms:modified xsi:type="dcterms:W3CDTF">2013-12-03T20:25:20Z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2013-02-01T00:00:00Z</vt:filetime>
  </property>
  <property fmtid="{D5CDD505-2E9C-101B-9397-08002B2CF9AE}" pid="3" name="LastSaved">
    <vt:filetime>2013-10-31T00:00:00Z</vt:filetime>
  </property>
</Properties>
</file>