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1" r:id="rId13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6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A5D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23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12386" y="2010168"/>
            <a:ext cx="5966459" cy="4636008"/>
          </a:xfrm>
          <a:custGeom>
            <a:avLst/>
            <a:gdLst/>
            <a:ahLst/>
            <a:cxnLst/>
            <a:rect l="l" t="t" r="r" b="b"/>
            <a:pathLst>
              <a:path w="5966459" h="4636008">
                <a:moveTo>
                  <a:pt x="0" y="0"/>
                </a:moveTo>
                <a:lnTo>
                  <a:pt x="5966459" y="0"/>
                </a:lnTo>
                <a:lnTo>
                  <a:pt x="5966459" y="4636008"/>
                </a:lnTo>
                <a:lnTo>
                  <a:pt x="0" y="46360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6"/>
            <a:ext cx="2224697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" y="584200"/>
            <a:ext cx="10680700" cy="7191375"/>
            <a:chOff x="-1" y="584200"/>
            <a:chExt cx="10680700" cy="7191375"/>
          </a:xfrm>
        </p:grpSpPr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 are the Local Education and Training Board for the West Midlands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11150" y="6756400"/>
              <a:ext cx="18161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Developing people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for health and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healthcare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34950" y="1193800"/>
              <a:ext cx="10217150" cy="4800600"/>
              <a:chOff x="234950" y="1193800"/>
              <a:chExt cx="10217150" cy="4800600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6026150" y="2336800"/>
                <a:ext cx="4425950" cy="3657600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127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object 2"/>
              <p:cNvSpPr txBox="1"/>
              <p:nvPr/>
            </p:nvSpPr>
            <p:spPr>
              <a:xfrm>
                <a:off x="6635750" y="2870200"/>
                <a:ext cx="3169285" cy="3048000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noAutofit/>
              </a:bodyPr>
              <a:lstStyle/>
              <a:p>
                <a:pPr marR="0" algn="ctr">
                  <a:lnSpc>
                    <a:spcPct val="100000"/>
                  </a:lnSpc>
                </a:pPr>
                <a:r>
                  <a:rPr sz="255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CSR</a:t>
                </a:r>
                <a:endParaRPr sz="2550" dirty="0">
                  <a:solidFill>
                    <a:schemeClr val="bg1"/>
                  </a:solidFill>
                  <a:latin typeface="Myriad Pro Light"/>
                  <a:cs typeface="Myriad Pro Light"/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400"/>
                  </a:lnSpc>
                  <a:spcBef>
                    <a:spcPts val="32"/>
                  </a:spcBef>
                </a:pPr>
                <a:endParaRPr sz="1400" dirty="0">
                  <a:solidFill>
                    <a:schemeClr val="bg1"/>
                  </a:solidFill>
                </a:endParaRPr>
              </a:p>
              <a:p>
                <a:pPr marL="632460" marR="632460" indent="-635" algn="ctr">
                  <a:lnSpc>
                    <a:spcPts val="2140"/>
                  </a:lnSpc>
                </a:pP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CS/</a:t>
                </a:r>
                <a:r>
                  <a:rPr sz="2200" spc="-12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</a:t>
                </a:r>
                <a:r>
                  <a:rPr sz="220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r</a:t>
                </a: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ainee meetings</a:t>
                </a:r>
                <a:r>
                  <a:rPr sz="2200" spc="-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a</a:t>
                </a:r>
                <a:r>
                  <a:rPr sz="220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200" spc="-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tion</a:t>
                </a:r>
                <a:r>
                  <a:rPr sz="2200" spc="-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planning</a:t>
                </a: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100"/>
                  </a:lnSpc>
                  <a:spcBef>
                    <a:spcPts val="18"/>
                  </a:spcBef>
                </a:pPr>
                <a:endParaRPr sz="1100" dirty="0">
                  <a:solidFill>
                    <a:schemeClr val="bg1"/>
                  </a:solidFill>
                </a:endParaRPr>
              </a:p>
              <a:p>
                <a:pPr marL="0" algn="ctr">
                  <a:lnSpc>
                    <a:spcPct val="100000"/>
                  </a:lnSpc>
                </a:pPr>
                <a:r>
                  <a:rPr sz="235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urriculum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G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uide</a:t>
                </a: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sz="235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onfiden</a:t>
                </a:r>
                <a:r>
                  <a:rPr sz="2350" spc="-2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e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R</a:t>
                </a:r>
                <a:r>
                  <a:rPr sz="2350" spc="-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a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ting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S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cale</a:t>
                </a:r>
                <a:endParaRPr sz="2350" dirty="0">
                  <a:solidFill>
                    <a:schemeClr val="bg1"/>
                  </a:solidFill>
                  <a:latin typeface="Myriad Pro Light"/>
                  <a:cs typeface="Myriad Pro Light"/>
                </a:endParaRPr>
              </a:p>
            </p:txBody>
          </p:sp>
          <p:sp>
            <p:nvSpPr>
              <p:cNvPr id="5" name="object 4"/>
              <p:cNvSpPr txBox="1">
                <a:spLocks/>
              </p:cNvSpPr>
              <p:nvPr/>
            </p:nvSpPr>
            <p:spPr>
              <a:xfrm>
                <a:off x="311150" y="1955800"/>
                <a:ext cx="6858000" cy="7620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0" tIns="0" rIns="0" bIns="0" rtlCol="0">
                <a:noAutofit/>
              </a:bodyPr>
              <a:lstStyle/>
              <a:p>
                <a:pPr marL="1270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Super-Condensed GP Curriculum Guide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en-US" sz="24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                 </a:t>
                </a:r>
                <a:r>
                  <a:rPr lang="en-US" sz="12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Courtesy of South East Scotland 2013 </a:t>
                </a:r>
              </a:p>
              <a:p>
                <a:pPr marL="1270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yriad Pro Light"/>
                  <a:cs typeface="Myriad Pro Light"/>
                </a:endParaRPr>
              </a:p>
            </p:txBody>
          </p:sp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234950" y="1193800"/>
                <a:ext cx="7239000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91C9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SecondaryCare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893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4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E28C05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PrimaryCare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311150" y="3098800"/>
                <a:ext cx="5943600" cy="2209800"/>
              </a:xfrm>
              <a:prstGeom prst="roundRect">
                <a:avLst/>
              </a:prstGeom>
              <a:solidFill>
                <a:srgbClr val="A000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85445" marR="414655" indent="-74930" algn="ctr">
                  <a:lnSpc>
                    <a:spcPct val="123400"/>
                  </a:lnSpc>
                  <a:buFont typeface="Arial" pitchFamily="34" charset="0"/>
                  <a:buChar char="•"/>
                </a:pPr>
                <a:r>
                  <a:rPr lang="en-US" sz="2800" spc="-18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spc="114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M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d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c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n</a:t>
                </a:r>
                <a:r>
                  <a:rPr lang="en-US" sz="2800" spc="-13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10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 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o</a:t>
                </a:r>
                <a:r>
                  <a:rPr lang="en-US" sz="2800" spc="1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f</a:t>
                </a:r>
                <a:r>
                  <a:rPr lang="en-US" sz="2800" spc="-10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 </a:t>
                </a:r>
                <a:r>
                  <a:rPr lang="en-US" sz="2800" spc="9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t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h</a:t>
                </a:r>
                <a:r>
                  <a:rPr lang="en-US" sz="2800" spc="-13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10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 </a:t>
                </a:r>
                <a:r>
                  <a:rPr lang="en-US" sz="2800" spc="-49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l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d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rl</a:t>
                </a:r>
                <a:r>
                  <a:rPr lang="en-US" sz="2800" spc="-13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y</a:t>
                </a:r>
                <a:r>
                  <a:rPr lang="en-US" sz="2800" spc="-7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 </a:t>
                </a:r>
              </a:p>
              <a:p>
                <a:pPr marL="385445" marR="414655" indent="-74930" algn="ctr">
                  <a:lnSpc>
                    <a:spcPct val="123400"/>
                  </a:lnSpc>
                  <a:buFont typeface="Arial" pitchFamily="34" charset="0"/>
                  <a:buChar char="•"/>
                </a:pPr>
                <a:r>
                  <a:rPr lang="en-US" sz="2800" spc="-47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R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h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a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b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ili</a:t>
                </a:r>
                <a:r>
                  <a:rPr lang="en-US" sz="2800" spc="9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t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a</a:t>
                </a:r>
                <a:r>
                  <a:rPr lang="en-US" sz="2800" spc="9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t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o</a:t>
                </a:r>
                <a:r>
                  <a:rPr lang="en-US" sz="2800" spc="1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n</a:t>
                </a:r>
                <a:r>
                  <a:rPr lang="en-US" sz="2800" spc="-10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 </a:t>
                </a:r>
                <a:r>
                  <a:rPr lang="en-US" sz="2800" spc="114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M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d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</a:t>
                </a:r>
                <a:r>
                  <a:rPr lang="en-US" sz="2800" spc="-1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c</a:t>
                </a:r>
                <a:r>
                  <a:rPr lang="en-US" sz="2800" spc="-5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i</a:t>
                </a:r>
                <a:r>
                  <a:rPr lang="en-US" sz="2800" spc="-4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n</a:t>
                </a:r>
                <a:r>
                  <a:rPr lang="en-US" sz="2800" spc="-130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e</a:t>
                </a:r>
                <a:endParaRPr lang="en-US" sz="2800" dirty="0">
                  <a:latin typeface="Arial"/>
                  <a:cs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39483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68144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96804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25465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54126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82786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11447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40107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2607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54153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82229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1030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38382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5" name="object 15"/>
          <p:cNvGraphicFramePr>
            <a:graphicFrameLocks noGrp="1"/>
          </p:cNvGraphicFramePr>
          <p:nvPr/>
        </p:nvGraphicFramePr>
        <p:xfrm>
          <a:off x="457200" y="709205"/>
          <a:ext cx="9771251" cy="48224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3"/>
                <a:gridCol w="308540"/>
                <a:gridCol w="308545"/>
              </a:tblGrid>
              <a:tr h="2573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15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237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dults with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ncapaci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orney/DNARs/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Di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oca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Driving Regul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alue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belie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au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of the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nition of abuse and 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on suspicions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45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114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SEA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</a:t>
                      </a:r>
                      <a:r>
                        <a:rPr sz="1150" spc="-5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eadership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B1DF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6476831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3060"/>
                </a:solidFill>
                <a:latin typeface="Myriad Pro"/>
                <a:cs typeface="Myriad Pro"/>
              </a:rPr>
              <a:t>Summa</a:t>
            </a:r>
            <a:r>
              <a:rPr sz="1200" b="1" spc="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y of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earning </a:t>
            </a:r>
            <a:r>
              <a:rPr sz="1200" b="1" spc="-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eeds/</a:t>
            </a:r>
            <a:r>
              <a:rPr sz="1200" b="1" spc="-30" dirty="0" smtClean="0">
                <a:solidFill>
                  <a:srgbClr val="003060"/>
                </a:solidFill>
                <a:latin typeface="Myriad Pro"/>
                <a:cs typeface="Myriad Pro"/>
              </a:rPr>
              <a:t>P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oi</a:t>
            </a:r>
            <a:r>
              <a:rPr sz="1200" b="1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ts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or </a:t>
            </a:r>
            <a:r>
              <a:rPr sz="1200" b="1" spc="-20" dirty="0" smtClean="0">
                <a:solidFill>
                  <a:srgbClr val="003060"/>
                </a:solidFill>
                <a:latin typeface="Myriad Pro"/>
                <a:cs typeface="Myriad Pro"/>
              </a:rPr>
              <a:t>A</a:t>
            </a:r>
            <a:r>
              <a:rPr sz="1200" b="1" spc="1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4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  <p:pic>
        <p:nvPicPr>
          <p:cNvPr id="13" name="Picture 12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016750" y="584200"/>
            <a:ext cx="31242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9300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12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12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12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9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9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9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9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12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12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12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12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12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9300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730750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95170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500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92075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TDP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 dirty="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 dirty="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 dirty="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 dirty="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342024" y="3212151"/>
            <a:ext cx="4460091" cy="36993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438441" y="3308568"/>
            <a:ext cx="4095889" cy="3337394"/>
          </a:xfrm>
          <a:custGeom>
            <a:avLst/>
            <a:gdLst/>
            <a:ahLst/>
            <a:cxnLst/>
            <a:rect l="l" t="t" r="r" b="b"/>
            <a:pathLst>
              <a:path w="4095889" h="3337394">
                <a:moveTo>
                  <a:pt x="2047951" y="0"/>
                </a:moveTo>
                <a:lnTo>
                  <a:pt x="1879986" y="5531"/>
                </a:lnTo>
                <a:lnTo>
                  <a:pt x="1715760" y="21840"/>
                </a:lnTo>
                <a:lnTo>
                  <a:pt x="1555801" y="48496"/>
                </a:lnTo>
                <a:lnTo>
                  <a:pt x="1400636" y="85071"/>
                </a:lnTo>
                <a:lnTo>
                  <a:pt x="1250792" y="131134"/>
                </a:lnTo>
                <a:lnTo>
                  <a:pt x="1106795" y="186257"/>
                </a:lnTo>
                <a:lnTo>
                  <a:pt x="969173" y="250009"/>
                </a:lnTo>
                <a:lnTo>
                  <a:pt x="838453" y="321961"/>
                </a:lnTo>
                <a:lnTo>
                  <a:pt x="715162" y="401685"/>
                </a:lnTo>
                <a:lnTo>
                  <a:pt x="599827" y="488749"/>
                </a:lnTo>
                <a:lnTo>
                  <a:pt x="492975" y="582726"/>
                </a:lnTo>
                <a:lnTo>
                  <a:pt x="395132" y="683185"/>
                </a:lnTo>
                <a:lnTo>
                  <a:pt x="306827" y="789697"/>
                </a:lnTo>
                <a:lnTo>
                  <a:pt x="228586" y="901833"/>
                </a:lnTo>
                <a:lnTo>
                  <a:pt x="160936" y="1019163"/>
                </a:lnTo>
                <a:lnTo>
                  <a:pt x="104404" y="1141257"/>
                </a:lnTo>
                <a:lnTo>
                  <a:pt x="59518" y="1267686"/>
                </a:lnTo>
                <a:lnTo>
                  <a:pt x="26803" y="1398021"/>
                </a:lnTo>
                <a:lnTo>
                  <a:pt x="6788" y="1531833"/>
                </a:lnTo>
                <a:lnTo>
                  <a:pt x="0" y="1668691"/>
                </a:lnTo>
                <a:lnTo>
                  <a:pt x="6788" y="1805550"/>
                </a:lnTo>
                <a:lnTo>
                  <a:pt x="26803" y="1939363"/>
                </a:lnTo>
                <a:lnTo>
                  <a:pt x="59518" y="2069700"/>
                </a:lnTo>
                <a:lnTo>
                  <a:pt x="104404" y="2196131"/>
                </a:lnTo>
                <a:lnTo>
                  <a:pt x="160936" y="2318226"/>
                </a:lnTo>
                <a:lnTo>
                  <a:pt x="228586" y="2435557"/>
                </a:lnTo>
                <a:lnTo>
                  <a:pt x="306827" y="2547693"/>
                </a:lnTo>
                <a:lnTo>
                  <a:pt x="395132" y="2654206"/>
                </a:lnTo>
                <a:lnTo>
                  <a:pt x="492975" y="2754666"/>
                </a:lnTo>
                <a:lnTo>
                  <a:pt x="599827" y="2848643"/>
                </a:lnTo>
                <a:lnTo>
                  <a:pt x="715162" y="2935708"/>
                </a:lnTo>
                <a:lnTo>
                  <a:pt x="838453" y="3015432"/>
                </a:lnTo>
                <a:lnTo>
                  <a:pt x="969173" y="3087385"/>
                </a:lnTo>
                <a:lnTo>
                  <a:pt x="1106795" y="3151137"/>
                </a:lnTo>
                <a:lnTo>
                  <a:pt x="1250792" y="3206260"/>
                </a:lnTo>
                <a:lnTo>
                  <a:pt x="1400636" y="3252323"/>
                </a:lnTo>
                <a:lnTo>
                  <a:pt x="1555801" y="3288897"/>
                </a:lnTo>
                <a:lnTo>
                  <a:pt x="1715760" y="3315554"/>
                </a:lnTo>
                <a:lnTo>
                  <a:pt x="1879986" y="3331863"/>
                </a:lnTo>
                <a:lnTo>
                  <a:pt x="2047951" y="3337394"/>
                </a:lnTo>
                <a:lnTo>
                  <a:pt x="2215912" y="3331863"/>
                </a:lnTo>
                <a:lnTo>
                  <a:pt x="2380135" y="3315554"/>
                </a:lnTo>
                <a:lnTo>
                  <a:pt x="2540091" y="3288897"/>
                </a:lnTo>
                <a:lnTo>
                  <a:pt x="2695254" y="3252323"/>
                </a:lnTo>
                <a:lnTo>
                  <a:pt x="2845097" y="3206260"/>
                </a:lnTo>
                <a:lnTo>
                  <a:pt x="2989093" y="3151137"/>
                </a:lnTo>
                <a:lnTo>
                  <a:pt x="3126713" y="3087385"/>
                </a:lnTo>
                <a:lnTo>
                  <a:pt x="3257433" y="3015432"/>
                </a:lnTo>
                <a:lnTo>
                  <a:pt x="3380724" y="2935708"/>
                </a:lnTo>
                <a:lnTo>
                  <a:pt x="3496059" y="2848643"/>
                </a:lnTo>
                <a:lnTo>
                  <a:pt x="3602911" y="2754666"/>
                </a:lnTo>
                <a:lnTo>
                  <a:pt x="3700753" y="2654206"/>
                </a:lnTo>
                <a:lnTo>
                  <a:pt x="3789059" y="2547693"/>
                </a:lnTo>
                <a:lnTo>
                  <a:pt x="3867300" y="2435557"/>
                </a:lnTo>
                <a:lnTo>
                  <a:pt x="3934951" y="2318226"/>
                </a:lnTo>
                <a:lnTo>
                  <a:pt x="3991483" y="2196131"/>
                </a:lnTo>
                <a:lnTo>
                  <a:pt x="4036370" y="2069700"/>
                </a:lnTo>
                <a:lnTo>
                  <a:pt x="4069085" y="1939363"/>
                </a:lnTo>
                <a:lnTo>
                  <a:pt x="4089100" y="1805550"/>
                </a:lnTo>
                <a:lnTo>
                  <a:pt x="4095889" y="1668691"/>
                </a:lnTo>
                <a:lnTo>
                  <a:pt x="4089100" y="1531833"/>
                </a:lnTo>
                <a:lnTo>
                  <a:pt x="4069085" y="1398021"/>
                </a:lnTo>
                <a:lnTo>
                  <a:pt x="4036370" y="1267686"/>
                </a:lnTo>
                <a:lnTo>
                  <a:pt x="3991483" y="1141257"/>
                </a:lnTo>
                <a:lnTo>
                  <a:pt x="3934951" y="1019163"/>
                </a:lnTo>
                <a:lnTo>
                  <a:pt x="3867300" y="901833"/>
                </a:lnTo>
                <a:lnTo>
                  <a:pt x="3789059" y="789697"/>
                </a:lnTo>
                <a:lnTo>
                  <a:pt x="3700753" y="683185"/>
                </a:lnTo>
                <a:lnTo>
                  <a:pt x="3602911" y="582726"/>
                </a:lnTo>
                <a:lnTo>
                  <a:pt x="3496059" y="488749"/>
                </a:lnTo>
                <a:lnTo>
                  <a:pt x="3380724" y="401685"/>
                </a:lnTo>
                <a:lnTo>
                  <a:pt x="3257433" y="321961"/>
                </a:lnTo>
                <a:lnTo>
                  <a:pt x="3126713" y="250009"/>
                </a:lnTo>
                <a:lnTo>
                  <a:pt x="2989093" y="186257"/>
                </a:lnTo>
                <a:lnTo>
                  <a:pt x="2845097" y="131134"/>
                </a:lnTo>
                <a:lnTo>
                  <a:pt x="2695254" y="85071"/>
                </a:lnTo>
                <a:lnTo>
                  <a:pt x="2540091" y="48496"/>
                </a:lnTo>
                <a:lnTo>
                  <a:pt x="2380135" y="21840"/>
                </a:lnTo>
                <a:lnTo>
                  <a:pt x="2215912" y="5531"/>
                </a:lnTo>
                <a:lnTo>
                  <a:pt x="2047951" y="0"/>
                </a:lnTo>
                <a:close/>
              </a:path>
            </a:pathLst>
          </a:custGeom>
          <a:solidFill>
            <a:srgbClr val="AFDF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3000" y="3501225"/>
            <a:ext cx="3482450" cy="18135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99420" y="3597638"/>
            <a:ext cx="3120084" cy="1449565"/>
          </a:xfrm>
          <a:custGeom>
            <a:avLst/>
            <a:gdLst/>
            <a:ahLst/>
            <a:cxnLst/>
            <a:rect l="l" t="t" r="r" b="b"/>
            <a:pathLst>
              <a:path w="3120084" h="1449565">
                <a:moveTo>
                  <a:pt x="145821" y="0"/>
                </a:moveTo>
                <a:lnTo>
                  <a:pt x="103710" y="6371"/>
                </a:lnTo>
                <a:lnTo>
                  <a:pt x="66429" y="24244"/>
                </a:lnTo>
                <a:lnTo>
                  <a:pt x="35779" y="51757"/>
                </a:lnTo>
                <a:lnTo>
                  <a:pt x="13564" y="87048"/>
                </a:lnTo>
                <a:lnTo>
                  <a:pt x="1586" y="128257"/>
                </a:lnTo>
                <a:lnTo>
                  <a:pt x="0" y="1299019"/>
                </a:lnTo>
                <a:lnTo>
                  <a:pt x="707" y="1313945"/>
                </a:lnTo>
                <a:lnTo>
                  <a:pt x="10792" y="1355956"/>
                </a:lnTo>
                <a:lnTo>
                  <a:pt x="31416" y="1392370"/>
                </a:lnTo>
                <a:lnTo>
                  <a:pt x="60777" y="1421321"/>
                </a:lnTo>
                <a:lnTo>
                  <a:pt x="97072" y="1440945"/>
                </a:lnTo>
                <a:lnTo>
                  <a:pt x="138498" y="1449378"/>
                </a:lnTo>
                <a:lnTo>
                  <a:pt x="2348776" y="1449565"/>
                </a:lnTo>
                <a:lnTo>
                  <a:pt x="2363238" y="1448834"/>
                </a:lnTo>
                <a:lnTo>
                  <a:pt x="2403939" y="1438418"/>
                </a:lnTo>
                <a:lnTo>
                  <a:pt x="2439210" y="1417121"/>
                </a:lnTo>
                <a:lnTo>
                  <a:pt x="2467248" y="1386805"/>
                </a:lnTo>
                <a:lnTo>
                  <a:pt x="2486251" y="1349335"/>
                </a:lnTo>
                <a:lnTo>
                  <a:pt x="2494416" y="1306576"/>
                </a:lnTo>
                <a:lnTo>
                  <a:pt x="2494597" y="923328"/>
                </a:lnTo>
                <a:lnTo>
                  <a:pt x="3111980" y="923328"/>
                </a:lnTo>
                <a:lnTo>
                  <a:pt x="3107641" y="916366"/>
                </a:lnTo>
                <a:lnTo>
                  <a:pt x="3098896" y="906184"/>
                </a:lnTo>
                <a:lnTo>
                  <a:pt x="3094342" y="901814"/>
                </a:lnTo>
                <a:lnTo>
                  <a:pt x="2936307" y="758228"/>
                </a:lnTo>
                <a:lnTo>
                  <a:pt x="2648318" y="758228"/>
                </a:lnTo>
                <a:lnTo>
                  <a:pt x="2494597" y="725030"/>
                </a:lnTo>
                <a:lnTo>
                  <a:pt x="2494597" y="150545"/>
                </a:lnTo>
                <a:lnTo>
                  <a:pt x="2493889" y="135616"/>
                </a:lnTo>
                <a:lnTo>
                  <a:pt x="2483804" y="93597"/>
                </a:lnTo>
                <a:lnTo>
                  <a:pt x="2463180" y="57184"/>
                </a:lnTo>
                <a:lnTo>
                  <a:pt x="2433820" y="28236"/>
                </a:lnTo>
                <a:lnTo>
                  <a:pt x="2397525" y="8616"/>
                </a:lnTo>
                <a:lnTo>
                  <a:pt x="2356098" y="186"/>
                </a:lnTo>
                <a:lnTo>
                  <a:pt x="145821" y="0"/>
                </a:lnTo>
                <a:close/>
              </a:path>
              <a:path w="3120084" h="1449565">
                <a:moveTo>
                  <a:pt x="3111980" y="923328"/>
                </a:moveTo>
                <a:lnTo>
                  <a:pt x="2494597" y="923328"/>
                </a:lnTo>
                <a:lnTo>
                  <a:pt x="2607170" y="947648"/>
                </a:lnTo>
                <a:lnTo>
                  <a:pt x="2581478" y="1065898"/>
                </a:lnTo>
                <a:lnTo>
                  <a:pt x="2579364" y="1079932"/>
                </a:lnTo>
                <a:lnTo>
                  <a:pt x="2579304" y="1092737"/>
                </a:lnTo>
                <a:lnTo>
                  <a:pt x="2581187" y="1104210"/>
                </a:lnTo>
                <a:lnTo>
                  <a:pt x="2605949" y="1134803"/>
                </a:lnTo>
                <a:lnTo>
                  <a:pt x="2627124" y="1139519"/>
                </a:lnTo>
                <a:lnTo>
                  <a:pt x="2639524" y="1138882"/>
                </a:lnTo>
                <a:lnTo>
                  <a:pt x="3072587" y="1001966"/>
                </a:lnTo>
                <a:lnTo>
                  <a:pt x="3112481" y="975208"/>
                </a:lnTo>
                <a:lnTo>
                  <a:pt x="3120084" y="947114"/>
                </a:lnTo>
                <a:lnTo>
                  <a:pt x="3118204" y="936972"/>
                </a:lnTo>
                <a:lnTo>
                  <a:pt x="3114067" y="926676"/>
                </a:lnTo>
                <a:lnTo>
                  <a:pt x="3111980" y="923328"/>
                </a:lnTo>
                <a:close/>
              </a:path>
              <a:path w="3120084" h="1449565">
                <a:moveTo>
                  <a:pt x="2728444" y="587445"/>
                </a:moveTo>
                <a:lnTo>
                  <a:pt x="2692429" y="601760"/>
                </a:lnTo>
                <a:lnTo>
                  <a:pt x="2648318" y="758228"/>
                </a:lnTo>
                <a:lnTo>
                  <a:pt x="2936307" y="758228"/>
                </a:lnTo>
                <a:lnTo>
                  <a:pt x="2771660" y="608634"/>
                </a:lnTo>
                <a:lnTo>
                  <a:pt x="2728444" y="587445"/>
                </a:lnTo>
                <a:close/>
              </a:path>
            </a:pathLst>
          </a:custGeom>
          <a:solidFill>
            <a:srgbClr val="CFA9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496532" y="1181064"/>
            <a:ext cx="3378314" cy="290975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592937" y="1277477"/>
            <a:ext cx="3014605" cy="2546979"/>
          </a:xfrm>
          <a:custGeom>
            <a:avLst/>
            <a:gdLst/>
            <a:ahLst/>
            <a:cxnLst/>
            <a:rect l="l" t="t" r="r" b="b"/>
            <a:pathLst>
              <a:path w="3014605" h="2546979">
                <a:moveTo>
                  <a:pt x="113152" y="1989069"/>
                </a:moveTo>
                <a:lnTo>
                  <a:pt x="78154" y="2006447"/>
                </a:lnTo>
                <a:lnTo>
                  <a:pt x="17703" y="2361023"/>
                </a:lnTo>
                <a:lnTo>
                  <a:pt x="1101" y="2476804"/>
                </a:lnTo>
                <a:lnTo>
                  <a:pt x="0" y="2491025"/>
                </a:lnTo>
                <a:lnTo>
                  <a:pt x="877" y="2503858"/>
                </a:lnTo>
                <a:lnTo>
                  <a:pt x="21798" y="2539443"/>
                </a:lnTo>
                <a:lnTo>
                  <a:pt x="52447" y="2546979"/>
                </a:lnTo>
                <a:lnTo>
                  <a:pt x="64879" y="2545344"/>
                </a:lnTo>
                <a:lnTo>
                  <a:pt x="486393" y="2377922"/>
                </a:lnTo>
                <a:lnTo>
                  <a:pt x="524337" y="2348251"/>
                </a:lnTo>
                <a:lnTo>
                  <a:pt x="530207" y="2329451"/>
                </a:lnTo>
                <a:lnTo>
                  <a:pt x="529793" y="2319564"/>
                </a:lnTo>
                <a:lnTo>
                  <a:pt x="505326" y="2280126"/>
                </a:lnTo>
                <a:lnTo>
                  <a:pt x="408682" y="2203996"/>
                </a:lnTo>
                <a:lnTo>
                  <a:pt x="407132" y="2202802"/>
                </a:lnTo>
                <a:lnTo>
                  <a:pt x="405672" y="2201633"/>
                </a:lnTo>
                <a:lnTo>
                  <a:pt x="499530" y="2081885"/>
                </a:lnTo>
                <a:lnTo>
                  <a:pt x="253246" y="2081885"/>
                </a:lnTo>
                <a:lnTo>
                  <a:pt x="158098" y="2007108"/>
                </a:lnTo>
                <a:lnTo>
                  <a:pt x="146411" y="1999084"/>
                </a:lnTo>
                <a:lnTo>
                  <a:pt x="134932" y="1993440"/>
                </a:lnTo>
                <a:lnTo>
                  <a:pt x="123800" y="1990120"/>
                </a:lnTo>
                <a:lnTo>
                  <a:pt x="113152" y="1989069"/>
                </a:lnTo>
                <a:close/>
              </a:path>
              <a:path w="3014605" h="2546979">
                <a:moveTo>
                  <a:pt x="2872723" y="0"/>
                </a:moveTo>
                <a:lnTo>
                  <a:pt x="729250" y="3"/>
                </a:lnTo>
                <a:lnTo>
                  <a:pt x="679967" y="11200"/>
                </a:lnTo>
                <a:lnTo>
                  <a:pt x="647733" y="32758"/>
                </a:lnTo>
                <a:lnTo>
                  <a:pt x="621076" y="63707"/>
                </a:lnTo>
                <a:lnTo>
                  <a:pt x="601332" y="102346"/>
                </a:lnTo>
                <a:lnTo>
                  <a:pt x="589840" y="146975"/>
                </a:lnTo>
                <a:lnTo>
                  <a:pt x="587424" y="179216"/>
                </a:lnTo>
                <a:lnTo>
                  <a:pt x="587453" y="1556898"/>
                </a:lnTo>
                <a:lnTo>
                  <a:pt x="590851" y="1595015"/>
                </a:lnTo>
                <a:lnTo>
                  <a:pt x="600544" y="1631211"/>
                </a:lnTo>
                <a:lnTo>
                  <a:pt x="253246" y="2081885"/>
                </a:lnTo>
                <a:lnTo>
                  <a:pt x="499530" y="2081885"/>
                </a:lnTo>
                <a:lnTo>
                  <a:pt x="770543" y="1736115"/>
                </a:lnTo>
                <a:lnTo>
                  <a:pt x="2872723" y="1736115"/>
                </a:lnTo>
                <a:lnTo>
                  <a:pt x="2910310" y="1729720"/>
                </a:lnTo>
                <a:lnTo>
                  <a:pt x="2944105" y="1711669"/>
                </a:lnTo>
                <a:lnTo>
                  <a:pt x="2972770" y="1683662"/>
                </a:lnTo>
                <a:lnTo>
                  <a:pt x="2994966" y="1647398"/>
                </a:lnTo>
                <a:lnTo>
                  <a:pt x="3009357" y="1604577"/>
                </a:lnTo>
                <a:lnTo>
                  <a:pt x="3014605" y="1556898"/>
                </a:lnTo>
                <a:lnTo>
                  <a:pt x="3014569" y="179216"/>
                </a:lnTo>
                <a:lnTo>
                  <a:pt x="3009575" y="132536"/>
                </a:lnTo>
                <a:lnTo>
                  <a:pt x="2995370" y="89590"/>
                </a:lnTo>
                <a:lnTo>
                  <a:pt x="2973330" y="53164"/>
                </a:lnTo>
                <a:lnTo>
                  <a:pt x="2944792" y="24958"/>
                </a:lnTo>
                <a:lnTo>
                  <a:pt x="2911095" y="6671"/>
                </a:lnTo>
                <a:lnTo>
                  <a:pt x="2873577" y="3"/>
                </a:lnTo>
                <a:lnTo>
                  <a:pt x="2872723" y="0"/>
                </a:lnTo>
                <a:close/>
              </a:path>
            </a:pathLst>
          </a:custGeom>
          <a:solidFill>
            <a:srgbClr val="C7D55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055935" y="3330144"/>
            <a:ext cx="3120891" cy="186270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152372" y="3426557"/>
            <a:ext cx="2758599" cy="1500149"/>
          </a:xfrm>
          <a:custGeom>
            <a:avLst/>
            <a:gdLst/>
            <a:ahLst/>
            <a:cxnLst/>
            <a:rect l="l" t="t" r="r" b="b"/>
            <a:pathLst>
              <a:path w="2758599" h="1500149">
                <a:moveTo>
                  <a:pt x="2758482" y="865619"/>
                </a:moveTo>
                <a:lnTo>
                  <a:pt x="685349" y="865619"/>
                </a:lnTo>
                <a:lnTo>
                  <a:pt x="685349" y="1344345"/>
                </a:lnTo>
                <a:lnTo>
                  <a:pt x="691115" y="1391958"/>
                </a:lnTo>
                <a:lnTo>
                  <a:pt x="707216" y="1433628"/>
                </a:lnTo>
                <a:lnTo>
                  <a:pt x="731858" y="1467046"/>
                </a:lnTo>
                <a:lnTo>
                  <a:pt x="763247" y="1489905"/>
                </a:lnTo>
                <a:lnTo>
                  <a:pt x="2637390" y="1500149"/>
                </a:lnTo>
                <a:lnTo>
                  <a:pt x="2650140" y="1499297"/>
                </a:lnTo>
                <a:lnTo>
                  <a:pt x="2696667" y="1480270"/>
                </a:lnTo>
                <a:lnTo>
                  <a:pt x="2725005" y="1451995"/>
                </a:lnTo>
                <a:lnTo>
                  <a:pt x="2745726" y="1414281"/>
                </a:lnTo>
                <a:lnTo>
                  <a:pt x="2757034" y="1369437"/>
                </a:lnTo>
                <a:lnTo>
                  <a:pt x="2758482" y="865619"/>
                </a:lnTo>
                <a:close/>
              </a:path>
              <a:path w="2758599" h="1500149">
                <a:moveTo>
                  <a:pt x="354015" y="588840"/>
                </a:moveTo>
                <a:lnTo>
                  <a:pt x="313861" y="602634"/>
                </a:lnTo>
                <a:lnTo>
                  <a:pt x="19488" y="950137"/>
                </a:lnTo>
                <a:lnTo>
                  <a:pt x="1426" y="983746"/>
                </a:lnTo>
                <a:lnTo>
                  <a:pt x="0" y="994323"/>
                </a:lnTo>
                <a:lnTo>
                  <a:pt x="788" y="1004357"/>
                </a:lnTo>
                <a:lnTo>
                  <a:pt x="25093" y="1036307"/>
                </a:lnTo>
                <a:lnTo>
                  <a:pt x="483813" y="1122489"/>
                </a:lnTo>
                <a:lnTo>
                  <a:pt x="497942" y="1124055"/>
                </a:lnTo>
                <a:lnTo>
                  <a:pt x="510758" y="1123608"/>
                </a:lnTo>
                <a:lnTo>
                  <a:pt x="546960" y="1103985"/>
                </a:lnTo>
                <a:lnTo>
                  <a:pt x="555588" y="1073753"/>
                </a:lnTo>
                <a:lnTo>
                  <a:pt x="554420" y="1061333"/>
                </a:lnTo>
                <a:lnTo>
                  <a:pt x="551070" y="1047932"/>
                </a:lnTo>
                <a:lnTo>
                  <a:pt x="510305" y="935443"/>
                </a:lnTo>
                <a:lnTo>
                  <a:pt x="509670" y="933754"/>
                </a:lnTo>
                <a:lnTo>
                  <a:pt x="508387" y="930147"/>
                </a:lnTo>
                <a:lnTo>
                  <a:pt x="685349" y="865619"/>
                </a:lnTo>
                <a:lnTo>
                  <a:pt x="2758482" y="865619"/>
                </a:lnTo>
                <a:lnTo>
                  <a:pt x="2758501" y="747966"/>
                </a:lnTo>
                <a:lnTo>
                  <a:pt x="442208" y="747966"/>
                </a:lnTo>
                <a:lnTo>
                  <a:pt x="440938" y="744448"/>
                </a:lnTo>
                <a:lnTo>
                  <a:pt x="440303" y="742797"/>
                </a:lnTo>
                <a:lnTo>
                  <a:pt x="400894" y="634225"/>
                </a:lnTo>
                <a:lnTo>
                  <a:pt x="372561" y="595358"/>
                </a:lnTo>
                <a:lnTo>
                  <a:pt x="363534" y="591002"/>
                </a:lnTo>
                <a:lnTo>
                  <a:pt x="354015" y="588840"/>
                </a:lnTo>
                <a:close/>
              </a:path>
              <a:path w="2758599" h="1500149">
                <a:moveTo>
                  <a:pt x="2637390" y="0"/>
                </a:moveTo>
                <a:lnTo>
                  <a:pt x="806558" y="0"/>
                </a:lnTo>
                <a:lnTo>
                  <a:pt x="793805" y="852"/>
                </a:lnTo>
                <a:lnTo>
                  <a:pt x="747272" y="19877"/>
                </a:lnTo>
                <a:lnTo>
                  <a:pt x="718935" y="48152"/>
                </a:lnTo>
                <a:lnTo>
                  <a:pt x="698217" y="85865"/>
                </a:lnTo>
                <a:lnTo>
                  <a:pt x="686912" y="130711"/>
                </a:lnTo>
                <a:lnTo>
                  <a:pt x="685349" y="659320"/>
                </a:lnTo>
                <a:lnTo>
                  <a:pt x="442208" y="747966"/>
                </a:lnTo>
                <a:lnTo>
                  <a:pt x="2758501" y="747966"/>
                </a:lnTo>
                <a:lnTo>
                  <a:pt x="2758599" y="155790"/>
                </a:lnTo>
                <a:lnTo>
                  <a:pt x="2752831" y="108177"/>
                </a:lnTo>
                <a:lnTo>
                  <a:pt x="2736726" y="66508"/>
                </a:lnTo>
                <a:lnTo>
                  <a:pt x="2712080" y="33093"/>
                </a:lnTo>
                <a:lnTo>
                  <a:pt x="2680689" y="10238"/>
                </a:lnTo>
                <a:lnTo>
                  <a:pt x="2644349" y="252"/>
                </a:lnTo>
                <a:lnTo>
                  <a:pt x="2637390" y="0"/>
                </a:lnTo>
                <a:close/>
              </a:path>
            </a:pathLst>
          </a:custGeom>
          <a:solidFill>
            <a:srgbClr val="C1DA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935508" y="5116842"/>
            <a:ext cx="3057258" cy="18311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032019" y="5213245"/>
            <a:ext cx="2693541" cy="1500149"/>
          </a:xfrm>
          <a:custGeom>
            <a:avLst/>
            <a:gdLst/>
            <a:ahLst/>
            <a:cxnLst/>
            <a:rect l="l" t="t" r="r" b="b"/>
            <a:pathLst>
              <a:path w="2693541" h="1500149">
                <a:moveTo>
                  <a:pt x="2693442" y="753757"/>
                </a:moveTo>
                <a:lnTo>
                  <a:pt x="403756" y="753757"/>
                </a:lnTo>
                <a:lnTo>
                  <a:pt x="620291" y="868527"/>
                </a:lnTo>
                <a:lnTo>
                  <a:pt x="620291" y="1344345"/>
                </a:lnTo>
                <a:lnTo>
                  <a:pt x="626057" y="1391958"/>
                </a:lnTo>
                <a:lnTo>
                  <a:pt x="642158" y="1433628"/>
                </a:lnTo>
                <a:lnTo>
                  <a:pt x="666800" y="1467046"/>
                </a:lnTo>
                <a:lnTo>
                  <a:pt x="698189" y="1489905"/>
                </a:lnTo>
                <a:lnTo>
                  <a:pt x="2572332" y="1500149"/>
                </a:lnTo>
                <a:lnTo>
                  <a:pt x="2585082" y="1499297"/>
                </a:lnTo>
                <a:lnTo>
                  <a:pt x="2631609" y="1480270"/>
                </a:lnTo>
                <a:lnTo>
                  <a:pt x="2659947" y="1451995"/>
                </a:lnTo>
                <a:lnTo>
                  <a:pt x="2680668" y="1414281"/>
                </a:lnTo>
                <a:lnTo>
                  <a:pt x="2691976" y="1369437"/>
                </a:lnTo>
                <a:lnTo>
                  <a:pt x="2693344" y="1353303"/>
                </a:lnTo>
                <a:lnTo>
                  <a:pt x="2693442" y="753757"/>
                </a:lnTo>
                <a:close/>
              </a:path>
              <a:path w="2693541" h="1500149">
                <a:moveTo>
                  <a:pt x="498251" y="388827"/>
                </a:moveTo>
                <a:lnTo>
                  <a:pt x="61453" y="404101"/>
                </a:lnTo>
                <a:lnTo>
                  <a:pt x="23679" y="413594"/>
                </a:lnTo>
                <a:lnTo>
                  <a:pt x="461" y="446206"/>
                </a:lnTo>
                <a:lnTo>
                  <a:pt x="0" y="456995"/>
                </a:lnTo>
                <a:lnTo>
                  <a:pt x="1824" y="468560"/>
                </a:lnTo>
                <a:lnTo>
                  <a:pt x="244447" y="864336"/>
                </a:lnTo>
                <a:lnTo>
                  <a:pt x="271185" y="892081"/>
                </a:lnTo>
                <a:lnTo>
                  <a:pt x="290845" y="898890"/>
                </a:lnTo>
                <a:lnTo>
                  <a:pt x="300768" y="898803"/>
                </a:lnTo>
                <a:lnTo>
                  <a:pt x="337546" y="875303"/>
                </a:lnTo>
                <a:lnTo>
                  <a:pt x="401102" y="758723"/>
                </a:lnTo>
                <a:lnTo>
                  <a:pt x="401927" y="757123"/>
                </a:lnTo>
                <a:lnTo>
                  <a:pt x="402842" y="755408"/>
                </a:lnTo>
                <a:lnTo>
                  <a:pt x="403756" y="753757"/>
                </a:lnTo>
                <a:lnTo>
                  <a:pt x="2693442" y="753757"/>
                </a:lnTo>
                <a:lnTo>
                  <a:pt x="2693460" y="649160"/>
                </a:lnTo>
                <a:lnTo>
                  <a:pt x="620291" y="649160"/>
                </a:lnTo>
                <a:lnTo>
                  <a:pt x="494688" y="582599"/>
                </a:lnTo>
                <a:lnTo>
                  <a:pt x="495590" y="580974"/>
                </a:lnTo>
                <a:lnTo>
                  <a:pt x="497266" y="577735"/>
                </a:lnTo>
                <a:lnTo>
                  <a:pt x="551495" y="475754"/>
                </a:lnTo>
                <a:lnTo>
                  <a:pt x="557437" y="462548"/>
                </a:lnTo>
                <a:lnTo>
                  <a:pt x="560969" y="449999"/>
                </a:lnTo>
                <a:lnTo>
                  <a:pt x="562175" y="438242"/>
                </a:lnTo>
                <a:lnTo>
                  <a:pt x="561140" y="427412"/>
                </a:lnTo>
                <a:lnTo>
                  <a:pt x="536282" y="396041"/>
                </a:lnTo>
                <a:lnTo>
                  <a:pt x="512605" y="389409"/>
                </a:lnTo>
                <a:lnTo>
                  <a:pt x="498251" y="388827"/>
                </a:lnTo>
                <a:close/>
              </a:path>
              <a:path w="2693541" h="1500149">
                <a:moveTo>
                  <a:pt x="2572332" y="0"/>
                </a:moveTo>
                <a:lnTo>
                  <a:pt x="741500" y="0"/>
                </a:lnTo>
                <a:lnTo>
                  <a:pt x="728748" y="851"/>
                </a:lnTo>
                <a:lnTo>
                  <a:pt x="682217" y="19873"/>
                </a:lnTo>
                <a:lnTo>
                  <a:pt x="653880" y="48144"/>
                </a:lnTo>
                <a:lnTo>
                  <a:pt x="633162" y="85857"/>
                </a:lnTo>
                <a:lnTo>
                  <a:pt x="621855" y="130705"/>
                </a:lnTo>
                <a:lnTo>
                  <a:pt x="620291" y="649160"/>
                </a:lnTo>
                <a:lnTo>
                  <a:pt x="2693460" y="649160"/>
                </a:lnTo>
                <a:lnTo>
                  <a:pt x="2693541" y="155803"/>
                </a:lnTo>
                <a:lnTo>
                  <a:pt x="2692878" y="139410"/>
                </a:lnTo>
                <a:lnTo>
                  <a:pt x="2683466" y="93516"/>
                </a:lnTo>
                <a:lnTo>
                  <a:pt x="2664316" y="54340"/>
                </a:lnTo>
                <a:lnTo>
                  <a:pt x="2637224" y="24189"/>
                </a:lnTo>
                <a:lnTo>
                  <a:pt x="2603987" y="5367"/>
                </a:lnTo>
                <a:lnTo>
                  <a:pt x="2572332" y="0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1015964" y="1428788"/>
            <a:ext cx="3543195" cy="26957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1112379" y="1525186"/>
            <a:ext cx="3178797" cy="2332426"/>
          </a:xfrm>
          <a:custGeom>
            <a:avLst/>
            <a:gdLst/>
            <a:ahLst/>
            <a:cxnLst/>
            <a:rect l="l" t="t" r="r" b="b"/>
            <a:pathLst>
              <a:path w="3178797" h="2332426">
                <a:moveTo>
                  <a:pt x="2806798" y="1793862"/>
                </a:moveTo>
                <a:lnTo>
                  <a:pt x="2541892" y="1793862"/>
                </a:lnTo>
                <a:lnTo>
                  <a:pt x="2750223" y="2017521"/>
                </a:lnTo>
                <a:lnTo>
                  <a:pt x="2661577" y="2099906"/>
                </a:lnTo>
                <a:lnTo>
                  <a:pt x="2636836" y="2141072"/>
                </a:lnTo>
                <a:lnTo>
                  <a:pt x="2636325" y="2151069"/>
                </a:lnTo>
                <a:lnTo>
                  <a:pt x="2638019" y="2160668"/>
                </a:lnTo>
                <a:lnTo>
                  <a:pt x="2666204" y="2192272"/>
                </a:lnTo>
                <a:lnTo>
                  <a:pt x="3101174" y="2327998"/>
                </a:lnTo>
                <a:lnTo>
                  <a:pt x="3127718" y="2332426"/>
                </a:lnTo>
                <a:lnTo>
                  <a:pt x="3139306" y="2331519"/>
                </a:lnTo>
                <a:lnTo>
                  <a:pt x="3171881" y="2309455"/>
                </a:lnTo>
                <a:lnTo>
                  <a:pt x="3178797" y="2276380"/>
                </a:lnTo>
                <a:lnTo>
                  <a:pt x="3177184" y="2262746"/>
                </a:lnTo>
                <a:lnTo>
                  <a:pt x="3176244" y="2258237"/>
                </a:lnTo>
                <a:lnTo>
                  <a:pt x="3090884" y="1885568"/>
                </a:lnTo>
                <a:lnTo>
                  <a:pt x="2892221" y="1885568"/>
                </a:lnTo>
                <a:lnTo>
                  <a:pt x="2806798" y="1793862"/>
                </a:lnTo>
                <a:close/>
              </a:path>
              <a:path w="3178797" h="2332426">
                <a:moveTo>
                  <a:pt x="3028133" y="1781291"/>
                </a:moveTo>
                <a:lnTo>
                  <a:pt x="2985470" y="1799139"/>
                </a:lnTo>
                <a:lnTo>
                  <a:pt x="2892221" y="1885568"/>
                </a:lnTo>
                <a:lnTo>
                  <a:pt x="3090884" y="1885568"/>
                </a:lnTo>
                <a:lnTo>
                  <a:pt x="3078899" y="1833244"/>
                </a:lnTo>
                <a:lnTo>
                  <a:pt x="3055550" y="1791191"/>
                </a:lnTo>
                <a:lnTo>
                  <a:pt x="3028133" y="1781291"/>
                </a:lnTo>
                <a:close/>
              </a:path>
              <a:path w="3178797" h="2332426">
                <a:moveTo>
                  <a:pt x="156667" y="0"/>
                </a:moveTo>
                <a:lnTo>
                  <a:pt x="114667" y="5950"/>
                </a:lnTo>
                <a:lnTo>
                  <a:pt x="76977" y="22732"/>
                </a:lnTo>
                <a:lnTo>
                  <a:pt x="45132" y="48742"/>
                </a:lnTo>
                <a:lnTo>
                  <a:pt x="20667" y="82377"/>
                </a:lnTo>
                <a:lnTo>
                  <a:pt x="5117" y="122033"/>
                </a:lnTo>
                <a:lnTo>
                  <a:pt x="0" y="382803"/>
                </a:lnTo>
                <a:lnTo>
                  <a:pt x="0" y="1631441"/>
                </a:lnTo>
                <a:lnTo>
                  <a:pt x="5695" y="1675322"/>
                </a:lnTo>
                <a:lnTo>
                  <a:pt x="21758" y="1714698"/>
                </a:lnTo>
                <a:lnTo>
                  <a:pt x="46655" y="1747968"/>
                </a:lnTo>
                <a:lnTo>
                  <a:pt x="78849" y="1773527"/>
                </a:lnTo>
                <a:lnTo>
                  <a:pt x="116807" y="1789773"/>
                </a:lnTo>
                <a:lnTo>
                  <a:pt x="2523350" y="1795119"/>
                </a:lnTo>
                <a:lnTo>
                  <a:pt x="2529636" y="1795119"/>
                </a:lnTo>
                <a:lnTo>
                  <a:pt x="2535796" y="1794624"/>
                </a:lnTo>
                <a:lnTo>
                  <a:pt x="2541892" y="1793862"/>
                </a:lnTo>
                <a:lnTo>
                  <a:pt x="2806798" y="1793862"/>
                </a:lnTo>
                <a:lnTo>
                  <a:pt x="2678112" y="1655711"/>
                </a:lnTo>
                <a:lnTo>
                  <a:pt x="2679242" y="1647774"/>
                </a:lnTo>
                <a:lnTo>
                  <a:pt x="2680030" y="1639709"/>
                </a:lnTo>
                <a:lnTo>
                  <a:pt x="2680030" y="163677"/>
                </a:lnTo>
                <a:lnTo>
                  <a:pt x="2679378" y="148650"/>
                </a:lnTo>
                <a:lnTo>
                  <a:pt x="2670056" y="106094"/>
                </a:lnTo>
                <a:lnTo>
                  <a:pt x="2650879" y="68576"/>
                </a:lnTo>
                <a:lnTo>
                  <a:pt x="2623380" y="37699"/>
                </a:lnTo>
                <a:lnTo>
                  <a:pt x="2589093" y="15065"/>
                </a:lnTo>
                <a:lnTo>
                  <a:pt x="2549553" y="2279"/>
                </a:lnTo>
                <a:lnTo>
                  <a:pt x="2535471" y="482"/>
                </a:lnTo>
                <a:lnTo>
                  <a:pt x="156667" y="0"/>
                </a:lnTo>
                <a:close/>
              </a:path>
            </a:pathLst>
          </a:custGeom>
          <a:solidFill>
            <a:srgbClr val="FDD27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809523" y="3356673"/>
            <a:ext cx="25298" cy="8420"/>
          </a:xfrm>
          <a:custGeom>
            <a:avLst/>
            <a:gdLst/>
            <a:ahLst/>
            <a:cxnLst/>
            <a:rect l="l" t="t" r="r" b="b"/>
            <a:pathLst>
              <a:path w="25298" h="8420">
                <a:moveTo>
                  <a:pt x="0" y="4210"/>
                </a:moveTo>
                <a:lnTo>
                  <a:pt x="25298" y="4210"/>
                </a:lnTo>
              </a:path>
            </a:pathLst>
          </a:custGeom>
          <a:ln w="9690">
            <a:solidFill>
              <a:srgbClr val="F8B3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3864548" y="708380"/>
            <a:ext cx="3187418" cy="304280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3960964" y="804791"/>
            <a:ext cx="1764702" cy="2680407"/>
          </a:xfrm>
          <a:custGeom>
            <a:avLst/>
            <a:gdLst/>
            <a:ahLst/>
            <a:cxnLst/>
            <a:rect l="l" t="t" r="r" b="b"/>
            <a:pathLst>
              <a:path w="1764702" h="2680407">
                <a:moveTo>
                  <a:pt x="1265783" y="2179371"/>
                </a:moveTo>
                <a:lnTo>
                  <a:pt x="1227483" y="2188339"/>
                </a:lnTo>
                <a:lnTo>
                  <a:pt x="1203149" y="2220977"/>
                </a:lnTo>
                <a:lnTo>
                  <a:pt x="1202304" y="2231823"/>
                </a:lnTo>
                <a:lnTo>
                  <a:pt x="1203695" y="2243441"/>
                </a:lnTo>
                <a:lnTo>
                  <a:pt x="1439075" y="2644889"/>
                </a:lnTo>
                <a:lnTo>
                  <a:pt x="1465402" y="2673209"/>
                </a:lnTo>
                <a:lnTo>
                  <a:pt x="1494974" y="2680407"/>
                </a:lnTo>
                <a:lnTo>
                  <a:pt x="1504834" y="2678123"/>
                </a:lnTo>
                <a:lnTo>
                  <a:pt x="1540188" y="2645634"/>
                </a:lnTo>
                <a:lnTo>
                  <a:pt x="1753349" y="2270925"/>
                </a:lnTo>
                <a:lnTo>
                  <a:pt x="1764702" y="2233406"/>
                </a:lnTo>
                <a:lnTo>
                  <a:pt x="1763975" y="2222234"/>
                </a:lnTo>
                <a:lnTo>
                  <a:pt x="1740595" y="2188542"/>
                </a:lnTo>
                <a:lnTo>
                  <a:pt x="1265783" y="2179371"/>
                </a:lnTo>
                <a:close/>
              </a:path>
              <a:path w="1764702" h="2680407">
                <a:moveTo>
                  <a:pt x="2658237" y="0"/>
                </a:moveTo>
                <a:lnTo>
                  <a:pt x="165036" y="0"/>
                </a:lnTo>
                <a:lnTo>
                  <a:pt x="150261" y="647"/>
                </a:lnTo>
                <a:lnTo>
                  <a:pt x="108344" y="9915"/>
                </a:lnTo>
                <a:lnTo>
                  <a:pt x="71201" y="29019"/>
                </a:lnTo>
                <a:lnTo>
                  <a:pt x="40330" y="56473"/>
                </a:lnTo>
                <a:lnTo>
                  <a:pt x="17229" y="90792"/>
                </a:lnTo>
                <a:lnTo>
                  <a:pt x="3395" y="130492"/>
                </a:lnTo>
                <a:lnTo>
                  <a:pt x="0" y="1771942"/>
                </a:lnTo>
                <a:lnTo>
                  <a:pt x="652" y="1786597"/>
                </a:lnTo>
                <a:lnTo>
                  <a:pt x="9998" y="1828173"/>
                </a:lnTo>
                <a:lnTo>
                  <a:pt x="29262" y="1865009"/>
                </a:lnTo>
                <a:lnTo>
                  <a:pt x="56946" y="1895622"/>
                </a:lnTo>
                <a:lnTo>
                  <a:pt x="91553" y="1918527"/>
                </a:lnTo>
                <a:lnTo>
                  <a:pt x="131584" y="1932242"/>
                </a:lnTo>
                <a:lnTo>
                  <a:pt x="1385722" y="1935607"/>
                </a:lnTo>
                <a:lnTo>
                  <a:pt x="1385722" y="2179383"/>
                </a:lnTo>
                <a:lnTo>
                  <a:pt x="1703971" y="2179383"/>
                </a:lnTo>
                <a:lnTo>
                  <a:pt x="1703791" y="2179367"/>
                </a:lnTo>
                <a:lnTo>
                  <a:pt x="1580002" y="2179365"/>
                </a:lnTo>
                <a:lnTo>
                  <a:pt x="1579511" y="1935607"/>
                </a:lnTo>
                <a:lnTo>
                  <a:pt x="2658237" y="1935607"/>
                </a:lnTo>
                <a:lnTo>
                  <a:pt x="2673013" y="1934959"/>
                </a:lnTo>
                <a:lnTo>
                  <a:pt x="2714936" y="1925694"/>
                </a:lnTo>
                <a:lnTo>
                  <a:pt x="2752082" y="1906595"/>
                </a:lnTo>
                <a:lnTo>
                  <a:pt x="2782954" y="1879145"/>
                </a:lnTo>
                <a:lnTo>
                  <a:pt x="2806056" y="1844829"/>
                </a:lnTo>
                <a:lnTo>
                  <a:pt x="2819890" y="1805130"/>
                </a:lnTo>
                <a:lnTo>
                  <a:pt x="2823286" y="163677"/>
                </a:lnTo>
                <a:lnTo>
                  <a:pt x="2822633" y="149024"/>
                </a:lnTo>
                <a:lnTo>
                  <a:pt x="2813288" y="107453"/>
                </a:lnTo>
                <a:lnTo>
                  <a:pt x="2794026" y="70617"/>
                </a:lnTo>
                <a:lnTo>
                  <a:pt x="2766345" y="40001"/>
                </a:lnTo>
                <a:lnTo>
                  <a:pt x="2731740" y="17090"/>
                </a:lnTo>
                <a:lnTo>
                  <a:pt x="2691710" y="3368"/>
                </a:lnTo>
                <a:lnTo>
                  <a:pt x="2662748" y="59"/>
                </a:lnTo>
                <a:lnTo>
                  <a:pt x="2658237" y="0"/>
                </a:lnTo>
                <a:close/>
              </a:path>
              <a:path w="1764702" h="2680407">
                <a:moveTo>
                  <a:pt x="1703761" y="2179365"/>
                </a:moveTo>
                <a:lnTo>
                  <a:pt x="1580002" y="2179367"/>
                </a:lnTo>
                <a:lnTo>
                  <a:pt x="1703791" y="2179367"/>
                </a:lnTo>
                <a:close/>
              </a:path>
            </a:pathLst>
          </a:custGeom>
          <a:solidFill>
            <a:srgbClr val="F8B33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681206" y="5259050"/>
            <a:ext cx="3531628" cy="158503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777623" y="5355468"/>
            <a:ext cx="3168741" cy="1222019"/>
          </a:xfrm>
          <a:custGeom>
            <a:avLst/>
            <a:gdLst/>
            <a:ahLst/>
            <a:cxnLst/>
            <a:rect l="l" t="t" r="r" b="b"/>
            <a:pathLst>
              <a:path w="3168741" h="1222019">
                <a:moveTo>
                  <a:pt x="145834" y="0"/>
                </a:moveTo>
                <a:lnTo>
                  <a:pt x="103724" y="6370"/>
                </a:lnTo>
                <a:lnTo>
                  <a:pt x="66441" y="24242"/>
                </a:lnTo>
                <a:lnTo>
                  <a:pt x="35788" y="51753"/>
                </a:lnTo>
                <a:lnTo>
                  <a:pt x="13570" y="87042"/>
                </a:lnTo>
                <a:lnTo>
                  <a:pt x="1588" y="128248"/>
                </a:lnTo>
                <a:lnTo>
                  <a:pt x="89" y="231315"/>
                </a:lnTo>
                <a:lnTo>
                  <a:pt x="0" y="1071460"/>
                </a:lnTo>
                <a:lnTo>
                  <a:pt x="707" y="1086389"/>
                </a:lnTo>
                <a:lnTo>
                  <a:pt x="10792" y="1128406"/>
                </a:lnTo>
                <a:lnTo>
                  <a:pt x="31416" y="1164820"/>
                </a:lnTo>
                <a:lnTo>
                  <a:pt x="60776" y="1193771"/>
                </a:lnTo>
                <a:lnTo>
                  <a:pt x="97068" y="1213395"/>
                </a:lnTo>
                <a:lnTo>
                  <a:pt x="138491" y="1221831"/>
                </a:lnTo>
                <a:lnTo>
                  <a:pt x="2348788" y="1222019"/>
                </a:lnTo>
                <a:lnTo>
                  <a:pt x="2363248" y="1221288"/>
                </a:lnTo>
                <a:lnTo>
                  <a:pt x="2403944" y="1210874"/>
                </a:lnTo>
                <a:lnTo>
                  <a:pt x="2439212" y="1189578"/>
                </a:lnTo>
                <a:lnTo>
                  <a:pt x="2467249" y="1159262"/>
                </a:lnTo>
                <a:lnTo>
                  <a:pt x="2486251" y="1121788"/>
                </a:lnTo>
                <a:lnTo>
                  <a:pt x="2494416" y="1079020"/>
                </a:lnTo>
                <a:lnTo>
                  <a:pt x="2494597" y="879957"/>
                </a:lnTo>
                <a:lnTo>
                  <a:pt x="2494610" y="702754"/>
                </a:lnTo>
                <a:lnTo>
                  <a:pt x="2735491" y="605193"/>
                </a:lnTo>
                <a:lnTo>
                  <a:pt x="2981113" y="605193"/>
                </a:lnTo>
                <a:lnTo>
                  <a:pt x="3068426" y="493623"/>
                </a:lnTo>
                <a:lnTo>
                  <a:pt x="2494610" y="493623"/>
                </a:lnTo>
                <a:lnTo>
                  <a:pt x="2494597" y="150545"/>
                </a:lnTo>
                <a:lnTo>
                  <a:pt x="2488426" y="107071"/>
                </a:lnTo>
                <a:lnTo>
                  <a:pt x="2471114" y="68581"/>
                </a:lnTo>
                <a:lnTo>
                  <a:pt x="2444464" y="36937"/>
                </a:lnTo>
                <a:lnTo>
                  <a:pt x="2410281" y="14002"/>
                </a:lnTo>
                <a:lnTo>
                  <a:pt x="2370367" y="1637"/>
                </a:lnTo>
                <a:lnTo>
                  <a:pt x="2356100" y="185"/>
                </a:lnTo>
                <a:lnTo>
                  <a:pt x="145834" y="0"/>
                </a:lnTo>
                <a:close/>
              </a:path>
              <a:path w="3168741" h="1222019">
                <a:moveTo>
                  <a:pt x="2981113" y="605193"/>
                </a:moveTo>
                <a:lnTo>
                  <a:pt x="2735491" y="605193"/>
                </a:lnTo>
                <a:lnTo>
                  <a:pt x="2780791" y="717397"/>
                </a:lnTo>
                <a:lnTo>
                  <a:pt x="2810558" y="755297"/>
                </a:lnTo>
                <a:lnTo>
                  <a:pt x="2829380" y="761122"/>
                </a:lnTo>
                <a:lnTo>
                  <a:pt x="2839269" y="760683"/>
                </a:lnTo>
                <a:lnTo>
                  <a:pt x="2878657" y="736111"/>
                </a:lnTo>
                <a:lnTo>
                  <a:pt x="2981113" y="605193"/>
                </a:lnTo>
                <a:close/>
              </a:path>
              <a:path w="3168741" h="1222019">
                <a:moveTo>
                  <a:pt x="2666504" y="231315"/>
                </a:moveTo>
                <a:lnTo>
                  <a:pt x="2624476" y="245614"/>
                </a:lnTo>
                <a:lnTo>
                  <a:pt x="2610712" y="283927"/>
                </a:lnTo>
                <a:lnTo>
                  <a:pt x="2612387" y="296365"/>
                </a:lnTo>
                <a:lnTo>
                  <a:pt x="2616294" y="309709"/>
                </a:lnTo>
                <a:lnTo>
                  <a:pt x="2660840" y="420230"/>
                </a:lnTo>
                <a:lnTo>
                  <a:pt x="2661500" y="421906"/>
                </a:lnTo>
                <a:lnTo>
                  <a:pt x="2662262" y="423710"/>
                </a:lnTo>
                <a:lnTo>
                  <a:pt x="2662948" y="425450"/>
                </a:lnTo>
                <a:lnTo>
                  <a:pt x="2494610" y="493623"/>
                </a:lnTo>
                <a:lnTo>
                  <a:pt x="3068426" y="493623"/>
                </a:lnTo>
                <a:lnTo>
                  <a:pt x="3150819" y="388226"/>
                </a:lnTo>
                <a:lnTo>
                  <a:pt x="3167719" y="353877"/>
                </a:lnTo>
                <a:lnTo>
                  <a:pt x="3168741" y="343221"/>
                </a:lnTo>
                <a:lnTo>
                  <a:pt x="3167550" y="333192"/>
                </a:lnTo>
                <a:lnTo>
                  <a:pt x="3141758" y="302111"/>
                </a:lnTo>
                <a:lnTo>
                  <a:pt x="2680728" y="232384"/>
                </a:lnTo>
                <a:lnTo>
                  <a:pt x="2666504" y="231315"/>
                </a:lnTo>
                <a:close/>
              </a:path>
            </a:pathLst>
          </a:custGeom>
          <a:solidFill>
            <a:srgbClr val="F3ACA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 txBox="1"/>
          <p:nvPr/>
        </p:nvSpPr>
        <p:spPr>
          <a:xfrm>
            <a:off x="4105859" y="3641871"/>
            <a:ext cx="2969895" cy="22929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715645">
              <a:lnSpc>
                <a:spcPct val="100000"/>
              </a:lnSpc>
            </a:pPr>
            <a:r>
              <a:rPr sz="1700" b="1" spc="-35" dirty="0" smtClean="0">
                <a:latin typeface="Myriad Pro"/>
                <a:cs typeface="Myriad Pro"/>
              </a:rPr>
              <a:t>C</a:t>
            </a:r>
            <a:r>
              <a:rPr sz="1700" b="1" spc="0" dirty="0" smtClean="0">
                <a:latin typeface="Myriad Pro"/>
                <a:cs typeface="Myriad Pro"/>
              </a:rPr>
              <a:t>o</a:t>
            </a:r>
            <a:r>
              <a:rPr sz="1700" b="1" spc="-15" dirty="0" smtClean="0">
                <a:latin typeface="Myriad Pro"/>
                <a:cs typeface="Myriad Pro"/>
              </a:rPr>
              <a:t>r</a:t>
            </a:r>
            <a:r>
              <a:rPr sz="1700" b="1" spc="0" dirty="0" smtClean="0">
                <a:latin typeface="Myriad Pro"/>
                <a:cs typeface="Myriad Pro"/>
              </a:rPr>
              <a:t>e</a:t>
            </a:r>
            <a:r>
              <a:rPr sz="1700" b="1" spc="-65" dirty="0" smtClean="0">
                <a:latin typeface="Myriad Pro"/>
                <a:cs typeface="Myriad Pro"/>
              </a:rPr>
              <a:t> </a:t>
            </a:r>
            <a:r>
              <a:rPr sz="1700" b="1" spc="-25" dirty="0" smtClean="0">
                <a:latin typeface="Myriad Pro"/>
                <a:cs typeface="Myriad Pro"/>
              </a:rPr>
              <a:t>T</a:t>
            </a:r>
            <a:r>
              <a:rPr sz="1700" b="1" spc="0" dirty="0" smtClean="0">
                <a:latin typeface="Myriad Pro"/>
                <a:cs typeface="Myriad Pro"/>
              </a:rPr>
              <a:t>hemes</a:t>
            </a:r>
            <a:endParaRPr sz="1700">
              <a:latin typeface="Myriad Pro"/>
              <a:cs typeface="Myriad Pro"/>
            </a:endParaRPr>
          </a:p>
          <a:p>
            <a:pPr>
              <a:lnSpc>
                <a:spcPts val="1200"/>
              </a:lnSpc>
              <a:spcBef>
                <a:spcPts val="7"/>
              </a:spcBef>
            </a:pPr>
            <a:endParaRPr sz="1200"/>
          </a:p>
          <a:p>
            <a:pPr marL="12700" marR="21590">
              <a:lnSpc>
                <a:spcPct val="100600"/>
              </a:lnSpc>
            </a:pP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ommunic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 and </a:t>
            </a: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onsult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</a:t>
            </a:r>
            <a:r>
              <a:rPr sz="1000" spc="-1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dults incapaci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ca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er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b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ea</a:t>
            </a:r>
            <a:r>
              <a:rPr sz="1000" spc="15" dirty="0" smtClean="0">
                <a:latin typeface="Myriad Pro"/>
                <a:cs typeface="Myriad Pro"/>
              </a:rPr>
              <a:t>k</a:t>
            </a:r>
            <a:r>
              <a:rPr sz="1000" spc="0" dirty="0" smtClean="0">
                <a:latin typeface="Myriad Pro"/>
                <a:cs typeface="Myriad Pro"/>
              </a:rPr>
              <a:t>ing bad ne</a:t>
            </a:r>
            <a:r>
              <a:rPr sz="1000" spc="-10" dirty="0" smtClean="0">
                <a:latin typeface="Myriad Pro"/>
                <a:cs typeface="Myriad Pro"/>
              </a:rPr>
              <a:t>w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de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ermining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ompe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. </a:t>
            </a:r>
            <a:r>
              <a:rPr sz="1000" spc="-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onse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10" dirty="0" smtClean="0">
                <a:latin typeface="Myriad Pro"/>
                <a:cs typeface="Myriad Pro"/>
              </a:rPr>
              <a:t>Pr</a:t>
            </a:r>
            <a:r>
              <a:rPr sz="1000" b="1" spc="0" dirty="0" smtClean="0">
                <a:latin typeface="Myriad Pro"/>
                <a:cs typeface="Myriad Pro"/>
              </a:rPr>
              <a:t>escribing </a:t>
            </a:r>
            <a:r>
              <a:rPr sz="1000" spc="0" dirty="0" smtClean="0">
                <a:latin typeface="Myriad Pro"/>
                <a:cs typeface="Myriad Pro"/>
              </a:rPr>
              <a:t>- polypharma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omplian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15" dirty="0" smtClean="0">
                <a:latin typeface="Myriad Pro"/>
                <a:cs typeface="Myriad Pro"/>
              </a:rPr>
              <a:t>o</a:t>
            </a:r>
            <a:r>
              <a:rPr sz="1000" b="1" spc="0" dirty="0" smtClean="0">
                <a:latin typeface="Myriad Pro"/>
                <a:cs typeface="Myriad Pro"/>
              </a:rPr>
              <a:t>-mo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bidi</a:t>
            </a:r>
            <a:r>
              <a:rPr sz="1000" b="1" spc="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y </a:t>
            </a:r>
            <a:r>
              <a:rPr sz="1000" spc="0" dirty="0" smtClean="0">
                <a:latin typeface="Myriad Pro"/>
                <a:cs typeface="Myriad Pro"/>
              </a:rPr>
              <a:t>- multiple p</a:t>
            </a:r>
            <a:r>
              <a:rPr sz="1000" spc="-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tholog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ps</a:t>
            </a:r>
            <a:r>
              <a:rPr sz="1000" spc="-1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chosocial issues</a:t>
            </a:r>
            <a:endParaRPr sz="1000">
              <a:latin typeface="Myriad Pro"/>
              <a:cs typeface="Myriad Pro"/>
            </a:endParaRPr>
          </a:p>
          <a:p>
            <a:pPr marL="12700" marR="13335">
              <a:lnSpc>
                <a:spcPct val="100600"/>
              </a:lnSpc>
              <a:spcBef>
                <a:spcPts val="284"/>
              </a:spcBef>
            </a:pPr>
            <a:r>
              <a:rPr sz="1000" b="1" spc="-8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ea</a:t>
            </a:r>
            <a:r>
              <a:rPr sz="1000" b="1" spc="-20" dirty="0" smtClean="0">
                <a:latin typeface="Myriad Pro"/>
                <a:cs typeface="Myriad Pro"/>
              </a:rPr>
              <a:t>m</a:t>
            </a:r>
            <a:r>
              <a:rPr sz="1000" b="1" spc="-15" dirty="0" smtClean="0">
                <a:latin typeface="Myriad Pro"/>
                <a:cs typeface="Myriad Pro"/>
              </a:rPr>
              <a:t>w</a:t>
            </a:r>
            <a:r>
              <a:rPr sz="1000" b="1" spc="0" dirty="0" smtClean="0">
                <a:latin typeface="Myriad Pro"/>
                <a:cs typeface="Myriad Pro"/>
              </a:rPr>
              <a:t>o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10" dirty="0" smtClean="0">
                <a:latin typeface="Myriad Pro"/>
                <a:cs typeface="Myriad Pro"/>
              </a:rPr>
              <a:t>k</a:t>
            </a:r>
            <a:r>
              <a:rPr sz="1000" b="1" spc="0" dirty="0" smtClean="0">
                <a:latin typeface="Myriad Pro"/>
                <a:cs typeface="Myriad Pro"/>
              </a:rPr>
              <a:t>ing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ac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oss health and social ca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-1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 discha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ge planning/M</a:t>
            </a:r>
            <a:r>
              <a:rPr sz="1000" spc="-30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endParaRPr sz="1000">
              <a:latin typeface="Myriad Pro"/>
              <a:cs typeface="Myriad Pro"/>
            </a:endParaRPr>
          </a:p>
          <a:p>
            <a:pPr marL="12700" marR="281305">
              <a:lnSpc>
                <a:spcPct val="100600"/>
              </a:lnSpc>
              <a:spcBef>
                <a:spcPts val="284"/>
              </a:spcBef>
            </a:pPr>
            <a:r>
              <a:rPr sz="1000" b="1" spc="5" dirty="0" smtClean="0">
                <a:latin typeface="Myriad Pro"/>
                <a:cs typeface="Myriad Pro"/>
              </a:rPr>
              <a:t>S</a:t>
            </a:r>
            <a:r>
              <a:rPr sz="1000" b="1" spc="0" dirty="0" smtClean="0">
                <a:latin typeface="Myriad Pro"/>
                <a:cs typeface="Myriad Pro"/>
              </a:rPr>
              <a:t>a</a:t>
            </a:r>
            <a:r>
              <a:rPr sz="1000" b="1" spc="-10" dirty="0" smtClean="0">
                <a:latin typeface="Myriad Pro"/>
                <a:cs typeface="Myriad Pro"/>
              </a:rPr>
              <a:t>f</a:t>
            </a:r>
            <a:r>
              <a:rPr sz="1000" b="1" spc="0" dirty="0" smtClean="0">
                <a:latin typeface="Myriad Pro"/>
                <a:cs typeface="Myriad Pro"/>
              </a:rPr>
              <a:t>egua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ding and p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o</a:t>
            </a:r>
            <a:r>
              <a:rPr sz="1000" b="1" spc="-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e</a:t>
            </a:r>
            <a:r>
              <a:rPr sz="1000" b="1" spc="15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ting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abus</a:t>
            </a:r>
            <a:r>
              <a:rPr sz="1000" spc="-1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 vulne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able </a:t>
            </a:r>
            <a:r>
              <a:rPr sz="1000" spc="-10" dirty="0" smtClean="0">
                <a:latin typeface="Myriad Pro"/>
                <a:cs typeface="Myriad Pro"/>
              </a:rPr>
              <a:t>gr</a:t>
            </a:r>
            <a:r>
              <a:rPr sz="1000" spc="0" dirty="0" smtClean="0">
                <a:latin typeface="Myriad Pro"/>
                <a:cs typeface="Myriad Pro"/>
              </a:rPr>
              <a:t>oups</a:t>
            </a:r>
            <a:endParaRPr sz="1000">
              <a:latin typeface="Myriad Pro"/>
              <a:cs typeface="Myriad Pro"/>
            </a:endParaRPr>
          </a:p>
          <a:p>
            <a:pPr marL="12700" marR="491490">
              <a:lnSpc>
                <a:spcPct val="100600"/>
              </a:lnSpc>
              <a:spcBef>
                <a:spcPts val="284"/>
              </a:spcBef>
            </a:pPr>
            <a:r>
              <a:rPr sz="1000" b="1" spc="-10" dirty="0" smtClean="0">
                <a:latin typeface="Myriad Pro"/>
                <a:cs typeface="Myriad Pro"/>
              </a:rPr>
              <a:t>E</a:t>
            </a:r>
            <a:r>
              <a:rPr sz="1000" b="1" spc="0" dirty="0" smtClean="0">
                <a:latin typeface="Myriad Pro"/>
                <a:cs typeface="Myriad Pro"/>
              </a:rPr>
              <a:t>thical and medi</a:t>
            </a: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15" dirty="0" smtClean="0">
                <a:latin typeface="Myriad Pro"/>
                <a:cs typeface="Myriad Pro"/>
              </a:rPr>
              <a:t>o</a:t>
            </a:r>
            <a:r>
              <a:rPr sz="1000" b="1" spc="0" dirty="0" smtClean="0">
                <a:latin typeface="Myriad Pro"/>
                <a:cs typeface="Myriad Pro"/>
              </a:rPr>
              <a:t>-legal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p</a:t>
            </a:r>
            <a:r>
              <a:rPr sz="1000" spc="-10" dirty="0" smtClean="0">
                <a:latin typeface="Myriad Pro"/>
                <a:cs typeface="Myriad Pro"/>
              </a:rPr>
              <a:t>ow</a:t>
            </a:r>
            <a:r>
              <a:rPr sz="1000" spc="0" dirty="0" smtClean="0">
                <a:latin typeface="Myriad Pro"/>
                <a:cs typeface="Myriad Pro"/>
              </a:rPr>
              <a:t>er of </a:t>
            </a:r>
            <a:r>
              <a:rPr sz="1000" spc="-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orne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capaci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DNARs/ad</a:t>
            </a:r>
            <a:r>
              <a:rPr sz="1000" spc="-5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an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ed di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ti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es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30" name="object 20"/>
          <p:cNvSpPr txBox="1"/>
          <p:nvPr/>
        </p:nvSpPr>
        <p:spPr>
          <a:xfrm>
            <a:off x="1216883" y="5463611"/>
            <a:ext cx="1568450" cy="937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30" dirty="0" smtClean="0">
                <a:latin typeface="Myriad Pro"/>
                <a:cs typeface="Myriad Pro"/>
              </a:rPr>
              <a:t>O</a:t>
            </a:r>
            <a:r>
              <a:rPr sz="1300" b="1" spc="10" dirty="0" smtClean="0">
                <a:latin typeface="Myriad Pro"/>
                <a:cs typeface="Myriad Pro"/>
              </a:rPr>
              <a:t>ther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20" dirty="0" smtClean="0">
                <a:latin typeface="Myriad Pro"/>
                <a:cs typeface="Myriad Pro"/>
              </a:rPr>
              <a:t>O</a:t>
            </a:r>
            <a:r>
              <a:rPr sz="1300" b="1" spc="15" dirty="0" smtClean="0">
                <a:latin typeface="Myriad Pro"/>
                <a:cs typeface="Myriad Pro"/>
              </a:rPr>
              <a:t>ppo</a:t>
            </a:r>
            <a:r>
              <a:rPr sz="1300" b="1" spc="30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tunities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 of Hours in GP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Outp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ts/specialised clinics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Home visits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y hospital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Diploma in </a:t>
            </a: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oE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1" name="object 21"/>
          <p:cNvSpPr txBox="1"/>
          <p:nvPr/>
        </p:nvSpPr>
        <p:spPr>
          <a:xfrm>
            <a:off x="1211700" y="1631372"/>
            <a:ext cx="2494280" cy="1588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0" dirty="0" smtClean="0">
                <a:latin typeface="Myriad Pro"/>
                <a:cs typeface="Myriad Pro"/>
              </a:rPr>
              <a:t>Rehabilit</a:t>
            </a: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tion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10" dirty="0" smtClean="0">
                <a:latin typeface="Myriad Pro"/>
                <a:cs typeface="Myriad Pro"/>
              </a:rPr>
              <a:t>Medicine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MEDICINE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diac/Neu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o/Elderly O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thopaedic Rehabilit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anageme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of poor nutritional st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ompl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 neu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olo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ical impairme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Driving assessme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osthetics and wheeled mobili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8"/>
              </a:spcBef>
              <a:buFont typeface="Wingdings"/>
              <a:buChar char=""/>
            </a:pPr>
            <a:endParaRPr sz="750"/>
          </a:p>
          <a:p>
            <a:pPr marL="12700">
              <a:lnSpc>
                <a:spcPct val="100000"/>
              </a:lnSpc>
            </a:pPr>
            <a:r>
              <a:rPr sz="900" b="1" dirty="0" smtClean="0">
                <a:latin typeface="Myriad Pro"/>
                <a:cs typeface="Myriad Pro"/>
              </a:rPr>
              <a:t>PS</a:t>
            </a:r>
            <a:r>
              <a:rPr sz="900" b="1" spc="-45" dirty="0" smtClean="0">
                <a:latin typeface="Myriad Pro"/>
                <a:cs typeface="Myriad Pro"/>
              </a:rPr>
              <a:t>Y</a:t>
            </a:r>
            <a:r>
              <a:rPr sz="900" b="1" spc="0" dirty="0" smtClean="0">
                <a:latin typeface="Myriad Pro"/>
                <a:cs typeface="Myriad Pro"/>
              </a:rPr>
              <a:t>CHI</a:t>
            </a:r>
            <a:r>
              <a:rPr sz="900" b="1" spc="-75" dirty="0" smtClean="0">
                <a:latin typeface="Myriad Pro"/>
                <a:cs typeface="Myriad Pro"/>
              </a:rPr>
              <a:t>A</a:t>
            </a:r>
            <a:r>
              <a:rPr sz="900" b="1" spc="0" dirty="0" smtClean="0">
                <a:latin typeface="Myriad Pro"/>
                <a:cs typeface="Myriad Pro"/>
              </a:rPr>
              <a:t>TRIC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Dep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ession and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niti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 impairme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equelae of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 &amp; substan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 misuse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2" name="object 22"/>
          <p:cNvSpPr txBox="1"/>
          <p:nvPr/>
        </p:nvSpPr>
        <p:spPr>
          <a:xfrm>
            <a:off x="7324543" y="1400235"/>
            <a:ext cx="2190750" cy="937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0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h</a:t>
            </a:r>
            <a:r>
              <a:rPr sz="1300" b="1" spc="-5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onic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MEDICINE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Ch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onic disease manageme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of the elderly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ompl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 neu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ology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End of li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 manageme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0" dirty="0" smtClean="0">
                <a:latin typeface="Myriad Pro"/>
                <a:cs typeface="Myriad Pro"/>
              </a:rPr>
              <a:t>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tinen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3"/>
          <p:cNvSpPr txBox="1"/>
          <p:nvPr/>
        </p:nvSpPr>
        <p:spPr>
          <a:xfrm>
            <a:off x="7324510" y="2460966"/>
            <a:ext cx="1663700" cy="4260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b="1" dirty="0" smtClean="0">
                <a:latin typeface="Myriad Pro"/>
                <a:cs typeface="Myriad Pro"/>
              </a:rPr>
              <a:t>PS</a:t>
            </a:r>
            <a:r>
              <a:rPr sz="900" b="1" spc="-45" dirty="0" smtClean="0">
                <a:latin typeface="Myriad Pro"/>
                <a:cs typeface="Myriad Pro"/>
              </a:rPr>
              <a:t>Y</a:t>
            </a:r>
            <a:r>
              <a:rPr sz="900" b="1" spc="0" dirty="0" smtClean="0">
                <a:latin typeface="Myriad Pro"/>
                <a:cs typeface="Myriad Pro"/>
              </a:rPr>
              <a:t>CHI</a:t>
            </a:r>
            <a:r>
              <a:rPr sz="900" b="1" spc="-75" dirty="0" smtClean="0">
                <a:latin typeface="Myriad Pro"/>
                <a:cs typeface="Myriad Pro"/>
              </a:rPr>
              <a:t>A</a:t>
            </a:r>
            <a:r>
              <a:rPr sz="900" b="1" spc="0" dirty="0" smtClean="0">
                <a:latin typeface="Myriad Pro"/>
                <a:cs typeface="Myriad Pro"/>
              </a:rPr>
              <a:t>TRIC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</a:t>
            </a: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, dep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ession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niti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0" dirty="0" smtClean="0">
                <a:latin typeface="Myriad Pro"/>
                <a:cs typeface="Myriad Pro"/>
              </a:rPr>
              <a:t>mpairme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t/deme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tia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4"/>
          <p:cNvSpPr txBox="1"/>
          <p:nvPr/>
        </p:nvSpPr>
        <p:spPr>
          <a:xfrm>
            <a:off x="8114682" y="3543331"/>
            <a:ext cx="1568450" cy="12115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00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echni</a:t>
            </a:r>
            <a:r>
              <a:rPr sz="1300" b="1" spc="15" dirty="0" smtClean="0">
                <a:latin typeface="Myriad Pro"/>
                <a:cs typeface="Myriad Pro"/>
              </a:rPr>
              <a:t>c</a:t>
            </a:r>
            <a:r>
              <a:rPr sz="1300" b="1" spc="10" dirty="0" smtClean="0">
                <a:latin typeface="Myriad Pro"/>
                <a:cs typeface="Myriad Pro"/>
              </a:rPr>
              <a:t>al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0" dirty="0" smtClean="0">
                <a:latin typeface="Myriad Pro"/>
                <a:cs typeface="Myriad Pro"/>
              </a:rPr>
              <a:t>S</a:t>
            </a:r>
            <a:r>
              <a:rPr sz="1300" b="1" spc="20" dirty="0" smtClean="0">
                <a:latin typeface="Myriad Pro"/>
                <a:cs typeface="Myriad Pro"/>
              </a:rPr>
              <a:t>k</a:t>
            </a:r>
            <a:r>
              <a:rPr sz="1300" b="1" spc="5" dirty="0" smtClean="0">
                <a:latin typeface="Myriad Pro"/>
                <a:cs typeface="Myriad Pro"/>
              </a:rPr>
              <a:t>ills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ASSESSMENT O</a:t>
            </a:r>
            <a:r>
              <a:rPr sz="900" b="1" spc="-20" dirty="0" smtClean="0">
                <a:latin typeface="Myriad Pro"/>
                <a:cs typeface="Myriad Pro"/>
              </a:rPr>
              <a:t>F</a:t>
            </a:r>
            <a:r>
              <a:rPr sz="900" b="1" spc="0" dirty="0" smtClean="0">
                <a:latin typeface="Myriad Pro"/>
                <a:cs typeface="Myriad Pro"/>
              </a:rPr>
              <a:t>: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emo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dult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ompe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health</a:t>
            </a:r>
            <a:endParaRPr sz="900">
              <a:latin typeface="Myriad Pro"/>
              <a:cs typeface="Myriad Pro"/>
            </a:endParaRPr>
          </a:p>
          <a:p>
            <a:pPr marL="104775" indent="-92710">
              <a:lnSpc>
                <a:spcPct val="100000"/>
              </a:lnSpc>
              <a:buSzPct val="83333"/>
              <a:buFont typeface="Wingdings"/>
              <a:buChar char=""/>
              <a:tabLst>
                <a:tab pos="10477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ision</a:t>
            </a:r>
            <a:endParaRPr sz="900">
              <a:latin typeface="Myriad Pro"/>
              <a:cs typeface="Myriad Pro"/>
            </a:endParaRPr>
          </a:p>
          <a:p>
            <a:pPr marL="108585" marR="12700" indent="-96520">
              <a:lnSpc>
                <a:spcPct val="1002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IV cannuliz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and 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tibiotic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epa</a:t>
            </a:r>
            <a:r>
              <a:rPr sz="900" spc="-5" dirty="0" smtClean="0">
                <a:latin typeface="Myriad Pro"/>
                <a:cs typeface="Myriad Pro"/>
              </a:rPr>
              <a:t>ra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5"/>
          <p:cNvSpPr txBox="1"/>
          <p:nvPr/>
        </p:nvSpPr>
        <p:spPr>
          <a:xfrm>
            <a:off x="8089048" y="5254165"/>
            <a:ext cx="1328420" cy="1349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2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ips</a:t>
            </a:r>
            <a:endParaRPr sz="13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udit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Si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nifica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10" dirty="0" smtClean="0">
                <a:latin typeface="Myriad Pro"/>
                <a:cs typeface="Myriad Pro"/>
              </a:rPr>
              <a:t>Ev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nal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sis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Clinical g</a:t>
            </a:r>
            <a:r>
              <a:rPr sz="900" spc="-10" dirty="0" smtClean="0">
                <a:latin typeface="Myriad Pro"/>
                <a:cs typeface="Myriad Pro"/>
              </a:rPr>
              <a:t>ov</a:t>
            </a:r>
            <a:r>
              <a:rPr sz="900" spc="0" dirty="0" smtClean="0">
                <a:latin typeface="Myriad Pro"/>
                <a:cs typeface="Myriad Pro"/>
              </a:rPr>
              <a:t>ernan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isk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Dr as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eacher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eadership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BNF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lang="en-GB" sz="900" dirty="0" smtClean="0">
                <a:latin typeface="Myriad Pro"/>
                <a:cs typeface="Myriad Pro"/>
              </a:rPr>
              <a:t>NICE </a:t>
            </a:r>
            <a:r>
              <a:rPr sz="900" dirty="0" smtClean="0">
                <a:latin typeface="Myriad Pro"/>
                <a:cs typeface="Myriad Pro"/>
              </a:rPr>
              <a:t> </a:t>
            </a:r>
            <a:r>
              <a:rPr sz="900" dirty="0" smtClean="0">
                <a:latin typeface="Myriad Pro"/>
                <a:cs typeface="Myriad Pro"/>
              </a:rPr>
              <a:t>guidelines</a:t>
            </a:r>
            <a:endParaRPr sz="900" dirty="0">
              <a:latin typeface="Myriad Pro"/>
              <a:cs typeface="Myriad Pro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4132717" y="915955"/>
            <a:ext cx="2510790" cy="1696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cu</a:t>
            </a:r>
            <a:r>
              <a:rPr sz="1300" b="1" spc="-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MEDICINE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onfusional 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xa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erb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tions of ch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onic illness</a:t>
            </a:r>
            <a:endParaRPr sz="900">
              <a:latin typeface="Myriad Pro"/>
              <a:cs typeface="Myriad Pro"/>
            </a:endParaRPr>
          </a:p>
          <a:p>
            <a:pPr marL="99060">
              <a:lnSpc>
                <a:spcPct val="100000"/>
              </a:lnSpc>
            </a:pPr>
            <a:r>
              <a:rPr sz="900" dirty="0" smtClean="0">
                <a:latin typeface="Myriad Pro"/>
                <a:cs typeface="Myriad Pro"/>
              </a:rPr>
              <a:t>(including those trigge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ed </a:t>
            </a:r>
            <a:r>
              <a:rPr sz="900" spc="-10" dirty="0" smtClean="0">
                <a:latin typeface="Myriad Pro"/>
                <a:cs typeface="Myriad Pro"/>
              </a:rPr>
              <a:t>b</a:t>
            </a:r>
            <a:r>
              <a:rPr sz="900" spc="0" dirty="0" smtClean="0">
                <a:latin typeface="Myriad Pro"/>
                <a:cs typeface="Myriad Pro"/>
              </a:rPr>
              <a:t>y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</a:t>
            </a: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-social issues)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oke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4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alls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nutritional crisis</a:t>
            </a:r>
            <a:endParaRPr sz="900">
              <a:latin typeface="Myriad Pro"/>
              <a:cs typeface="Myriad Pro"/>
            </a:endParaRPr>
          </a:p>
          <a:p>
            <a:pPr>
              <a:lnSpc>
                <a:spcPts val="550"/>
              </a:lnSpc>
              <a:spcBef>
                <a:spcPts val="21"/>
              </a:spcBef>
              <a:buFont typeface="Wingdings"/>
              <a:buChar char=""/>
            </a:pPr>
            <a:endParaRPr sz="550"/>
          </a:p>
          <a:p>
            <a:pPr marL="12700">
              <a:lnSpc>
                <a:spcPct val="100000"/>
              </a:lnSpc>
            </a:pPr>
            <a:r>
              <a:rPr sz="900" b="1" dirty="0" smtClean="0">
                <a:latin typeface="Myriad Pro"/>
                <a:cs typeface="Myriad Pro"/>
              </a:rPr>
              <a:t>PS</a:t>
            </a:r>
            <a:r>
              <a:rPr sz="900" b="1" spc="-45" dirty="0" smtClean="0">
                <a:latin typeface="Myriad Pro"/>
                <a:cs typeface="Myriad Pro"/>
              </a:rPr>
              <a:t>Y</a:t>
            </a:r>
            <a:r>
              <a:rPr sz="900" b="1" spc="0" dirty="0" smtClean="0">
                <a:latin typeface="Myriad Pro"/>
                <a:cs typeface="Myriad Pro"/>
              </a:rPr>
              <a:t>CHI</a:t>
            </a:r>
            <a:r>
              <a:rPr sz="900" b="1" spc="-75" dirty="0" smtClean="0">
                <a:latin typeface="Myriad Pro"/>
                <a:cs typeface="Myriad Pro"/>
              </a:rPr>
              <a:t>A</a:t>
            </a:r>
            <a:r>
              <a:rPr sz="900" b="1" spc="0" dirty="0" smtClean="0">
                <a:latin typeface="Myriad Pro"/>
                <a:cs typeface="Myriad Pro"/>
              </a:rPr>
              <a:t>TRIC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equelae of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ohol &amp; substan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 misuse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&amp; acu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beh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viou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al disturban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7" name="object 27"/>
          <p:cNvSpPr txBox="1"/>
          <p:nvPr/>
        </p:nvSpPr>
        <p:spPr>
          <a:xfrm>
            <a:off x="888420" y="3721529"/>
            <a:ext cx="2176780" cy="11899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5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ommuni</a:t>
            </a:r>
            <a:r>
              <a:rPr sz="1300" b="1" spc="10" dirty="0" smtClean="0">
                <a:latin typeface="Myriad Pro"/>
                <a:cs typeface="Myriad Pro"/>
              </a:rPr>
              <a:t>ty/M</a:t>
            </a:r>
            <a:r>
              <a:rPr sz="1300" b="1" spc="-25" dirty="0" smtClean="0">
                <a:latin typeface="Myriad Pro"/>
                <a:cs typeface="Myriad Pro"/>
              </a:rPr>
              <a:t>D</a:t>
            </a:r>
            <a:r>
              <a:rPr sz="1300" b="1" spc="10" dirty="0" smtClean="0">
                <a:latin typeface="Myriad Pro"/>
                <a:cs typeface="Myriad Pro"/>
              </a:rPr>
              <a:t>T</a:t>
            </a:r>
            <a:endParaRPr sz="1300">
              <a:latin typeface="Myriad Pro"/>
              <a:cs typeface="Myriad Pro"/>
            </a:endParaRPr>
          </a:p>
          <a:p>
            <a:pPr marL="109220" marR="232410" indent="-97155">
              <a:lnSpc>
                <a:spcPct val="1002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Liaison,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15" dirty="0" smtClean="0">
                <a:latin typeface="Myriad Pro"/>
                <a:cs typeface="Myriad Pro"/>
              </a:rPr>
              <a:t>-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din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&amp; </a:t>
            </a: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d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oc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of elderly p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&amp; ca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ers</a:t>
            </a:r>
            <a:endParaRPr sz="900">
              <a:latin typeface="Myriad Pro"/>
              <a:cs typeface="Myriad Pro"/>
            </a:endParaRPr>
          </a:p>
          <a:p>
            <a:pPr marL="109220" marR="12700" indent="-97155">
              <a:lnSpc>
                <a:spcPct val="100200"/>
              </a:lnSpc>
              <a:spcBef>
                <a:spcPts val="455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H</a:t>
            </a:r>
            <a:r>
              <a:rPr sz="900" spc="-5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ocial </a:t>
            </a:r>
            <a:r>
              <a:rPr sz="900" spc="-10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orker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poli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 p</a:t>
            </a:r>
            <a:r>
              <a:rPr sz="900" spc="-15" dirty="0" smtClean="0">
                <a:latin typeface="Myriad Pro"/>
                <a:cs typeface="Myriad Pro"/>
              </a:rPr>
              <a:t>h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siothe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apist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25" dirty="0" smtClean="0">
                <a:latin typeface="Myriad Pro"/>
                <a:cs typeface="Myriad Pro"/>
              </a:rPr>
              <a:t>O</a:t>
            </a:r>
            <a:r>
              <a:rPr sz="900" spc="-5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nursing home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eside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tial home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assis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ed living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ehabilit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esou</a:t>
            </a:r>
            <a:r>
              <a:rPr sz="900" spc="-10" dirty="0" smtClean="0">
                <a:latin typeface="Myriad Pro"/>
                <a:cs typeface="Myriad Pro"/>
              </a:rPr>
              <a:t>rc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8" name="object 28"/>
          <p:cNvSpPr/>
          <p:nvPr/>
        </p:nvSpPr>
        <p:spPr>
          <a:xfrm>
            <a:off x="0" y="708004"/>
            <a:ext cx="3304408" cy="457568"/>
          </a:xfrm>
          <a:custGeom>
            <a:avLst/>
            <a:gdLst/>
            <a:ahLst/>
            <a:cxnLst/>
            <a:rect l="l" t="t" r="r" b="b"/>
            <a:pathLst>
              <a:path w="3304408" h="457568">
                <a:moveTo>
                  <a:pt x="0" y="457568"/>
                </a:moveTo>
                <a:lnTo>
                  <a:pt x="3137787" y="457339"/>
                </a:lnTo>
                <a:lnTo>
                  <a:pt x="3187393" y="455739"/>
                </a:lnTo>
                <a:lnTo>
                  <a:pt x="3226027" y="451396"/>
                </a:lnTo>
                <a:lnTo>
                  <a:pt x="3266403" y="436737"/>
                </a:lnTo>
                <a:lnTo>
                  <a:pt x="3294635" y="394789"/>
                </a:lnTo>
                <a:lnTo>
                  <a:pt x="3302608" y="340525"/>
                </a:lnTo>
                <a:lnTo>
                  <a:pt x="3304208" y="290918"/>
                </a:lnTo>
                <a:lnTo>
                  <a:pt x="3304408" y="261572"/>
                </a:lnTo>
                <a:lnTo>
                  <a:pt x="3304408" y="195995"/>
                </a:lnTo>
                <a:lnTo>
                  <a:pt x="3303665" y="140388"/>
                </a:lnTo>
                <a:lnTo>
                  <a:pt x="3300865" y="96440"/>
                </a:lnTo>
                <a:lnTo>
                  <a:pt x="3289806" y="49377"/>
                </a:lnTo>
                <a:lnTo>
                  <a:pt x="3255059" y="14630"/>
                </a:lnTo>
                <a:lnTo>
                  <a:pt x="3207996" y="3571"/>
                </a:lnTo>
                <a:lnTo>
                  <a:pt x="3164048" y="771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 txBox="1"/>
          <p:nvPr/>
        </p:nvSpPr>
        <p:spPr>
          <a:xfrm>
            <a:off x="350136" y="734942"/>
            <a:ext cx="2772410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tunitie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3706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3940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1743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408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4642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4876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110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53443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5578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5812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60463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6280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64999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67051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0" y="774004"/>
            <a:ext cx="3788966" cy="493293"/>
          </a:xfrm>
          <a:custGeom>
            <a:avLst/>
            <a:gdLst/>
            <a:ahLst/>
            <a:cxnLst/>
            <a:rect l="l" t="t" r="r" b="b"/>
            <a:pathLst>
              <a:path w="3788966" h="493293">
                <a:moveTo>
                  <a:pt x="0" y="493293"/>
                </a:moveTo>
                <a:lnTo>
                  <a:pt x="3622346" y="493064"/>
                </a:lnTo>
                <a:lnTo>
                  <a:pt x="3671952" y="491464"/>
                </a:lnTo>
                <a:lnTo>
                  <a:pt x="3710585" y="487121"/>
                </a:lnTo>
                <a:lnTo>
                  <a:pt x="3750962" y="472462"/>
                </a:lnTo>
                <a:lnTo>
                  <a:pt x="3779194" y="430514"/>
                </a:lnTo>
                <a:lnTo>
                  <a:pt x="3787166" y="376250"/>
                </a:lnTo>
                <a:lnTo>
                  <a:pt x="3788766" y="326644"/>
                </a:lnTo>
                <a:lnTo>
                  <a:pt x="3788966" y="297297"/>
                </a:lnTo>
                <a:lnTo>
                  <a:pt x="3788966" y="195995"/>
                </a:lnTo>
                <a:lnTo>
                  <a:pt x="3788223" y="140388"/>
                </a:lnTo>
                <a:lnTo>
                  <a:pt x="3785423" y="96440"/>
                </a:lnTo>
                <a:lnTo>
                  <a:pt x="3774365" y="49377"/>
                </a:lnTo>
                <a:lnTo>
                  <a:pt x="3739617" y="14630"/>
                </a:lnTo>
                <a:lnTo>
                  <a:pt x="3692554" y="3571"/>
                </a:lnTo>
                <a:lnTo>
                  <a:pt x="3648606" y="77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B0E2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444500" y="800446"/>
            <a:ext cx="9777095" cy="181546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-65" dirty="0" smtClean="0">
                <a:solidFill>
                  <a:srgbClr val="002F62"/>
                </a:solidFill>
                <a:latin typeface="Myriad Pro"/>
                <a:cs typeface="Myriad Pro"/>
              </a:rPr>
              <a:t>onfiden</a:t>
            </a: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2F62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cale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1400"/>
              </a:lnSpc>
              <a:spcBef>
                <a:spcPts val="68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400" spc="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M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edicine </a:t>
            </a:r>
            <a:r>
              <a:rPr sz="1400" spc="-2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or the Elderly/Rehabilit</a:t>
            </a:r>
            <a:r>
              <a:rPr sz="1400" spc="-1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tion </a:t>
            </a:r>
            <a:r>
              <a:rPr sz="1400" spc="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M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edicine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1100"/>
              </a:lnSpc>
              <a:spcBef>
                <a:spcPts val="25"/>
              </a:spcBef>
            </a:pPr>
            <a:endParaRPr sz="110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Medicine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Elderl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10" dirty="0" smtClean="0">
                <a:latin typeface="Arial"/>
                <a:cs typeface="Arial"/>
              </a:rPr>
              <a:t>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5" dirty="0" smtClean="0">
                <a:latin typeface="Arial"/>
                <a:cs typeface="Arial"/>
              </a:rPr>
              <a:t>Car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Older </a:t>
            </a:r>
            <a:r>
              <a:rPr sz="1150" spc="-20" dirty="0" smtClean="0">
                <a:latin typeface="Arial"/>
                <a:cs typeface="Arial"/>
              </a:rPr>
              <a:t>Adults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topics/experiences.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</a:t>
            </a:r>
            <a:endParaRPr sz="1150">
              <a:latin typeface="Arial"/>
              <a:cs typeface="Arial"/>
            </a:endParaRPr>
          </a:p>
        </p:txBody>
      </p:sp>
      <p:graphicFrame>
        <p:nvGraphicFramePr>
          <p:cNvPr id="28" name="object 18"/>
          <p:cNvGraphicFramePr>
            <a:graphicFrameLocks noGrp="1"/>
          </p:cNvGraphicFramePr>
          <p:nvPr/>
        </p:nvGraphicFramePr>
        <p:xfrm>
          <a:off x="457200" y="2808005"/>
          <a:ext cx="9771250" cy="4007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2"/>
                <a:gridCol w="308545"/>
                <a:gridCol w="308538"/>
                <a:gridCol w="308545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14761">
                <a:tc>
                  <a:txBody>
                    <a:bodyPr/>
                    <a:lstStyle/>
                    <a:p>
                      <a:pPr marL="65405" marR="401320">
                        <a:lnSpc>
                          <a:spcPct val="1087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7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diac </a:t>
                      </a:r>
                      <a:r>
                        <a:rPr sz="1150" spc="-5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Renal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Renal </a:t>
                      </a:r>
                      <a:r>
                        <a:rPr sz="1150" spc="-5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Neu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A,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insons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tia, 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onfusional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GUM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olapse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etabolic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Diabe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Nutritional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Ele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oly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imbalan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Musculoskeletal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thriti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poor mobili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ormi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o/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ticuliti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olvulu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onstip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39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Derm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C/S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ose ec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ema, psoriasis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ascular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enous/a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erial ul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Haem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CLL,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eloma,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naemia (all causes)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051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thalmology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end 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gan damage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05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omorbidi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291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24608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268799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91510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314221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336932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60223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44576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70920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97875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523929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49984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7603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602093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6" name="object 16"/>
          <p:cNvGraphicFramePr>
            <a:graphicFrameLocks noGrp="1"/>
          </p:cNvGraphicFramePr>
          <p:nvPr/>
        </p:nvGraphicFramePr>
        <p:xfrm>
          <a:off x="457200" y="709205"/>
          <a:ext cx="9771252" cy="54494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2"/>
                <a:gridCol w="308541"/>
                <a:gridCol w="308545"/>
              </a:tblGrid>
              <a:tr h="463625">
                <a:tc>
                  <a:txBody>
                    <a:bodyPr/>
                    <a:lstStyle/>
                    <a:p>
                      <a:pPr marL="65405" marR="401320">
                        <a:lnSpc>
                          <a:spcPct val="1087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7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nition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flags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can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443948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echnical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ssessme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s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ills</a:t>
                      </a:r>
                      <a:endParaRPr sz="1150">
                        <a:latin typeface="Myriad Pro"/>
                        <a:cs typeface="Myriad Pro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ini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xamin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simple 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essings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70001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15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15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6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271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710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71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eam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710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let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710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(p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onfide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50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- liaising with 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and use of the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let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9999">
                <a:tc gridSpan="4"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115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5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15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15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25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ement o</a:t>
                      </a:r>
                      <a:r>
                        <a:rPr sz="1150" i="1" spc="-4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15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he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“Sa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- liaison with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prior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suppo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hom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8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dietician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(ca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assistant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hom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hel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meal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wheels)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podiat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6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hea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in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visua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Hospital/Reside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 or Nursing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mmedi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</a:t>
                      </a:r>
                      <a:r>
                        <a:rPr sz="1150" spc="-5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eams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IRIS,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9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3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CH,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 of the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“Big pi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oach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 solving as elderly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o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 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Barriers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older adults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Challenges fa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b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2927</Words>
  <Application>Microsoft Office PowerPoint</Application>
  <PresentationFormat>Custom</PresentationFormat>
  <Paragraphs>388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6</cp:revision>
  <dcterms:created xsi:type="dcterms:W3CDTF">2013-10-31T14:33:28Z</dcterms:created>
  <dcterms:modified xsi:type="dcterms:W3CDTF">2013-12-03T20:25:20Z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2013-10-31T00:00:00Z</vt:filetime>
  </property>
</Properties>
</file>