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7" r:id="rId8"/>
    <p:sldId id="278" r:id="rId9"/>
    <p:sldId id="279" r:id="rId10"/>
    <p:sldId id="280" r:id="rId11"/>
    <p:sldId id="281" r:id="rId12"/>
    <p:sldId id="282" r:id="rId13"/>
    <p:sldId id="276" r:id="rId14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E5D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1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36262" y="2035060"/>
            <a:ext cx="5967983" cy="4639056"/>
          </a:xfrm>
          <a:custGeom>
            <a:avLst/>
            <a:gdLst/>
            <a:ahLst/>
            <a:cxnLst/>
            <a:rect l="l" t="t" r="r" b="b"/>
            <a:pathLst>
              <a:path w="5967983" h="4639056">
                <a:moveTo>
                  <a:pt x="0" y="0"/>
                </a:moveTo>
                <a:lnTo>
                  <a:pt x="5967983" y="0"/>
                </a:lnTo>
                <a:lnTo>
                  <a:pt x="5967983" y="4639056"/>
                </a:lnTo>
                <a:lnTo>
                  <a:pt x="0" y="46390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1395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135" dirty="0" smtClean="0">
                <a:solidFill>
                  <a:srgbClr val="FFFFFF"/>
                </a:solidFill>
                <a:latin typeface="Arial"/>
                <a:cs typeface="Arial"/>
              </a:rPr>
              <a:t>Sout</a:t>
            </a:r>
            <a:r>
              <a:rPr sz="1300" spc="18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36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160" dirty="0" smtClean="0">
                <a:solidFill>
                  <a:srgbClr val="FFFFFF"/>
                </a:solidFill>
                <a:latin typeface="Arial"/>
                <a:cs typeface="Arial"/>
              </a:rPr>
              <a:t>Scotlan</a:t>
            </a:r>
            <a:r>
              <a:rPr sz="1300" spc="22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" y="584200"/>
            <a:ext cx="10680700" cy="6985001"/>
            <a:chOff x="-1" y="584200"/>
            <a:chExt cx="10680700" cy="6985001"/>
          </a:xfrm>
        </p:grpSpPr>
        <p:pic>
          <p:nvPicPr>
            <p:cNvPr id="7" name="Picture 6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 are the Local Education and Training Board for the West Midlands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34950" y="584200"/>
              <a:ext cx="10217150" cy="5410200"/>
              <a:chOff x="234950" y="584200"/>
              <a:chExt cx="10217150" cy="5410200"/>
            </a:xfrm>
          </p:grpSpPr>
          <p:sp>
            <p:nvSpPr>
              <p:cNvPr id="9" name="Isosceles Triangle 8"/>
              <p:cNvSpPr/>
              <p:nvPr/>
            </p:nvSpPr>
            <p:spPr>
              <a:xfrm>
                <a:off x="6026150" y="2336800"/>
                <a:ext cx="4425950" cy="3657600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softEdge rad="12700"/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bject 2"/>
              <p:cNvSpPr txBox="1"/>
              <p:nvPr/>
            </p:nvSpPr>
            <p:spPr>
              <a:xfrm>
                <a:off x="6635750" y="2870200"/>
                <a:ext cx="3169285" cy="304800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R="0" algn="ctr">
                  <a:lnSpc>
                    <a:spcPct val="100000"/>
                  </a:lnSpc>
                </a:pPr>
                <a:r>
                  <a:rPr sz="255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CSR</a:t>
                </a:r>
                <a:endParaRPr sz="2550" dirty="0">
                  <a:solidFill>
                    <a:schemeClr val="bg1"/>
                  </a:solidFill>
                  <a:latin typeface="Myriad Pro Light"/>
                  <a:cs typeface="Myriad Pro Light"/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400"/>
                  </a:lnSpc>
                  <a:spcBef>
                    <a:spcPts val="32"/>
                  </a:spcBef>
                </a:pPr>
                <a:endParaRPr sz="1400" dirty="0">
                  <a:solidFill>
                    <a:schemeClr val="bg1"/>
                  </a:solidFill>
                </a:endParaRPr>
              </a:p>
              <a:p>
                <a:pPr marL="632460" marR="632460" indent="-635" algn="ctr">
                  <a:lnSpc>
                    <a:spcPts val="2140"/>
                  </a:lnSpc>
                </a:pPr>
                <a:r>
                  <a:rPr sz="2200" spc="-1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CS/</a:t>
                </a:r>
                <a:r>
                  <a:rPr sz="2200" spc="-12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T</a:t>
                </a:r>
                <a:r>
                  <a:rPr sz="2200" spc="-3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r</a:t>
                </a:r>
                <a:r>
                  <a:rPr sz="2200" spc="-1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ainee meetings</a:t>
                </a:r>
                <a:r>
                  <a:rPr sz="2200" spc="-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a</a:t>
                </a:r>
                <a:r>
                  <a:rPr sz="2200" spc="2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</a:t>
                </a:r>
                <a:r>
                  <a:rPr sz="2200" spc="-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tion</a:t>
                </a:r>
                <a:r>
                  <a:rPr sz="2200" spc="-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</a:t>
                </a:r>
                <a:r>
                  <a:rPr sz="2200" spc="-1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planning</a:t>
                </a: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100"/>
                  </a:lnSpc>
                  <a:spcBef>
                    <a:spcPts val="18"/>
                  </a:spcBef>
                </a:pPr>
                <a:endParaRPr sz="1100" dirty="0">
                  <a:solidFill>
                    <a:schemeClr val="bg1"/>
                  </a:solidFill>
                </a:endParaRPr>
              </a:p>
              <a:p>
                <a:pPr marL="0" algn="ctr">
                  <a:lnSpc>
                    <a:spcPct val="100000"/>
                  </a:lnSpc>
                </a:pPr>
                <a:r>
                  <a:rPr sz="2350" spc="-3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urriculum</a:t>
                </a:r>
                <a:r>
                  <a:rPr sz="2350" spc="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</a:t>
                </a:r>
                <a:r>
                  <a:rPr sz="2350" spc="2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G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uide</a:t>
                </a: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2350" spc="-3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</a:t>
                </a:r>
                <a:r>
                  <a:rPr sz="2350" spc="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onfiden</a:t>
                </a:r>
                <a:r>
                  <a:rPr sz="2350" spc="-2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e</a:t>
                </a:r>
                <a:r>
                  <a:rPr sz="2350" spc="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</a:t>
                </a:r>
                <a:r>
                  <a:rPr sz="2350" spc="3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R</a:t>
                </a:r>
                <a:r>
                  <a:rPr sz="2350" spc="-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a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ting</a:t>
                </a:r>
                <a:r>
                  <a:rPr sz="2350" spc="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</a:t>
                </a:r>
                <a:r>
                  <a:rPr sz="2350" spc="2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S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cale</a:t>
                </a:r>
                <a:endParaRPr sz="2350" dirty="0">
                  <a:solidFill>
                    <a:schemeClr val="bg1"/>
                  </a:solidFill>
                  <a:latin typeface="Myriad Pro Light"/>
                  <a:cs typeface="Myriad Pro Light"/>
                </a:endParaRPr>
              </a:p>
            </p:txBody>
          </p:sp>
          <p:sp>
            <p:nvSpPr>
              <p:cNvPr id="5" name="object 4"/>
              <p:cNvSpPr txBox="1">
                <a:spLocks/>
              </p:cNvSpPr>
              <p:nvPr/>
            </p:nvSpPr>
            <p:spPr>
              <a:xfrm>
                <a:off x="311150" y="1955800"/>
                <a:ext cx="6858000" cy="762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b="1" dirty="0">
                    <a:solidFill>
                      <a:srgbClr val="0091C9"/>
                    </a:solidFill>
                    <a:latin typeface="Arial Narrow" pitchFamily="34" charset="0"/>
                    <a:ea typeface="Cambria" pitchFamily="18" charset="0"/>
                    <a:cs typeface="Frutiger-Bold"/>
                  </a:rPr>
                  <a:t>Super-Condensed GP Curriculum Guide</a:t>
                </a:r>
              </a:p>
              <a:p>
                <a:pPr marL="12700">
                  <a:lnSpc>
                    <a:spcPct val="100000"/>
                  </a:lnSpc>
                </a:pPr>
                <a:r>
                  <a:rPr lang="en-US" sz="2400" b="1" dirty="0">
                    <a:solidFill>
                      <a:srgbClr val="0091C9"/>
                    </a:solidFill>
                    <a:latin typeface="Arial Narrow" pitchFamily="34" charset="0"/>
                    <a:ea typeface="Cambria" pitchFamily="18" charset="0"/>
                    <a:cs typeface="Frutiger-Bold"/>
                  </a:rPr>
                  <a:t>                 </a:t>
                </a:r>
                <a:r>
                  <a:rPr lang="en-US" sz="1200" b="1" dirty="0">
                    <a:solidFill>
                      <a:srgbClr val="0091C9"/>
                    </a:solidFill>
                    <a:latin typeface="Arial Narrow" pitchFamily="34" charset="0"/>
                    <a:ea typeface="Cambria" pitchFamily="18" charset="0"/>
                    <a:cs typeface="Frutiger-Bold"/>
                  </a:rPr>
                  <a:t>Courtesy of South East Scotland 2013 </a:t>
                </a:r>
              </a:p>
              <a:p>
                <a:pPr marL="1270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yriad Pro Light"/>
                  <a:cs typeface="Myriad Pro Light"/>
                </a:endParaRPr>
              </a:p>
            </p:txBody>
          </p:sp>
          <p:pic>
            <p:nvPicPr>
              <p:cNvPr id="6" name="Picture 5" descr="C:\Users\sarahda\AppData\Local\Temp\wzd5f6\HE West Midlands\HE West Midlands Col.jpg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02550" y="584200"/>
                <a:ext cx="2438400" cy="9906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234950" y="1193800"/>
                <a:ext cx="72390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91C9"/>
                    </a:solidFill>
                    <a:effectLst/>
                    <a:latin typeface="Cambria" pitchFamily="18" charset="0"/>
                    <a:ea typeface="Cambria" pitchFamily="18" charset="0"/>
                    <a:cs typeface="Frutiger-Bold"/>
                  </a:rPr>
                  <a:t>SecondaryCare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893"/>
                    </a:solidFill>
                    <a:effectLst/>
                    <a:latin typeface="Cambria" pitchFamily="18" charset="0"/>
                    <a:ea typeface="Cambria" pitchFamily="18" charset="0"/>
                    <a:cs typeface="Frutiger-Bold"/>
                  </a:rPr>
                  <a:t>4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E28C05"/>
                    </a:solidFill>
                    <a:effectLst/>
                    <a:latin typeface="Cambria" pitchFamily="18" charset="0"/>
                    <a:ea typeface="Cambria" pitchFamily="18" charset="0"/>
                    <a:cs typeface="Frutiger-Bold"/>
                  </a:rPr>
                  <a:t>PrimaryCare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11150" y="3098800"/>
                <a:ext cx="5943600" cy="2209800"/>
              </a:xfrm>
              <a:prstGeom prst="roundRect">
                <a:avLst/>
              </a:prstGeom>
              <a:solidFill>
                <a:srgbClr val="A000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85445">
                  <a:lnSpc>
                    <a:spcPct val="100000"/>
                  </a:lnSpc>
                  <a:buFont typeface="Arial" pitchFamily="34" charset="0"/>
                  <a:buChar char="•"/>
                </a:pPr>
                <a:r>
                  <a:rPr lang="en-US" sz="2800" spc="-18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spc="-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Medicine</a:t>
                </a:r>
                <a:endParaRPr lang="en-US" sz="2800" dirty="0">
                  <a:latin typeface="Arial"/>
                  <a:cs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4022128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9923081" y="6016764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AD1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43266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9057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18653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46729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74806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02882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30959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359035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43265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71341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49941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27494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557035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642729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8" y="670806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9" name="object 19"/>
          <p:cNvGraphicFramePr>
            <a:graphicFrameLocks noGrp="1"/>
          </p:cNvGraphicFramePr>
          <p:nvPr/>
        </p:nvGraphicFramePr>
        <p:xfrm>
          <a:off x="457200" y="709205"/>
          <a:ext cx="9771249" cy="6146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3"/>
                <a:gridCol w="308541"/>
                <a:gridCol w="308542"/>
              </a:tblGrid>
              <a:tr h="264599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14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ement of the 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2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487625">
                <a:tc>
                  <a:txBody>
                    <a:bodyPr/>
                    <a:lstStyle/>
                    <a:p>
                      <a:pPr marL="173355" marR="415290">
                        <a:lnSpc>
                          <a:spcPct val="1014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he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“Sa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– liaison with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(including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7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dietician, SW ) prior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and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immedi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eam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olypharma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-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pharmacist 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social and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impa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medical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on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and family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Health educ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advi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including smo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edu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and self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plans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asthm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tics and diabetics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mplic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of incapaci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 with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medical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and use of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it no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Barriers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tional sc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eening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ammes including 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vical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Charitable 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ganiz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viding suppo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and their families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dults with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ncapaci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y/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orney DNARs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including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efusal of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and eme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Driving Regul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Respe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alue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belie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of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31005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of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ejudi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ticular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or 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obesi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smo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illnes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drug and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users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2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2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10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3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Arial"/>
                          <a:cs typeface="Arial"/>
                        </a:rPr>
                        <a:t>Audit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112290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40367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68443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15" name="object 5"/>
          <p:cNvGraphicFramePr>
            <a:graphicFrameLocks noGrp="1"/>
          </p:cNvGraphicFramePr>
          <p:nvPr/>
        </p:nvGraphicFramePr>
        <p:xfrm>
          <a:off x="457200" y="709205"/>
          <a:ext cx="9771249" cy="11230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2"/>
                <a:gridCol w="308541"/>
                <a:gridCol w="308542"/>
              </a:tblGrid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eadership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9EDD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6476831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F62"/>
                </a:solidFill>
                <a:latin typeface="Myriad Pro"/>
                <a:cs typeface="Myriad Pro"/>
              </a:rPr>
              <a:t>Summa</a:t>
            </a:r>
            <a:r>
              <a:rPr sz="1200" b="1" spc="2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y of </a:t>
            </a:r>
            <a:r>
              <a:rPr sz="1200" b="1" spc="-15" dirty="0" smtClean="0">
                <a:solidFill>
                  <a:srgbClr val="002F62"/>
                </a:solidFill>
                <a:latin typeface="Myriad Pro"/>
                <a:cs typeface="Myriad Pro"/>
              </a:rPr>
              <a:t>L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earning </a:t>
            </a:r>
            <a:r>
              <a:rPr sz="1200" b="1" spc="110" dirty="0" smtClean="0">
                <a:solidFill>
                  <a:srgbClr val="002F62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eeds/</a:t>
            </a:r>
            <a:r>
              <a:rPr sz="1200" b="1" spc="-30" dirty="0" smtClean="0">
                <a:solidFill>
                  <a:srgbClr val="002F62"/>
                </a:solidFill>
                <a:latin typeface="Myriad Pro"/>
                <a:cs typeface="Myriad Pro"/>
              </a:rPr>
              <a:t>P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oi</a:t>
            </a:r>
            <a:r>
              <a:rPr sz="1200" b="1" spc="-10" dirty="0" smtClean="0">
                <a:solidFill>
                  <a:srgbClr val="002F62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ts </a:t>
            </a:r>
            <a:r>
              <a:rPr sz="1200" b="1" spc="-15" dirty="0" smtClean="0">
                <a:solidFill>
                  <a:srgbClr val="002F62"/>
                </a:solidFill>
                <a:latin typeface="Myriad Pro"/>
                <a:cs typeface="Myriad Pro"/>
              </a:rPr>
              <a:t>f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or </a:t>
            </a:r>
            <a:r>
              <a:rPr sz="1200" b="1" spc="-20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1200" b="1" spc="15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1200" b="1" spc="0" dirty="0" smtClean="0">
                <a:solidFill>
                  <a:srgbClr val="002F62"/>
                </a:solidFill>
                <a:latin typeface="Myriad Pro"/>
                <a:cs typeface="Myriad Pro"/>
              </a:rPr>
              <a:t>tion</a:t>
            </a:r>
            <a:endParaRPr sz="12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  <p:pic>
        <p:nvPicPr>
          <p:cNvPr id="13" name="Picture 12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84200"/>
            <a:ext cx="31242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9300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12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12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12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9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9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9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9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12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12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12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12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12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9300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730750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95170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500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92075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TDP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128118" y="3171228"/>
            <a:ext cx="4543354" cy="3693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226333" y="3269445"/>
            <a:ext cx="4172356" cy="3399701"/>
          </a:xfrm>
          <a:custGeom>
            <a:avLst/>
            <a:gdLst/>
            <a:ahLst/>
            <a:cxnLst/>
            <a:rect l="l" t="t" r="r" b="b"/>
            <a:pathLst>
              <a:path w="4172356" h="3399701">
                <a:moveTo>
                  <a:pt x="2086178" y="0"/>
                </a:moveTo>
                <a:lnTo>
                  <a:pt x="1915078" y="5634"/>
                </a:lnTo>
                <a:lnTo>
                  <a:pt x="1747788" y="22248"/>
                </a:lnTo>
                <a:lnTo>
                  <a:pt x="1584843" y="49402"/>
                </a:lnTo>
                <a:lnTo>
                  <a:pt x="1426782" y="86659"/>
                </a:lnTo>
                <a:lnTo>
                  <a:pt x="1274141" y="133582"/>
                </a:lnTo>
                <a:lnTo>
                  <a:pt x="1127457" y="189733"/>
                </a:lnTo>
                <a:lnTo>
                  <a:pt x="987266" y="254676"/>
                </a:lnTo>
                <a:lnTo>
                  <a:pt x="854106" y="327971"/>
                </a:lnTo>
                <a:lnTo>
                  <a:pt x="728513" y="409183"/>
                </a:lnTo>
                <a:lnTo>
                  <a:pt x="611025" y="497873"/>
                </a:lnTo>
                <a:lnTo>
                  <a:pt x="502178" y="593604"/>
                </a:lnTo>
                <a:lnTo>
                  <a:pt x="402509" y="695938"/>
                </a:lnTo>
                <a:lnTo>
                  <a:pt x="312556" y="804439"/>
                </a:lnTo>
                <a:lnTo>
                  <a:pt x="232854" y="918668"/>
                </a:lnTo>
                <a:lnTo>
                  <a:pt x="163941" y="1038188"/>
                </a:lnTo>
                <a:lnTo>
                  <a:pt x="106354" y="1162562"/>
                </a:lnTo>
                <a:lnTo>
                  <a:pt x="60629" y="1291352"/>
                </a:lnTo>
                <a:lnTo>
                  <a:pt x="27304" y="1424120"/>
                </a:lnTo>
                <a:lnTo>
                  <a:pt x="6915" y="1560430"/>
                </a:lnTo>
                <a:lnTo>
                  <a:pt x="0" y="1699844"/>
                </a:lnTo>
                <a:lnTo>
                  <a:pt x="6915" y="1839259"/>
                </a:lnTo>
                <a:lnTo>
                  <a:pt x="27304" y="1975570"/>
                </a:lnTo>
                <a:lnTo>
                  <a:pt x="60629" y="2108340"/>
                </a:lnTo>
                <a:lnTo>
                  <a:pt x="106354" y="2237132"/>
                </a:lnTo>
                <a:lnTo>
                  <a:pt x="163941" y="2361507"/>
                </a:lnTo>
                <a:lnTo>
                  <a:pt x="232854" y="2481028"/>
                </a:lnTo>
                <a:lnTo>
                  <a:pt x="312556" y="2595258"/>
                </a:lnTo>
                <a:lnTo>
                  <a:pt x="402509" y="2703759"/>
                </a:lnTo>
                <a:lnTo>
                  <a:pt x="502178" y="2806094"/>
                </a:lnTo>
                <a:lnTo>
                  <a:pt x="611025" y="2901826"/>
                </a:lnTo>
                <a:lnTo>
                  <a:pt x="728513" y="2990516"/>
                </a:lnTo>
                <a:lnTo>
                  <a:pt x="854106" y="3071728"/>
                </a:lnTo>
                <a:lnTo>
                  <a:pt x="987266" y="3145024"/>
                </a:lnTo>
                <a:lnTo>
                  <a:pt x="1127457" y="3209966"/>
                </a:lnTo>
                <a:lnTo>
                  <a:pt x="1274141" y="3266118"/>
                </a:lnTo>
                <a:lnTo>
                  <a:pt x="1426782" y="3313041"/>
                </a:lnTo>
                <a:lnTo>
                  <a:pt x="1584843" y="3350298"/>
                </a:lnTo>
                <a:lnTo>
                  <a:pt x="1747788" y="3377452"/>
                </a:lnTo>
                <a:lnTo>
                  <a:pt x="1915078" y="3394066"/>
                </a:lnTo>
                <a:lnTo>
                  <a:pt x="2086178" y="3399701"/>
                </a:lnTo>
                <a:lnTo>
                  <a:pt x="2257276" y="3394066"/>
                </a:lnTo>
                <a:lnTo>
                  <a:pt x="2424565" y="3377452"/>
                </a:lnTo>
                <a:lnTo>
                  <a:pt x="2587508" y="3350298"/>
                </a:lnTo>
                <a:lnTo>
                  <a:pt x="2745568" y="3313041"/>
                </a:lnTo>
                <a:lnTo>
                  <a:pt x="2898209" y="3266118"/>
                </a:lnTo>
                <a:lnTo>
                  <a:pt x="3044893" y="3209966"/>
                </a:lnTo>
                <a:lnTo>
                  <a:pt x="3185084" y="3145024"/>
                </a:lnTo>
                <a:lnTo>
                  <a:pt x="3318244" y="3071728"/>
                </a:lnTo>
                <a:lnTo>
                  <a:pt x="3443837" y="2990516"/>
                </a:lnTo>
                <a:lnTo>
                  <a:pt x="3561326" y="2901826"/>
                </a:lnTo>
                <a:lnTo>
                  <a:pt x="3670173" y="2806094"/>
                </a:lnTo>
                <a:lnTo>
                  <a:pt x="3769842" y="2703759"/>
                </a:lnTo>
                <a:lnTo>
                  <a:pt x="3859797" y="2595258"/>
                </a:lnTo>
                <a:lnTo>
                  <a:pt x="3939499" y="2481028"/>
                </a:lnTo>
                <a:lnTo>
                  <a:pt x="4008413" y="2361507"/>
                </a:lnTo>
                <a:lnTo>
                  <a:pt x="4066000" y="2237132"/>
                </a:lnTo>
                <a:lnTo>
                  <a:pt x="4111726" y="2108340"/>
                </a:lnTo>
                <a:lnTo>
                  <a:pt x="4145051" y="1975570"/>
                </a:lnTo>
                <a:lnTo>
                  <a:pt x="4165440" y="1839259"/>
                </a:lnTo>
                <a:lnTo>
                  <a:pt x="4172356" y="1699844"/>
                </a:lnTo>
                <a:lnTo>
                  <a:pt x="4165440" y="1560430"/>
                </a:lnTo>
                <a:lnTo>
                  <a:pt x="4145051" y="1424120"/>
                </a:lnTo>
                <a:lnTo>
                  <a:pt x="4111726" y="1291352"/>
                </a:lnTo>
                <a:lnTo>
                  <a:pt x="4066000" y="1162562"/>
                </a:lnTo>
                <a:lnTo>
                  <a:pt x="4008413" y="1038188"/>
                </a:lnTo>
                <a:lnTo>
                  <a:pt x="3939499" y="918668"/>
                </a:lnTo>
                <a:lnTo>
                  <a:pt x="3859797" y="804439"/>
                </a:lnTo>
                <a:lnTo>
                  <a:pt x="3769842" y="695938"/>
                </a:lnTo>
                <a:lnTo>
                  <a:pt x="3670173" y="593604"/>
                </a:lnTo>
                <a:lnTo>
                  <a:pt x="3561326" y="497873"/>
                </a:lnTo>
                <a:lnTo>
                  <a:pt x="3443837" y="409183"/>
                </a:lnTo>
                <a:lnTo>
                  <a:pt x="3318244" y="327971"/>
                </a:lnTo>
                <a:lnTo>
                  <a:pt x="3185084" y="254676"/>
                </a:lnTo>
                <a:lnTo>
                  <a:pt x="3044893" y="189733"/>
                </a:lnTo>
                <a:lnTo>
                  <a:pt x="2898209" y="133582"/>
                </a:lnTo>
                <a:lnTo>
                  <a:pt x="2745568" y="86659"/>
                </a:lnTo>
                <a:lnTo>
                  <a:pt x="2587508" y="49402"/>
                </a:lnTo>
                <a:lnTo>
                  <a:pt x="2424565" y="22248"/>
                </a:lnTo>
                <a:lnTo>
                  <a:pt x="2257276" y="5634"/>
                </a:lnTo>
                <a:lnTo>
                  <a:pt x="2086178" y="0"/>
                </a:lnTo>
                <a:close/>
              </a:path>
            </a:pathLst>
          </a:custGeom>
          <a:solidFill>
            <a:srgbClr val="9DDCF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3824077" y="624801"/>
            <a:ext cx="3246937" cy="30996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3922295" y="723000"/>
            <a:ext cx="1797629" cy="2730558"/>
          </a:xfrm>
          <a:custGeom>
            <a:avLst/>
            <a:gdLst/>
            <a:ahLst/>
            <a:cxnLst/>
            <a:rect l="l" t="t" r="r" b="b"/>
            <a:pathLst>
              <a:path w="1797629" h="2730558">
                <a:moveTo>
                  <a:pt x="1290168" y="2220049"/>
                </a:moveTo>
                <a:lnTo>
                  <a:pt x="1251393" y="2228818"/>
                </a:lnTo>
                <a:lnTo>
                  <a:pt x="1225997" y="2260800"/>
                </a:lnTo>
                <a:lnTo>
                  <a:pt x="1224769" y="2271459"/>
                </a:lnTo>
                <a:lnTo>
                  <a:pt x="1225716" y="2282897"/>
                </a:lnTo>
                <a:lnTo>
                  <a:pt x="1465948" y="2694266"/>
                </a:lnTo>
                <a:lnTo>
                  <a:pt x="1492235" y="2722782"/>
                </a:lnTo>
                <a:lnTo>
                  <a:pt x="1521780" y="2730558"/>
                </a:lnTo>
                <a:lnTo>
                  <a:pt x="1531660" y="2728552"/>
                </a:lnTo>
                <a:lnTo>
                  <a:pt x="1567388" y="2697597"/>
                </a:lnTo>
                <a:lnTo>
                  <a:pt x="1786089" y="2313317"/>
                </a:lnTo>
                <a:lnTo>
                  <a:pt x="1797629" y="2275745"/>
                </a:lnTo>
                <a:lnTo>
                  <a:pt x="1797040" y="2264517"/>
                </a:lnTo>
                <a:lnTo>
                  <a:pt x="1774517" y="2230258"/>
                </a:lnTo>
                <a:lnTo>
                  <a:pt x="1290168" y="2220049"/>
                </a:lnTo>
                <a:close/>
              </a:path>
              <a:path w="1797629" h="2730558">
                <a:moveTo>
                  <a:pt x="2707868" y="0"/>
                </a:moveTo>
                <a:lnTo>
                  <a:pt x="168135" y="0"/>
                </a:lnTo>
                <a:lnTo>
                  <a:pt x="153355" y="635"/>
                </a:lnTo>
                <a:lnTo>
                  <a:pt x="111370" y="9742"/>
                </a:lnTo>
                <a:lnTo>
                  <a:pt x="74037" y="28539"/>
                </a:lnTo>
                <a:lnTo>
                  <a:pt x="42799" y="55595"/>
                </a:lnTo>
                <a:lnTo>
                  <a:pt x="19098" y="89479"/>
                </a:lnTo>
                <a:lnTo>
                  <a:pt x="4378" y="128761"/>
                </a:lnTo>
                <a:lnTo>
                  <a:pt x="0" y="1805012"/>
                </a:lnTo>
                <a:lnTo>
                  <a:pt x="640" y="1819670"/>
                </a:lnTo>
                <a:lnTo>
                  <a:pt x="9824" y="1861307"/>
                </a:lnTo>
                <a:lnTo>
                  <a:pt x="28779" y="1898330"/>
                </a:lnTo>
                <a:lnTo>
                  <a:pt x="56063" y="1929307"/>
                </a:lnTo>
                <a:lnTo>
                  <a:pt x="90231" y="1952809"/>
                </a:lnTo>
                <a:lnTo>
                  <a:pt x="129843" y="1967407"/>
                </a:lnTo>
                <a:lnTo>
                  <a:pt x="1411592" y="1971751"/>
                </a:lnTo>
                <a:lnTo>
                  <a:pt x="1411592" y="2220061"/>
                </a:lnTo>
                <a:lnTo>
                  <a:pt x="1631507" y="2220061"/>
                </a:lnTo>
                <a:lnTo>
                  <a:pt x="1609125" y="2220048"/>
                </a:lnTo>
                <a:lnTo>
                  <a:pt x="1609001" y="1971751"/>
                </a:lnTo>
                <a:lnTo>
                  <a:pt x="2707868" y="1971751"/>
                </a:lnTo>
                <a:lnTo>
                  <a:pt x="2722648" y="1971115"/>
                </a:lnTo>
                <a:lnTo>
                  <a:pt x="2764632" y="1962008"/>
                </a:lnTo>
                <a:lnTo>
                  <a:pt x="2801962" y="1943210"/>
                </a:lnTo>
                <a:lnTo>
                  <a:pt x="2833197" y="1916153"/>
                </a:lnTo>
                <a:lnTo>
                  <a:pt x="2856895" y="1882267"/>
                </a:lnTo>
                <a:lnTo>
                  <a:pt x="2871612" y="1842981"/>
                </a:lnTo>
                <a:lnTo>
                  <a:pt x="2875991" y="166725"/>
                </a:lnTo>
                <a:lnTo>
                  <a:pt x="2875350" y="152068"/>
                </a:lnTo>
                <a:lnTo>
                  <a:pt x="2866166" y="110433"/>
                </a:lnTo>
                <a:lnTo>
                  <a:pt x="2847211" y="73411"/>
                </a:lnTo>
                <a:lnTo>
                  <a:pt x="2819927" y="42435"/>
                </a:lnTo>
                <a:lnTo>
                  <a:pt x="2785757" y="18934"/>
                </a:lnTo>
                <a:lnTo>
                  <a:pt x="2746142" y="4340"/>
                </a:lnTo>
                <a:lnTo>
                  <a:pt x="2717421" y="264"/>
                </a:lnTo>
                <a:lnTo>
                  <a:pt x="2707868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997674" y="3319322"/>
            <a:ext cx="3179152" cy="18974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7095939" y="3417523"/>
            <a:ext cx="2810068" cy="1528152"/>
          </a:xfrm>
          <a:custGeom>
            <a:avLst/>
            <a:gdLst/>
            <a:ahLst/>
            <a:cxnLst/>
            <a:rect l="l" t="t" r="r" b="b"/>
            <a:pathLst>
              <a:path w="2810068" h="1528152">
                <a:moveTo>
                  <a:pt x="2809800" y="881786"/>
                </a:moveTo>
                <a:lnTo>
                  <a:pt x="698121" y="881786"/>
                </a:lnTo>
                <a:lnTo>
                  <a:pt x="698121" y="1369441"/>
                </a:lnTo>
                <a:lnTo>
                  <a:pt x="703787" y="1417103"/>
                </a:lnTo>
                <a:lnTo>
                  <a:pt x="719631" y="1458971"/>
                </a:lnTo>
                <a:lnTo>
                  <a:pt x="743924" y="1492821"/>
                </a:lnTo>
                <a:lnTo>
                  <a:pt x="774937" y="1516429"/>
                </a:lnTo>
                <a:lnTo>
                  <a:pt x="2686598" y="1528152"/>
                </a:lnTo>
                <a:lnTo>
                  <a:pt x="2699353" y="1527316"/>
                </a:lnTo>
                <a:lnTo>
                  <a:pt x="2746001" y="1508607"/>
                </a:lnTo>
                <a:lnTo>
                  <a:pt x="2774606" y="1480751"/>
                </a:lnTo>
                <a:lnTo>
                  <a:pt x="2795819" y="1443519"/>
                </a:lnTo>
                <a:lnTo>
                  <a:pt x="2807910" y="1399133"/>
                </a:lnTo>
                <a:lnTo>
                  <a:pt x="2809800" y="881786"/>
                </a:lnTo>
                <a:close/>
              </a:path>
              <a:path w="2810068" h="1528152">
                <a:moveTo>
                  <a:pt x="351847" y="599761"/>
                </a:moveTo>
                <a:lnTo>
                  <a:pt x="311661" y="621158"/>
                </a:lnTo>
                <a:lnTo>
                  <a:pt x="19814" y="967879"/>
                </a:lnTo>
                <a:lnTo>
                  <a:pt x="1568" y="1001508"/>
                </a:lnTo>
                <a:lnTo>
                  <a:pt x="0" y="1012115"/>
                </a:lnTo>
                <a:lnTo>
                  <a:pt x="608" y="1022200"/>
                </a:lnTo>
                <a:lnTo>
                  <a:pt x="23863" y="1054654"/>
                </a:lnTo>
                <a:lnTo>
                  <a:pt x="492813" y="1143444"/>
                </a:lnTo>
                <a:lnTo>
                  <a:pt x="506955" y="1145028"/>
                </a:lnTo>
                <a:lnTo>
                  <a:pt x="519810" y="1144634"/>
                </a:lnTo>
                <a:lnTo>
                  <a:pt x="556493" y="1125495"/>
                </a:lnTo>
                <a:lnTo>
                  <a:pt x="565923" y="1095788"/>
                </a:lnTo>
                <a:lnTo>
                  <a:pt x="565125" y="1083551"/>
                </a:lnTo>
                <a:lnTo>
                  <a:pt x="562201" y="1070330"/>
                </a:lnTo>
                <a:lnTo>
                  <a:pt x="517845" y="947508"/>
                </a:lnTo>
                <a:lnTo>
                  <a:pt x="698121" y="881786"/>
                </a:lnTo>
                <a:lnTo>
                  <a:pt x="2809800" y="881786"/>
                </a:lnTo>
                <a:lnTo>
                  <a:pt x="2809844" y="761923"/>
                </a:lnTo>
                <a:lnTo>
                  <a:pt x="450433" y="761923"/>
                </a:lnTo>
                <a:lnTo>
                  <a:pt x="449138" y="758342"/>
                </a:lnTo>
                <a:lnTo>
                  <a:pt x="448503" y="756666"/>
                </a:lnTo>
                <a:lnTo>
                  <a:pt x="408358" y="646074"/>
                </a:lnTo>
                <a:lnTo>
                  <a:pt x="402733" y="633171"/>
                </a:lnTo>
                <a:lnTo>
                  <a:pt x="371159" y="602356"/>
                </a:lnTo>
                <a:lnTo>
                  <a:pt x="361683" y="599971"/>
                </a:lnTo>
                <a:lnTo>
                  <a:pt x="351847" y="599761"/>
                </a:lnTo>
                <a:close/>
              </a:path>
              <a:path w="2810068" h="1528152">
                <a:moveTo>
                  <a:pt x="2686598" y="0"/>
                </a:moveTo>
                <a:lnTo>
                  <a:pt x="821591" y="0"/>
                </a:lnTo>
                <a:lnTo>
                  <a:pt x="808836" y="836"/>
                </a:lnTo>
                <a:lnTo>
                  <a:pt x="762185" y="19544"/>
                </a:lnTo>
                <a:lnTo>
                  <a:pt x="733580" y="47398"/>
                </a:lnTo>
                <a:lnTo>
                  <a:pt x="712367" y="84631"/>
                </a:lnTo>
                <a:lnTo>
                  <a:pt x="700277" y="129018"/>
                </a:lnTo>
                <a:lnTo>
                  <a:pt x="698121" y="671626"/>
                </a:lnTo>
                <a:lnTo>
                  <a:pt x="450433" y="761923"/>
                </a:lnTo>
                <a:lnTo>
                  <a:pt x="2809844" y="761923"/>
                </a:lnTo>
                <a:lnTo>
                  <a:pt x="2810068" y="158699"/>
                </a:lnTo>
                <a:lnTo>
                  <a:pt x="2804401" y="111035"/>
                </a:lnTo>
                <a:lnTo>
                  <a:pt x="2788556" y="69168"/>
                </a:lnTo>
                <a:lnTo>
                  <a:pt x="2764260" y="35321"/>
                </a:lnTo>
                <a:lnTo>
                  <a:pt x="2733245" y="11718"/>
                </a:lnTo>
                <a:lnTo>
                  <a:pt x="2697241" y="581"/>
                </a:lnTo>
                <a:lnTo>
                  <a:pt x="2686598" y="0"/>
                </a:lnTo>
                <a:close/>
              </a:path>
            </a:pathLst>
          </a:custGeom>
          <a:solidFill>
            <a:srgbClr val="B2D3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660362" y="3318446"/>
            <a:ext cx="25768" cy="8585"/>
          </a:xfrm>
          <a:custGeom>
            <a:avLst/>
            <a:gdLst/>
            <a:ahLst/>
            <a:cxnLst/>
            <a:rect l="l" t="t" r="r" b="b"/>
            <a:pathLst>
              <a:path w="25768" h="8585">
                <a:moveTo>
                  <a:pt x="0" y="4292"/>
                </a:moveTo>
                <a:lnTo>
                  <a:pt x="25768" y="4292"/>
                </a:lnTo>
              </a:path>
            </a:pathLst>
          </a:custGeom>
          <a:ln w="9855">
            <a:solidFill>
              <a:srgbClr val="FBB0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883226" y="5185126"/>
            <a:ext cx="2860959" cy="16792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981472" y="5283341"/>
            <a:ext cx="2489756" cy="1515872"/>
          </a:xfrm>
          <a:custGeom>
            <a:avLst/>
            <a:gdLst/>
            <a:ahLst/>
            <a:cxnLst/>
            <a:rect l="l" t="t" r="r" b="b"/>
            <a:pathLst>
              <a:path w="2489756" h="1515872">
                <a:moveTo>
                  <a:pt x="2489756" y="824839"/>
                </a:moveTo>
                <a:lnTo>
                  <a:pt x="411363" y="824839"/>
                </a:lnTo>
                <a:lnTo>
                  <a:pt x="635709" y="944206"/>
                </a:lnTo>
                <a:lnTo>
                  <a:pt x="635645" y="1357871"/>
                </a:lnTo>
                <a:lnTo>
                  <a:pt x="641476" y="1405482"/>
                </a:lnTo>
                <a:lnTo>
                  <a:pt x="657455" y="1447258"/>
                </a:lnTo>
                <a:lnTo>
                  <a:pt x="681855" y="1480976"/>
                </a:lnTo>
                <a:lnTo>
                  <a:pt x="712949" y="1504414"/>
                </a:lnTo>
                <a:lnTo>
                  <a:pt x="2366287" y="1515872"/>
                </a:lnTo>
                <a:lnTo>
                  <a:pt x="2379042" y="1515035"/>
                </a:lnTo>
                <a:lnTo>
                  <a:pt x="2425690" y="1496326"/>
                </a:lnTo>
                <a:lnTo>
                  <a:pt x="2454295" y="1468471"/>
                </a:lnTo>
                <a:lnTo>
                  <a:pt x="2475508" y="1431238"/>
                </a:lnTo>
                <a:lnTo>
                  <a:pt x="2487599" y="1386852"/>
                </a:lnTo>
                <a:lnTo>
                  <a:pt x="2489756" y="1234401"/>
                </a:lnTo>
                <a:lnTo>
                  <a:pt x="2489756" y="824839"/>
                </a:lnTo>
                <a:close/>
              </a:path>
              <a:path w="2489756" h="1515872">
                <a:moveTo>
                  <a:pt x="510685" y="453048"/>
                </a:moveTo>
                <a:lnTo>
                  <a:pt x="62672" y="468668"/>
                </a:lnTo>
                <a:lnTo>
                  <a:pt x="24752" y="478020"/>
                </a:lnTo>
                <a:lnTo>
                  <a:pt x="770" y="510200"/>
                </a:lnTo>
                <a:lnTo>
                  <a:pt x="0" y="520870"/>
                </a:lnTo>
                <a:lnTo>
                  <a:pt x="1463" y="532323"/>
                </a:lnTo>
                <a:lnTo>
                  <a:pt x="249083" y="937475"/>
                </a:lnTo>
                <a:lnTo>
                  <a:pt x="275785" y="965414"/>
                </a:lnTo>
                <a:lnTo>
                  <a:pt x="305356" y="972713"/>
                </a:lnTo>
                <a:lnTo>
                  <a:pt x="315166" y="970582"/>
                </a:lnTo>
                <a:lnTo>
                  <a:pt x="350266" y="939375"/>
                </a:lnTo>
                <a:lnTo>
                  <a:pt x="408658" y="829906"/>
                </a:lnTo>
                <a:lnTo>
                  <a:pt x="410449" y="826516"/>
                </a:lnTo>
                <a:lnTo>
                  <a:pt x="411363" y="824839"/>
                </a:lnTo>
                <a:lnTo>
                  <a:pt x="2489756" y="824839"/>
                </a:lnTo>
                <a:lnTo>
                  <a:pt x="2489756" y="721271"/>
                </a:lnTo>
                <a:lnTo>
                  <a:pt x="635734" y="721271"/>
                </a:lnTo>
                <a:lnTo>
                  <a:pt x="504010" y="650481"/>
                </a:lnTo>
                <a:lnTo>
                  <a:pt x="504912" y="648830"/>
                </a:lnTo>
                <a:lnTo>
                  <a:pt x="506626" y="645515"/>
                </a:lnTo>
                <a:lnTo>
                  <a:pt x="561871" y="541629"/>
                </a:lnTo>
                <a:lnTo>
                  <a:pt x="567833" y="528417"/>
                </a:lnTo>
                <a:lnTo>
                  <a:pt x="571428" y="515848"/>
                </a:lnTo>
                <a:lnTo>
                  <a:pt x="572738" y="504052"/>
                </a:lnTo>
                <a:lnTo>
                  <a:pt x="571843" y="493158"/>
                </a:lnTo>
                <a:lnTo>
                  <a:pt x="547845" y="461196"/>
                </a:lnTo>
                <a:lnTo>
                  <a:pt x="524734" y="453998"/>
                </a:lnTo>
                <a:lnTo>
                  <a:pt x="510685" y="453048"/>
                </a:lnTo>
                <a:close/>
              </a:path>
              <a:path w="2489756" h="1515872">
                <a:moveTo>
                  <a:pt x="2366287" y="0"/>
                </a:moveTo>
                <a:lnTo>
                  <a:pt x="759089" y="0"/>
                </a:lnTo>
                <a:lnTo>
                  <a:pt x="746327" y="838"/>
                </a:lnTo>
                <a:lnTo>
                  <a:pt x="699677" y="19585"/>
                </a:lnTo>
                <a:lnTo>
                  <a:pt x="671098" y="47494"/>
                </a:lnTo>
                <a:lnTo>
                  <a:pt x="649926" y="84794"/>
                </a:lnTo>
                <a:lnTo>
                  <a:pt x="637884" y="129257"/>
                </a:lnTo>
                <a:lnTo>
                  <a:pt x="635734" y="721271"/>
                </a:lnTo>
                <a:lnTo>
                  <a:pt x="2489756" y="721271"/>
                </a:lnTo>
                <a:lnTo>
                  <a:pt x="2489756" y="158711"/>
                </a:lnTo>
                <a:lnTo>
                  <a:pt x="2489106" y="142317"/>
                </a:lnTo>
                <a:lnTo>
                  <a:pt x="2479855" y="96339"/>
                </a:lnTo>
                <a:lnTo>
                  <a:pt x="2461002" y="56896"/>
                </a:lnTo>
                <a:lnTo>
                  <a:pt x="2434277" y="26213"/>
                </a:lnTo>
                <a:lnTo>
                  <a:pt x="2401409" y="6514"/>
                </a:lnTo>
                <a:lnTo>
                  <a:pt x="2366287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1168399" y="1753895"/>
            <a:ext cx="3232205" cy="22245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1266609" y="1852108"/>
            <a:ext cx="2863130" cy="1853294"/>
          </a:xfrm>
          <a:custGeom>
            <a:avLst/>
            <a:gdLst/>
            <a:ahLst/>
            <a:cxnLst/>
            <a:rect l="l" t="t" r="r" b="b"/>
            <a:pathLst>
              <a:path w="2863130" h="1853294">
                <a:moveTo>
                  <a:pt x="2488043" y="1308900"/>
                </a:moveTo>
                <a:lnTo>
                  <a:pt x="2218182" y="1308900"/>
                </a:lnTo>
                <a:lnTo>
                  <a:pt x="2426474" y="1532521"/>
                </a:lnTo>
                <a:lnTo>
                  <a:pt x="2336177" y="1616443"/>
                </a:lnTo>
                <a:lnTo>
                  <a:pt x="2311110" y="1657628"/>
                </a:lnTo>
                <a:lnTo>
                  <a:pt x="2310418" y="1667652"/>
                </a:lnTo>
                <a:lnTo>
                  <a:pt x="2311893" y="1677296"/>
                </a:lnTo>
                <a:lnTo>
                  <a:pt x="2338847" y="1709384"/>
                </a:lnTo>
                <a:lnTo>
                  <a:pt x="2783992" y="1848789"/>
                </a:lnTo>
                <a:lnTo>
                  <a:pt x="2810578" y="1853294"/>
                </a:lnTo>
                <a:lnTo>
                  <a:pt x="2822221" y="1852480"/>
                </a:lnTo>
                <a:lnTo>
                  <a:pt x="2855347" y="1831046"/>
                </a:lnTo>
                <a:lnTo>
                  <a:pt x="2863130" y="1798609"/>
                </a:lnTo>
                <a:lnTo>
                  <a:pt x="2861915" y="1785199"/>
                </a:lnTo>
                <a:lnTo>
                  <a:pt x="2860459" y="1777733"/>
                </a:lnTo>
                <a:lnTo>
                  <a:pt x="2773508" y="1398104"/>
                </a:lnTo>
                <a:lnTo>
                  <a:pt x="2571140" y="1398104"/>
                </a:lnTo>
                <a:lnTo>
                  <a:pt x="2488043" y="1308900"/>
                </a:lnTo>
                <a:close/>
              </a:path>
              <a:path w="2863130" h="1853294">
                <a:moveTo>
                  <a:pt x="2710889" y="1291908"/>
                </a:moveTo>
                <a:lnTo>
                  <a:pt x="2668346" y="1308258"/>
                </a:lnTo>
                <a:lnTo>
                  <a:pt x="2571140" y="1398104"/>
                </a:lnTo>
                <a:lnTo>
                  <a:pt x="2773508" y="1398104"/>
                </a:lnTo>
                <a:lnTo>
                  <a:pt x="2761297" y="1344790"/>
                </a:lnTo>
                <a:lnTo>
                  <a:pt x="2745575" y="1310084"/>
                </a:lnTo>
                <a:lnTo>
                  <a:pt x="2710889" y="1291908"/>
                </a:lnTo>
                <a:close/>
              </a:path>
              <a:path w="2863130" h="1853294">
                <a:moveTo>
                  <a:pt x="153136" y="0"/>
                </a:moveTo>
                <a:lnTo>
                  <a:pt x="110268" y="6079"/>
                </a:lnTo>
                <a:lnTo>
                  <a:pt x="72093" y="23174"/>
                </a:lnTo>
                <a:lnTo>
                  <a:pt x="40326" y="49567"/>
                </a:lnTo>
                <a:lnTo>
                  <a:pt x="16685" y="83542"/>
                </a:lnTo>
                <a:lnTo>
                  <a:pt x="2886" y="123382"/>
                </a:lnTo>
                <a:lnTo>
                  <a:pt x="0" y="1156487"/>
                </a:lnTo>
                <a:lnTo>
                  <a:pt x="696" y="1171190"/>
                </a:lnTo>
                <a:lnTo>
                  <a:pt x="10639" y="1212679"/>
                </a:lnTo>
                <a:lnTo>
                  <a:pt x="31024" y="1248906"/>
                </a:lnTo>
                <a:lnTo>
                  <a:pt x="60137" y="1278153"/>
                </a:lnTo>
                <a:lnTo>
                  <a:pt x="96260" y="1298703"/>
                </a:lnTo>
                <a:lnTo>
                  <a:pt x="137679" y="1308841"/>
                </a:lnTo>
                <a:lnTo>
                  <a:pt x="152365" y="1309609"/>
                </a:lnTo>
                <a:lnTo>
                  <a:pt x="2208814" y="1309609"/>
                </a:lnTo>
                <a:lnTo>
                  <a:pt x="2213508" y="1309319"/>
                </a:lnTo>
                <a:lnTo>
                  <a:pt x="2218182" y="1308900"/>
                </a:lnTo>
                <a:lnTo>
                  <a:pt x="2488043" y="1308900"/>
                </a:lnTo>
                <a:lnTo>
                  <a:pt x="2356548" y="1167739"/>
                </a:lnTo>
                <a:lnTo>
                  <a:pt x="2357132" y="1160284"/>
                </a:lnTo>
                <a:lnTo>
                  <a:pt x="2357096" y="152352"/>
                </a:lnTo>
                <a:lnTo>
                  <a:pt x="2351052" y="110261"/>
                </a:lnTo>
                <a:lnTo>
                  <a:pt x="2333957" y="72089"/>
                </a:lnTo>
                <a:lnTo>
                  <a:pt x="2307563" y="40325"/>
                </a:lnTo>
                <a:lnTo>
                  <a:pt x="2273585" y="16685"/>
                </a:lnTo>
                <a:lnTo>
                  <a:pt x="2233742" y="2886"/>
                </a:lnTo>
                <a:lnTo>
                  <a:pt x="2204767" y="1"/>
                </a:lnTo>
                <a:lnTo>
                  <a:pt x="153136" y="0"/>
                </a:lnTo>
                <a:close/>
              </a:path>
            </a:pathLst>
          </a:custGeom>
          <a:solidFill>
            <a:srgbClr val="FFCE7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567487" y="1230733"/>
            <a:ext cx="3037738" cy="28462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665702" y="1328945"/>
            <a:ext cx="2667116" cy="2475149"/>
          </a:xfrm>
          <a:custGeom>
            <a:avLst/>
            <a:gdLst/>
            <a:ahLst/>
            <a:cxnLst/>
            <a:rect l="l" t="t" r="r" b="b"/>
            <a:pathLst>
              <a:path w="2667116" h="2475149">
                <a:moveTo>
                  <a:pt x="116051" y="1906770"/>
                </a:moveTo>
                <a:lnTo>
                  <a:pt x="80651" y="1923227"/>
                </a:lnTo>
                <a:lnTo>
                  <a:pt x="47462" y="2080450"/>
                </a:lnTo>
                <a:lnTo>
                  <a:pt x="1120" y="2403614"/>
                </a:lnTo>
                <a:lnTo>
                  <a:pt x="0" y="2417844"/>
                </a:lnTo>
                <a:lnTo>
                  <a:pt x="824" y="2430714"/>
                </a:lnTo>
                <a:lnTo>
                  <a:pt x="21282" y="2466790"/>
                </a:lnTo>
                <a:lnTo>
                  <a:pt x="51438" y="2475149"/>
                </a:lnTo>
                <a:lnTo>
                  <a:pt x="63700" y="2473893"/>
                </a:lnTo>
                <a:lnTo>
                  <a:pt x="495480" y="2302891"/>
                </a:lnTo>
                <a:lnTo>
                  <a:pt x="527360" y="2281913"/>
                </a:lnTo>
                <a:lnTo>
                  <a:pt x="540022" y="2254604"/>
                </a:lnTo>
                <a:lnTo>
                  <a:pt x="539878" y="2244742"/>
                </a:lnTo>
                <a:lnTo>
                  <a:pt x="516942" y="2205195"/>
                </a:lnTo>
                <a:lnTo>
                  <a:pt x="416321" y="2125700"/>
                </a:lnTo>
                <a:lnTo>
                  <a:pt x="414746" y="2124494"/>
                </a:lnTo>
                <a:lnTo>
                  <a:pt x="413247" y="2123300"/>
                </a:lnTo>
                <a:lnTo>
                  <a:pt x="508873" y="2001304"/>
                </a:lnTo>
                <a:lnTo>
                  <a:pt x="257977" y="2001304"/>
                </a:lnTo>
                <a:lnTo>
                  <a:pt x="161064" y="1925142"/>
                </a:lnTo>
                <a:lnTo>
                  <a:pt x="149373" y="1917097"/>
                </a:lnTo>
                <a:lnTo>
                  <a:pt x="137886" y="1911389"/>
                </a:lnTo>
                <a:lnTo>
                  <a:pt x="126734" y="1907965"/>
                </a:lnTo>
                <a:lnTo>
                  <a:pt x="116051" y="1906770"/>
                </a:lnTo>
                <a:close/>
              </a:path>
              <a:path w="2667116" h="2475149">
                <a:moveTo>
                  <a:pt x="2522590" y="0"/>
                </a:moveTo>
                <a:lnTo>
                  <a:pt x="742927" y="0"/>
                </a:lnTo>
                <a:lnTo>
                  <a:pt x="730057" y="718"/>
                </a:lnTo>
                <a:lnTo>
                  <a:pt x="682207" y="16946"/>
                </a:lnTo>
                <a:lnTo>
                  <a:pt x="651469" y="41440"/>
                </a:lnTo>
                <a:lnTo>
                  <a:pt x="626578" y="74678"/>
                </a:lnTo>
                <a:lnTo>
                  <a:pt x="608823" y="115020"/>
                </a:lnTo>
                <a:lnTo>
                  <a:pt x="599495" y="160828"/>
                </a:lnTo>
                <a:lnTo>
                  <a:pt x="598388" y="1465427"/>
                </a:lnTo>
                <a:lnTo>
                  <a:pt x="598773" y="1478780"/>
                </a:lnTo>
                <a:lnTo>
                  <a:pt x="604295" y="1517115"/>
                </a:lnTo>
                <a:lnTo>
                  <a:pt x="611301" y="1540943"/>
                </a:lnTo>
                <a:lnTo>
                  <a:pt x="257977" y="2001304"/>
                </a:lnTo>
                <a:lnTo>
                  <a:pt x="508873" y="2001304"/>
                </a:lnTo>
                <a:lnTo>
                  <a:pt x="784938" y="1649107"/>
                </a:lnTo>
                <a:lnTo>
                  <a:pt x="2522590" y="1649107"/>
                </a:lnTo>
                <a:lnTo>
                  <a:pt x="2560206" y="1642824"/>
                </a:lnTo>
                <a:lnTo>
                  <a:pt x="2594123" y="1625066"/>
                </a:lnTo>
                <a:lnTo>
                  <a:pt x="2623052" y="1597472"/>
                </a:lnTo>
                <a:lnTo>
                  <a:pt x="2645704" y="1561682"/>
                </a:lnTo>
                <a:lnTo>
                  <a:pt x="2660791" y="1519335"/>
                </a:lnTo>
                <a:lnTo>
                  <a:pt x="2667024" y="1472068"/>
                </a:lnTo>
                <a:lnTo>
                  <a:pt x="2667116" y="183667"/>
                </a:lnTo>
                <a:lnTo>
                  <a:pt x="2666551" y="167311"/>
                </a:lnTo>
                <a:lnTo>
                  <a:pt x="2658454" y="120892"/>
                </a:lnTo>
                <a:lnTo>
                  <a:pt x="2641759" y="79719"/>
                </a:lnTo>
                <a:lnTo>
                  <a:pt x="2617753" y="45431"/>
                </a:lnTo>
                <a:lnTo>
                  <a:pt x="2587727" y="19667"/>
                </a:lnTo>
                <a:lnTo>
                  <a:pt x="2540555" y="1405"/>
                </a:lnTo>
                <a:lnTo>
                  <a:pt x="2527806" y="117"/>
                </a:lnTo>
                <a:lnTo>
                  <a:pt x="2522590" y="0"/>
                </a:lnTo>
                <a:close/>
              </a:path>
            </a:pathLst>
          </a:custGeom>
          <a:solidFill>
            <a:srgbClr val="BBD8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03000" y="3252406"/>
            <a:ext cx="3397194" cy="19681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701215" y="3350601"/>
            <a:ext cx="3027266" cy="1598558"/>
          </a:xfrm>
          <a:custGeom>
            <a:avLst/>
            <a:gdLst/>
            <a:ahLst/>
            <a:cxnLst/>
            <a:rect l="l" t="t" r="r" b="b"/>
            <a:pathLst>
              <a:path w="3027266" h="1598558">
                <a:moveTo>
                  <a:pt x="2177478" y="0"/>
                </a:moveTo>
                <a:lnTo>
                  <a:pt x="148551" y="0"/>
                </a:lnTo>
                <a:lnTo>
                  <a:pt x="134088" y="717"/>
                </a:lnTo>
                <a:lnTo>
                  <a:pt x="93319" y="10951"/>
                </a:lnTo>
                <a:lnTo>
                  <a:pt x="57834" y="31911"/>
                </a:lnTo>
                <a:lnTo>
                  <a:pt x="29371" y="61804"/>
                </a:lnTo>
                <a:lnTo>
                  <a:pt x="9667" y="98834"/>
                </a:lnTo>
                <a:lnTo>
                  <a:pt x="460" y="141209"/>
                </a:lnTo>
                <a:lnTo>
                  <a:pt x="0" y="300697"/>
                </a:lnTo>
                <a:lnTo>
                  <a:pt x="46" y="1446160"/>
                </a:lnTo>
                <a:lnTo>
                  <a:pt x="6263" y="1488108"/>
                </a:lnTo>
                <a:lnTo>
                  <a:pt x="23746" y="1526317"/>
                </a:lnTo>
                <a:lnTo>
                  <a:pt x="50491" y="1558120"/>
                </a:lnTo>
                <a:lnTo>
                  <a:pt x="84540" y="1581800"/>
                </a:lnTo>
                <a:lnTo>
                  <a:pt x="123934" y="1595643"/>
                </a:lnTo>
                <a:lnTo>
                  <a:pt x="152199" y="1598558"/>
                </a:lnTo>
                <a:lnTo>
                  <a:pt x="2182870" y="1598558"/>
                </a:lnTo>
                <a:lnTo>
                  <a:pt x="2224745" y="1592481"/>
                </a:lnTo>
                <a:lnTo>
                  <a:pt x="2262681" y="1575383"/>
                </a:lnTo>
                <a:lnTo>
                  <a:pt x="2294663" y="1548984"/>
                </a:lnTo>
                <a:lnTo>
                  <a:pt x="2318730" y="1514999"/>
                </a:lnTo>
                <a:lnTo>
                  <a:pt x="2332923" y="1475144"/>
                </a:lnTo>
                <a:lnTo>
                  <a:pt x="2335936" y="956081"/>
                </a:lnTo>
                <a:lnTo>
                  <a:pt x="3005937" y="956081"/>
                </a:lnTo>
                <a:lnTo>
                  <a:pt x="3000959" y="951179"/>
                </a:lnTo>
                <a:lnTo>
                  <a:pt x="2839977" y="804913"/>
                </a:lnTo>
                <a:lnTo>
                  <a:pt x="2546616" y="804913"/>
                </a:lnTo>
                <a:lnTo>
                  <a:pt x="2335936" y="748195"/>
                </a:lnTo>
                <a:lnTo>
                  <a:pt x="2335936" y="153377"/>
                </a:lnTo>
                <a:lnTo>
                  <a:pt x="2335241" y="138444"/>
                </a:lnTo>
                <a:lnTo>
                  <a:pt x="2325329" y="96352"/>
                </a:lnTo>
                <a:lnTo>
                  <a:pt x="2305029" y="59715"/>
                </a:lnTo>
                <a:lnTo>
                  <a:pt x="2276078" y="30328"/>
                </a:lnTo>
                <a:lnTo>
                  <a:pt x="2240212" y="9984"/>
                </a:lnTo>
                <a:lnTo>
                  <a:pt x="2199168" y="476"/>
                </a:lnTo>
                <a:lnTo>
                  <a:pt x="2177478" y="0"/>
                </a:lnTo>
                <a:close/>
              </a:path>
              <a:path w="3027266" h="1598558">
                <a:moveTo>
                  <a:pt x="3005937" y="956081"/>
                </a:moveTo>
                <a:lnTo>
                  <a:pt x="2335936" y="956081"/>
                </a:lnTo>
                <a:lnTo>
                  <a:pt x="2504681" y="997864"/>
                </a:lnTo>
                <a:lnTo>
                  <a:pt x="2478519" y="1118323"/>
                </a:lnTo>
                <a:lnTo>
                  <a:pt x="2476387" y="1132371"/>
                </a:lnTo>
                <a:lnTo>
                  <a:pt x="2476274" y="1145212"/>
                </a:lnTo>
                <a:lnTo>
                  <a:pt x="2478073" y="1156750"/>
                </a:lnTo>
                <a:lnTo>
                  <a:pt x="2502263" y="1187948"/>
                </a:lnTo>
                <a:lnTo>
                  <a:pt x="2523068" y="1193227"/>
                </a:lnTo>
                <a:lnTo>
                  <a:pt x="2535275" y="1192950"/>
                </a:lnTo>
                <a:lnTo>
                  <a:pt x="2978797" y="1053185"/>
                </a:lnTo>
                <a:lnTo>
                  <a:pt x="3019000" y="1026572"/>
                </a:lnTo>
                <a:lnTo>
                  <a:pt x="3027266" y="998633"/>
                </a:lnTo>
                <a:lnTo>
                  <a:pt x="3025695" y="988523"/>
                </a:lnTo>
                <a:lnTo>
                  <a:pt x="3021911" y="978242"/>
                </a:lnTo>
                <a:lnTo>
                  <a:pt x="3015885" y="967924"/>
                </a:lnTo>
                <a:lnTo>
                  <a:pt x="3007588" y="957706"/>
                </a:lnTo>
                <a:lnTo>
                  <a:pt x="3005937" y="956081"/>
                </a:lnTo>
                <a:close/>
              </a:path>
              <a:path w="3027266" h="1598558">
                <a:moveTo>
                  <a:pt x="2628979" y="631001"/>
                </a:moveTo>
                <a:lnTo>
                  <a:pt x="2592629" y="644396"/>
                </a:lnTo>
                <a:lnTo>
                  <a:pt x="2547429" y="801090"/>
                </a:lnTo>
                <a:lnTo>
                  <a:pt x="2546616" y="804913"/>
                </a:lnTo>
                <a:lnTo>
                  <a:pt x="2839977" y="804913"/>
                </a:lnTo>
                <a:lnTo>
                  <a:pt x="2672245" y="652513"/>
                </a:lnTo>
                <a:lnTo>
                  <a:pt x="2639479" y="633000"/>
                </a:lnTo>
                <a:lnTo>
                  <a:pt x="2628979" y="631001"/>
                </a:lnTo>
                <a:close/>
              </a:path>
            </a:pathLst>
          </a:custGeom>
          <a:solidFill>
            <a:srgbClr val="C7A0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847311" y="5082946"/>
            <a:ext cx="3143813" cy="17814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945522" y="5181151"/>
            <a:ext cx="2773669" cy="1424089"/>
          </a:xfrm>
          <a:custGeom>
            <a:avLst/>
            <a:gdLst/>
            <a:ahLst/>
            <a:cxnLst/>
            <a:rect l="l" t="t" r="r" b="b"/>
            <a:pathLst>
              <a:path w="2773669" h="1424089">
                <a:moveTo>
                  <a:pt x="154165" y="0"/>
                </a:moveTo>
                <a:lnTo>
                  <a:pt x="111372" y="6053"/>
                </a:lnTo>
                <a:lnTo>
                  <a:pt x="73217" y="23082"/>
                </a:lnTo>
                <a:lnTo>
                  <a:pt x="41392" y="49388"/>
                </a:lnTo>
                <a:lnTo>
                  <a:pt x="17587" y="83274"/>
                </a:lnTo>
                <a:lnTo>
                  <a:pt x="3491" y="123041"/>
                </a:lnTo>
                <a:lnTo>
                  <a:pt x="215" y="158915"/>
                </a:lnTo>
                <a:lnTo>
                  <a:pt x="0" y="160972"/>
                </a:lnTo>
                <a:lnTo>
                  <a:pt x="0" y="1127848"/>
                </a:lnTo>
                <a:lnTo>
                  <a:pt x="215" y="1129906"/>
                </a:lnTo>
                <a:lnTo>
                  <a:pt x="304" y="1269618"/>
                </a:lnTo>
                <a:lnTo>
                  <a:pt x="6333" y="1312579"/>
                </a:lnTo>
                <a:lnTo>
                  <a:pt x="23294" y="1350884"/>
                </a:lnTo>
                <a:lnTo>
                  <a:pt x="49495" y="1382836"/>
                </a:lnTo>
                <a:lnTo>
                  <a:pt x="83247" y="1406736"/>
                </a:lnTo>
                <a:lnTo>
                  <a:pt x="122858" y="1420889"/>
                </a:lnTo>
                <a:lnTo>
                  <a:pt x="1964169" y="1424089"/>
                </a:lnTo>
                <a:lnTo>
                  <a:pt x="1978844" y="1423395"/>
                </a:lnTo>
                <a:lnTo>
                  <a:pt x="2020279" y="1413494"/>
                </a:lnTo>
                <a:lnTo>
                  <a:pt x="2056511" y="1393185"/>
                </a:lnTo>
                <a:lnTo>
                  <a:pt x="2085851" y="1364163"/>
                </a:lnTo>
                <a:lnTo>
                  <a:pt x="2106608" y="1328128"/>
                </a:lnTo>
                <a:lnTo>
                  <a:pt x="2117091" y="1286777"/>
                </a:lnTo>
                <a:lnTo>
                  <a:pt x="2118029" y="913510"/>
                </a:lnTo>
                <a:lnTo>
                  <a:pt x="2332329" y="826731"/>
                </a:lnTo>
                <a:lnTo>
                  <a:pt x="2582609" y="826731"/>
                </a:lnTo>
                <a:lnTo>
                  <a:pt x="2681332" y="700481"/>
                </a:lnTo>
                <a:lnTo>
                  <a:pt x="2118029" y="700481"/>
                </a:lnTo>
                <a:lnTo>
                  <a:pt x="2117913" y="151982"/>
                </a:lnTo>
                <a:lnTo>
                  <a:pt x="2112000" y="111509"/>
                </a:lnTo>
                <a:lnTo>
                  <a:pt x="2095040" y="73204"/>
                </a:lnTo>
                <a:lnTo>
                  <a:pt x="2068838" y="41252"/>
                </a:lnTo>
                <a:lnTo>
                  <a:pt x="2035087" y="17352"/>
                </a:lnTo>
                <a:lnTo>
                  <a:pt x="1995475" y="3200"/>
                </a:lnTo>
                <a:lnTo>
                  <a:pt x="1966647" y="19"/>
                </a:lnTo>
                <a:lnTo>
                  <a:pt x="154165" y="0"/>
                </a:lnTo>
                <a:close/>
              </a:path>
              <a:path w="2773669" h="1424089">
                <a:moveTo>
                  <a:pt x="2582609" y="826731"/>
                </a:moveTo>
                <a:lnTo>
                  <a:pt x="2332329" y="826731"/>
                </a:lnTo>
                <a:lnTo>
                  <a:pt x="2378468" y="941031"/>
                </a:lnTo>
                <a:lnTo>
                  <a:pt x="2399531" y="972879"/>
                </a:lnTo>
                <a:lnTo>
                  <a:pt x="2426883" y="985470"/>
                </a:lnTo>
                <a:lnTo>
                  <a:pt x="2436749" y="985298"/>
                </a:lnTo>
                <a:lnTo>
                  <a:pt x="2476250" y="962240"/>
                </a:lnTo>
                <a:lnTo>
                  <a:pt x="2582609" y="826731"/>
                </a:lnTo>
                <a:close/>
              </a:path>
              <a:path w="2773669" h="1424089">
                <a:moveTo>
                  <a:pt x="2262301" y="445865"/>
                </a:moveTo>
                <a:lnTo>
                  <a:pt x="2219918" y="459798"/>
                </a:lnTo>
                <a:lnTo>
                  <a:pt x="2205154" y="497477"/>
                </a:lnTo>
                <a:lnTo>
                  <a:pt x="2206453" y="509747"/>
                </a:lnTo>
                <a:lnTo>
                  <a:pt x="2209926" y="522929"/>
                </a:lnTo>
                <a:lnTo>
                  <a:pt x="2256955" y="640016"/>
                </a:lnTo>
                <a:lnTo>
                  <a:pt x="2257729" y="641857"/>
                </a:lnTo>
                <a:lnTo>
                  <a:pt x="2258428" y="643623"/>
                </a:lnTo>
                <a:lnTo>
                  <a:pt x="2118029" y="700481"/>
                </a:lnTo>
                <a:lnTo>
                  <a:pt x="2681332" y="700481"/>
                </a:lnTo>
                <a:lnTo>
                  <a:pt x="2755404" y="605713"/>
                </a:lnTo>
                <a:lnTo>
                  <a:pt x="2772501" y="571334"/>
                </a:lnTo>
                <a:lnTo>
                  <a:pt x="2773669" y="560642"/>
                </a:lnTo>
                <a:lnTo>
                  <a:pt x="2772659" y="550556"/>
                </a:lnTo>
                <a:lnTo>
                  <a:pt x="2747923" y="518933"/>
                </a:lnTo>
                <a:lnTo>
                  <a:pt x="2276538" y="446951"/>
                </a:lnTo>
                <a:lnTo>
                  <a:pt x="2262301" y="445865"/>
                </a:lnTo>
                <a:close/>
              </a:path>
            </a:pathLst>
          </a:custGeom>
          <a:solidFill>
            <a:srgbClr val="F7A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 txBox="1"/>
          <p:nvPr/>
        </p:nvSpPr>
        <p:spPr>
          <a:xfrm>
            <a:off x="3823210" y="3560145"/>
            <a:ext cx="3251200" cy="2559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295275" algn="ctr">
              <a:lnSpc>
                <a:spcPct val="100000"/>
              </a:lnSpc>
            </a:pPr>
            <a:r>
              <a:rPr sz="1750" b="1" spc="-50" dirty="0" smtClean="0">
                <a:latin typeface="Myriad Pro"/>
                <a:cs typeface="Myriad Pro"/>
              </a:rPr>
              <a:t>C</a:t>
            </a:r>
            <a:r>
              <a:rPr sz="1750" b="1" spc="-10" dirty="0" smtClean="0">
                <a:latin typeface="Myriad Pro"/>
                <a:cs typeface="Myriad Pro"/>
              </a:rPr>
              <a:t>o</a:t>
            </a:r>
            <a:r>
              <a:rPr sz="1750" b="1" spc="-25" dirty="0" smtClean="0">
                <a:latin typeface="Myriad Pro"/>
                <a:cs typeface="Myriad Pro"/>
              </a:rPr>
              <a:t>r</a:t>
            </a:r>
            <a:r>
              <a:rPr sz="1750" b="1" spc="-10" dirty="0" smtClean="0">
                <a:latin typeface="Myriad Pro"/>
                <a:cs typeface="Myriad Pro"/>
              </a:rPr>
              <a:t>e</a:t>
            </a:r>
            <a:r>
              <a:rPr sz="1750" b="1" spc="-70" dirty="0" smtClean="0">
                <a:latin typeface="Myriad Pro"/>
                <a:cs typeface="Myriad Pro"/>
              </a:rPr>
              <a:t> </a:t>
            </a:r>
            <a:r>
              <a:rPr sz="1750" b="1" spc="-35" dirty="0" smtClean="0">
                <a:latin typeface="Myriad Pro"/>
                <a:cs typeface="Myriad Pro"/>
              </a:rPr>
              <a:t>T</a:t>
            </a:r>
            <a:r>
              <a:rPr sz="1750" b="1" spc="-15" dirty="0" smtClean="0">
                <a:latin typeface="Myriad Pro"/>
                <a:cs typeface="Myriad Pro"/>
              </a:rPr>
              <a:t>hemes</a:t>
            </a:r>
            <a:endParaRPr sz="175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000" b="1" spc="-10" dirty="0" smtClean="0">
                <a:latin typeface="Myriad Pro"/>
                <a:cs typeface="Myriad Pro"/>
              </a:rPr>
              <a:t>C</a:t>
            </a:r>
            <a:r>
              <a:rPr sz="1000" b="1" spc="10" dirty="0" smtClean="0">
                <a:latin typeface="Myriad Pro"/>
                <a:cs typeface="Myriad Pro"/>
              </a:rPr>
              <a:t>ommunic</a:t>
            </a:r>
            <a:r>
              <a:rPr sz="1000" b="1" spc="0" dirty="0" smtClean="0">
                <a:latin typeface="Myriad Pro"/>
                <a:cs typeface="Myriad Pro"/>
              </a:rPr>
              <a:t>a</a:t>
            </a:r>
            <a:r>
              <a:rPr sz="1000" b="1" spc="5" dirty="0" smtClean="0">
                <a:latin typeface="Myriad Pro"/>
                <a:cs typeface="Myriad Pro"/>
              </a:rPr>
              <a:t>tion </a:t>
            </a:r>
            <a:r>
              <a:rPr sz="1000" b="1" spc="10" dirty="0" smtClean="0">
                <a:latin typeface="Myriad Pro"/>
                <a:cs typeface="Myriad Pro"/>
              </a:rPr>
              <a:t>and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-10" dirty="0" smtClean="0">
                <a:latin typeface="Myriad Pro"/>
                <a:cs typeface="Myriad Pro"/>
              </a:rPr>
              <a:t>C</a:t>
            </a:r>
            <a:r>
              <a:rPr sz="1000" b="1" spc="5" dirty="0" smtClean="0">
                <a:latin typeface="Myriad Pro"/>
                <a:cs typeface="Myriad Pro"/>
              </a:rPr>
              <a:t>onsult</a:t>
            </a:r>
            <a:r>
              <a:rPr sz="1000" b="1" spc="0" dirty="0" smtClean="0">
                <a:latin typeface="Myriad Pro"/>
                <a:cs typeface="Myriad Pro"/>
              </a:rPr>
              <a:t>a</a:t>
            </a:r>
            <a:r>
              <a:rPr sz="1000" b="1" spc="5" dirty="0" smtClean="0">
                <a:latin typeface="Myriad Pro"/>
                <a:cs typeface="Myriad Pro"/>
              </a:rPr>
              <a:t>tion</a:t>
            </a:r>
            <a:endParaRPr sz="1000">
              <a:latin typeface="Myriad Pro"/>
              <a:cs typeface="Myriad Pro"/>
            </a:endParaRPr>
          </a:p>
          <a:p>
            <a:pPr marL="12700" marR="12700">
              <a:lnSpc>
                <a:spcPct val="102400"/>
              </a:lnSpc>
            </a:pPr>
            <a:r>
              <a:rPr sz="1000" spc="10" dirty="0" smtClean="0">
                <a:latin typeface="Myriad Pro"/>
                <a:cs typeface="Myriad Pro"/>
              </a:rPr>
              <a:t>B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ea</a:t>
            </a:r>
            <a:r>
              <a:rPr sz="1000" spc="20" dirty="0" smtClean="0">
                <a:latin typeface="Myriad Pro"/>
                <a:cs typeface="Myriad Pro"/>
              </a:rPr>
              <a:t>k</a:t>
            </a:r>
            <a:r>
              <a:rPr sz="1000" spc="5" dirty="0" smtClean="0">
                <a:latin typeface="Myriad Pro"/>
                <a:cs typeface="Myriad Pro"/>
              </a:rPr>
              <a:t>ing </a:t>
            </a:r>
            <a:r>
              <a:rPr sz="1000" spc="10" dirty="0" smtClean="0">
                <a:latin typeface="Myriad Pro"/>
                <a:cs typeface="Myriad Pro"/>
              </a:rPr>
              <a:t>bad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ne</a:t>
            </a:r>
            <a:r>
              <a:rPr sz="1000" spc="0" dirty="0" smtClean="0">
                <a:latin typeface="Myriad Pro"/>
                <a:cs typeface="Myriad Pro"/>
              </a:rPr>
              <a:t>w</a:t>
            </a:r>
            <a:r>
              <a:rPr sz="1000" spc="-10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de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ermining </a:t>
            </a:r>
            <a:r>
              <a:rPr sz="1000" spc="-5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ompe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10" dirty="0" smtClean="0">
                <a:latin typeface="Myriad Pro"/>
                <a:cs typeface="Myriad Pro"/>
              </a:rPr>
              <a:t>en</a:t>
            </a:r>
            <a:r>
              <a:rPr sz="1000" spc="20" dirty="0" smtClean="0">
                <a:latin typeface="Myriad Pro"/>
                <a:cs typeface="Myriad Pro"/>
              </a:rPr>
              <a:t>c</a:t>
            </a:r>
            <a:r>
              <a:rPr sz="1000" spc="-35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onse</a:t>
            </a:r>
            <a:r>
              <a:rPr sz="1000" spc="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t, </a:t>
            </a:r>
            <a:r>
              <a:rPr sz="1000" spc="-10" dirty="0" smtClean="0">
                <a:latin typeface="Myriad Pro"/>
                <a:cs typeface="Myriad Pro"/>
              </a:rPr>
              <a:t>f</a:t>
            </a:r>
            <a:r>
              <a:rPr sz="1000" spc="5" dirty="0" smtClean="0">
                <a:latin typeface="Myriad Pro"/>
                <a:cs typeface="Myriad Pro"/>
              </a:rPr>
              <a:t>ocussed his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10" dirty="0" smtClean="0">
                <a:latin typeface="Myriad Pro"/>
                <a:cs typeface="Myriad Pro"/>
              </a:rPr>
              <a:t>o</a:t>
            </a:r>
            <a:r>
              <a:rPr sz="1000" spc="30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y ta</a:t>
            </a:r>
            <a:r>
              <a:rPr sz="1000" spc="20" dirty="0" smtClean="0">
                <a:latin typeface="Myriad Pro"/>
                <a:cs typeface="Myriad Pro"/>
              </a:rPr>
              <a:t>k</a:t>
            </a:r>
            <a:r>
              <a:rPr sz="1000" spc="5" dirty="0" smtClean="0">
                <a:latin typeface="Myriad Pro"/>
                <a:cs typeface="Myriad Pro"/>
              </a:rPr>
              <a:t>in</a:t>
            </a:r>
            <a:r>
              <a:rPr sz="1000" spc="-10" dirty="0" smtClean="0">
                <a:latin typeface="Myriad Pro"/>
                <a:cs typeface="Myriad Pro"/>
              </a:rPr>
              <a:t>g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ef</a:t>
            </a:r>
            <a:r>
              <a:rPr sz="1000" spc="-10" dirty="0" smtClean="0">
                <a:latin typeface="Myriad Pro"/>
                <a:cs typeface="Myriad Pro"/>
              </a:rPr>
              <a:t>f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ti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hand</a:t>
            </a:r>
            <a:r>
              <a:rPr sz="1000" spc="0" dirty="0" smtClean="0">
                <a:latin typeface="Myriad Pro"/>
                <a:cs typeface="Myriad Pro"/>
              </a:rPr>
              <a:t>o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-5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p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5" dirty="0" smtClean="0">
                <a:latin typeface="Myriad Pro"/>
                <a:cs typeface="Myriad Pro"/>
              </a:rPr>
              <a:t>tient </a:t>
            </a:r>
            <a:r>
              <a:rPr sz="1000" spc="-5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nt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d</a:t>
            </a:r>
            <a:r>
              <a:rPr sz="1000" spc="0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 marR="227329">
              <a:lnSpc>
                <a:spcPct val="102400"/>
              </a:lnSpc>
              <a:spcBef>
                <a:spcPts val="290"/>
              </a:spcBef>
            </a:pPr>
            <a:r>
              <a:rPr sz="1000" b="1" spc="0" dirty="0" smtClean="0">
                <a:latin typeface="Myriad Pro"/>
                <a:cs typeface="Myriad Pro"/>
              </a:rPr>
              <a:t>P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5" dirty="0" smtClean="0">
                <a:latin typeface="Myriad Pro"/>
                <a:cs typeface="Myriad Pro"/>
              </a:rPr>
              <a:t>escribing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</a:t>
            </a:r>
            <a:r>
              <a:rPr sz="1000" spc="10" dirty="0" smtClean="0">
                <a:latin typeface="Myriad Pro"/>
                <a:cs typeface="Myriad Pro"/>
              </a:rPr>
              <a:t>polypharma</a:t>
            </a:r>
            <a:r>
              <a:rPr sz="1000" spc="20" dirty="0" smtClean="0">
                <a:latin typeface="Myriad Pro"/>
                <a:cs typeface="Myriad Pro"/>
              </a:rPr>
              <a:t>c</a:t>
            </a:r>
            <a:r>
              <a:rPr sz="1000" spc="-35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eviden</a:t>
            </a:r>
            <a:r>
              <a:rPr sz="1000" spc="-5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5" dirty="0" smtClean="0">
                <a:latin typeface="Myriad Pro"/>
                <a:cs typeface="Myriad Pro"/>
              </a:rPr>
              <a:t> base</a:t>
            </a:r>
            <a:r>
              <a:rPr sz="1000" spc="-5" dirty="0" smtClean="0">
                <a:latin typeface="Myriad Pro"/>
                <a:cs typeface="Myriad Pro"/>
              </a:rPr>
              <a:t>d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drug</a:t>
            </a:r>
            <a:r>
              <a:rPr sz="1000" spc="0" dirty="0" smtClean="0">
                <a:latin typeface="Myriad Pro"/>
                <a:cs typeface="Myriad Pro"/>
              </a:rPr>
              <a:t> i</a:t>
            </a:r>
            <a:r>
              <a:rPr sz="1000" spc="5" dirty="0" smtClean="0">
                <a:latin typeface="Myriad Pro"/>
                <a:cs typeface="Myriad Pro"/>
              </a:rPr>
              <a:t>n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tions including </a:t>
            </a:r>
            <a:r>
              <a:rPr sz="1000" spc="10" dirty="0" smtClean="0">
                <a:latin typeface="Myriad Pro"/>
                <a:cs typeface="Myriad Pro"/>
              </a:rPr>
              <a:t>ad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5" dirty="0" smtClean="0">
                <a:latin typeface="Myriad Pro"/>
                <a:cs typeface="Myriad Pro"/>
              </a:rPr>
              <a:t>erse </a:t>
            </a:r>
            <a:r>
              <a:rPr sz="1000" spc="0" dirty="0" smtClean="0">
                <a:latin typeface="Myriad Pro"/>
                <a:cs typeface="Myriad Pro"/>
              </a:rPr>
              <a:t>i</a:t>
            </a:r>
            <a:r>
              <a:rPr sz="1000" spc="5" dirty="0" smtClean="0">
                <a:latin typeface="Myriad Pro"/>
                <a:cs typeface="Myriad Pro"/>
              </a:rPr>
              <a:t>n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a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tion</a:t>
            </a:r>
            <a:r>
              <a:rPr sz="1000" spc="-10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omplian</a:t>
            </a:r>
            <a:r>
              <a:rPr sz="1000" spc="-5" dirty="0" smtClean="0">
                <a:latin typeface="Myriad Pro"/>
                <a:cs typeface="Myriad Pro"/>
              </a:rPr>
              <a:t>ce</a:t>
            </a:r>
            <a:r>
              <a:rPr sz="1000" spc="0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000" b="1" spc="-10" dirty="0" smtClean="0">
                <a:latin typeface="Myriad Pro"/>
                <a:cs typeface="Myriad Pro"/>
              </a:rPr>
              <a:t>C</a:t>
            </a:r>
            <a:r>
              <a:rPr sz="1000" b="1" spc="25" dirty="0" smtClean="0">
                <a:latin typeface="Myriad Pro"/>
                <a:cs typeface="Myriad Pro"/>
              </a:rPr>
              <a:t>o</a:t>
            </a:r>
            <a:r>
              <a:rPr sz="1000" b="1" spc="10" dirty="0" smtClean="0">
                <a:latin typeface="Myriad Pro"/>
                <a:cs typeface="Myriad Pro"/>
              </a:rPr>
              <a:t>-mo</a:t>
            </a:r>
            <a:r>
              <a:rPr sz="1000" b="1" spc="0" dirty="0" smtClean="0">
                <a:latin typeface="Myriad Pro"/>
                <a:cs typeface="Myriad Pro"/>
              </a:rPr>
              <a:t>r</a:t>
            </a:r>
            <a:r>
              <a:rPr sz="1000" b="1" spc="5" dirty="0" smtClean="0">
                <a:latin typeface="Myriad Pro"/>
                <a:cs typeface="Myriad Pro"/>
              </a:rPr>
              <a:t>bidi</a:t>
            </a:r>
            <a:r>
              <a:rPr sz="1000" b="1" spc="10" dirty="0" smtClean="0">
                <a:latin typeface="Myriad Pro"/>
                <a:cs typeface="Myriad Pro"/>
              </a:rPr>
              <a:t>ty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multiple </a:t>
            </a:r>
            <a:r>
              <a:rPr sz="1000" spc="10" dirty="0" smtClean="0">
                <a:latin typeface="Myriad Pro"/>
                <a:cs typeface="Myriad Pro"/>
              </a:rPr>
              <a:t>p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5" dirty="0" smtClean="0">
                <a:latin typeface="Myriad Pro"/>
                <a:cs typeface="Myriad Pro"/>
              </a:rPr>
              <a:t>tholog</a:t>
            </a:r>
            <a:r>
              <a:rPr sz="1000" spc="-35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ps</a:t>
            </a:r>
            <a:r>
              <a:rPr sz="1000" spc="-10" dirty="0" smtClean="0">
                <a:latin typeface="Myriad Pro"/>
                <a:cs typeface="Myriad Pro"/>
              </a:rPr>
              <a:t>y</a:t>
            </a:r>
            <a:r>
              <a:rPr sz="1000" spc="5" dirty="0" smtClean="0">
                <a:latin typeface="Myriad Pro"/>
                <a:cs typeface="Myriad Pro"/>
              </a:rPr>
              <a:t>chosocial issues</a:t>
            </a:r>
            <a:endParaRPr sz="1000">
              <a:latin typeface="Myriad Pro"/>
              <a:cs typeface="Myriad Pro"/>
            </a:endParaRPr>
          </a:p>
          <a:p>
            <a:pPr marL="12700" marR="240029">
              <a:lnSpc>
                <a:spcPct val="102400"/>
              </a:lnSpc>
              <a:spcBef>
                <a:spcPts val="290"/>
              </a:spcBef>
            </a:pPr>
            <a:r>
              <a:rPr sz="1000" b="1" spc="-75" dirty="0" smtClean="0">
                <a:latin typeface="Myriad Pro"/>
                <a:cs typeface="Myriad Pro"/>
              </a:rPr>
              <a:t>T</a:t>
            </a:r>
            <a:r>
              <a:rPr sz="1000" b="1" spc="10" dirty="0" smtClean="0">
                <a:latin typeface="Myriad Pro"/>
                <a:cs typeface="Myriad Pro"/>
              </a:rPr>
              <a:t>ea</a:t>
            </a:r>
            <a:r>
              <a:rPr sz="1000" b="1" spc="-5" dirty="0" smtClean="0">
                <a:latin typeface="Myriad Pro"/>
                <a:cs typeface="Myriad Pro"/>
              </a:rPr>
              <a:t>mw</a:t>
            </a:r>
            <a:r>
              <a:rPr sz="1000" b="1" spc="10" dirty="0" smtClean="0">
                <a:latin typeface="Myriad Pro"/>
                <a:cs typeface="Myriad Pro"/>
              </a:rPr>
              <a:t>o</a:t>
            </a:r>
            <a:r>
              <a:rPr sz="1000" b="1" spc="0" dirty="0" smtClean="0">
                <a:latin typeface="Myriad Pro"/>
                <a:cs typeface="Myriad Pro"/>
              </a:rPr>
              <a:t>r</a:t>
            </a:r>
            <a:r>
              <a:rPr sz="1000" b="1" spc="20" dirty="0" smtClean="0">
                <a:latin typeface="Myriad Pro"/>
                <a:cs typeface="Myriad Pro"/>
              </a:rPr>
              <a:t>k</a:t>
            </a:r>
            <a:r>
              <a:rPr sz="1000" b="1" spc="5" dirty="0" smtClean="0">
                <a:latin typeface="Myriad Pro"/>
                <a:cs typeface="Myriad Pro"/>
              </a:rPr>
              <a:t>ing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ac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oss health </a:t>
            </a:r>
            <a:r>
              <a:rPr sz="1000" spc="10" dirty="0" smtClean="0">
                <a:latin typeface="Myriad Pro"/>
                <a:cs typeface="Myriad Pro"/>
              </a:rPr>
              <a:t>and</a:t>
            </a:r>
            <a:r>
              <a:rPr sz="1000" spc="5" dirty="0" smtClean="0">
                <a:latin typeface="Myriad Pro"/>
                <a:cs typeface="Myriad Pro"/>
              </a:rPr>
              <a:t> social ca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-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discha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10" dirty="0" smtClean="0">
                <a:latin typeface="Myriad Pro"/>
                <a:cs typeface="Myriad Pro"/>
              </a:rPr>
              <a:t>ge</a:t>
            </a:r>
            <a:r>
              <a:rPr sz="1000" spc="5" dirty="0" smtClean="0">
                <a:latin typeface="Myriad Pro"/>
                <a:cs typeface="Myriad Pro"/>
              </a:rPr>
              <a:t> planning/M</a:t>
            </a:r>
            <a:r>
              <a:rPr sz="1000" spc="-20" dirty="0" smtClean="0">
                <a:latin typeface="Myriad Pro"/>
                <a:cs typeface="Myriad Pro"/>
              </a:rPr>
              <a:t>D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endParaRPr sz="1000">
              <a:latin typeface="Myriad Pro"/>
              <a:cs typeface="Myriad Pro"/>
            </a:endParaRPr>
          </a:p>
          <a:p>
            <a:pPr marL="12700" marR="268605">
              <a:lnSpc>
                <a:spcPct val="102400"/>
              </a:lnSpc>
              <a:spcBef>
                <a:spcPts val="290"/>
              </a:spcBef>
            </a:pPr>
            <a:r>
              <a:rPr sz="1000" b="1" spc="5" dirty="0" smtClean="0">
                <a:latin typeface="Myriad Pro"/>
                <a:cs typeface="Myriad Pro"/>
              </a:rPr>
              <a:t>In</a:t>
            </a:r>
            <a:r>
              <a:rPr sz="1000" b="1" spc="-10" dirty="0" smtClean="0">
                <a:latin typeface="Myriad Pro"/>
                <a:cs typeface="Myriad Pro"/>
              </a:rPr>
              <a:t>f</a:t>
            </a:r>
            <a:r>
              <a:rPr sz="1000" b="1" spc="10" dirty="0" smtClean="0">
                <a:latin typeface="Myriad Pro"/>
                <a:cs typeface="Myriad Pro"/>
              </a:rPr>
              <a:t>orm</a:t>
            </a:r>
            <a:r>
              <a:rPr sz="1000" b="1" spc="0" dirty="0" smtClean="0">
                <a:latin typeface="Myriad Pro"/>
                <a:cs typeface="Myriad Pro"/>
              </a:rPr>
              <a:t>a</a:t>
            </a:r>
            <a:r>
              <a:rPr sz="1000" b="1" spc="5" dirty="0" smtClean="0">
                <a:latin typeface="Myriad Pro"/>
                <a:cs typeface="Myriad Pro"/>
              </a:rPr>
              <a:t>tion </a:t>
            </a:r>
            <a:r>
              <a:rPr sz="1000" b="1" spc="10" dirty="0" smtClean="0">
                <a:latin typeface="Myriad Pro"/>
                <a:cs typeface="Myriad Pro"/>
              </a:rPr>
              <a:t>Manageme</a:t>
            </a:r>
            <a:r>
              <a:rPr sz="1000" b="1" spc="0" dirty="0" smtClean="0">
                <a:latin typeface="Myriad Pro"/>
                <a:cs typeface="Myriad Pro"/>
              </a:rPr>
              <a:t>n</a:t>
            </a:r>
            <a:r>
              <a:rPr sz="1000" b="1" spc="5" dirty="0" smtClean="0">
                <a:latin typeface="Myriad Pro"/>
                <a:cs typeface="Myriad Pro"/>
              </a:rPr>
              <a:t>t </a:t>
            </a:r>
            <a:r>
              <a:rPr sz="1000" b="1" spc="10" dirty="0" smtClean="0">
                <a:latin typeface="Myriad Pro"/>
                <a:cs typeface="Myriad Pro"/>
              </a:rPr>
              <a:t>&amp;</a:t>
            </a:r>
            <a:r>
              <a:rPr sz="1000" b="1" spc="-35" dirty="0" smtClean="0">
                <a:latin typeface="Myriad Pro"/>
                <a:cs typeface="Myriad Pro"/>
              </a:rPr>
              <a:t> </a:t>
            </a:r>
            <a:r>
              <a:rPr sz="1000" b="1" spc="-75" dirty="0" smtClean="0">
                <a:latin typeface="Myriad Pro"/>
                <a:cs typeface="Myriad Pro"/>
              </a:rPr>
              <a:t>T</a:t>
            </a:r>
            <a:r>
              <a:rPr sz="1000" b="1" spc="10" dirty="0" smtClean="0">
                <a:latin typeface="Myriad Pro"/>
                <a:cs typeface="Myriad Pro"/>
              </a:rPr>
              <a:t>echnology</a:t>
            </a:r>
            <a:r>
              <a:rPr sz="1000" b="1" spc="15" dirty="0" smtClean="0">
                <a:latin typeface="Myriad Pro"/>
                <a:cs typeface="Myriad Pro"/>
              </a:rPr>
              <a:t> </a:t>
            </a:r>
            <a:r>
              <a:rPr sz="1000" spc="5" dirty="0" smtClean="0">
                <a:latin typeface="Myriad Pro"/>
                <a:cs typeface="Myriad Pro"/>
              </a:rPr>
              <a:t>- decision</a:t>
            </a:r>
            <a:r>
              <a:rPr sz="1000" spc="10" dirty="0" smtClean="0">
                <a:latin typeface="Myriad Pro"/>
                <a:cs typeface="Myriad Pro"/>
              </a:rPr>
              <a:t> ma</a:t>
            </a:r>
            <a:r>
              <a:rPr sz="1000" spc="20" dirty="0" smtClean="0">
                <a:latin typeface="Myriad Pro"/>
                <a:cs typeface="Myriad Pro"/>
              </a:rPr>
              <a:t>k</a:t>
            </a:r>
            <a:r>
              <a:rPr sz="1000" spc="5" dirty="0" smtClean="0">
                <a:latin typeface="Myriad Pro"/>
                <a:cs typeface="Myriad Pro"/>
              </a:rPr>
              <a:t>ing aid</a:t>
            </a:r>
            <a:r>
              <a:rPr sz="1000" spc="-10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algorithm</a:t>
            </a:r>
            <a:r>
              <a:rPr sz="1000" spc="-10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p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escribing </a:t>
            </a:r>
            <a:r>
              <a:rPr sz="1000" spc="10" dirty="0" smtClean="0">
                <a:latin typeface="Myriad Pro"/>
                <a:cs typeface="Myriad Pro"/>
              </a:rPr>
              <a:t>suppo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t </a:t>
            </a:r>
            <a:r>
              <a:rPr sz="1000" spc="15" dirty="0" smtClean="0">
                <a:latin typeface="Myriad Pro"/>
                <a:cs typeface="Myriad Pro"/>
              </a:rPr>
              <a:t>m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erial</a:t>
            </a:r>
            <a:r>
              <a:rPr sz="1000" spc="-10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elemedicin</a:t>
            </a:r>
            <a:r>
              <a:rPr sz="1000" spc="-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.</a:t>
            </a:r>
            <a:endParaRPr sz="1000">
              <a:latin typeface="Myriad Pro"/>
              <a:cs typeface="Myriad Pro"/>
            </a:endParaRPr>
          </a:p>
          <a:p>
            <a:pPr marL="12700" marR="273685">
              <a:lnSpc>
                <a:spcPct val="102400"/>
              </a:lnSpc>
              <a:spcBef>
                <a:spcPts val="290"/>
              </a:spcBef>
            </a:pPr>
            <a:r>
              <a:rPr sz="1000" b="1" spc="0" dirty="0" smtClean="0">
                <a:latin typeface="Myriad Pro"/>
                <a:cs typeface="Myriad Pro"/>
              </a:rPr>
              <a:t>E</a:t>
            </a:r>
            <a:r>
              <a:rPr sz="1000" b="1" spc="5" dirty="0" smtClean="0">
                <a:latin typeface="Myriad Pro"/>
                <a:cs typeface="Myriad Pro"/>
              </a:rPr>
              <a:t>thical </a:t>
            </a:r>
            <a:r>
              <a:rPr sz="1000" b="1" spc="10" dirty="0" smtClean="0">
                <a:latin typeface="Myriad Pro"/>
                <a:cs typeface="Myriad Pro"/>
              </a:rPr>
              <a:t>and</a:t>
            </a:r>
            <a:r>
              <a:rPr sz="1000" b="1" spc="5" dirty="0" smtClean="0">
                <a:latin typeface="Myriad Pro"/>
                <a:cs typeface="Myriad Pro"/>
              </a:rPr>
              <a:t> </a:t>
            </a:r>
            <a:r>
              <a:rPr sz="1000" b="1" spc="10" dirty="0" smtClean="0">
                <a:latin typeface="Myriad Pro"/>
                <a:cs typeface="Myriad Pro"/>
              </a:rPr>
              <a:t>medi</a:t>
            </a:r>
            <a:r>
              <a:rPr sz="1000" b="1" spc="-10" dirty="0" smtClean="0">
                <a:latin typeface="Myriad Pro"/>
                <a:cs typeface="Myriad Pro"/>
              </a:rPr>
              <a:t>c</a:t>
            </a:r>
            <a:r>
              <a:rPr sz="1000" b="1" spc="25" dirty="0" smtClean="0">
                <a:latin typeface="Myriad Pro"/>
                <a:cs typeface="Myriad Pro"/>
              </a:rPr>
              <a:t>o</a:t>
            </a:r>
            <a:r>
              <a:rPr sz="1000" b="1" spc="5" dirty="0" smtClean="0">
                <a:latin typeface="Myriad Pro"/>
                <a:cs typeface="Myriad Pro"/>
              </a:rPr>
              <a:t>-legal </a:t>
            </a:r>
            <a:r>
              <a:rPr sz="1000" spc="5" dirty="0" smtClean="0">
                <a:latin typeface="Myriad Pro"/>
                <a:cs typeface="Myriad Pro"/>
              </a:rPr>
              <a:t>- capaci</a:t>
            </a:r>
            <a:r>
              <a:rPr sz="1000" spc="10" dirty="0" smtClean="0">
                <a:latin typeface="Myriad Pro"/>
                <a:cs typeface="Myriad Pro"/>
              </a:rPr>
              <a:t>t</a:t>
            </a:r>
            <a:r>
              <a:rPr sz="1000" spc="-35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10" dirty="0" smtClean="0">
                <a:latin typeface="Myriad Pro"/>
                <a:cs typeface="Myriad Pro"/>
              </a:rPr>
              <a:t>DNARs/ad</a:t>
            </a:r>
            <a:r>
              <a:rPr sz="1000" spc="0" dirty="0" smtClean="0">
                <a:latin typeface="Myriad Pro"/>
                <a:cs typeface="Myriad Pro"/>
              </a:rPr>
              <a:t>v</a:t>
            </a:r>
            <a:r>
              <a:rPr sz="1000" spc="10" dirty="0" smtClean="0">
                <a:latin typeface="Myriad Pro"/>
                <a:cs typeface="Myriad Pro"/>
              </a:rPr>
              <a:t>an</a:t>
            </a:r>
            <a:r>
              <a:rPr sz="1000" spc="-5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ed</a:t>
            </a:r>
            <a:r>
              <a:rPr sz="1000" spc="5" dirty="0" smtClean="0">
                <a:latin typeface="Myriad Pro"/>
                <a:cs typeface="Myriad Pro"/>
              </a:rPr>
              <a:t> di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ti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10" dirty="0" smtClean="0">
                <a:latin typeface="Myriad Pro"/>
                <a:cs typeface="Myriad Pro"/>
              </a:rPr>
              <a:t>e</a:t>
            </a:r>
            <a:r>
              <a:rPr sz="1000" spc="-10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c</a:t>
            </a:r>
            <a:r>
              <a:rPr sz="1000" spc="10" dirty="0" smtClean="0">
                <a:latin typeface="Myriad Pro"/>
                <a:cs typeface="Myriad Pro"/>
              </a:rPr>
              <a:t>onse</a:t>
            </a:r>
            <a:r>
              <a:rPr sz="1000" spc="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t,</a:t>
            </a:r>
            <a:r>
              <a:rPr sz="1000" spc="5" dirty="0" smtClean="0">
                <a:latin typeface="Myriad Pro"/>
                <a:cs typeface="Myriad Pro"/>
              </a:rPr>
              <a:t> </a:t>
            </a:r>
            <a:r>
              <a:rPr sz="1000" spc="-5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onfidentiali</a:t>
            </a:r>
            <a:r>
              <a:rPr sz="1000" spc="10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y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30" name="object 20"/>
          <p:cNvSpPr txBox="1"/>
          <p:nvPr/>
        </p:nvSpPr>
        <p:spPr>
          <a:xfrm>
            <a:off x="7472588" y="1436785"/>
            <a:ext cx="1694180" cy="1377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5" dirty="0" smtClean="0">
                <a:latin typeface="Myriad Pro"/>
                <a:cs typeface="Myriad Pro"/>
              </a:rPr>
              <a:t>C</a:t>
            </a:r>
            <a:r>
              <a:rPr sz="1350" b="1" spc="0" dirty="0" smtClean="0">
                <a:latin typeface="Myriad Pro"/>
                <a:cs typeface="Myriad Pro"/>
              </a:rPr>
              <a:t>h</a:t>
            </a:r>
            <a:r>
              <a:rPr sz="1350" b="1" spc="-15" dirty="0" smtClean="0">
                <a:latin typeface="Myriad Pro"/>
                <a:cs typeface="Myriad Pro"/>
              </a:rPr>
              <a:t>r</a:t>
            </a:r>
            <a:r>
              <a:rPr sz="1350" b="1" spc="0" dirty="0" smtClean="0">
                <a:latin typeface="Myriad Pro"/>
                <a:cs typeface="Myriad Pro"/>
              </a:rPr>
              <a:t>onic</a:t>
            </a:r>
            <a:endParaRPr sz="135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315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10" dirty="0" smtClean="0">
                <a:latin typeface="Myriad Pro"/>
                <a:cs typeface="Myriad Pro"/>
              </a:rPr>
              <a:t>Ch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onic disease </a:t>
            </a:r>
            <a:r>
              <a:rPr sz="900" spc="10" dirty="0" smtClean="0">
                <a:latin typeface="Myriad Pro"/>
                <a:cs typeface="Myriad Pro"/>
              </a:rPr>
              <a:t>manageme</a:t>
            </a:r>
            <a:r>
              <a:rPr sz="900" spc="5" dirty="0" smtClean="0">
                <a:latin typeface="Myriad Pro"/>
                <a:cs typeface="Myriad Pro"/>
              </a:rPr>
              <a:t>nt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ompl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x neu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ology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oho</a:t>
            </a:r>
            <a:r>
              <a:rPr sz="900" spc="-10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5" dirty="0" smtClean="0">
                <a:latin typeface="Myriad Pro"/>
                <a:cs typeface="Myriad Pro"/>
              </a:rPr>
              <a:t>dep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ession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g</a:t>
            </a:r>
            <a:r>
              <a:rPr sz="900" spc="5" dirty="0" smtClean="0">
                <a:latin typeface="Myriad Pro"/>
                <a:cs typeface="Myriad Pro"/>
              </a:rPr>
              <a:t>niti</a:t>
            </a:r>
            <a:r>
              <a:rPr sz="900" spc="-5" dirty="0" smtClean="0">
                <a:latin typeface="Myriad Pro"/>
                <a:cs typeface="Myriad Pro"/>
              </a:rPr>
              <a:t>v</a:t>
            </a:r>
            <a:r>
              <a:rPr sz="900" spc="5" dirty="0" smtClean="0">
                <a:latin typeface="Myriad Pro"/>
                <a:cs typeface="Myriad Pro"/>
              </a:rPr>
              <a:t>e Impairment/dementia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-20" dirty="0" smtClean="0">
                <a:latin typeface="Myriad Pro"/>
                <a:cs typeface="Myriad Pro"/>
              </a:rPr>
              <a:t>P</a:t>
            </a:r>
            <a:r>
              <a:rPr sz="900" spc="5" dirty="0" smtClean="0">
                <a:latin typeface="Myriad Pro"/>
                <a:cs typeface="Myriad Pro"/>
              </a:rPr>
              <a:t>ain </a:t>
            </a:r>
            <a:r>
              <a:rPr sz="900" spc="10" dirty="0" smtClean="0">
                <a:latin typeface="Myriad Pro"/>
                <a:cs typeface="Myriad Pro"/>
              </a:rPr>
              <a:t>manageme</a:t>
            </a:r>
            <a:r>
              <a:rPr sz="900" spc="5" dirty="0" smtClean="0">
                <a:latin typeface="Myriad Pro"/>
                <a:cs typeface="Myriad Pro"/>
              </a:rPr>
              <a:t>nt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10" dirty="0" smtClean="0">
                <a:latin typeface="Myriad Pro"/>
                <a:cs typeface="Myriad Pro"/>
              </a:rPr>
              <a:t>mpa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 of illness on daily living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an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er </a:t>
            </a:r>
            <a:r>
              <a:rPr sz="900" spc="10" dirty="0" smtClean="0">
                <a:latin typeface="Myriad Pro"/>
                <a:cs typeface="Myriad Pro"/>
              </a:rPr>
              <a:t>manageme</a:t>
            </a:r>
            <a:r>
              <a:rPr sz="900" spc="5" dirty="0" smtClean="0">
                <a:latin typeface="Myriad Pro"/>
                <a:cs typeface="Myriad Pro"/>
              </a:rPr>
              <a:t>nt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5" dirty="0" smtClean="0">
                <a:latin typeface="Myriad Pro"/>
                <a:cs typeface="Myriad Pro"/>
              </a:rPr>
              <a:t>End of </a:t>
            </a:r>
            <a:r>
              <a:rPr sz="900" spc="0" dirty="0" smtClean="0">
                <a:latin typeface="Myriad Pro"/>
                <a:cs typeface="Myriad Pro"/>
              </a:rPr>
              <a:t>li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 </a:t>
            </a:r>
            <a:r>
              <a:rPr sz="900" spc="10" dirty="0" smtClean="0">
                <a:latin typeface="Myriad Pro"/>
                <a:cs typeface="Myriad Pro"/>
              </a:rPr>
              <a:t>manageme</a:t>
            </a:r>
            <a:r>
              <a:rPr sz="900" spc="5" dirty="0" smtClean="0">
                <a:latin typeface="Myriad Pro"/>
                <a:cs typeface="Myriad Pro"/>
              </a:rPr>
              <a:t>nt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1" name="object 21"/>
          <p:cNvSpPr txBox="1"/>
          <p:nvPr/>
        </p:nvSpPr>
        <p:spPr>
          <a:xfrm>
            <a:off x="7804405" y="5413004"/>
            <a:ext cx="1353185" cy="1237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35" dirty="0" smtClean="0">
                <a:latin typeface="Myriad Pro"/>
                <a:cs typeface="Myriad Pro"/>
              </a:rPr>
              <a:t>T</a:t>
            </a:r>
            <a:r>
              <a:rPr sz="1350" b="1" spc="0" dirty="0" smtClean="0">
                <a:latin typeface="Myriad Pro"/>
                <a:cs typeface="Myriad Pro"/>
              </a:rPr>
              <a:t>ips</a:t>
            </a:r>
            <a:endParaRPr sz="135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315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udit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5" dirty="0" smtClean="0">
                <a:latin typeface="Myriad Pro"/>
                <a:cs typeface="Myriad Pro"/>
              </a:rPr>
              <a:t>Si</a:t>
            </a:r>
            <a:r>
              <a:rPr sz="900" spc="0" dirty="0" smtClean="0">
                <a:latin typeface="Myriad Pro"/>
                <a:cs typeface="Myriad Pro"/>
              </a:rPr>
              <a:t>gnifican</a:t>
            </a:r>
            <a:r>
              <a:rPr sz="900" spc="5" dirty="0" smtClean="0">
                <a:latin typeface="Myriad Pro"/>
                <a:cs typeface="Myriad Pro"/>
              </a:rPr>
              <a:t>t </a:t>
            </a:r>
            <a:r>
              <a:rPr sz="900" spc="-5" dirty="0" smtClean="0">
                <a:latin typeface="Myriad Pro"/>
                <a:cs typeface="Myriad Pro"/>
              </a:rPr>
              <a:t>Ev</a:t>
            </a:r>
            <a:r>
              <a:rPr sz="900" spc="5" dirty="0" smtClean="0">
                <a:latin typeface="Myriad Pro"/>
                <a:cs typeface="Myriad Pro"/>
              </a:rPr>
              <a:t>ent Anal</a:t>
            </a:r>
            <a:r>
              <a:rPr sz="900" spc="-5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sis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5" dirty="0" smtClean="0">
                <a:latin typeface="Myriad Pro"/>
                <a:cs typeface="Myriad Pro"/>
              </a:rPr>
              <a:t>Clinical </a:t>
            </a:r>
            <a:r>
              <a:rPr sz="900" spc="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v</a:t>
            </a:r>
            <a:r>
              <a:rPr sz="900" spc="5" dirty="0" smtClean="0">
                <a:latin typeface="Myriad Pro"/>
                <a:cs typeface="Myriad Pro"/>
              </a:rPr>
              <a:t>ernan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10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isk 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ssessment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5" dirty="0" smtClean="0">
                <a:latin typeface="Myriad Pro"/>
                <a:cs typeface="Myriad Pro"/>
              </a:rPr>
              <a:t>Dr as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eacher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-10" dirty="0" smtClean="0">
                <a:latin typeface="Myriad Pro"/>
                <a:cs typeface="Myriad Pro"/>
              </a:rPr>
              <a:t>L</a:t>
            </a:r>
            <a:r>
              <a:rPr sz="900" spc="5" dirty="0" smtClean="0">
                <a:latin typeface="Myriad Pro"/>
                <a:cs typeface="Myriad Pro"/>
              </a:rPr>
              <a:t>eadership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10" dirty="0" smtClean="0">
                <a:latin typeface="Myriad Pro"/>
                <a:cs typeface="Myriad Pro"/>
              </a:rPr>
              <a:t>BNF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2" name="object 22"/>
          <p:cNvSpPr txBox="1"/>
          <p:nvPr/>
        </p:nvSpPr>
        <p:spPr>
          <a:xfrm>
            <a:off x="852761" y="3469080"/>
            <a:ext cx="1999614" cy="1237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30" dirty="0" smtClean="0">
                <a:latin typeface="Myriad Pro"/>
                <a:cs typeface="Myriad Pro"/>
              </a:rPr>
              <a:t>C</a:t>
            </a:r>
            <a:r>
              <a:rPr sz="1350" b="1" spc="0" dirty="0" smtClean="0">
                <a:latin typeface="Myriad Pro"/>
                <a:cs typeface="Myriad Pro"/>
              </a:rPr>
              <a:t>ommuni</a:t>
            </a:r>
            <a:r>
              <a:rPr sz="1350" b="1" spc="5" dirty="0" smtClean="0">
                <a:latin typeface="Myriad Pro"/>
                <a:cs typeface="Myriad Pro"/>
              </a:rPr>
              <a:t>t</a:t>
            </a:r>
            <a:r>
              <a:rPr sz="1350" b="1" spc="0" dirty="0" smtClean="0">
                <a:latin typeface="Myriad Pro"/>
                <a:cs typeface="Myriad Pro"/>
              </a:rPr>
              <a:t>y/M</a:t>
            </a:r>
            <a:r>
              <a:rPr sz="1350" b="1" spc="-40" dirty="0" smtClean="0">
                <a:latin typeface="Myriad Pro"/>
                <a:cs typeface="Myriad Pro"/>
              </a:rPr>
              <a:t>D</a:t>
            </a:r>
            <a:r>
              <a:rPr sz="1350" b="1" spc="0" dirty="0" smtClean="0">
                <a:latin typeface="Myriad Pro"/>
                <a:cs typeface="Myriad Pro"/>
              </a:rPr>
              <a:t>T</a:t>
            </a:r>
            <a:endParaRPr sz="1350">
              <a:latin typeface="Myriad Pro"/>
              <a:cs typeface="Myriad Pro"/>
            </a:endParaRPr>
          </a:p>
          <a:p>
            <a:pPr marL="123189" marR="12700" indent="-111125">
              <a:lnSpc>
                <a:spcPct val="102000"/>
              </a:lnSpc>
              <a:spcBef>
                <a:spcPts val="295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Special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y Liaison </a:t>
            </a:r>
            <a:r>
              <a:rPr sz="900" spc="10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vi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ommunit</a:t>
            </a:r>
            <a:r>
              <a:rPr sz="900" spc="5" dirty="0" smtClean="0">
                <a:latin typeface="Myriad Pro"/>
                <a:cs typeface="Myriad Pro"/>
              </a:rPr>
              <a:t>y out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each clinics</a:t>
            </a:r>
            <a:endParaRPr sz="900">
              <a:latin typeface="Myriad Pro"/>
              <a:cs typeface="Myriad Pro"/>
            </a:endParaRPr>
          </a:p>
          <a:p>
            <a:pPr marL="123189" marR="217170" indent="-111125">
              <a:lnSpc>
                <a:spcPct val="102000"/>
              </a:lnSpc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Distri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 nurse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ocial </a:t>
            </a:r>
            <a:r>
              <a:rPr sz="900" spc="0" dirty="0" smtClean="0">
                <a:latin typeface="Myriad Pro"/>
                <a:cs typeface="Myriad Pro"/>
              </a:rPr>
              <a:t>w</a:t>
            </a:r>
            <a:r>
              <a:rPr sz="900" spc="5" dirty="0" smtClean="0">
                <a:latin typeface="Myriad Pro"/>
                <a:cs typeface="Myriad Pro"/>
              </a:rPr>
              <a:t>orker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p</a:t>
            </a:r>
            <a:r>
              <a:rPr sz="900" spc="-5" dirty="0" smtClean="0">
                <a:latin typeface="Myriad Pro"/>
                <a:cs typeface="Myriad Pro"/>
              </a:rPr>
              <a:t>hy</a:t>
            </a:r>
            <a:r>
              <a:rPr sz="900" spc="5" dirty="0" smtClean="0">
                <a:latin typeface="Myriad Pro"/>
                <a:cs typeface="Myriad Pro"/>
              </a:rPr>
              <a:t>siothe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apist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15" dirty="0" smtClean="0">
                <a:latin typeface="Myriad Pro"/>
                <a:cs typeface="Myriad Pro"/>
              </a:rPr>
              <a:t>O</a:t>
            </a:r>
            <a:r>
              <a:rPr sz="900" spc="-5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ommunit</a:t>
            </a:r>
            <a:r>
              <a:rPr sz="900" spc="5" dirty="0" smtClean="0">
                <a:latin typeface="Myriad Pro"/>
                <a:cs typeface="Myriad Pro"/>
              </a:rPr>
              <a:t>y nursing </a:t>
            </a:r>
            <a:r>
              <a:rPr sz="900" spc="10" dirty="0" smtClean="0">
                <a:latin typeface="Myriad Pro"/>
                <a:cs typeface="Myriad Pro"/>
              </a:rPr>
              <a:t>home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esidential </a:t>
            </a:r>
            <a:r>
              <a:rPr sz="900" spc="10" dirty="0" smtClean="0">
                <a:latin typeface="Myriad Pro"/>
                <a:cs typeface="Myriad Pro"/>
              </a:rPr>
              <a:t>home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assis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ed living</a:t>
            </a:r>
            <a:endParaRPr sz="900">
              <a:latin typeface="Myriad Pro"/>
              <a:cs typeface="Myriad Pro"/>
            </a:endParaRPr>
          </a:p>
          <a:p>
            <a:pPr marL="135255" indent="-123189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10" dirty="0" smtClean="0">
                <a:latin typeface="Myriad Pro"/>
                <a:cs typeface="Myriad Pro"/>
              </a:rPr>
              <a:t>mmedi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 discha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ge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eams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3"/>
          <p:cNvSpPr txBox="1"/>
          <p:nvPr/>
        </p:nvSpPr>
        <p:spPr>
          <a:xfrm>
            <a:off x="1105656" y="5264108"/>
            <a:ext cx="1628775" cy="1237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15" dirty="0" smtClean="0">
                <a:latin typeface="Myriad Pro"/>
                <a:cs typeface="Myriad Pro"/>
              </a:rPr>
              <a:t>O</a:t>
            </a:r>
            <a:r>
              <a:rPr sz="1350" b="1" spc="0" dirty="0" smtClean="0">
                <a:latin typeface="Myriad Pro"/>
                <a:cs typeface="Myriad Pro"/>
              </a:rPr>
              <a:t>ther </a:t>
            </a:r>
            <a:r>
              <a:rPr sz="1350" b="1" spc="5" dirty="0" smtClean="0">
                <a:latin typeface="Myriad Pro"/>
                <a:cs typeface="Myriad Pro"/>
              </a:rPr>
              <a:t>O</a:t>
            </a:r>
            <a:r>
              <a:rPr sz="1350" b="1" spc="0" dirty="0" smtClean="0">
                <a:latin typeface="Myriad Pro"/>
                <a:cs typeface="Myriad Pro"/>
              </a:rPr>
              <a:t>ppo</a:t>
            </a:r>
            <a:r>
              <a:rPr sz="1350" b="1" spc="25" dirty="0" smtClean="0">
                <a:latin typeface="Myriad Pro"/>
                <a:cs typeface="Myriad Pro"/>
              </a:rPr>
              <a:t>r</a:t>
            </a:r>
            <a:r>
              <a:rPr sz="1350" b="1" spc="0" dirty="0" smtClean="0">
                <a:latin typeface="Myriad Pro"/>
                <a:cs typeface="Myriad Pro"/>
              </a:rPr>
              <a:t>tunities</a:t>
            </a:r>
            <a:endParaRPr sz="1350">
              <a:latin typeface="Myriad Pro"/>
              <a:cs typeface="Myriad Pro"/>
            </a:endParaRPr>
          </a:p>
          <a:p>
            <a:pPr marL="135255" indent="-123189">
              <a:lnSpc>
                <a:spcPct val="100000"/>
              </a:lnSpc>
              <a:spcBef>
                <a:spcPts val="315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A/</a:t>
            </a:r>
            <a:r>
              <a:rPr sz="900" spc="0" dirty="0" smtClean="0">
                <a:latin typeface="Myriad Pro"/>
                <a:cs typeface="Myriad Pro"/>
              </a:rPr>
              <a:t>E, </a:t>
            </a:r>
            <a:r>
              <a:rPr sz="900" spc="5" dirty="0" smtClean="0">
                <a:latin typeface="Myriad Pro"/>
                <a:cs typeface="Myriad Pro"/>
              </a:rPr>
              <a:t>or acu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 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eiving unit</a:t>
            </a:r>
            <a:endParaRPr sz="900">
              <a:latin typeface="Myriad Pro"/>
              <a:cs typeface="Myriad Pro"/>
            </a:endParaRPr>
          </a:p>
          <a:p>
            <a:pPr marL="135255" indent="-123189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Out of Hours in </a:t>
            </a:r>
            <a:r>
              <a:rPr sz="900" spc="10" dirty="0" smtClean="0">
                <a:latin typeface="Myriad Pro"/>
                <a:cs typeface="Myriad Pro"/>
              </a:rPr>
              <a:t>GP</a:t>
            </a:r>
            <a:endParaRPr sz="900">
              <a:latin typeface="Myriad Pro"/>
              <a:cs typeface="Myriad Pro"/>
            </a:endParaRPr>
          </a:p>
          <a:p>
            <a:pPr marL="135255" indent="-123189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Outp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tients/specialised clinics</a:t>
            </a:r>
            <a:endParaRPr sz="900">
              <a:latin typeface="Myriad Pro"/>
              <a:cs typeface="Myriad Pro"/>
            </a:endParaRPr>
          </a:p>
          <a:p>
            <a:pPr marL="135255" indent="-123189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-25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ormal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eaching </a:t>
            </a:r>
            <a:r>
              <a:rPr sz="900" spc="10" dirty="0" smtClean="0">
                <a:latin typeface="Myriad Pro"/>
                <a:cs typeface="Myriad Pro"/>
              </a:rPr>
              <a:t>oppo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tunities</a:t>
            </a:r>
            <a:endParaRPr sz="900">
              <a:latin typeface="Myriad Pro"/>
              <a:cs typeface="Myriad Pro"/>
            </a:endParaRPr>
          </a:p>
          <a:p>
            <a:pPr marL="135255" indent="-123189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Endos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p</a:t>
            </a:r>
            <a:r>
              <a:rPr sz="900" spc="5" dirty="0" smtClean="0">
                <a:latin typeface="Myriad Pro"/>
                <a:cs typeface="Myriad Pro"/>
              </a:rPr>
              <a:t>y clinics</a:t>
            </a:r>
            <a:endParaRPr sz="900">
              <a:latin typeface="Myriad Pro"/>
              <a:cs typeface="Myriad Pro"/>
            </a:endParaRPr>
          </a:p>
          <a:p>
            <a:pPr marL="135255" indent="-123189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10" dirty="0" smtClean="0">
                <a:latin typeface="Myriad Pro"/>
                <a:cs typeface="Myriad Pro"/>
              </a:rPr>
              <a:t>n</a:t>
            </a:r>
            <a:r>
              <a:rPr sz="900" spc="-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tious diseases unit</a:t>
            </a:r>
            <a:endParaRPr sz="900">
              <a:latin typeface="Myriad Pro"/>
              <a:cs typeface="Myriad Pro"/>
            </a:endParaRPr>
          </a:p>
          <a:p>
            <a:pPr marL="135255" indent="-123189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35255" algn="l"/>
              </a:tabLst>
            </a:pPr>
            <a:r>
              <a:rPr sz="900" spc="5" dirty="0" smtClean="0">
                <a:latin typeface="Myriad Pro"/>
                <a:cs typeface="Myriad Pro"/>
              </a:rPr>
              <a:t>Hospi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4"/>
          <p:cNvSpPr txBox="1"/>
          <p:nvPr/>
        </p:nvSpPr>
        <p:spPr>
          <a:xfrm>
            <a:off x="4055928" y="825024"/>
            <a:ext cx="2460625" cy="151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20" dirty="0" smtClean="0">
                <a:latin typeface="Myriad Pro"/>
                <a:cs typeface="Myriad Pro"/>
              </a:rPr>
              <a:t>A</a:t>
            </a:r>
            <a:r>
              <a:rPr sz="1350" b="1" spc="0" dirty="0" smtClean="0">
                <a:latin typeface="Myriad Pro"/>
                <a:cs typeface="Myriad Pro"/>
              </a:rPr>
              <a:t>cu</a:t>
            </a:r>
            <a:r>
              <a:rPr sz="1350" b="1" spc="-10" dirty="0" smtClean="0">
                <a:latin typeface="Myriad Pro"/>
                <a:cs typeface="Myriad Pro"/>
              </a:rPr>
              <a:t>t</a:t>
            </a:r>
            <a:r>
              <a:rPr sz="1350" b="1" spc="0" dirty="0" smtClean="0">
                <a:latin typeface="Myriad Pro"/>
                <a:cs typeface="Myriad Pro"/>
              </a:rPr>
              <a:t>e</a:t>
            </a:r>
            <a:endParaRPr sz="135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315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ed 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onscious st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10489" marR="12700" indent="-98425">
              <a:lnSpc>
                <a:spcPct val="102000"/>
              </a:lnSpc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cu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 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xa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erb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tions of ch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onic illness (including those trigge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ed </a:t>
            </a:r>
            <a:r>
              <a:rPr sz="900" spc="0" dirty="0" smtClean="0">
                <a:latin typeface="Myriad Pro"/>
                <a:cs typeface="Myriad Pro"/>
              </a:rPr>
              <a:t>b</a:t>
            </a:r>
            <a:r>
              <a:rPr sz="900" spc="5" dirty="0" smtClean="0">
                <a:latin typeface="Myriad Pro"/>
                <a:cs typeface="Myriad Pro"/>
              </a:rPr>
              <a:t>y ps</a:t>
            </a:r>
            <a:r>
              <a:rPr sz="900" spc="-5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ch</a:t>
            </a:r>
            <a:r>
              <a:rPr sz="900" spc="15" dirty="0" smtClean="0">
                <a:latin typeface="Myriad Pro"/>
                <a:cs typeface="Myriad Pro"/>
              </a:rPr>
              <a:t>o</a:t>
            </a:r>
            <a:r>
              <a:rPr sz="900" spc="5" dirty="0" smtClean="0">
                <a:latin typeface="Myriad Pro"/>
                <a:cs typeface="Myriad Pro"/>
              </a:rPr>
              <a:t>-social issues)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5" dirty="0" smtClean="0">
                <a:latin typeface="Myriad Pro"/>
                <a:cs typeface="Myriad Pro"/>
              </a:rPr>
              <a:t>Chest pain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20" dirty="0" smtClean="0">
                <a:latin typeface="Myriad Pro"/>
                <a:cs typeface="Myriad Pro"/>
              </a:rPr>
              <a:t>D</a:t>
            </a:r>
            <a:r>
              <a:rPr sz="900" spc="5" dirty="0" smtClean="0">
                <a:latin typeface="Myriad Pro"/>
                <a:cs typeface="Myriad Pro"/>
              </a:rPr>
              <a:t>ypsnoea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cu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 metabolic disturban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10489" indent="-984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cu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 abdominal pain</a:t>
            </a:r>
            <a:endParaRPr sz="900">
              <a:latin typeface="Myriad Pro"/>
              <a:cs typeface="Myriad Pro"/>
            </a:endParaRPr>
          </a:p>
          <a:p>
            <a:pPr marL="110489" marR="384175" indent="-98425">
              <a:lnSpc>
                <a:spcPct val="102000"/>
              </a:lnSpc>
              <a:buSzPct val="83333"/>
              <a:buFont typeface="Wingdings"/>
              <a:buChar char=""/>
              <a:tabLst>
                <a:tab pos="110489" algn="l"/>
              </a:tabLst>
            </a:pPr>
            <a:r>
              <a:rPr sz="900" spc="10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equelae of 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ohol </a:t>
            </a:r>
            <a:r>
              <a:rPr sz="900" spc="10" dirty="0" smtClean="0">
                <a:latin typeface="Myriad Pro"/>
                <a:cs typeface="Myriad Pro"/>
              </a:rPr>
              <a:t>&amp; </a:t>
            </a:r>
            <a:r>
              <a:rPr sz="900" spc="5" dirty="0" smtClean="0">
                <a:latin typeface="Myriad Pro"/>
                <a:cs typeface="Myriad Pro"/>
              </a:rPr>
              <a:t>substan</a:t>
            </a:r>
            <a:r>
              <a:rPr sz="900" spc="-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e misus</a:t>
            </a:r>
            <a:r>
              <a:rPr sz="900" spc="-10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</a:t>
            </a:r>
            <a:r>
              <a:rPr sz="900" spc="5" dirty="0" smtClean="0">
                <a:latin typeface="Myriad Pro"/>
                <a:cs typeface="Myriad Pro"/>
              </a:rPr>
              <a:t> including 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v</a:t>
            </a: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dose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5"/>
          <p:cNvSpPr txBox="1"/>
          <p:nvPr/>
        </p:nvSpPr>
        <p:spPr>
          <a:xfrm>
            <a:off x="7951672" y="3529353"/>
            <a:ext cx="1758314" cy="1237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10" dirty="0" smtClean="0">
                <a:latin typeface="Myriad Pro"/>
                <a:cs typeface="Myriad Pro"/>
              </a:rPr>
              <a:t>T</a:t>
            </a:r>
            <a:r>
              <a:rPr sz="1350" b="1" spc="0" dirty="0" smtClean="0">
                <a:latin typeface="Myriad Pro"/>
                <a:cs typeface="Myriad Pro"/>
              </a:rPr>
              <a:t>echni</a:t>
            </a:r>
            <a:r>
              <a:rPr sz="1350" b="1" spc="5" dirty="0" smtClean="0">
                <a:latin typeface="Myriad Pro"/>
                <a:cs typeface="Myriad Pro"/>
              </a:rPr>
              <a:t>c</a:t>
            </a:r>
            <a:r>
              <a:rPr sz="1350" b="1" spc="0" dirty="0" smtClean="0">
                <a:latin typeface="Myriad Pro"/>
                <a:cs typeface="Myriad Pro"/>
              </a:rPr>
              <a:t>al </a:t>
            </a:r>
            <a:r>
              <a:rPr sz="1350" b="1" spc="-10" dirty="0" smtClean="0">
                <a:latin typeface="Myriad Pro"/>
                <a:cs typeface="Myriad Pro"/>
              </a:rPr>
              <a:t>S</a:t>
            </a:r>
            <a:r>
              <a:rPr sz="1350" b="1" spc="10" dirty="0" smtClean="0">
                <a:latin typeface="Myriad Pro"/>
                <a:cs typeface="Myriad Pro"/>
              </a:rPr>
              <a:t>k</a:t>
            </a:r>
            <a:r>
              <a:rPr sz="1350" b="1" spc="0" dirty="0" smtClean="0">
                <a:latin typeface="Myriad Pro"/>
                <a:cs typeface="Myriad Pro"/>
              </a:rPr>
              <a:t>ills</a:t>
            </a:r>
            <a:endParaRPr sz="1350">
              <a:latin typeface="Myriad Pro"/>
              <a:cs typeface="Myriad Pro"/>
            </a:endParaRPr>
          </a:p>
          <a:p>
            <a:pPr marL="123189" marR="165100" indent="-111125">
              <a:lnSpc>
                <a:spcPct val="102000"/>
              </a:lnSpc>
              <a:spcBef>
                <a:spcPts val="295"/>
              </a:spcBef>
              <a:buSzPct val="83333"/>
              <a:buFont typeface="Wingdings"/>
              <a:buChar char=""/>
              <a:tabLst>
                <a:tab pos="123189" algn="l"/>
              </a:tabLst>
            </a:pPr>
            <a:r>
              <a:rPr sz="900" spc="5" dirty="0" smtClean="0">
                <a:latin typeface="Myriad Pro"/>
                <a:cs typeface="Myriad Pro"/>
              </a:rPr>
              <a:t>IV cannulis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5" dirty="0" smtClean="0">
                <a:latin typeface="Myriad Pro"/>
                <a:cs typeface="Myriad Pro"/>
              </a:rPr>
              <a:t>tion and antibiotic p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epa</a:t>
            </a:r>
            <a:r>
              <a:rPr sz="900" spc="0" dirty="0" smtClean="0">
                <a:latin typeface="Myriad Pro"/>
                <a:cs typeface="Myriad Pro"/>
              </a:rPr>
              <a:t>ra</a:t>
            </a:r>
            <a:r>
              <a:rPr sz="900" spc="5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23189" indent="-1111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23189" algn="l"/>
              </a:tabLst>
            </a:pPr>
            <a:r>
              <a:rPr sz="900" spc="5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G/ BP</a:t>
            </a:r>
            <a:endParaRPr sz="900">
              <a:latin typeface="Myriad Pro"/>
              <a:cs typeface="Myriad Pro"/>
            </a:endParaRPr>
          </a:p>
          <a:p>
            <a:pPr marL="123189" indent="-1111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23189" algn="l"/>
              </a:tabLst>
            </a:pPr>
            <a:r>
              <a:rPr sz="900" spc="5" dirty="0" smtClean="0">
                <a:latin typeface="Myriad Pro"/>
                <a:cs typeface="Myriad Pro"/>
              </a:rPr>
              <a:t>Spi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omet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y </a:t>
            </a:r>
            <a:r>
              <a:rPr sz="900" spc="10" dirty="0" smtClean="0">
                <a:latin typeface="Myriad Pro"/>
                <a:cs typeface="Myriad Pro"/>
              </a:rPr>
              <a:t>&amp; </a:t>
            </a:r>
            <a:r>
              <a:rPr sz="900" spc="5" dirty="0" smtClean="0">
                <a:latin typeface="Myriad Pro"/>
                <a:cs typeface="Myriad Pro"/>
              </a:rPr>
              <a:t>inhaler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echniques</a:t>
            </a:r>
            <a:endParaRPr sz="900">
              <a:latin typeface="Myriad Pro"/>
              <a:cs typeface="Myriad Pro"/>
            </a:endParaRPr>
          </a:p>
          <a:p>
            <a:pPr marL="123189" indent="-1111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23189" algn="l"/>
              </a:tabLst>
            </a:pPr>
            <a:r>
              <a:rPr sz="900" spc="10" dirty="0" smtClean="0">
                <a:latin typeface="Myriad Pro"/>
                <a:cs typeface="Myriad Pro"/>
              </a:rPr>
              <a:t>BM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esting</a:t>
            </a:r>
            <a:endParaRPr sz="900">
              <a:latin typeface="Myriad Pro"/>
              <a:cs typeface="Myriad Pro"/>
            </a:endParaRPr>
          </a:p>
          <a:p>
            <a:pPr marL="123189" indent="-1111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23189" algn="l"/>
              </a:tabLst>
            </a:pPr>
            <a:r>
              <a:rPr sz="900" spc="5" dirty="0" smtClean="0">
                <a:latin typeface="Myriad Pro"/>
                <a:cs typeface="Myriad Pro"/>
              </a:rPr>
              <a:t>ima</a:t>
            </a:r>
            <a:r>
              <a:rPr sz="900" spc="0" dirty="0" smtClean="0">
                <a:latin typeface="Myriad Pro"/>
                <a:cs typeface="Myriad Pro"/>
              </a:rPr>
              <a:t>g</a:t>
            </a:r>
            <a:r>
              <a:rPr sz="900" spc="5" dirty="0" smtClean="0">
                <a:latin typeface="Myriad Pro"/>
                <a:cs typeface="Myriad Pro"/>
              </a:rPr>
              <a:t>ing</a:t>
            </a:r>
            <a:endParaRPr sz="900">
              <a:latin typeface="Myriad Pro"/>
              <a:cs typeface="Myriad Pro"/>
            </a:endParaRPr>
          </a:p>
          <a:p>
            <a:pPr marL="123189" indent="-111125">
              <a:lnSpc>
                <a:spcPct val="100000"/>
              </a:lnSpc>
              <a:spcBef>
                <a:spcPts val="20"/>
              </a:spcBef>
              <a:buSzPct val="83333"/>
              <a:buFont typeface="Wingdings"/>
              <a:buChar char=""/>
              <a:tabLst>
                <a:tab pos="123189" algn="l"/>
              </a:tabLst>
            </a:pPr>
            <a:r>
              <a:rPr sz="900" spc="5" dirty="0" smtClean="0">
                <a:latin typeface="Myriad Pro"/>
                <a:cs typeface="Myriad Pro"/>
              </a:rPr>
              <a:t>senso</a:t>
            </a:r>
            <a:r>
              <a:rPr sz="900" spc="25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y </a:t>
            </a:r>
            <a:r>
              <a:rPr sz="900" spc="-5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esting including hearing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6" name="object 26"/>
          <p:cNvSpPr txBox="1"/>
          <p:nvPr/>
        </p:nvSpPr>
        <p:spPr>
          <a:xfrm>
            <a:off x="1438069" y="2021201"/>
            <a:ext cx="1805305" cy="836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450"/>
              </a:lnSpc>
            </a:pPr>
            <a:r>
              <a:rPr sz="1350" b="1" dirty="0" smtClean="0">
                <a:latin typeface="Myriad Pro"/>
                <a:cs typeface="Myriad Pro"/>
              </a:rPr>
              <a:t>Multiple c</a:t>
            </a:r>
            <a:r>
              <a:rPr sz="1350" b="1" spc="-15" dirty="0" smtClean="0">
                <a:latin typeface="Myriad Pro"/>
                <a:cs typeface="Myriad Pro"/>
              </a:rPr>
              <a:t>r</a:t>
            </a:r>
            <a:r>
              <a:rPr sz="1350" b="1" spc="0" dirty="0" smtClean="0">
                <a:latin typeface="Myriad Pro"/>
                <a:cs typeface="Myriad Pro"/>
              </a:rPr>
              <a:t>oss </a:t>
            </a:r>
            <a:r>
              <a:rPr sz="1350" b="1" spc="-15" dirty="0" smtClean="0">
                <a:latin typeface="Myriad Pro"/>
                <a:cs typeface="Myriad Pro"/>
              </a:rPr>
              <a:t>o</a:t>
            </a:r>
            <a:r>
              <a:rPr sz="1350" b="1" spc="-25" dirty="0" smtClean="0">
                <a:latin typeface="Myriad Pro"/>
                <a:cs typeface="Myriad Pro"/>
              </a:rPr>
              <a:t>v</a:t>
            </a:r>
            <a:r>
              <a:rPr sz="1350" b="1" spc="0" dirty="0" smtClean="0">
                <a:latin typeface="Myriad Pro"/>
                <a:cs typeface="Myriad Pro"/>
              </a:rPr>
              <a:t>er special</a:t>
            </a:r>
            <a:r>
              <a:rPr sz="1350" b="1" spc="5" dirty="0" smtClean="0">
                <a:latin typeface="Myriad Pro"/>
                <a:cs typeface="Myriad Pro"/>
              </a:rPr>
              <a:t>t</a:t>
            </a:r>
            <a:r>
              <a:rPr sz="1350" b="1" spc="0" dirty="0" smtClean="0">
                <a:latin typeface="Myriad Pro"/>
                <a:cs typeface="Myriad Pro"/>
              </a:rPr>
              <a:t>y oppo</a:t>
            </a:r>
            <a:r>
              <a:rPr sz="1350" b="1" spc="25" dirty="0" smtClean="0">
                <a:latin typeface="Myriad Pro"/>
                <a:cs typeface="Myriad Pro"/>
              </a:rPr>
              <a:t>r</a:t>
            </a:r>
            <a:r>
              <a:rPr sz="1350" b="1" spc="0" dirty="0" smtClean="0">
                <a:latin typeface="Myriad Pro"/>
                <a:cs typeface="Myriad Pro"/>
              </a:rPr>
              <a:t>tunities</a:t>
            </a:r>
            <a:endParaRPr sz="1350">
              <a:latin typeface="Myriad Pro"/>
              <a:cs typeface="Myriad Pro"/>
            </a:endParaRPr>
          </a:p>
          <a:p>
            <a:pPr marL="12700" marR="168275">
              <a:lnSpc>
                <a:spcPct val="102000"/>
              </a:lnSpc>
              <a:spcBef>
                <a:spcPts val="275"/>
              </a:spcBef>
            </a:pPr>
            <a:r>
              <a:rPr sz="900" b="1" spc="15" dirty="0" smtClean="0">
                <a:latin typeface="Myriad Pro"/>
                <a:cs typeface="Myriad Pro"/>
              </a:rPr>
              <a:t>B</a:t>
            </a:r>
            <a:r>
              <a:rPr sz="900" b="1" spc="5" dirty="0" smtClean="0">
                <a:latin typeface="Myriad Pro"/>
                <a:cs typeface="Myriad Pro"/>
              </a:rPr>
              <a:t>e </a:t>
            </a:r>
            <a:r>
              <a:rPr sz="900" b="1" spc="-10" dirty="0" smtClean="0">
                <a:latin typeface="Myriad Pro"/>
                <a:cs typeface="Myriad Pro"/>
              </a:rPr>
              <a:t>a</a:t>
            </a:r>
            <a:r>
              <a:rPr sz="900" b="1" spc="0" dirty="0" smtClean="0">
                <a:latin typeface="Myriad Pro"/>
                <a:cs typeface="Myriad Pro"/>
              </a:rPr>
              <a:t>w</a:t>
            </a:r>
            <a:r>
              <a:rPr sz="900" b="1" spc="5" dirty="0" smtClean="0">
                <a:latin typeface="Myriad Pro"/>
                <a:cs typeface="Myriad Pro"/>
              </a:rPr>
              <a:t>a</a:t>
            </a:r>
            <a:r>
              <a:rPr sz="900" b="1" spc="-5" dirty="0" smtClean="0">
                <a:latin typeface="Myriad Pro"/>
                <a:cs typeface="Myriad Pro"/>
              </a:rPr>
              <a:t>r</a:t>
            </a:r>
            <a:r>
              <a:rPr sz="900" b="1" spc="5" dirty="0" smtClean="0">
                <a:latin typeface="Myriad Pro"/>
                <a:cs typeface="Myriad Pro"/>
              </a:rPr>
              <a:t>e of all </a:t>
            </a:r>
            <a:r>
              <a:rPr sz="900" b="1" spc="10" dirty="0" smtClean="0">
                <a:latin typeface="Myriad Pro"/>
                <a:cs typeface="Myriad Pro"/>
              </a:rPr>
              <a:t>oppo</a:t>
            </a:r>
            <a:r>
              <a:rPr sz="900" b="1" spc="20" dirty="0" smtClean="0">
                <a:latin typeface="Myriad Pro"/>
                <a:cs typeface="Myriad Pro"/>
              </a:rPr>
              <a:t>r</a:t>
            </a:r>
            <a:r>
              <a:rPr sz="900" b="1" spc="5" dirty="0" smtClean="0">
                <a:latin typeface="Myriad Pro"/>
                <a:cs typeface="Myriad Pro"/>
              </a:rPr>
              <a:t>tunities of</a:t>
            </a:r>
            <a:r>
              <a:rPr sz="900" b="1" spc="0" dirty="0" smtClean="0">
                <a:latin typeface="Myriad Pro"/>
                <a:cs typeface="Myriad Pro"/>
              </a:rPr>
              <a:t> </a:t>
            </a:r>
            <a:r>
              <a:rPr sz="900" b="1" spc="-10" dirty="0" smtClean="0">
                <a:latin typeface="Myriad Pro"/>
                <a:cs typeface="Myriad Pro"/>
              </a:rPr>
              <a:t>e</a:t>
            </a:r>
            <a:r>
              <a:rPr sz="900" b="1" spc="5" dirty="0" smtClean="0">
                <a:latin typeface="Myriad Pro"/>
                <a:cs typeface="Myriad Pro"/>
              </a:rPr>
              <a:t>xposu</a:t>
            </a:r>
            <a:r>
              <a:rPr sz="900" b="1" spc="-5" dirty="0" smtClean="0">
                <a:latin typeface="Myriad Pro"/>
                <a:cs typeface="Myriad Pro"/>
              </a:rPr>
              <a:t>r</a:t>
            </a:r>
            <a:r>
              <a:rPr sz="900" b="1" spc="5" dirty="0" smtClean="0">
                <a:latin typeface="Myriad Pro"/>
                <a:cs typeface="Myriad Pro"/>
              </a:rPr>
              <a:t>e </a:t>
            </a:r>
            <a:r>
              <a:rPr sz="900" b="1" spc="0" dirty="0" smtClean="0">
                <a:latin typeface="Myriad Pro"/>
                <a:cs typeface="Myriad Pro"/>
              </a:rPr>
              <a:t>t</a:t>
            </a:r>
            <a:r>
              <a:rPr sz="900" b="1" spc="10" dirty="0" smtClean="0">
                <a:latin typeface="Myriad Pro"/>
                <a:cs typeface="Myriad Pro"/>
              </a:rPr>
              <a:t>o </a:t>
            </a:r>
            <a:r>
              <a:rPr sz="900" b="1" spc="5" dirty="0" smtClean="0">
                <a:latin typeface="Myriad Pro"/>
                <a:cs typeface="Myriad Pro"/>
              </a:rPr>
              <a:t>other specialties</a:t>
            </a:r>
            <a:endParaRPr sz="9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b="1" spc="-10" dirty="0" smtClean="0">
                <a:latin typeface="Myriad Pro"/>
                <a:cs typeface="Myriad Pro"/>
              </a:rPr>
              <a:t>e</a:t>
            </a:r>
            <a:r>
              <a:rPr sz="900" b="1" spc="0" dirty="0" smtClean="0">
                <a:latin typeface="Myriad Pro"/>
                <a:cs typeface="Myriad Pro"/>
              </a:rPr>
              <a:t>.</a:t>
            </a:r>
            <a:r>
              <a:rPr sz="900" b="1" spc="-10" dirty="0" smtClean="0">
                <a:latin typeface="Myriad Pro"/>
                <a:cs typeface="Myriad Pro"/>
              </a:rPr>
              <a:t>g</a:t>
            </a:r>
            <a:r>
              <a:rPr sz="900" b="1" spc="0" dirty="0" smtClean="0">
                <a:latin typeface="Myriad Pro"/>
                <a:cs typeface="Myriad Pro"/>
              </a:rPr>
              <a:t>. </a:t>
            </a:r>
            <a:r>
              <a:rPr sz="900" b="1" spc="10" dirty="0" smtClean="0">
                <a:latin typeface="Myriad Pro"/>
                <a:cs typeface="Myriad Pro"/>
              </a:rPr>
              <a:t>derm</a:t>
            </a:r>
            <a:r>
              <a:rPr sz="900" b="1" spc="-5" dirty="0" smtClean="0">
                <a:latin typeface="Myriad Pro"/>
                <a:cs typeface="Myriad Pro"/>
              </a:rPr>
              <a:t>a</a:t>
            </a:r>
            <a:r>
              <a:rPr sz="900" b="1" spc="0" dirty="0" smtClean="0">
                <a:latin typeface="Myriad Pro"/>
                <a:cs typeface="Myriad Pro"/>
              </a:rPr>
              <a:t>t</a:t>
            </a:r>
            <a:r>
              <a:rPr sz="900" b="1" spc="5" dirty="0" smtClean="0">
                <a:latin typeface="Myriad Pro"/>
                <a:cs typeface="Myriad Pro"/>
              </a:rPr>
              <a:t>ology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0" y="708004"/>
            <a:ext cx="3304410" cy="457568"/>
          </a:xfrm>
          <a:custGeom>
            <a:avLst/>
            <a:gdLst/>
            <a:ahLst/>
            <a:cxnLst/>
            <a:rect l="l" t="t" r="r" b="b"/>
            <a:pathLst>
              <a:path w="3304410" h="457568">
                <a:moveTo>
                  <a:pt x="0" y="457568"/>
                </a:moveTo>
                <a:lnTo>
                  <a:pt x="3147046" y="457352"/>
                </a:lnTo>
                <a:lnTo>
                  <a:pt x="3193896" y="455841"/>
                </a:lnTo>
                <a:lnTo>
                  <a:pt x="3245145" y="448311"/>
                </a:lnTo>
                <a:lnTo>
                  <a:pt x="3284763" y="421647"/>
                </a:lnTo>
                <a:lnTo>
                  <a:pt x="3298607" y="383514"/>
                </a:lnTo>
                <a:lnTo>
                  <a:pt x="3303708" y="324978"/>
                </a:lnTo>
                <a:lnTo>
                  <a:pt x="3304410" y="272461"/>
                </a:lnTo>
                <a:lnTo>
                  <a:pt x="3304410" y="185107"/>
                </a:lnTo>
                <a:lnTo>
                  <a:pt x="3304221" y="157391"/>
                </a:lnTo>
                <a:lnTo>
                  <a:pt x="3302709" y="110540"/>
                </a:lnTo>
                <a:lnTo>
                  <a:pt x="3295180" y="59291"/>
                </a:lnTo>
                <a:lnTo>
                  <a:pt x="3268516" y="19673"/>
                </a:lnTo>
                <a:lnTo>
                  <a:pt x="3230383" y="5829"/>
                </a:lnTo>
                <a:lnTo>
                  <a:pt x="3171847" y="728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B0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 txBox="1"/>
          <p:nvPr/>
        </p:nvSpPr>
        <p:spPr>
          <a:xfrm>
            <a:off x="350136" y="734941"/>
            <a:ext cx="2766695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tunities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38683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4102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4336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4570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4804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50458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567834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611280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633240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 txBox="1"/>
          <p:nvPr/>
        </p:nvSpPr>
        <p:spPr>
          <a:xfrm>
            <a:off x="444500" y="800446"/>
            <a:ext cx="9733915" cy="1990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-65" dirty="0" smtClean="0">
                <a:solidFill>
                  <a:srgbClr val="002F62"/>
                </a:solidFill>
                <a:latin typeface="Myriad Pro"/>
                <a:cs typeface="Myriad Pro"/>
              </a:rPr>
              <a:t>onfiden</a:t>
            </a: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2F62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cale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1400"/>
              </a:lnSpc>
              <a:spcBef>
                <a:spcPts val="68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400" spc="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M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edicine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1100"/>
              </a:lnSpc>
              <a:spcBef>
                <a:spcPts val="25"/>
              </a:spcBef>
            </a:pPr>
            <a:endParaRPr sz="110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General </a:t>
            </a:r>
            <a:r>
              <a:rPr sz="1150" spc="-20" dirty="0" smtClean="0">
                <a:latin typeface="Arial"/>
                <a:cs typeface="Arial"/>
              </a:rPr>
              <a:t>Medicine.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organise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10" dirty="0" smtClean="0">
                <a:latin typeface="Arial"/>
                <a:cs typeface="Arial"/>
              </a:rPr>
              <a:t>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 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5" dirty="0" smtClean="0">
                <a:latin typeface="Arial"/>
                <a:cs typeface="Arial"/>
              </a:rPr>
              <a:t>Car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acutely ill </a:t>
            </a:r>
            <a:r>
              <a:rPr sz="1150" spc="-25" dirty="0" smtClean="0">
                <a:latin typeface="Arial"/>
                <a:cs typeface="Arial"/>
              </a:rPr>
              <a:t>patients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medical </a:t>
            </a:r>
            <a:r>
              <a:rPr sz="1150" spc="-10" dirty="0" smtClean="0">
                <a:latin typeface="Arial"/>
                <a:cs typeface="Arial"/>
              </a:rPr>
              <a:t>setting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topics/experiences.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2" name="object 13"/>
          <p:cNvSpPr/>
          <p:nvPr/>
        </p:nvSpPr>
        <p:spPr>
          <a:xfrm>
            <a:off x="0" y="774004"/>
            <a:ext cx="3788966" cy="493293"/>
          </a:xfrm>
          <a:custGeom>
            <a:avLst/>
            <a:gdLst/>
            <a:ahLst/>
            <a:cxnLst/>
            <a:rect l="l" t="t" r="r" b="b"/>
            <a:pathLst>
              <a:path w="3788966" h="493293">
                <a:moveTo>
                  <a:pt x="0" y="493293"/>
                </a:moveTo>
                <a:lnTo>
                  <a:pt x="3622346" y="493064"/>
                </a:lnTo>
                <a:lnTo>
                  <a:pt x="3671952" y="491464"/>
                </a:lnTo>
                <a:lnTo>
                  <a:pt x="3710585" y="487121"/>
                </a:lnTo>
                <a:lnTo>
                  <a:pt x="3750962" y="472462"/>
                </a:lnTo>
                <a:lnTo>
                  <a:pt x="3779194" y="430514"/>
                </a:lnTo>
                <a:lnTo>
                  <a:pt x="3787166" y="376250"/>
                </a:lnTo>
                <a:lnTo>
                  <a:pt x="3788766" y="326644"/>
                </a:lnTo>
                <a:lnTo>
                  <a:pt x="3788966" y="297297"/>
                </a:lnTo>
                <a:lnTo>
                  <a:pt x="3788966" y="195995"/>
                </a:lnTo>
                <a:lnTo>
                  <a:pt x="3788223" y="140388"/>
                </a:lnTo>
                <a:lnTo>
                  <a:pt x="3785423" y="96440"/>
                </a:lnTo>
                <a:lnTo>
                  <a:pt x="3774365" y="49377"/>
                </a:lnTo>
                <a:lnTo>
                  <a:pt x="3739617" y="14630"/>
                </a:lnTo>
                <a:lnTo>
                  <a:pt x="3692554" y="3571"/>
                </a:lnTo>
                <a:lnTo>
                  <a:pt x="3648606" y="77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B0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3" name="object 12"/>
          <p:cNvGraphicFramePr>
            <a:graphicFrameLocks noGrp="1"/>
          </p:cNvGraphicFramePr>
          <p:nvPr/>
        </p:nvGraphicFramePr>
        <p:xfrm>
          <a:off x="457200" y="2970005"/>
          <a:ext cx="9771251" cy="3472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4"/>
                <a:gridCol w="308540"/>
                <a:gridCol w="308544"/>
              </a:tblGrid>
              <a:tr h="2740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4760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0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i="1" spc="-70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new onset chest pain, palpit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diac failu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ension,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diseas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PTE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Renal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CK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 Renal </a:t>
                      </a: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ailu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3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diseas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haemop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indic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home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gen, 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tibiotic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escribing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Neu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7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A/TIA,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ar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inson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epilepsy and first fit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headach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MS and 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estig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pa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aesthesia,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emor and abnormal m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etabolic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Diabe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(including diabetic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oot), nutritional 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ele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oly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imbalan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obesi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oid disease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630000">
                <a:tc>
                  <a:txBody>
                    <a:bodyPr/>
                    <a:lstStyle/>
                    <a:p>
                      <a:pPr marL="173355" marR="76200">
                        <a:lnSpc>
                          <a:spcPct val="1087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Musculoskeletal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heum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oid 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thritis (including used of 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ARds), poor mobili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y/de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ormi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pain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indic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blood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septic 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so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tissue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emic inflamm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onne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tissue disease and impa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on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a-a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ticular 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gan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post 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aum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444423">
                <a:tc>
                  <a:txBody>
                    <a:bodyPr/>
                    <a:lstStyle/>
                    <a:p>
                      <a:pPr marL="173355" marR="392430">
                        <a:lnSpc>
                          <a:spcPct val="1087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inflamm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 diseas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irritable 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 synd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spepsia, impa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diet and li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yle on gut health, peptic ul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li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disease including NAFL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flags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399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Haem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eu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aemia,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eloma,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naemia (all causes),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eting blood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esults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05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ddi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including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and drug withd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associ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poor nutrition, assessme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risk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self or others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153524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77096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200668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24241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47813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71385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23198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75308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430337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533374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562034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90695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61935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5" name="object 15"/>
          <p:cNvGraphicFramePr>
            <a:graphicFrameLocks noGrp="1"/>
          </p:cNvGraphicFramePr>
          <p:nvPr/>
        </p:nvGraphicFramePr>
        <p:xfrm>
          <a:off x="457200" y="709205"/>
          <a:ext cx="9771252" cy="5635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4"/>
                <a:gridCol w="308540"/>
                <a:gridCol w="308545"/>
              </a:tblGrid>
              <a:tr h="463625">
                <a:tc>
                  <a:txBody>
                    <a:bodyPr/>
                    <a:lstStyle/>
                    <a:p>
                      <a:pPr marL="65405" marR="401320">
                        <a:lnSpc>
                          <a:spcPct val="108700"/>
                        </a:lnSpc>
                      </a:pPr>
                      <a:r>
                        <a:rPr sz="115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5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-7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51999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CuT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SIT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357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Chest pain (including impa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distan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on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t), </a:t>
                      </a:r>
                      <a:r>
                        <a:rPr sz="1150" spc="-7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-114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diac ar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7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572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GI bleed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572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ypo and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gl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caemia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including D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 and HONK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57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irst fits and 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tus epilepticu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SAH, menin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itis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572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spnoea including asthma, in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pneumotho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57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ylaxis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70001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TeChnI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SkILLS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605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G, B</a:t>
                      </a:r>
                      <a:r>
                        <a:rPr sz="1150" spc="-165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BM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fundos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inhaler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echnique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inje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use of sc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ools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and drug misuse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InTeRPR</a:t>
                      </a:r>
                      <a:r>
                        <a:rPr sz="1150" b="1" spc="2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-6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ReSu</a:t>
                      </a:r>
                      <a:r>
                        <a:rPr sz="1150" b="1" spc="-10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OG</a:t>
                      </a:r>
                      <a:r>
                        <a:rPr sz="1150" spc="4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7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PEFR/spi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omet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indic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 rules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eXP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P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OCeDuR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EDED8"/>
                    </a:solidFill>
                  </a:tcPr>
                </a:tc>
              </a:tr>
              <a:tr h="496762">
                <a:tc>
                  <a:txBody>
                    <a:bodyPr/>
                    <a:lstStyle/>
                    <a:p>
                      <a:pPr marL="173355" marR="299720">
                        <a:lnSpc>
                          <a:spcPct val="1014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4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7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Dopple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24 hr tap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olonos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y/endos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T/MRI/M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A, L</a:t>
                      </a:r>
                      <a:r>
                        <a:rPr sz="1150" spc="-165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EEG, b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onchos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PF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pleu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tap/biops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A, inhaler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echniques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57400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5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15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15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237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olleagues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hand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ar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660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including those with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estri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660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llied healthca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essionals including specialist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diac/rheum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ology/diabe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specialist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(p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onfide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y)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3264</Words>
  <Application>Microsoft Office PowerPoint</Application>
  <PresentationFormat>Custom</PresentationFormat>
  <Paragraphs>381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8</cp:revision>
  <dcterms:created xsi:type="dcterms:W3CDTF">2013-10-31T14:34:39Z</dcterms:created>
  <dcterms:modified xsi:type="dcterms:W3CDTF">2013-11-05T20:43:43Z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2013-10-31T00:00:00Z</vt:filetime>
  </property>
</Properties>
</file>