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2" r:id="rId5"/>
    <p:sldId id="273" r:id="rId6"/>
    <p:sldId id="274" r:id="rId7"/>
    <p:sldId id="277" r:id="rId8"/>
    <p:sldId id="278" r:id="rId9"/>
    <p:sldId id="279" r:id="rId10"/>
    <p:sldId id="280" r:id="rId11"/>
    <p:sldId id="281" r:id="rId12"/>
    <p:sldId id="282" r:id="rId13"/>
    <p:sldId id="276" r:id="rId14"/>
  </p:sldIdLst>
  <p:sldSz cx="10680700" cy="7569200"/>
  <p:notesSz cx="10680700" cy="7569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996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1909" y="2346452"/>
            <a:ext cx="9088310" cy="158953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3819" y="4238752"/>
            <a:ext cx="7484490" cy="18923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135" dirty="0" smtClean="0">
                <a:solidFill>
                  <a:srgbClr val="FFFFFF"/>
                </a:solidFill>
                <a:latin typeface="Arial"/>
                <a:cs typeface="Arial"/>
              </a:rPr>
              <a:t>Sout</a:t>
            </a:r>
            <a:r>
              <a:rPr sz="1300" spc="18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Ea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36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160" dirty="0" smtClean="0">
                <a:solidFill>
                  <a:srgbClr val="FFFFFF"/>
                </a:solidFill>
                <a:latin typeface="Arial"/>
                <a:cs typeface="Arial"/>
              </a:rPr>
              <a:t>Scotlan</a:t>
            </a:r>
            <a:r>
              <a:rPr sz="1300" spc="22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11/5/2013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135" dirty="0" smtClean="0">
                <a:solidFill>
                  <a:srgbClr val="FFFFFF"/>
                </a:solidFill>
                <a:latin typeface="Arial"/>
                <a:cs typeface="Arial"/>
              </a:rPr>
              <a:t>Sout</a:t>
            </a:r>
            <a:r>
              <a:rPr sz="1300" spc="18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Ea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36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160" dirty="0" smtClean="0">
                <a:solidFill>
                  <a:srgbClr val="FFFFFF"/>
                </a:solidFill>
                <a:latin typeface="Arial"/>
                <a:cs typeface="Arial"/>
              </a:rPr>
              <a:t>Scotlan</a:t>
            </a:r>
            <a:r>
              <a:rPr sz="1300" spc="22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11/5/2013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2"/>
            <a:ext cx="10692003" cy="6955193"/>
          </a:xfrm>
          <a:custGeom>
            <a:avLst/>
            <a:gdLst/>
            <a:ahLst/>
            <a:cxnLst/>
            <a:rect l="l" t="t" r="r" b="b"/>
            <a:pathLst>
              <a:path w="10692003" h="6955193">
                <a:moveTo>
                  <a:pt x="0" y="6955193"/>
                </a:moveTo>
                <a:lnTo>
                  <a:pt x="10692003" y="6955193"/>
                </a:lnTo>
                <a:lnTo>
                  <a:pt x="10692003" y="0"/>
                </a:lnTo>
                <a:lnTo>
                  <a:pt x="0" y="0"/>
                </a:lnTo>
                <a:lnTo>
                  <a:pt x="0" y="6955193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3278479"/>
            <a:ext cx="10692003" cy="42815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3432162"/>
            <a:ext cx="10692002" cy="4127842"/>
          </a:xfrm>
          <a:custGeom>
            <a:avLst/>
            <a:gdLst/>
            <a:ahLst/>
            <a:cxnLst/>
            <a:rect l="l" t="t" r="r" b="b"/>
            <a:pathLst>
              <a:path w="10692002" h="4127842">
                <a:moveTo>
                  <a:pt x="0" y="832791"/>
                </a:moveTo>
                <a:lnTo>
                  <a:pt x="0" y="4127842"/>
                </a:lnTo>
                <a:lnTo>
                  <a:pt x="10692002" y="4127842"/>
                </a:lnTo>
                <a:lnTo>
                  <a:pt x="10692002" y="1192177"/>
                </a:lnTo>
                <a:lnTo>
                  <a:pt x="2119920" y="1192177"/>
                </a:lnTo>
                <a:lnTo>
                  <a:pt x="1706729" y="1181395"/>
                </a:lnTo>
                <a:lnTo>
                  <a:pt x="1327196" y="1151043"/>
                </a:lnTo>
                <a:lnTo>
                  <a:pt x="980054" y="1103487"/>
                </a:lnTo>
                <a:lnTo>
                  <a:pt x="664036" y="1041091"/>
                </a:lnTo>
                <a:lnTo>
                  <a:pt x="377876" y="966221"/>
                </a:lnTo>
                <a:lnTo>
                  <a:pt x="120307" y="881241"/>
                </a:lnTo>
                <a:lnTo>
                  <a:pt x="0" y="832791"/>
                </a:lnTo>
              </a:path>
              <a:path w="10692002" h="4127842">
                <a:moveTo>
                  <a:pt x="9365240" y="0"/>
                </a:moveTo>
                <a:lnTo>
                  <a:pt x="8876551" y="7005"/>
                </a:lnTo>
                <a:lnTo>
                  <a:pt x="8365364" y="41583"/>
                </a:lnTo>
                <a:lnTo>
                  <a:pt x="7831958" y="105987"/>
                </a:lnTo>
                <a:lnTo>
                  <a:pt x="7276612" y="202469"/>
                </a:lnTo>
                <a:lnTo>
                  <a:pt x="6699604" y="333282"/>
                </a:lnTo>
                <a:lnTo>
                  <a:pt x="6101214" y="500678"/>
                </a:lnTo>
                <a:lnTo>
                  <a:pt x="4309795" y="932429"/>
                </a:lnTo>
                <a:lnTo>
                  <a:pt x="4042549" y="990757"/>
                </a:lnTo>
                <a:lnTo>
                  <a:pt x="3914829" y="1016782"/>
                </a:lnTo>
                <a:lnTo>
                  <a:pt x="3789922" y="1040788"/>
                </a:lnTo>
                <a:lnTo>
                  <a:pt x="3666983" y="1062832"/>
                </a:lnTo>
                <a:lnTo>
                  <a:pt x="3545171" y="1082970"/>
                </a:lnTo>
                <a:lnTo>
                  <a:pt x="3423643" y="1101256"/>
                </a:lnTo>
                <a:lnTo>
                  <a:pt x="3301556" y="1117748"/>
                </a:lnTo>
                <a:lnTo>
                  <a:pt x="3178069" y="1132501"/>
                </a:lnTo>
                <a:lnTo>
                  <a:pt x="3052338" y="1145571"/>
                </a:lnTo>
                <a:lnTo>
                  <a:pt x="2568034" y="1181024"/>
                </a:lnTo>
                <a:lnTo>
                  <a:pt x="2119920" y="1192177"/>
                </a:lnTo>
                <a:lnTo>
                  <a:pt x="10692002" y="1192177"/>
                </a:lnTo>
                <a:lnTo>
                  <a:pt x="10692002" y="121668"/>
                </a:lnTo>
                <a:lnTo>
                  <a:pt x="10274011" y="59697"/>
                </a:lnTo>
                <a:lnTo>
                  <a:pt x="9831153" y="18314"/>
                </a:lnTo>
                <a:lnTo>
                  <a:pt x="9365240" y="0"/>
                </a:lnTo>
              </a:path>
            </a:pathLst>
          </a:custGeom>
          <a:solidFill>
            <a:srgbClr val="2E5D9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9020208" y="353649"/>
            <a:ext cx="1220797" cy="12170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6955205"/>
            <a:ext cx="10692003" cy="604799"/>
          </a:xfrm>
          <a:custGeom>
            <a:avLst/>
            <a:gdLst/>
            <a:ahLst/>
            <a:cxnLst/>
            <a:rect l="l" t="t" r="r" b="b"/>
            <a:pathLst>
              <a:path w="10692003" h="604799">
                <a:moveTo>
                  <a:pt x="0" y="604799"/>
                </a:moveTo>
                <a:lnTo>
                  <a:pt x="10692003" y="604799"/>
                </a:lnTo>
                <a:lnTo>
                  <a:pt x="10692003" y="0"/>
                </a:lnTo>
                <a:lnTo>
                  <a:pt x="0" y="0"/>
                </a:lnTo>
                <a:lnTo>
                  <a:pt x="0" y="604799"/>
                </a:lnTo>
                <a:close/>
              </a:path>
            </a:pathLst>
          </a:custGeom>
          <a:solidFill>
            <a:srgbClr val="00213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4436262" y="2035060"/>
            <a:ext cx="5967983" cy="4639056"/>
          </a:xfrm>
          <a:custGeom>
            <a:avLst/>
            <a:gdLst/>
            <a:ahLst/>
            <a:cxnLst/>
            <a:rect l="l" t="t" r="r" b="b"/>
            <a:pathLst>
              <a:path w="5967983" h="4639056">
                <a:moveTo>
                  <a:pt x="0" y="0"/>
                </a:moveTo>
                <a:lnTo>
                  <a:pt x="5967983" y="0"/>
                </a:lnTo>
                <a:lnTo>
                  <a:pt x="5967983" y="4639056"/>
                </a:lnTo>
                <a:lnTo>
                  <a:pt x="0" y="463905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4931689" y="4122559"/>
            <a:ext cx="4248962" cy="103482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4931689" y="4122559"/>
            <a:ext cx="4248962" cy="1034821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4931689" y="4122559"/>
            <a:ext cx="4248962" cy="103482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6374180" y="1900808"/>
            <a:ext cx="1363979" cy="10454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5628830" y="2980029"/>
            <a:ext cx="2854667" cy="110871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4176001" y="5191201"/>
            <a:ext cx="5760326" cy="112459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06" y="1740916"/>
            <a:ext cx="4651076" cy="499567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6446" y="1740916"/>
            <a:ext cx="4651076" cy="499567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135" dirty="0" smtClean="0">
                <a:solidFill>
                  <a:srgbClr val="FFFFFF"/>
                </a:solidFill>
                <a:latin typeface="Arial"/>
                <a:cs typeface="Arial"/>
              </a:rPr>
              <a:t>Sout</a:t>
            </a:r>
            <a:r>
              <a:rPr sz="1300" spc="18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Ea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36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160" dirty="0" smtClean="0">
                <a:solidFill>
                  <a:srgbClr val="FFFFFF"/>
                </a:solidFill>
                <a:latin typeface="Arial"/>
                <a:cs typeface="Arial"/>
              </a:rPr>
              <a:t>Scotlan</a:t>
            </a:r>
            <a:r>
              <a:rPr sz="1300" spc="22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2013</a:t>
            </a:r>
            <a:endParaRPr sz="1300">
              <a:latin typeface="Arial"/>
              <a:cs typeface="Arial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11/5/2013</a:t>
            </a:fld>
            <a:endParaRPr lang="en-US" smtClean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135" dirty="0" smtClean="0">
                <a:solidFill>
                  <a:srgbClr val="FFFFFF"/>
                </a:solidFill>
                <a:latin typeface="Arial"/>
                <a:cs typeface="Arial"/>
              </a:rPr>
              <a:t>Sout</a:t>
            </a:r>
            <a:r>
              <a:rPr sz="1300" spc="18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Ea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36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160" dirty="0" smtClean="0">
                <a:solidFill>
                  <a:srgbClr val="FFFFFF"/>
                </a:solidFill>
                <a:latin typeface="Arial"/>
                <a:cs typeface="Arial"/>
              </a:rPr>
              <a:t>Scotlan</a:t>
            </a:r>
            <a:r>
              <a:rPr sz="1300" spc="22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2013</a:t>
            </a:r>
            <a:endParaRPr sz="1300">
              <a:latin typeface="Arial"/>
              <a:cs typeface="Arial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11/5/2013</a:t>
            </a:fld>
            <a:endParaRPr lang="en-US" smtClean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12700">
              <a:lnSpc>
                <a:spcPct val="100000"/>
              </a:lnSpc>
            </a:pPr>
            <a:r>
              <a:rPr sz="1300" spc="135" dirty="0" smtClean="0">
                <a:solidFill>
                  <a:srgbClr val="FFFFFF"/>
                </a:solidFill>
                <a:latin typeface="Arial"/>
                <a:cs typeface="Arial"/>
              </a:rPr>
              <a:t>Sout</a:t>
            </a:r>
            <a:r>
              <a:rPr sz="1300" spc="18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Ea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36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160" dirty="0" smtClean="0">
                <a:solidFill>
                  <a:srgbClr val="FFFFFF"/>
                </a:solidFill>
                <a:latin typeface="Arial"/>
                <a:cs typeface="Arial"/>
              </a:rPr>
              <a:t>Scotlan</a:t>
            </a:r>
            <a:r>
              <a:rPr sz="1300" spc="22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2013</a:t>
            </a:r>
            <a:endParaRPr sz="1300">
              <a:latin typeface="Arial"/>
              <a:cs typeface="Arial"/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11/5/2013</a:t>
            </a:fld>
            <a:endParaRPr lang="en-US" smtClean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5818" y="913549"/>
            <a:ext cx="9740493" cy="550506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06" y="1740916"/>
            <a:ext cx="9622916" cy="4995672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0300" y="7169155"/>
            <a:ext cx="2221395" cy="212631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00" spc="135" dirty="0" smtClean="0">
                <a:solidFill>
                  <a:srgbClr val="FFFFFF"/>
                </a:solidFill>
                <a:latin typeface="Arial"/>
                <a:cs typeface="Arial"/>
              </a:rPr>
              <a:t>Sout</a:t>
            </a:r>
            <a:r>
              <a:rPr sz="1300" spc="180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0" dirty="0" smtClean="0">
                <a:solidFill>
                  <a:srgbClr val="FFFFFF"/>
                </a:solidFill>
                <a:latin typeface="Arial"/>
                <a:cs typeface="Arial"/>
              </a:rPr>
              <a:t>Ea</a:t>
            </a:r>
            <a:r>
              <a:rPr sz="1300" spc="-260" dirty="0" smtClean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1300" spc="360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160" dirty="0" smtClean="0">
                <a:solidFill>
                  <a:srgbClr val="FFFFFF"/>
                </a:solidFill>
                <a:latin typeface="Arial"/>
                <a:cs typeface="Arial"/>
              </a:rPr>
              <a:t>Scotlan</a:t>
            </a:r>
            <a:r>
              <a:rPr sz="1300" spc="220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1300" spc="-5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300" spc="-30" dirty="0" smtClean="0">
                <a:solidFill>
                  <a:srgbClr val="FFFFFF"/>
                </a:solidFill>
                <a:latin typeface="Arial"/>
                <a:cs typeface="Arial"/>
              </a:rPr>
              <a:t>2013</a:t>
            </a:r>
            <a:endParaRPr sz="130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06" y="7039356"/>
            <a:ext cx="2459189" cy="37846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11/5/2013</a:t>
            </a:fld>
            <a:endParaRPr lang="en-US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8333" y="7039356"/>
            <a:ext cx="2459189" cy="37846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portfolio.rcgp.org.uk/login.asp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-1" y="584200"/>
            <a:ext cx="10680700" cy="6985001"/>
            <a:chOff x="-1" y="584200"/>
            <a:chExt cx="10680700" cy="6985001"/>
          </a:xfrm>
        </p:grpSpPr>
        <p:pic>
          <p:nvPicPr>
            <p:cNvPr id="7" name="Picture 6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  </a:ext>
              </a:extLst>
            </a:blip>
            <a:stretch>
              <a:fillRect/>
            </a:stretch>
          </p:blipFill>
          <p:spPr>
            <a:xfrm flipH="1">
              <a:off x="-1" y="6680201"/>
              <a:ext cx="10680700" cy="889000"/>
            </a:xfrm>
            <a:prstGeom prst="rect">
              <a:avLst/>
            </a:prstGeom>
            <a:solidFill>
              <a:srgbClr val="E2AE74"/>
            </a:solidFill>
          </p:spPr>
        </p:pic>
        <p:sp>
          <p:nvSpPr>
            <p:cNvPr id="1026" name="Text Box 2"/>
            <p:cNvSpPr txBox="1">
              <a:spLocks noChangeArrowheads="1"/>
            </p:cNvSpPr>
            <p:nvPr/>
          </p:nvSpPr>
          <p:spPr bwMode="auto">
            <a:xfrm>
              <a:off x="6254750" y="6370637"/>
              <a:ext cx="4191001" cy="11985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We are the Local Education and Training Board for the West Midlands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234950" y="584200"/>
              <a:ext cx="10217150" cy="5410200"/>
              <a:chOff x="234950" y="584200"/>
              <a:chExt cx="10217150" cy="5410200"/>
            </a:xfrm>
          </p:grpSpPr>
          <p:sp>
            <p:nvSpPr>
              <p:cNvPr id="9" name="Isosceles Triangle 8"/>
              <p:cNvSpPr/>
              <p:nvPr/>
            </p:nvSpPr>
            <p:spPr>
              <a:xfrm>
                <a:off x="6026150" y="2336800"/>
                <a:ext cx="4425950" cy="3657600"/>
              </a:xfrm>
              <a:prstGeom prst="triangl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  <a:softEdge rad="12700"/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object 2"/>
              <p:cNvSpPr txBox="1"/>
              <p:nvPr/>
            </p:nvSpPr>
            <p:spPr>
              <a:xfrm>
                <a:off x="6635750" y="2870200"/>
                <a:ext cx="3169285" cy="3048000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noAutofit/>
              </a:bodyPr>
              <a:lstStyle/>
              <a:p>
                <a:pPr marR="0" algn="ctr">
                  <a:lnSpc>
                    <a:spcPct val="100000"/>
                  </a:lnSpc>
                </a:pPr>
                <a:r>
                  <a:rPr sz="255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CSR</a:t>
                </a:r>
                <a:endParaRPr sz="2550" dirty="0">
                  <a:solidFill>
                    <a:schemeClr val="bg1"/>
                  </a:solidFill>
                  <a:latin typeface="Myriad Pro Light"/>
                  <a:cs typeface="Myriad Pro Light"/>
                </a:endParaRPr>
              </a:p>
              <a:p>
                <a:pPr>
                  <a:lnSpc>
                    <a:spcPts val="1000"/>
                  </a:lnSpc>
                </a:pPr>
                <a:endParaRPr sz="1000" dirty="0">
                  <a:solidFill>
                    <a:schemeClr val="bg1"/>
                  </a:solidFill>
                </a:endParaRPr>
              </a:p>
              <a:p>
                <a:pPr>
                  <a:lnSpc>
                    <a:spcPts val="1400"/>
                  </a:lnSpc>
                  <a:spcBef>
                    <a:spcPts val="32"/>
                  </a:spcBef>
                </a:pPr>
                <a:endParaRPr sz="1400" dirty="0">
                  <a:solidFill>
                    <a:schemeClr val="bg1"/>
                  </a:solidFill>
                </a:endParaRPr>
              </a:p>
              <a:p>
                <a:pPr marL="632460" marR="632460" indent="-635" algn="ctr">
                  <a:lnSpc>
                    <a:spcPts val="2140"/>
                  </a:lnSpc>
                </a:pPr>
                <a:r>
                  <a:rPr sz="2200" spc="-15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CS/</a:t>
                </a:r>
                <a:r>
                  <a:rPr sz="2200" spc="-125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T</a:t>
                </a:r>
                <a:r>
                  <a:rPr sz="2200" spc="-3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r</a:t>
                </a:r>
                <a:r>
                  <a:rPr sz="2200" spc="-15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ainee meetings</a:t>
                </a:r>
                <a:r>
                  <a:rPr sz="2200" spc="-1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 a</a:t>
                </a:r>
                <a:r>
                  <a:rPr sz="2200" spc="2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c</a:t>
                </a:r>
                <a:r>
                  <a:rPr sz="2200" spc="-1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tion</a:t>
                </a:r>
                <a:r>
                  <a:rPr sz="2200" spc="-5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 </a:t>
                </a:r>
                <a:r>
                  <a:rPr sz="2200" spc="-15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planning</a:t>
                </a:r>
                <a:endParaRPr sz="1000" dirty="0">
                  <a:solidFill>
                    <a:schemeClr val="bg1"/>
                  </a:solidFill>
                </a:endParaRPr>
              </a:p>
              <a:p>
                <a:pPr>
                  <a:lnSpc>
                    <a:spcPts val="1000"/>
                  </a:lnSpc>
                </a:pPr>
                <a:endParaRPr sz="1000" dirty="0">
                  <a:solidFill>
                    <a:schemeClr val="bg1"/>
                  </a:solidFill>
                </a:endParaRPr>
              </a:p>
              <a:p>
                <a:pPr>
                  <a:lnSpc>
                    <a:spcPts val="1100"/>
                  </a:lnSpc>
                  <a:spcBef>
                    <a:spcPts val="18"/>
                  </a:spcBef>
                </a:pPr>
                <a:endParaRPr sz="1100" dirty="0">
                  <a:solidFill>
                    <a:schemeClr val="bg1"/>
                  </a:solidFill>
                </a:endParaRPr>
              </a:p>
              <a:p>
                <a:pPr marL="0" algn="ctr">
                  <a:lnSpc>
                    <a:spcPct val="100000"/>
                  </a:lnSpc>
                </a:pPr>
                <a:r>
                  <a:rPr sz="2350" spc="-3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C</a:t>
                </a:r>
                <a:r>
                  <a:rPr sz="2350" spc="1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urriculum</a:t>
                </a:r>
                <a:r>
                  <a:rPr sz="2350" spc="5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 </a:t>
                </a:r>
                <a:r>
                  <a:rPr sz="2350" spc="2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G</a:t>
                </a:r>
                <a:r>
                  <a:rPr sz="2350" spc="1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uide</a:t>
                </a:r>
                <a:endParaRPr sz="1000" dirty="0">
                  <a:solidFill>
                    <a:schemeClr val="bg1"/>
                  </a:solidFill>
                </a:endParaRPr>
              </a:p>
              <a:p>
                <a:pPr>
                  <a:lnSpc>
                    <a:spcPts val="1000"/>
                  </a:lnSpc>
                </a:pPr>
                <a:endParaRPr sz="1000" dirty="0">
                  <a:solidFill>
                    <a:schemeClr val="bg1"/>
                  </a:solidFill>
                </a:endParaRPr>
              </a:p>
              <a:p>
                <a:pPr>
                  <a:lnSpc>
                    <a:spcPts val="1000"/>
                  </a:lnSpc>
                </a:pPr>
                <a:endParaRPr sz="1000" dirty="0">
                  <a:solidFill>
                    <a:schemeClr val="bg1"/>
                  </a:solidFill>
                </a:endParaRPr>
              </a:p>
              <a:p>
                <a:pPr>
                  <a:lnSpc>
                    <a:spcPts val="1000"/>
                  </a:lnSpc>
                </a:pPr>
                <a:endParaRPr sz="1000" dirty="0">
                  <a:solidFill>
                    <a:schemeClr val="bg1"/>
                  </a:solidFill>
                </a:endParaRPr>
              </a:p>
              <a:p>
                <a:pPr algn="ctr">
                  <a:lnSpc>
                    <a:spcPct val="100000"/>
                  </a:lnSpc>
                </a:pPr>
                <a:r>
                  <a:rPr sz="2350" spc="-3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C</a:t>
                </a:r>
                <a:r>
                  <a:rPr sz="2350" spc="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onfiden</a:t>
                </a:r>
                <a:r>
                  <a:rPr sz="2350" spc="-25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c</a:t>
                </a:r>
                <a:r>
                  <a:rPr sz="2350" spc="1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e</a:t>
                </a:r>
                <a:r>
                  <a:rPr sz="2350" spc="5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 </a:t>
                </a:r>
                <a:r>
                  <a:rPr sz="2350" spc="3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R</a:t>
                </a:r>
                <a:r>
                  <a:rPr sz="2350" spc="-5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a</a:t>
                </a:r>
                <a:r>
                  <a:rPr sz="2350" spc="1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ting</a:t>
                </a:r>
                <a:r>
                  <a:rPr sz="2350" spc="5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 </a:t>
                </a:r>
                <a:r>
                  <a:rPr sz="2350" spc="2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S</a:t>
                </a:r>
                <a:r>
                  <a:rPr sz="2350" spc="10" dirty="0" smtClean="0">
                    <a:solidFill>
                      <a:schemeClr val="bg1"/>
                    </a:solidFill>
                    <a:latin typeface="Myriad Pro Light"/>
                    <a:cs typeface="Myriad Pro Light"/>
                  </a:rPr>
                  <a:t>cale</a:t>
                </a:r>
                <a:endParaRPr sz="2350" dirty="0">
                  <a:solidFill>
                    <a:schemeClr val="bg1"/>
                  </a:solidFill>
                  <a:latin typeface="Myriad Pro Light"/>
                  <a:cs typeface="Myriad Pro Light"/>
                </a:endParaRPr>
              </a:p>
            </p:txBody>
          </p:sp>
          <p:sp>
            <p:nvSpPr>
              <p:cNvPr id="5" name="object 4"/>
              <p:cNvSpPr txBox="1">
                <a:spLocks/>
              </p:cNvSpPr>
              <p:nvPr/>
            </p:nvSpPr>
            <p:spPr>
              <a:xfrm>
                <a:off x="311150" y="1955800"/>
                <a:ext cx="6858000" cy="76200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wrap="square" lIns="0" tIns="0" rIns="0" bIns="0" rtlCol="0">
                <a:noAutofit/>
              </a:bodyPr>
              <a:lstStyle/>
              <a:p>
                <a:pPr marL="1270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2400" b="1" dirty="0">
                    <a:solidFill>
                      <a:srgbClr val="0091C9"/>
                    </a:solidFill>
                    <a:latin typeface="Arial Narrow" pitchFamily="34" charset="0"/>
                    <a:ea typeface="Cambria" pitchFamily="18" charset="0"/>
                    <a:cs typeface="Frutiger-Bold"/>
                  </a:rPr>
                  <a:t>Super-Condensed GP Curriculum Guide</a:t>
                </a:r>
              </a:p>
              <a:p>
                <a:pPr marL="12700">
                  <a:lnSpc>
                    <a:spcPct val="100000"/>
                  </a:lnSpc>
                </a:pPr>
                <a:r>
                  <a:rPr lang="en-US" sz="2400" b="1" dirty="0">
                    <a:solidFill>
                      <a:srgbClr val="0091C9"/>
                    </a:solidFill>
                    <a:latin typeface="Arial Narrow" pitchFamily="34" charset="0"/>
                    <a:ea typeface="Cambria" pitchFamily="18" charset="0"/>
                    <a:cs typeface="Frutiger-Bold"/>
                  </a:rPr>
                  <a:t>                 </a:t>
                </a:r>
                <a:r>
                  <a:rPr lang="en-US" sz="1200" b="1" dirty="0">
                    <a:solidFill>
                      <a:srgbClr val="0091C9"/>
                    </a:solidFill>
                    <a:latin typeface="Arial Narrow" pitchFamily="34" charset="0"/>
                    <a:ea typeface="Cambria" pitchFamily="18" charset="0"/>
                    <a:cs typeface="Frutiger-Bold"/>
                  </a:rPr>
                  <a:t>Courtesy of South East Scotland 2013 </a:t>
                </a:r>
              </a:p>
              <a:p>
                <a:pPr marL="1270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6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Myriad Pro Light"/>
                  <a:cs typeface="Myriad Pro Light"/>
                </a:endParaRPr>
              </a:p>
            </p:txBody>
          </p:sp>
          <p:pic>
            <p:nvPicPr>
              <p:cNvPr id="6" name="Picture 5" descr="C:\Users\sarahda\AppData\Local\Temp\wzd5f6\HE West Midlands\HE West Midlands Col.jpg"/>
              <p:cNvPicPr/>
              <p:nvPr/>
            </p:nvPicPr>
            <p:blipFill>
              <a:blip r:embed="rId3" cstate="print">
                <a:extLst>
                  <a:ext uri="{28A0092B-C50C-407E-A947-70E740481C1C}">
    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702550" y="584200"/>
                <a:ext cx="2438400" cy="9906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29" name="Rectangle 5"/>
              <p:cNvSpPr>
                <a:spLocks noChangeArrowheads="1"/>
              </p:cNvSpPr>
              <p:nvPr/>
            </p:nvSpPr>
            <p:spPr bwMode="auto">
              <a:xfrm>
                <a:off x="234950" y="1193800"/>
                <a:ext cx="7239000" cy="7078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91C9"/>
                    </a:solidFill>
                    <a:effectLst/>
                    <a:latin typeface="Cambria" pitchFamily="18" charset="0"/>
                    <a:ea typeface="Cambria" pitchFamily="18" charset="0"/>
                    <a:cs typeface="Frutiger-Bold"/>
                  </a:rPr>
                  <a:t>SecondaryCare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003893"/>
                    </a:solidFill>
                    <a:effectLst/>
                    <a:latin typeface="Cambria" pitchFamily="18" charset="0"/>
                    <a:ea typeface="Cambria" pitchFamily="18" charset="0"/>
                    <a:cs typeface="Frutiger-Bold"/>
                  </a:rPr>
                  <a:t>4</a:t>
                </a:r>
                <a:r>
                  <a:rPr kumimoji="0" lang="en-US" sz="4000" b="1" i="0" u="none" strike="noStrike" cap="none" normalizeH="0" baseline="0" dirty="0" smtClean="0">
                    <a:ln>
                      <a:noFill/>
                    </a:ln>
                    <a:solidFill>
                      <a:srgbClr val="E28C05"/>
                    </a:solidFill>
                    <a:effectLst/>
                    <a:latin typeface="Cambria" pitchFamily="18" charset="0"/>
                    <a:ea typeface="Cambria" pitchFamily="18" charset="0"/>
                    <a:cs typeface="Frutiger-Bold"/>
                  </a:rPr>
                  <a:t>PrimaryCare</a:t>
                </a:r>
                <a:endParaRPr kumimoji="0" lang="en-US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311150" y="3098800"/>
                <a:ext cx="5943600" cy="2209800"/>
              </a:xfrm>
              <a:prstGeom prst="roundRect">
                <a:avLst/>
              </a:prstGeom>
              <a:solidFill>
                <a:srgbClr val="A0005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385445">
                  <a:lnSpc>
                    <a:spcPct val="100000"/>
                  </a:lnSpc>
                  <a:buFont typeface="Arial" pitchFamily="34" charset="0"/>
                  <a:buChar char="•"/>
                </a:pPr>
                <a:r>
                  <a:rPr lang="en-US" sz="2800" spc="-180" dirty="0" smtClean="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2800" spc="-85" dirty="0" smtClean="0">
                    <a:solidFill>
                      <a:srgbClr val="FFFFFF"/>
                    </a:solidFill>
                    <a:latin typeface="Arial"/>
                    <a:cs typeface="Arial"/>
                  </a:rPr>
                  <a:t>Medicine</a:t>
                </a:r>
                <a:endParaRPr lang="en-US" sz="2800" dirty="0">
                  <a:latin typeface="Arial"/>
                  <a:cs typeface="Arial"/>
                </a:endParaRPr>
              </a:p>
            </p:txBody>
          </p:sp>
        </p:grp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5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9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rl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lang="en-US" sz="1050" spc="-75" dirty="0" smtClean="0">
                <a:solidFill>
                  <a:srgbClr val="FFFFFF"/>
                </a:solidFill>
                <a:latin typeface="Arial"/>
                <a:cs typeface="Arial"/>
              </a:rPr>
              <a:t>  / R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9923081" y="4022128"/>
            <a:ext cx="12" cy="280758"/>
          </a:xfrm>
          <a:custGeom>
            <a:avLst/>
            <a:gdLst/>
            <a:ahLst/>
            <a:cxnLst/>
            <a:rect l="l" t="t" r="r" b="b"/>
            <a:pathLst>
              <a:path w="12" h="280758">
                <a:moveTo>
                  <a:pt x="12" y="0"/>
                </a:moveTo>
                <a:lnTo>
                  <a:pt x="0" y="280758"/>
                </a:lnTo>
                <a:lnTo>
                  <a:pt x="12" y="0"/>
                </a:lnTo>
                <a:close/>
              </a:path>
            </a:pathLst>
          </a:custGeom>
          <a:solidFill>
            <a:srgbClr val="CAD1E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9923081" y="6016764"/>
            <a:ext cx="12" cy="280758"/>
          </a:xfrm>
          <a:custGeom>
            <a:avLst/>
            <a:gdLst/>
            <a:ahLst/>
            <a:cxnLst/>
            <a:rect l="l" t="t" r="r" b="b"/>
            <a:pathLst>
              <a:path w="12" h="280758">
                <a:moveTo>
                  <a:pt x="12" y="0"/>
                </a:moveTo>
                <a:lnTo>
                  <a:pt x="0" y="280758"/>
                </a:lnTo>
                <a:lnTo>
                  <a:pt x="12" y="0"/>
                </a:lnTo>
                <a:close/>
              </a:path>
            </a:pathLst>
          </a:custGeom>
          <a:solidFill>
            <a:srgbClr val="CAD1E4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8" y="1432669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31278" y="190576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531278" y="218653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531278" y="246729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531278" y="274806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531278" y="302882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531278" y="3309591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531278" y="359035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31278" y="4432651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531278" y="471341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531278" y="499418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31278" y="527494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531278" y="557035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531278" y="642729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531278" y="6708063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29" name="object 19"/>
          <p:cNvGraphicFramePr>
            <a:graphicFrameLocks noGrp="1"/>
          </p:cNvGraphicFramePr>
          <p:nvPr/>
        </p:nvGraphicFramePr>
        <p:xfrm>
          <a:off x="457200" y="709205"/>
          <a:ext cx="9771249" cy="614667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45623"/>
                <a:gridCol w="308543"/>
                <a:gridCol w="308541"/>
                <a:gridCol w="308542"/>
              </a:tblGrid>
              <a:tr h="264599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ommuni</a:t>
                      </a:r>
                      <a:r>
                        <a:rPr sz="1200" b="1" spc="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y Orie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tion/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Pr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tising </a:t>
                      </a:r>
                      <a:r>
                        <a:rPr sz="1200" b="1" spc="-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olistically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78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11400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 feel about add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essing issues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ela</a:t>
                      </a:r>
                      <a:r>
                        <a:rPr sz="12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ed </a:t>
                      </a:r>
                      <a:r>
                        <a:rPr sz="12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i="1" spc="-25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, and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15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30" dirty="0" smtClean="0">
                          <a:latin typeface="Myriad Pro"/>
                          <a:cs typeface="Myriad Pro"/>
                        </a:rPr>
                        <a:t>-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dinating the i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ement of the  foll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wing se</a:t>
                      </a:r>
                      <a:r>
                        <a:rPr sz="1200" i="1" spc="2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vi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es?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</a:tr>
              <a:tr h="487625">
                <a:tc>
                  <a:txBody>
                    <a:bodyPr/>
                    <a:lstStyle/>
                    <a:p>
                      <a:pPr marL="173355" marR="415290">
                        <a:lnSpc>
                          <a:spcPct val="101400"/>
                        </a:lnSpc>
                      </a:pP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he</a:t>
                      </a:r>
                      <a:r>
                        <a:rPr sz="1150" spc="-10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“Sa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”</a:t>
                      </a:r>
                      <a:r>
                        <a:rPr sz="1150" spc="-10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discha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ge – liaison with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ommuni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se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 (including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si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7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dietician, SW ) prior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discha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and</a:t>
                      </a:r>
                      <a:r>
                        <a:rPr sz="1150" spc="-100" dirty="0" smtClean="0"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“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immedi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discha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ge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eam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”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3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olypharma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-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ommuni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pharmacist 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pp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eci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of social and ps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cholo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ical impa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of ch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onic medical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onditions on the 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and family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Health educ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advi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including smo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ing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tion,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eig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edu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and self manageme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plans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asthm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tics and diabetics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I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mplic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tions of incapaci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ork with ch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onic medical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onditions and use of 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it no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Barriers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tional sc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eening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ammes including b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 and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vical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Charitable 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ganiz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tions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viding suppo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 and their families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5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Mai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taining an 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thical 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pp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oach/Medi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olegal issues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78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0764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 feel about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our </a:t>
                      </a:r>
                      <a:r>
                        <a:rPr sz="12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wledge of the foll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wing issues and 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 apply the theories in p</a:t>
                      </a:r>
                      <a:r>
                        <a:rPr sz="1200" i="1" spc="-2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i="1" spc="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ti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e?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dults with 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I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ncapaci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y/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 of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orney DNARs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3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ompe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and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onse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including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efusal of 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and eme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gen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Driving Regul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Respe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alue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belie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di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and au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of the 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31005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Re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nition of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wn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ejudi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 in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pa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ticular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onditions or st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obesi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smo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ing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illnes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drug and al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ohol users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5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Mai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taining </a:t>
                      </a:r>
                      <a:r>
                        <a:rPr sz="1200" b="1" spc="-3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200" b="1" spc="3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orman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e/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earning and</a:t>
                      </a:r>
                      <a:r>
                        <a:rPr sz="1200" b="1" spc="-5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 </a:t>
                      </a:r>
                      <a:r>
                        <a:rPr sz="1200" b="1" spc="-10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eaching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78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0763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 feel with unde</a:t>
                      </a:r>
                      <a:r>
                        <a:rPr sz="1200" i="1" spc="3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ta</a:t>
                      </a:r>
                      <a:r>
                        <a:rPr sz="12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ing the foll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wing?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Arial"/>
                          <a:cs typeface="Arial"/>
                        </a:rPr>
                        <a:t>Audit</a:t>
                      </a:r>
                      <a:endParaRPr sz="11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Si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nifica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nal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sis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5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9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rl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lang="en-US" sz="1050" spc="-75" dirty="0" smtClean="0">
                <a:solidFill>
                  <a:srgbClr val="FFFFFF"/>
                </a:solidFill>
                <a:latin typeface="Arial"/>
                <a:cs typeface="Arial"/>
              </a:rPr>
              <a:t>  / R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531278" y="112290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531278" y="140367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8" y="168443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15" name="object 5"/>
          <p:cNvGraphicFramePr>
            <a:graphicFrameLocks noGrp="1"/>
          </p:cNvGraphicFramePr>
          <p:nvPr/>
        </p:nvGraphicFramePr>
        <p:xfrm>
          <a:off x="457200" y="709205"/>
          <a:ext cx="9771249" cy="11230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45624"/>
                <a:gridCol w="308542"/>
                <a:gridCol w="308541"/>
                <a:gridCol w="308542"/>
              </a:tblGrid>
              <a:tr h="280764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2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ou feel with unde</a:t>
                      </a:r>
                      <a:r>
                        <a:rPr sz="1200" i="1" spc="3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ta</a:t>
                      </a:r>
                      <a:r>
                        <a:rPr sz="12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ing the foll</a:t>
                      </a:r>
                      <a:r>
                        <a:rPr sz="12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200" i="1" spc="0" dirty="0" smtClean="0">
                          <a:latin typeface="Myriad Pro"/>
                          <a:cs typeface="Myriad Pro"/>
                        </a:rPr>
                        <a:t>wing?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ting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4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Dr as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eacher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076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eadership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5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9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rl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lang="en-US" sz="1050" spc="-75" dirty="0" smtClean="0">
                <a:solidFill>
                  <a:srgbClr val="FFFFFF"/>
                </a:solidFill>
                <a:latin typeface="Arial"/>
                <a:cs typeface="Arial"/>
              </a:rPr>
              <a:t>  / R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460375" y="712381"/>
            <a:ext cx="9771253" cy="307619"/>
          </a:xfrm>
          <a:custGeom>
            <a:avLst/>
            <a:gdLst/>
            <a:ahLst/>
            <a:cxnLst/>
            <a:rect l="l" t="t" r="r" b="b"/>
            <a:pathLst>
              <a:path w="9771253" h="307619">
                <a:moveTo>
                  <a:pt x="0" y="0"/>
                </a:moveTo>
                <a:lnTo>
                  <a:pt x="9771253" y="0"/>
                </a:lnTo>
                <a:lnTo>
                  <a:pt x="9771253" y="307619"/>
                </a:lnTo>
                <a:lnTo>
                  <a:pt x="0" y="307619"/>
                </a:lnTo>
                <a:lnTo>
                  <a:pt x="0" y="0"/>
                </a:lnTo>
                <a:close/>
              </a:path>
            </a:pathLst>
          </a:custGeom>
          <a:solidFill>
            <a:srgbClr val="9EDDF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457200" y="712380"/>
            <a:ext cx="9777605" cy="0"/>
          </a:xfrm>
          <a:custGeom>
            <a:avLst/>
            <a:gdLst/>
            <a:ahLst/>
            <a:cxnLst/>
            <a:rect l="l" t="t" r="r" b="b"/>
            <a:pathLst>
              <a:path w="9777605">
                <a:moveTo>
                  <a:pt x="0" y="0"/>
                </a:moveTo>
                <a:lnTo>
                  <a:pt x="977760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457200" y="1020004"/>
            <a:ext cx="9777605" cy="0"/>
          </a:xfrm>
          <a:custGeom>
            <a:avLst/>
            <a:gdLst/>
            <a:ahLst/>
            <a:cxnLst/>
            <a:rect l="l" t="t" r="r" b="b"/>
            <a:pathLst>
              <a:path w="9777605">
                <a:moveTo>
                  <a:pt x="0" y="0"/>
                </a:moveTo>
                <a:lnTo>
                  <a:pt x="977760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457200" y="6476831"/>
            <a:ext cx="9777605" cy="0"/>
          </a:xfrm>
          <a:custGeom>
            <a:avLst/>
            <a:gdLst/>
            <a:ahLst/>
            <a:cxnLst/>
            <a:rect l="l" t="t" r="r" b="b"/>
            <a:pathLst>
              <a:path w="9777605">
                <a:moveTo>
                  <a:pt x="0" y="0"/>
                </a:moveTo>
                <a:lnTo>
                  <a:pt x="9777605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460375" y="715560"/>
            <a:ext cx="0" cy="5758094"/>
          </a:xfrm>
          <a:custGeom>
            <a:avLst/>
            <a:gdLst/>
            <a:ahLst/>
            <a:cxnLst/>
            <a:rect l="l" t="t" r="r" b="b"/>
            <a:pathLst>
              <a:path h="5758094">
                <a:moveTo>
                  <a:pt x="0" y="0"/>
                </a:moveTo>
                <a:lnTo>
                  <a:pt x="0" y="5758094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10231625" y="715560"/>
            <a:ext cx="0" cy="5758094"/>
          </a:xfrm>
          <a:custGeom>
            <a:avLst/>
            <a:gdLst/>
            <a:ahLst/>
            <a:cxnLst/>
            <a:rect l="l" t="t" r="r" b="b"/>
            <a:pathLst>
              <a:path h="5758094">
                <a:moveTo>
                  <a:pt x="0" y="0"/>
                </a:moveTo>
                <a:lnTo>
                  <a:pt x="0" y="5758094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 txBox="1"/>
          <p:nvPr/>
        </p:nvSpPr>
        <p:spPr>
          <a:xfrm>
            <a:off x="516255" y="773064"/>
            <a:ext cx="9531350" cy="8693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solidFill>
                  <a:srgbClr val="002F62"/>
                </a:solidFill>
                <a:latin typeface="Myriad Pro"/>
                <a:cs typeface="Myriad Pro"/>
              </a:rPr>
              <a:t>Summa</a:t>
            </a:r>
            <a:r>
              <a:rPr sz="1200" b="1" spc="20" dirty="0" smtClean="0">
                <a:solidFill>
                  <a:srgbClr val="002F62"/>
                </a:solidFill>
                <a:latin typeface="Myriad Pro"/>
                <a:cs typeface="Myriad Pro"/>
              </a:rPr>
              <a:t>r</a:t>
            </a:r>
            <a:r>
              <a:rPr sz="1200" b="1" spc="0" dirty="0" smtClean="0">
                <a:solidFill>
                  <a:srgbClr val="002F62"/>
                </a:solidFill>
                <a:latin typeface="Myriad Pro"/>
                <a:cs typeface="Myriad Pro"/>
              </a:rPr>
              <a:t>y of </a:t>
            </a:r>
            <a:r>
              <a:rPr sz="1200" b="1" spc="-15" dirty="0" smtClean="0">
                <a:solidFill>
                  <a:srgbClr val="002F62"/>
                </a:solidFill>
                <a:latin typeface="Myriad Pro"/>
                <a:cs typeface="Myriad Pro"/>
              </a:rPr>
              <a:t>L</a:t>
            </a:r>
            <a:r>
              <a:rPr sz="1200" b="1" spc="0" dirty="0" smtClean="0">
                <a:solidFill>
                  <a:srgbClr val="002F62"/>
                </a:solidFill>
                <a:latin typeface="Myriad Pro"/>
                <a:cs typeface="Myriad Pro"/>
              </a:rPr>
              <a:t>earning </a:t>
            </a:r>
            <a:r>
              <a:rPr sz="1200" b="1" spc="110" dirty="0" smtClean="0">
                <a:solidFill>
                  <a:srgbClr val="002F62"/>
                </a:solidFill>
                <a:latin typeface="Myriad Pro"/>
                <a:cs typeface="Myriad Pro"/>
              </a:rPr>
              <a:t>n</a:t>
            </a:r>
            <a:r>
              <a:rPr sz="1200" b="1" spc="0" dirty="0" smtClean="0">
                <a:solidFill>
                  <a:srgbClr val="002F62"/>
                </a:solidFill>
                <a:latin typeface="Myriad Pro"/>
                <a:cs typeface="Myriad Pro"/>
              </a:rPr>
              <a:t>eeds/</a:t>
            </a:r>
            <a:r>
              <a:rPr sz="1200" b="1" spc="-30" dirty="0" smtClean="0">
                <a:solidFill>
                  <a:srgbClr val="002F62"/>
                </a:solidFill>
                <a:latin typeface="Myriad Pro"/>
                <a:cs typeface="Myriad Pro"/>
              </a:rPr>
              <a:t>P</a:t>
            </a:r>
            <a:r>
              <a:rPr sz="1200" b="1" spc="0" dirty="0" smtClean="0">
                <a:solidFill>
                  <a:srgbClr val="002F62"/>
                </a:solidFill>
                <a:latin typeface="Myriad Pro"/>
                <a:cs typeface="Myriad Pro"/>
              </a:rPr>
              <a:t>oi</a:t>
            </a:r>
            <a:r>
              <a:rPr sz="1200" b="1" spc="-10" dirty="0" smtClean="0">
                <a:solidFill>
                  <a:srgbClr val="002F62"/>
                </a:solidFill>
                <a:latin typeface="Myriad Pro"/>
                <a:cs typeface="Myriad Pro"/>
              </a:rPr>
              <a:t>n</a:t>
            </a:r>
            <a:r>
              <a:rPr sz="1200" b="1" spc="0" dirty="0" smtClean="0">
                <a:solidFill>
                  <a:srgbClr val="002F62"/>
                </a:solidFill>
                <a:latin typeface="Myriad Pro"/>
                <a:cs typeface="Myriad Pro"/>
              </a:rPr>
              <a:t>ts </a:t>
            </a:r>
            <a:r>
              <a:rPr sz="1200" b="1" spc="-15" dirty="0" smtClean="0">
                <a:solidFill>
                  <a:srgbClr val="002F62"/>
                </a:solidFill>
                <a:latin typeface="Myriad Pro"/>
                <a:cs typeface="Myriad Pro"/>
              </a:rPr>
              <a:t>f</a:t>
            </a:r>
            <a:r>
              <a:rPr sz="1200" b="1" spc="0" dirty="0" smtClean="0">
                <a:solidFill>
                  <a:srgbClr val="002F62"/>
                </a:solidFill>
                <a:latin typeface="Myriad Pro"/>
                <a:cs typeface="Myriad Pro"/>
              </a:rPr>
              <a:t>or </a:t>
            </a:r>
            <a:r>
              <a:rPr sz="1200" b="1" spc="-20" dirty="0" smtClean="0">
                <a:solidFill>
                  <a:srgbClr val="002F62"/>
                </a:solidFill>
                <a:latin typeface="Myriad Pro"/>
                <a:cs typeface="Myriad Pro"/>
              </a:rPr>
              <a:t>A</a:t>
            </a:r>
            <a:r>
              <a:rPr sz="1200" b="1" spc="15" dirty="0" smtClean="0">
                <a:solidFill>
                  <a:srgbClr val="002F62"/>
                </a:solidFill>
                <a:latin typeface="Myriad Pro"/>
                <a:cs typeface="Myriad Pro"/>
              </a:rPr>
              <a:t>c</a:t>
            </a:r>
            <a:r>
              <a:rPr sz="1200" b="1" spc="0" dirty="0" smtClean="0">
                <a:solidFill>
                  <a:srgbClr val="002F62"/>
                </a:solidFill>
                <a:latin typeface="Myriad Pro"/>
                <a:cs typeface="Myriad Pro"/>
              </a:rPr>
              <a:t>tion</a:t>
            </a:r>
            <a:endParaRPr sz="1200">
              <a:latin typeface="Myriad Pro"/>
              <a:cs typeface="Myriad Pro"/>
            </a:endParaRPr>
          </a:p>
          <a:p>
            <a:pPr>
              <a:lnSpc>
                <a:spcPts val="750"/>
              </a:lnSpc>
              <a:spcBef>
                <a:spcPts val="43"/>
              </a:spcBef>
            </a:pPr>
            <a:endParaRPr sz="750"/>
          </a:p>
          <a:p>
            <a:pPr marL="15875" marR="12700">
              <a:lnSpc>
                <a:spcPct val="104200"/>
              </a:lnSpc>
            </a:pPr>
            <a:r>
              <a:rPr sz="1200" i="1" spc="-35" dirty="0" smtClean="0">
                <a:latin typeface="Myriad Pro"/>
                <a:cs typeface="Myriad Pro"/>
              </a:rPr>
              <a:t>L</a:t>
            </a:r>
            <a:r>
              <a:rPr sz="1200" i="1" spc="0" dirty="0" smtClean="0">
                <a:latin typeface="Myriad Pro"/>
                <a:cs typeface="Myriad Pro"/>
              </a:rPr>
              <a:t>oo</a:t>
            </a:r>
            <a:r>
              <a:rPr sz="1200" i="1" spc="5" dirty="0" smtClean="0">
                <a:latin typeface="Myriad Pro"/>
                <a:cs typeface="Myriad Pro"/>
              </a:rPr>
              <a:t>k</a:t>
            </a:r>
            <a:r>
              <a:rPr sz="1200" i="1" spc="0" dirty="0" smtClean="0">
                <a:latin typeface="Myriad Pro"/>
                <a:cs typeface="Myriad Pro"/>
              </a:rPr>
              <a:t>ing at the a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eas ab</a:t>
            </a:r>
            <a:r>
              <a:rPr sz="1200" i="1" spc="-10" dirty="0" smtClean="0">
                <a:latin typeface="Myriad Pro"/>
                <a:cs typeface="Myriad Pro"/>
              </a:rPr>
              <a:t>ov</a:t>
            </a:r>
            <a:r>
              <a:rPr sz="1200" i="1" spc="0" dirty="0" smtClean="0">
                <a:latin typeface="Myriad Pro"/>
                <a:cs typeface="Myriad Pro"/>
              </a:rPr>
              <a:t>e which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 ha</a:t>
            </a:r>
            <a:r>
              <a:rPr sz="1200" i="1" spc="-10" dirty="0" smtClean="0">
                <a:latin typeface="Myriad Pro"/>
                <a:cs typeface="Myriad Pro"/>
              </a:rPr>
              <a:t>v</a:t>
            </a:r>
            <a:r>
              <a:rPr sz="1200" i="1" spc="0" dirty="0" smtClean="0">
                <a:latin typeface="Myriad Pro"/>
                <a:cs typeface="Myriad Pro"/>
              </a:rPr>
              <a:t>e mar</a:t>
            </a:r>
            <a:r>
              <a:rPr sz="1200" i="1" spc="-20" dirty="0" smtClean="0">
                <a:latin typeface="Myriad Pro"/>
                <a:cs typeface="Myriad Pro"/>
              </a:rPr>
              <a:t>k</a:t>
            </a:r>
            <a:r>
              <a:rPr sz="1200" i="1" spc="0" dirty="0" smtClean="0">
                <a:latin typeface="Myriad Pro"/>
                <a:cs typeface="Myriad Pro"/>
              </a:rPr>
              <a:t>ed amber or 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</a:t>
            </a:r>
            <a:r>
              <a:rPr sz="1200" i="1" spc="-20" dirty="0" smtClean="0">
                <a:latin typeface="Myriad Pro"/>
                <a:cs typeface="Myriad Pro"/>
              </a:rPr>
              <a:t>d</a:t>
            </a:r>
            <a:r>
              <a:rPr sz="1200" i="1" spc="0" dirty="0" smtClean="0">
                <a:latin typeface="Myriad Pro"/>
                <a:cs typeface="Myriad Pro"/>
              </a:rPr>
              <a:t>, ma</a:t>
            </a:r>
            <a:r>
              <a:rPr sz="1200" i="1" spc="-20" dirty="0" smtClean="0">
                <a:latin typeface="Myriad Pro"/>
                <a:cs typeface="Myriad Pro"/>
              </a:rPr>
              <a:t>k</a:t>
            </a:r>
            <a:r>
              <a:rPr sz="1200" i="1" spc="0" dirty="0" smtClean="0">
                <a:latin typeface="Myriad Pro"/>
                <a:cs typeface="Myriad Pro"/>
              </a:rPr>
              <a:t>e a no</a:t>
            </a:r>
            <a:r>
              <a:rPr sz="1200" i="1" spc="-5" dirty="0" smtClean="0">
                <a:latin typeface="Myriad Pro"/>
                <a:cs typeface="Myriad Pro"/>
              </a:rPr>
              <a:t>t</a:t>
            </a:r>
            <a:r>
              <a:rPr sz="1200" i="1" spc="0" dirty="0" smtClean="0">
                <a:latin typeface="Myriad Pro"/>
                <a:cs typeface="Myriad Pro"/>
              </a:rPr>
              <a:t>e of sp</a:t>
            </a:r>
            <a:r>
              <a:rPr sz="1200" i="1" spc="-5" dirty="0" smtClean="0">
                <a:latin typeface="Myriad Pro"/>
                <a:cs typeface="Myriad Pro"/>
              </a:rPr>
              <a:t>ecific learning needs t</a:t>
            </a:r>
            <a:r>
              <a:rPr sz="1200" i="1" spc="0" dirty="0" smtClean="0">
                <a:latin typeface="Myriad Pro"/>
                <a:cs typeface="Myriad Pro"/>
              </a:rPr>
              <a:t>o ta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get during this post and h</a:t>
            </a:r>
            <a:r>
              <a:rPr sz="1200" i="1" spc="-10" dirty="0" smtClean="0">
                <a:latin typeface="Myriad Pro"/>
                <a:cs typeface="Myriad Pro"/>
              </a:rPr>
              <a:t>o</a:t>
            </a:r>
            <a:r>
              <a:rPr sz="1200" i="1" spc="0" dirty="0" smtClean="0">
                <a:latin typeface="Myriad Pro"/>
                <a:cs typeface="Myriad Pro"/>
              </a:rPr>
              <a:t>w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 might achie</a:t>
            </a:r>
            <a:r>
              <a:rPr sz="1200" i="1" spc="-10" dirty="0" smtClean="0">
                <a:latin typeface="Myriad Pro"/>
                <a:cs typeface="Myriad Pro"/>
              </a:rPr>
              <a:t>v</a:t>
            </a:r>
            <a:r>
              <a:rPr sz="1200" i="1" spc="0" dirty="0" smtClean="0">
                <a:latin typeface="Myriad Pro"/>
                <a:cs typeface="Myriad Pro"/>
              </a:rPr>
              <a:t>e these (including th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o</a:t>
            </a:r>
            <a:r>
              <a:rPr sz="1200" i="1" spc="-5" dirty="0" smtClean="0">
                <a:latin typeface="Myriad Pro"/>
                <a:cs typeface="Myriad Pro"/>
              </a:rPr>
              <a:t>u</a:t>
            </a:r>
            <a:r>
              <a:rPr sz="1200" i="1" spc="0" dirty="0" smtClean="0">
                <a:latin typeface="Myriad Pro"/>
                <a:cs typeface="Myriad Pro"/>
              </a:rPr>
              <a:t>gh outpatient clini</a:t>
            </a:r>
            <a:r>
              <a:rPr sz="1200" i="1" spc="-15" dirty="0" smtClean="0">
                <a:latin typeface="Myriad Pro"/>
                <a:cs typeface="Myriad Pro"/>
              </a:rPr>
              <a:t>c</a:t>
            </a:r>
            <a:r>
              <a:rPr sz="1200" i="1" spc="0" dirty="0" smtClean="0">
                <a:latin typeface="Myriad Pro"/>
                <a:cs typeface="Myriad Pro"/>
              </a:rPr>
              <a:t>, home visit</a:t>
            </a:r>
            <a:r>
              <a:rPr sz="1200" i="1" spc="-15" dirty="0" smtClean="0">
                <a:latin typeface="Myriad Pro"/>
                <a:cs typeface="Myriad Pro"/>
              </a:rPr>
              <a:t>s</a:t>
            </a:r>
            <a:r>
              <a:rPr sz="1200" i="1" spc="0" dirty="0" smtClean="0">
                <a:latin typeface="Myriad Pro"/>
                <a:cs typeface="Myriad Pro"/>
              </a:rPr>
              <a:t>, hospital at night e</a:t>
            </a:r>
            <a:r>
              <a:rPr sz="1200" i="1" spc="-5" dirty="0" smtClean="0">
                <a:latin typeface="Myriad Pro"/>
                <a:cs typeface="Myriad Pro"/>
              </a:rPr>
              <a:t>t</a:t>
            </a:r>
            <a:r>
              <a:rPr sz="1200" i="1" spc="0" dirty="0" smtClean="0">
                <a:latin typeface="Myriad Pro"/>
                <a:cs typeface="Myriad Pro"/>
              </a:rPr>
              <a:t>c). </a:t>
            </a:r>
            <a:r>
              <a:rPr sz="1200" i="1" spc="5" dirty="0" smtClean="0">
                <a:latin typeface="Myriad Pro"/>
                <a:cs typeface="Myriad Pro"/>
              </a:rPr>
              <a:t>I</a:t>
            </a:r>
            <a:r>
              <a:rPr sz="1200" i="1" spc="0" dirty="0" smtClean="0">
                <a:latin typeface="Myriad Pro"/>
                <a:cs typeface="Myriad Pro"/>
              </a:rPr>
              <a:t>f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 a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 unsu</a:t>
            </a:r>
            <a:r>
              <a:rPr sz="1200" i="1" spc="-1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e h</a:t>
            </a:r>
            <a:r>
              <a:rPr sz="1200" i="1" spc="-10" dirty="0" smtClean="0">
                <a:latin typeface="Myriad Pro"/>
                <a:cs typeface="Myriad Pro"/>
              </a:rPr>
              <a:t>o</a:t>
            </a:r>
            <a:r>
              <a:rPr sz="1200" i="1" spc="0" dirty="0" smtClean="0">
                <a:latin typeface="Myriad Pro"/>
                <a:cs typeface="Myriad Pro"/>
              </a:rPr>
              <a:t>w best </a:t>
            </a:r>
            <a:r>
              <a:rPr sz="1200" i="1" spc="-5" dirty="0" smtClean="0">
                <a:latin typeface="Myriad Pro"/>
                <a:cs typeface="Myriad Pro"/>
              </a:rPr>
              <a:t>t</a:t>
            </a:r>
            <a:r>
              <a:rPr sz="1200" i="1" spc="0" dirty="0" smtClean="0">
                <a:latin typeface="Myriad Pro"/>
                <a:cs typeface="Myriad Pro"/>
              </a:rPr>
              <a:t>o meet these needs discuss this with </a:t>
            </a:r>
            <a:r>
              <a:rPr sz="1200" i="1" spc="-10" dirty="0" smtClean="0">
                <a:latin typeface="Myriad Pro"/>
                <a:cs typeface="Myriad Pro"/>
              </a:rPr>
              <a:t>y</a:t>
            </a:r>
            <a:r>
              <a:rPr sz="1200" i="1" spc="0" dirty="0" smtClean="0">
                <a:latin typeface="Myriad Pro"/>
                <a:cs typeface="Myriad Pro"/>
              </a:rPr>
              <a:t>our Clini</a:t>
            </a:r>
            <a:r>
              <a:rPr sz="1200" i="1" spc="-20" dirty="0" smtClean="0">
                <a:latin typeface="Myriad Pro"/>
                <a:cs typeface="Myriad Pro"/>
              </a:rPr>
              <a:t>c</a:t>
            </a:r>
            <a:r>
              <a:rPr sz="1200" i="1" spc="0" dirty="0" smtClean="0">
                <a:latin typeface="Myriad Pro"/>
                <a:cs typeface="Myriad Pro"/>
              </a:rPr>
              <a:t>al Supe</a:t>
            </a:r>
            <a:r>
              <a:rPr sz="1200" i="1" spc="20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viso</a:t>
            </a:r>
            <a:r>
              <a:rPr sz="1200" i="1" spc="-45" dirty="0" smtClean="0">
                <a:latin typeface="Myriad Pro"/>
                <a:cs typeface="Myriad Pro"/>
              </a:rPr>
              <a:t>r</a:t>
            </a:r>
            <a:r>
              <a:rPr sz="1200" i="1" spc="0" dirty="0" smtClean="0">
                <a:latin typeface="Myriad Pro"/>
                <a:cs typeface="Myriad Pro"/>
              </a:rPr>
              <a:t>.</a:t>
            </a:r>
            <a:endParaRPr sz="1200"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</a:t>
            </a:r>
            <a:r>
              <a:rPr kumimoji="0" lang="en-US" sz="1100" b="1" i="0" u="none" strike="noStrike" cap="none" normalizeH="0" baseline="0" dirty="0" err="1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WestMidsLETB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FDD49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5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9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rl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lang="en-US" sz="1050" spc="-75" dirty="0" smtClean="0">
                <a:solidFill>
                  <a:srgbClr val="FFFFFF"/>
                </a:solidFill>
                <a:latin typeface="Arial"/>
                <a:cs typeface="Arial"/>
              </a:rPr>
              <a:t>  / R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2670175" y="3322935"/>
            <a:ext cx="534035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DD491"/>
                </a:solidFill>
                <a:latin typeface="Arial" pitchFamily="34" charset="0"/>
              </a:rPr>
              <a:t>www.hee.nhs.uk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DD491"/>
                </a:solidFill>
                <a:latin typeface="Arial" pitchFamily="34" charset="0"/>
              </a:rPr>
              <a:t>letb@westmidlands.nhs.uk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srgbClr val="FDD491"/>
                </a:solidFill>
                <a:latin typeface="Arial" pitchFamily="34" charset="0"/>
              </a:rPr>
              <a:t>@</a:t>
            </a:r>
            <a:r>
              <a:rPr lang="en-US" b="1" dirty="0" err="1" smtClean="0">
                <a:solidFill>
                  <a:srgbClr val="FDD491"/>
                </a:solidFill>
                <a:latin typeface="Arial" pitchFamily="34" charset="0"/>
              </a:rPr>
              <a:t>WestMidsLETB</a:t>
            </a:r>
            <a:endParaRPr lang="en-US" dirty="0"/>
          </a:p>
        </p:txBody>
      </p:sp>
      <p:pic>
        <p:nvPicPr>
          <p:cNvPr id="13" name="Picture 12" descr="C:\Users\sarahda\AppData\Local\Temp\wzd5f6\HE West Midlands\HE West Midlands Col.jpg"/>
          <p:cNvPicPr/>
          <p:nvPr/>
        </p:nvPicPr>
        <p:blipFill>
          <a:blip r:embed="rId3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="" xmlns:wpc="http://schemas.microsoft.com/office/word/2010/wordprocessingCanvas" xmlns:mc="http://schemas.openxmlformats.org/markup-compatibility/2006" xmlns:o="urn:schemas-microsoft-com:office:office" xmlns:v="urn:schemas-microsoft-com:vml" xmlns:wp14="http://schemas.microsoft.com/office/word/2010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ps="http://schemas.microsoft.com/office/word/2010/wordprocessingShape" xmlns:a14="http://schemas.microsoft.com/office/drawing/2010/main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7016750" y="584200"/>
            <a:ext cx="3124200" cy="167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5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9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rl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lang="en-US" sz="1050" spc="-75" dirty="0" smtClean="0">
                <a:solidFill>
                  <a:srgbClr val="FFFFFF"/>
                </a:solidFill>
                <a:latin typeface="Arial"/>
                <a:cs typeface="Arial"/>
              </a:rPr>
              <a:t>  / R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0" y="774006"/>
            <a:ext cx="2699787" cy="594410"/>
          </a:xfrm>
          <a:custGeom>
            <a:avLst/>
            <a:gdLst/>
            <a:ahLst/>
            <a:cxnLst/>
            <a:rect l="l" t="t" r="r" b="b"/>
            <a:pathLst>
              <a:path w="2699787" h="594410">
                <a:moveTo>
                  <a:pt x="0" y="594410"/>
                </a:moveTo>
                <a:lnTo>
                  <a:pt x="2486883" y="594118"/>
                </a:lnTo>
                <a:lnTo>
                  <a:pt x="2550269" y="592074"/>
                </a:lnTo>
                <a:lnTo>
                  <a:pt x="2599634" y="586524"/>
                </a:lnTo>
                <a:lnTo>
                  <a:pt x="2636730" y="575716"/>
                </a:lnTo>
                <a:lnTo>
                  <a:pt x="2673206" y="545812"/>
                </a:lnTo>
                <a:lnTo>
                  <a:pt x="2691937" y="494220"/>
                </a:lnTo>
                <a:lnTo>
                  <a:pt x="2697487" y="444855"/>
                </a:lnTo>
                <a:lnTo>
                  <a:pt x="2699532" y="381469"/>
                </a:lnTo>
                <a:lnTo>
                  <a:pt x="2699787" y="343971"/>
                </a:lnTo>
                <a:lnTo>
                  <a:pt x="2699787" y="250439"/>
                </a:lnTo>
                <a:lnTo>
                  <a:pt x="2698838" y="179385"/>
                </a:lnTo>
                <a:lnTo>
                  <a:pt x="2695260" y="123229"/>
                </a:lnTo>
                <a:lnTo>
                  <a:pt x="2687300" y="80217"/>
                </a:lnTo>
                <a:lnTo>
                  <a:pt x="2663311" y="36512"/>
                </a:lnTo>
                <a:lnTo>
                  <a:pt x="2619606" y="12523"/>
                </a:lnTo>
                <a:lnTo>
                  <a:pt x="2576594" y="4564"/>
                </a:lnTo>
                <a:lnTo>
                  <a:pt x="2520438" y="985"/>
                </a:lnTo>
                <a:lnTo>
                  <a:pt x="0" y="0"/>
                </a:lnTo>
                <a:lnTo>
                  <a:pt x="0" y="594410"/>
                </a:lnTo>
              </a:path>
            </a:pathLst>
          </a:custGeom>
          <a:solidFill>
            <a:srgbClr val="C0E5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 txBox="1"/>
          <p:nvPr/>
        </p:nvSpPr>
        <p:spPr>
          <a:xfrm>
            <a:off x="444500" y="807454"/>
            <a:ext cx="4513580" cy="22123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3000" spc="-35" dirty="0" smtClean="0">
                <a:solidFill>
                  <a:srgbClr val="003060"/>
                </a:solidFill>
                <a:latin typeface="Myriad Pro"/>
                <a:cs typeface="Myriad Pro"/>
              </a:rPr>
              <a:t>I</a:t>
            </a:r>
            <a:r>
              <a:rPr sz="3000" spc="-75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r>
              <a:rPr sz="30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3000" spc="-95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30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odu</a:t>
            </a:r>
            <a:r>
              <a:rPr sz="3000" spc="-25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30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tio</a:t>
            </a:r>
            <a:r>
              <a:rPr sz="3000" spc="0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endParaRPr sz="3000">
              <a:latin typeface="Myriad Pro"/>
              <a:cs typeface="Myriad Pro"/>
            </a:endParaRPr>
          </a:p>
          <a:p>
            <a:pPr>
              <a:lnSpc>
                <a:spcPts val="500"/>
              </a:lnSpc>
              <a:spcBef>
                <a:spcPts val="4"/>
              </a:spcBef>
            </a:pPr>
            <a:endParaRPr sz="500"/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</a:pPr>
            <a:endParaRPr sz="1000"/>
          </a:p>
          <a:p>
            <a:pPr marL="12700">
              <a:lnSpc>
                <a:spcPct val="100000"/>
              </a:lnSpc>
            </a:pPr>
            <a:r>
              <a:rPr sz="1400" spc="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a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tionale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60" dirty="0" smtClean="0">
                <a:latin typeface="Arial"/>
                <a:cs typeface="Arial"/>
              </a:rPr>
              <a:t>Super </a:t>
            </a:r>
            <a:r>
              <a:rPr sz="1150" spc="-40" dirty="0" smtClean="0">
                <a:latin typeface="Arial"/>
                <a:cs typeface="Arial"/>
              </a:rPr>
              <a:t>Condensed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35" dirty="0" smtClean="0">
                <a:latin typeface="Arial"/>
                <a:cs typeface="Arial"/>
              </a:rPr>
              <a:t>Guide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40" dirty="0" smtClean="0">
                <a:latin typeface="Arial"/>
                <a:cs typeface="Arial"/>
              </a:rPr>
              <a:t>been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eated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40" dirty="0" smtClean="0">
                <a:latin typeface="Arial"/>
                <a:cs typeface="Arial"/>
              </a:rPr>
              <a:t>package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50" dirty="0" smtClean="0">
                <a:latin typeface="Arial"/>
                <a:cs typeface="Arial"/>
              </a:rPr>
              <a:t>used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10" dirty="0" smtClean="0">
                <a:latin typeface="Arial"/>
                <a:cs typeface="Arial"/>
              </a:rPr>
              <a:t>both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50" dirty="0" smtClean="0">
                <a:latin typeface="Arial"/>
                <a:cs typeface="Arial"/>
              </a:rPr>
              <a:t>Specialty </a:t>
            </a:r>
            <a:r>
              <a:rPr sz="1150" spc="-245" dirty="0" smtClean="0">
                <a:latin typeface="Arial"/>
                <a:cs typeface="Arial"/>
              </a:rPr>
              <a:t>T</a:t>
            </a:r>
            <a:r>
              <a:rPr sz="1150" spc="-50" dirty="0" smtClean="0">
                <a:latin typeface="Arial"/>
                <a:cs typeface="Arial"/>
              </a:rPr>
              <a:t>rainees in o</a:t>
            </a:r>
            <a:r>
              <a:rPr sz="1150" spc="-25" dirty="0" smtClean="0">
                <a:latin typeface="Arial"/>
                <a:cs typeface="Arial"/>
              </a:rPr>
              <a:t>rder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support </a:t>
            </a:r>
            <a:r>
              <a:rPr sz="1150" spc="-20" dirty="0" smtClean="0">
                <a:latin typeface="Arial"/>
                <a:cs typeface="Arial"/>
              </a:rPr>
              <a:t>hospital </a:t>
            </a:r>
            <a:r>
              <a:rPr sz="1150" spc="-15" dirty="0" smtClean="0">
                <a:latin typeface="Arial"/>
                <a:cs typeface="Arial"/>
              </a:rPr>
              <a:t>units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0" dirty="0" smtClean="0">
                <a:latin typeface="Arial"/>
                <a:cs typeface="Arial"/>
              </a:rPr>
              <a:t>attached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60" dirty="0" smtClean="0">
                <a:latin typeface="Arial"/>
                <a:cs typeface="Arial"/>
              </a:rPr>
              <a:t>Supervisors </a:t>
            </a:r>
            <a:r>
              <a:rPr sz="1150" spc="-30" dirty="0" smtClean="0">
                <a:latin typeface="Arial"/>
                <a:cs typeface="Arial"/>
              </a:rPr>
              <a:t>deliver</a:t>
            </a:r>
            <a:r>
              <a:rPr sz="1150" spc="-35" dirty="0" smtClean="0">
                <a:latin typeface="Arial"/>
                <a:cs typeface="Arial"/>
              </a:rPr>
              <a:t> an </a:t>
            </a:r>
            <a:r>
              <a:rPr sz="1150" spc="-25" dirty="0" smtClean="0">
                <a:latin typeface="Arial"/>
                <a:cs typeface="Arial"/>
              </a:rPr>
              <a:t>educational </a:t>
            </a:r>
            <a:r>
              <a:rPr sz="1150" spc="-40" dirty="0" smtClean="0">
                <a:latin typeface="Arial"/>
                <a:cs typeface="Arial"/>
              </a:rPr>
              <a:t>experience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highest </a:t>
            </a:r>
            <a:r>
              <a:rPr sz="1150" spc="-10" dirty="0" smtClean="0">
                <a:latin typeface="Arial"/>
                <a:cs typeface="Arial"/>
              </a:rPr>
              <a:t>quality </a:t>
            </a:r>
            <a:r>
              <a:rPr sz="1150" spc="-35" dirty="0" smtClean="0">
                <a:latin typeface="Arial"/>
                <a:cs typeface="Arial"/>
              </a:rPr>
              <a:t>feasible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20" dirty="0" smtClean="0">
                <a:latin typeface="Arial"/>
                <a:cs typeface="Arial"/>
              </a:rPr>
              <a:t>trainee, thus imp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oving </a:t>
            </a:r>
            <a:r>
              <a:rPr sz="1150" spc="-45" dirty="0" smtClean="0">
                <a:latin typeface="Arial"/>
                <a:cs typeface="Arial"/>
              </a:rPr>
              <a:t>consistency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0" dirty="0" smtClean="0">
                <a:latin typeface="Arial"/>
                <a:cs typeface="Arial"/>
              </a:rPr>
              <a:t>app</a:t>
            </a:r>
            <a:r>
              <a:rPr sz="1150" spc="-40" dirty="0" smtClean="0">
                <a:latin typeface="Arial"/>
                <a:cs typeface="Arial"/>
              </a:rPr>
              <a:t>roach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5" dirty="0" smtClean="0">
                <a:latin typeface="Arial"/>
                <a:cs typeface="Arial"/>
              </a:rPr>
              <a:t>outcome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5" dirty="0" smtClean="0">
                <a:latin typeface="Arial"/>
                <a:cs typeface="Arial"/>
              </a:rPr>
              <a:t>oughout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egion.</a:t>
            </a:r>
            <a:endParaRPr sz="1150">
              <a:latin typeface="Arial"/>
              <a:cs typeface="Arial"/>
            </a:endParaRPr>
          </a:p>
        </p:txBody>
      </p:sp>
      <p:sp>
        <p:nvSpPr>
          <p:cNvPr id="14" name="object 4"/>
          <p:cNvSpPr txBox="1"/>
          <p:nvPr/>
        </p:nvSpPr>
        <p:spPr>
          <a:xfrm>
            <a:off x="444500" y="3227115"/>
            <a:ext cx="4649470" cy="20085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he </a:t>
            </a:r>
            <a:r>
              <a:rPr sz="1400" spc="-2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onfiden</a:t>
            </a:r>
            <a:r>
              <a:rPr sz="1400" spc="-2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e </a:t>
            </a:r>
            <a:r>
              <a:rPr sz="1400" spc="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a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ting </a:t>
            </a:r>
            <a:r>
              <a:rPr sz="1400" spc="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S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cale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-5" dirty="0" smtClean="0">
                <a:latin typeface="Arial"/>
                <a:cs typeface="Arial"/>
              </a:rPr>
              <a:t>rating </a:t>
            </a:r>
            <a:r>
              <a:rPr sz="1150" spc="-15" dirty="0" smtClean="0">
                <a:latin typeface="Arial"/>
                <a:cs typeface="Arial"/>
              </a:rPr>
              <a:t>document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35" dirty="0" smtClean="0">
                <a:latin typeface="Arial"/>
                <a:cs typeface="Arial"/>
              </a:rPr>
              <a:t>designed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70" dirty="0" smtClean="0">
                <a:latin typeface="Arial"/>
                <a:cs typeface="Arial"/>
              </a:rPr>
              <a:t>use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in p</a:t>
            </a:r>
            <a:r>
              <a:rPr sz="1150" spc="-25" dirty="0" smtClean="0">
                <a:latin typeface="Arial"/>
                <a:cs typeface="Arial"/>
              </a:rPr>
              <a:t>reparing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post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first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90" dirty="0" smtClean="0">
                <a:latin typeface="Arial"/>
                <a:cs typeface="Arial"/>
              </a:rPr>
              <a:t>CS. </a:t>
            </a:r>
            <a:r>
              <a:rPr sz="1150" spc="5" dirty="0" smtClean="0">
                <a:latin typeface="Arial"/>
                <a:cs typeface="Arial"/>
              </a:rPr>
              <a:t>Although </a:t>
            </a:r>
            <a:r>
              <a:rPr sz="1150" spc="15" dirty="0" smtClean="0">
                <a:latin typeface="Arial"/>
                <a:cs typeface="Arial"/>
              </a:rPr>
              <a:t>not</a:t>
            </a:r>
            <a:r>
              <a:rPr sz="1150" spc="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exhaustive, </a:t>
            </a:r>
            <a:r>
              <a:rPr sz="1150" spc="30" dirty="0" smtClean="0">
                <a:latin typeface="Arial"/>
                <a:cs typeface="Arial"/>
              </a:rPr>
              <a:t>it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ovides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0" dirty="0" smtClean="0">
                <a:latin typeface="Arial"/>
                <a:cs typeface="Arial"/>
              </a:rPr>
              <a:t>list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20" dirty="0" smtClean="0">
                <a:latin typeface="Arial"/>
                <a:cs typeface="Arial"/>
              </a:rPr>
              <a:t>conditions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-5" dirty="0" smtClean="0">
                <a:latin typeface="Arial"/>
                <a:cs typeface="Arial"/>
              </a:rPr>
              <a:t>pertinent </a:t>
            </a:r>
            <a:r>
              <a:rPr sz="1150" spc="25" dirty="0" smtClean="0">
                <a:latin typeface="Arial"/>
                <a:cs typeface="Arial"/>
              </a:rPr>
              <a:t>to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specialt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,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equiring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rate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confidence in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</a:t>
            </a:r>
            <a:r>
              <a:rPr sz="1150" spc="-45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start </a:t>
            </a:r>
            <a:r>
              <a:rPr sz="1150" spc="-35" dirty="0" smtClean="0">
                <a:latin typeface="Arial"/>
                <a:cs typeface="Arial"/>
              </a:rPr>
              <a:t>(and </a:t>
            </a:r>
            <a:r>
              <a:rPr sz="1150" spc="-45" dirty="0" smtClean="0">
                <a:latin typeface="Arial"/>
                <a:cs typeface="Arial"/>
              </a:rPr>
              <a:t>possibly </a:t>
            </a:r>
            <a:r>
              <a:rPr sz="1150" spc="-15" dirty="0" smtClean="0">
                <a:latin typeface="Arial"/>
                <a:cs typeface="Arial"/>
              </a:rPr>
              <a:t>middle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35" dirty="0" smtClean="0">
                <a:latin typeface="Arial"/>
                <a:cs typeface="Arial"/>
              </a:rPr>
              <a:t>end)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post. A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0" dirty="0" smtClean="0">
                <a:latin typeface="Arial"/>
                <a:cs typeface="Arial"/>
              </a:rPr>
              <a:t>further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-45" dirty="0" smtClean="0">
                <a:latin typeface="Arial"/>
                <a:cs typeface="Arial"/>
              </a:rPr>
              <a:t>can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5" dirty="0" smtClean="0">
                <a:latin typeface="Arial"/>
                <a:cs typeface="Arial"/>
              </a:rPr>
              <a:t>identified,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0" dirty="0" smtClean="0">
                <a:latin typeface="Arial"/>
                <a:cs typeface="Arial"/>
              </a:rPr>
              <a:t>discussion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omoted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ound </a:t>
            </a:r>
            <a:r>
              <a:rPr sz="1150" spc="-40" dirty="0" smtClean="0">
                <a:latin typeface="Arial"/>
                <a:cs typeface="Arial"/>
              </a:rPr>
              <a:t>these</a:t>
            </a:r>
            <a:endParaRPr sz="1150">
              <a:latin typeface="Arial"/>
              <a:cs typeface="Arial"/>
            </a:endParaRPr>
          </a:p>
          <a:p>
            <a:pPr marL="12700" marR="40005" algn="just">
              <a:lnSpc>
                <a:spcPct val="108700"/>
              </a:lnSpc>
            </a:pP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first </a:t>
            </a:r>
            <a:r>
              <a:rPr sz="1150" spc="-130" dirty="0" smtClean="0">
                <a:latin typeface="Arial"/>
                <a:cs typeface="Arial"/>
              </a:rPr>
              <a:t>CS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eby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oviding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5" dirty="0" smtClean="0">
                <a:latin typeface="Arial"/>
                <a:cs typeface="Arial"/>
              </a:rPr>
              <a:t>platform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" dirty="0" smtClean="0">
                <a:latin typeface="Arial"/>
                <a:cs typeface="Arial"/>
              </a:rPr>
              <a:t>negotiating </a:t>
            </a:r>
            <a:r>
              <a:rPr sz="1150" spc="20" dirty="0" smtClean="0">
                <a:latin typeface="Arial"/>
                <a:cs typeface="Arial"/>
              </a:rPr>
              <a:t>how</a:t>
            </a:r>
            <a:r>
              <a:rPr sz="1150" spc="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-20" dirty="0" smtClean="0">
                <a:latin typeface="Arial"/>
                <a:cs typeface="Arial"/>
              </a:rPr>
              <a:t>could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10" dirty="0" smtClean="0">
                <a:latin typeface="Arial"/>
                <a:cs typeface="Arial"/>
              </a:rPr>
              <a:t>met in the </a:t>
            </a:r>
            <a:r>
              <a:rPr sz="1150" spc="-15" dirty="0" smtClean="0">
                <a:latin typeface="Arial"/>
                <a:cs typeface="Arial"/>
              </a:rPr>
              <a:t>post. </a:t>
            </a:r>
            <a:r>
              <a:rPr sz="1150" spc="-5" dirty="0" smtClean="0">
                <a:latin typeface="Arial"/>
                <a:cs typeface="Arial"/>
              </a:rPr>
              <a:t>It </a:t>
            </a:r>
            <a:r>
              <a:rPr sz="1150" spc="-55" dirty="0" smtClean="0">
                <a:latin typeface="Arial"/>
                <a:cs typeface="Arial"/>
              </a:rPr>
              <a:t>also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ovides </a:t>
            </a:r>
            <a:r>
              <a:rPr sz="1150" spc="-70" dirty="0" smtClean="0">
                <a:latin typeface="Arial"/>
                <a:cs typeface="Arial"/>
              </a:rPr>
              <a:t>space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document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points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20" dirty="0" smtClean="0">
                <a:latin typeface="Arial"/>
                <a:cs typeface="Arial"/>
              </a:rPr>
              <a:t>action which </a:t>
            </a:r>
            <a:r>
              <a:rPr sz="1150" spc="-45" dirty="0" smtClean="0">
                <a:latin typeface="Arial"/>
                <a:cs typeface="Arial"/>
              </a:rPr>
              <a:t>can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eco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ded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5" dirty="0" smtClean="0">
                <a:latin typeface="Arial"/>
                <a:cs typeface="Arial"/>
              </a:rPr>
              <a:t>part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150" dirty="0" smtClean="0">
                <a:latin typeface="Arial"/>
                <a:cs typeface="Arial"/>
              </a:rPr>
              <a:t>PDP 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0" dirty="0" smtClean="0">
                <a:latin typeface="Arial"/>
                <a:cs typeface="Arial"/>
              </a:rPr>
              <a:t>eportfolio.</a:t>
            </a:r>
            <a:endParaRPr sz="1150">
              <a:latin typeface="Arial"/>
              <a:cs typeface="Arial"/>
            </a:endParaRPr>
          </a:p>
        </p:txBody>
      </p:sp>
      <p:sp>
        <p:nvSpPr>
          <p:cNvPr id="15" name="object 5"/>
          <p:cNvSpPr txBox="1"/>
          <p:nvPr/>
        </p:nvSpPr>
        <p:spPr>
          <a:xfrm>
            <a:off x="5513299" y="1582755"/>
            <a:ext cx="4734560" cy="23895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he Guide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8763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Guide </a:t>
            </a:r>
            <a:r>
              <a:rPr sz="1150" spc="-10" dirty="0" smtClean="0">
                <a:latin typeface="Arial"/>
                <a:cs typeface="Arial"/>
              </a:rPr>
              <a:t>highlights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specialty </a:t>
            </a:r>
            <a:r>
              <a:rPr sz="1150" spc="-30" dirty="0" smtClean="0">
                <a:latin typeface="Arial"/>
                <a:cs typeface="Arial"/>
              </a:rPr>
              <a:t>and</a:t>
            </a:r>
            <a:r>
              <a:rPr sz="1150" spc="-15" dirty="0" smtClean="0">
                <a:latin typeface="Arial"/>
                <a:cs typeface="Arial"/>
              </a:rPr>
              <a:t> 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oups these </a:t>
            </a:r>
            <a:r>
              <a:rPr sz="1150" spc="10" dirty="0" smtClean="0">
                <a:latin typeface="Arial"/>
                <a:cs typeface="Arial"/>
              </a:rPr>
              <a:t>into </a:t>
            </a:r>
            <a:r>
              <a:rPr sz="1150" spc="15" dirty="0" smtClean="0">
                <a:latin typeface="Arial"/>
                <a:cs typeface="Arial"/>
              </a:rPr>
              <a:t>“geographical”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whe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10" dirty="0" smtClean="0">
                <a:latin typeface="Arial"/>
                <a:cs typeface="Arial"/>
              </a:rPr>
              <a:t>might </a:t>
            </a:r>
            <a:r>
              <a:rPr sz="1150" spc="-40" dirty="0" smtClean="0">
                <a:latin typeface="Arial"/>
                <a:cs typeface="Arial"/>
              </a:rPr>
              <a:t>be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achieved </a:t>
            </a:r>
            <a:r>
              <a:rPr sz="1150" spc="-20" dirty="0" smtClean="0">
                <a:latin typeface="Arial"/>
                <a:cs typeface="Arial"/>
              </a:rPr>
              <a:t>e.g. </a:t>
            </a:r>
            <a:r>
              <a:rPr sz="1150" spc="-30" dirty="0" smtClean="0">
                <a:latin typeface="Arial"/>
                <a:cs typeface="Arial"/>
              </a:rPr>
              <a:t>acute, </a:t>
            </a:r>
            <a:r>
              <a:rPr sz="1150" spc="-35" dirty="0" smtClean="0">
                <a:latin typeface="Arial"/>
                <a:cs typeface="Arial"/>
              </a:rPr>
              <a:t>ch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onic, </a:t>
            </a:r>
            <a:r>
              <a:rPr sz="1150" spc="-10" dirty="0" smtClean="0">
                <a:latin typeface="Arial"/>
                <a:cs typeface="Arial"/>
              </a:rPr>
              <a:t>communit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, </a:t>
            </a:r>
            <a:r>
              <a:rPr sz="1150" spc="-100" dirty="0" smtClean="0">
                <a:latin typeface="Arial"/>
                <a:cs typeface="Arial"/>
              </a:rPr>
              <a:t>as well as </a:t>
            </a:r>
            <a:r>
              <a:rPr sz="1150" spc="-10" dirty="0" smtClean="0">
                <a:latin typeface="Arial"/>
                <a:cs typeface="Arial"/>
              </a:rPr>
              <a:t>including </a:t>
            </a:r>
            <a:r>
              <a:rPr sz="1150" spc="-35" dirty="0" smtClean="0">
                <a:latin typeface="Arial"/>
                <a:cs typeface="Arial"/>
              </a:rPr>
              <a:t>co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0" dirty="0" smtClean="0">
                <a:latin typeface="Arial"/>
                <a:cs typeface="Arial"/>
              </a:rPr>
              <a:t>skills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and technical </a:t>
            </a:r>
            <a:r>
              <a:rPr sz="1150" spc="-50" dirty="0" smtClean="0">
                <a:latin typeface="Arial"/>
                <a:cs typeface="Arial"/>
              </a:rPr>
              <a:t>skills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be achieved. </a:t>
            </a:r>
            <a:r>
              <a:rPr sz="1150" spc="-5" dirty="0" smtClean="0">
                <a:latin typeface="Arial"/>
                <a:cs typeface="Arial"/>
              </a:rPr>
              <a:t>It </a:t>
            </a:r>
            <a:r>
              <a:rPr sz="1150" spc="-55" dirty="0" smtClean="0">
                <a:latin typeface="Arial"/>
                <a:cs typeface="Arial"/>
              </a:rPr>
              <a:t>also makes </a:t>
            </a:r>
            <a:r>
              <a:rPr sz="1150" spc="-40" dirty="0" smtClean="0">
                <a:latin typeface="Arial"/>
                <a:cs typeface="Arial"/>
              </a:rPr>
              <a:t>suggestions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additional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5" dirty="0" smtClean="0">
                <a:latin typeface="Arial"/>
                <a:cs typeface="Arial"/>
              </a:rPr>
              <a:t>opportunities </a:t>
            </a:r>
            <a:r>
              <a:rPr sz="1150" spc="15" dirty="0" smtClean="0">
                <a:latin typeface="Arial"/>
                <a:cs typeface="Arial"/>
              </a:rPr>
              <a:t>within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post e.g. teaching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" dirty="0" smtClean="0">
                <a:latin typeface="Arial"/>
                <a:cs typeface="Arial"/>
              </a:rPr>
              <a:t>audit. </a:t>
            </a:r>
            <a:r>
              <a:rPr sz="1150" spc="-70" dirty="0" smtClean="0">
                <a:latin typeface="Arial"/>
                <a:cs typeface="Arial"/>
              </a:rPr>
              <a:t>Some</a:t>
            </a:r>
            <a:r>
              <a:rPr sz="1150" spc="-30" dirty="0" smtClean="0">
                <a:latin typeface="Arial"/>
                <a:cs typeface="Arial"/>
              </a:rPr>
              <a:t>  </a:t>
            </a:r>
            <a:r>
              <a:rPr sz="1150" spc="-40" dirty="0" smtClean="0">
                <a:latin typeface="Arial"/>
                <a:cs typeface="Arial"/>
              </a:rPr>
              <a:t>posts </a:t>
            </a:r>
            <a:r>
              <a:rPr sz="1150" spc="35" dirty="0" smtClean="0">
                <a:latin typeface="Arial"/>
                <a:cs typeface="Arial"/>
              </a:rPr>
              <a:t>o</a:t>
            </a:r>
            <a:r>
              <a:rPr sz="1150" spc="-10" dirty="0" smtClean="0">
                <a:latin typeface="Arial"/>
                <a:cs typeface="Arial"/>
              </a:rPr>
              <a:t>f</a:t>
            </a:r>
            <a:r>
              <a:rPr sz="1150" spc="-5" dirty="0" smtClean="0">
                <a:latin typeface="Arial"/>
                <a:cs typeface="Arial"/>
              </a:rPr>
              <a:t>fer opportunities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50" dirty="0" smtClean="0">
                <a:latin typeface="Arial"/>
                <a:cs typeface="Arial"/>
              </a:rPr>
              <a:t>elates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curriculum,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" dirty="0" smtClean="0">
                <a:latin typeface="Arial"/>
                <a:cs typeface="Arial"/>
              </a:rPr>
              <a:t>highlighted.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idea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0" dirty="0" smtClean="0">
                <a:latin typeface="Arial"/>
                <a:cs typeface="Arial"/>
              </a:rPr>
              <a:t>this </a:t>
            </a:r>
            <a:r>
              <a:rPr sz="1150" spc="10" dirty="0" smtClean="0">
                <a:latin typeface="Arial"/>
                <a:cs typeface="Arial"/>
              </a:rPr>
              <a:t>would </a:t>
            </a:r>
            <a:r>
              <a:rPr sz="1150" spc="5" dirty="0" smtClean="0">
                <a:latin typeface="Arial"/>
                <a:cs typeface="Arial"/>
              </a:rPr>
              <a:t>inform</a:t>
            </a:r>
            <a:r>
              <a:rPr sz="1150" spc="0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stimulate </a:t>
            </a:r>
            <a:r>
              <a:rPr sz="1150" spc="-50" dirty="0" smtClean="0">
                <a:latin typeface="Arial"/>
                <a:cs typeface="Arial"/>
              </a:rPr>
              <a:t>discussion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ega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ding </a:t>
            </a:r>
            <a:r>
              <a:rPr sz="1150" spc="-45" dirty="0" smtClean="0">
                <a:latin typeface="Arial"/>
                <a:cs typeface="Arial"/>
              </a:rPr>
              <a:t>possible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</a:t>
            </a:r>
            <a:endParaRPr sz="1150">
              <a:latin typeface="Arial"/>
              <a:cs typeface="Arial"/>
            </a:endParaRPr>
          </a:p>
          <a:p>
            <a:pPr marL="12700" marR="12700">
              <a:lnSpc>
                <a:spcPct val="108700"/>
              </a:lnSpc>
            </a:pPr>
            <a:r>
              <a:rPr sz="1150" spc="-30" dirty="0" smtClean="0">
                <a:latin typeface="Arial"/>
                <a:cs typeface="Arial"/>
              </a:rPr>
              <a:t>and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20" dirty="0" smtClean="0">
                <a:latin typeface="Arial"/>
                <a:cs typeface="Arial"/>
              </a:rPr>
              <a:t>how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these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might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be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add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80" dirty="0" smtClean="0">
                <a:latin typeface="Arial"/>
                <a:cs typeface="Arial"/>
              </a:rPr>
              <a:t>essed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-for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35" dirty="0" smtClean="0">
                <a:latin typeface="Arial"/>
                <a:cs typeface="Arial"/>
              </a:rPr>
              <a:t>example,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that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trainee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may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need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attend </a:t>
            </a:r>
            <a:r>
              <a:rPr sz="1150" spc="5" dirty="0" smtClean="0">
                <a:latin typeface="Arial"/>
                <a:cs typeface="Arial"/>
              </a:rPr>
              <a:t>outpatient </a:t>
            </a:r>
            <a:r>
              <a:rPr sz="1150" spc="-45" dirty="0" smtClean="0">
                <a:latin typeface="Arial"/>
                <a:cs typeface="Arial"/>
              </a:rPr>
              <a:t>clinics or </a:t>
            </a:r>
            <a:r>
              <a:rPr sz="1150" spc="-15" dirty="0" smtClean="0">
                <a:latin typeface="Arial"/>
                <a:cs typeface="Arial"/>
              </a:rPr>
              <a:t>community </a:t>
            </a:r>
            <a:r>
              <a:rPr sz="1150" spc="-45" dirty="0" smtClean="0">
                <a:latin typeface="Arial"/>
                <a:cs typeface="Arial"/>
              </a:rPr>
              <a:t>day </a:t>
            </a:r>
            <a:r>
              <a:rPr sz="1150" spc="-35" dirty="0" smtClean="0">
                <a:latin typeface="Arial"/>
                <a:cs typeface="Arial"/>
              </a:rPr>
              <a:t>hospitals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15" dirty="0" smtClean="0">
                <a:latin typeface="Arial"/>
                <a:cs typeface="Arial"/>
              </a:rPr>
              <a:t>fulfill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which </a:t>
            </a:r>
            <a:r>
              <a:rPr sz="1150" spc="-15" dirty="0" smtClean="0">
                <a:latin typeface="Arial"/>
                <a:cs typeface="Arial"/>
              </a:rPr>
              <a:t>cannot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10" dirty="0" smtClean="0">
                <a:latin typeface="Arial"/>
                <a:cs typeface="Arial"/>
              </a:rPr>
              <a:t>met on the wa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50" dirty="0" smtClean="0">
                <a:latin typeface="Arial"/>
                <a:cs typeface="Arial"/>
              </a:rPr>
              <a:t>ds.</a:t>
            </a:r>
            <a:endParaRPr sz="1150">
              <a:latin typeface="Arial"/>
              <a:cs typeface="Arial"/>
            </a:endParaRPr>
          </a:p>
        </p:txBody>
      </p:sp>
      <p:sp>
        <p:nvSpPr>
          <p:cNvPr id="16" name="object 6"/>
          <p:cNvSpPr txBox="1"/>
          <p:nvPr/>
        </p:nvSpPr>
        <p:spPr>
          <a:xfrm>
            <a:off x="5513299" y="4179615"/>
            <a:ext cx="4619625" cy="14370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he </a:t>
            </a:r>
            <a:r>
              <a:rPr sz="1400" spc="-1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fl</a:t>
            </a:r>
            <a:r>
              <a:rPr sz="1400" spc="-3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o</a:t>
            </a:r>
            <a:r>
              <a:rPr sz="1400" spc="-2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w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cha</a:t>
            </a:r>
            <a:r>
              <a:rPr sz="1400" spc="3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t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supervisor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5" dirty="0" smtClean="0">
                <a:latin typeface="Arial"/>
                <a:cs typeface="Arial"/>
              </a:rPr>
              <a:t>flowchart </a:t>
            </a:r>
            <a:r>
              <a:rPr sz="1150" spc="-40" dirty="0" smtClean="0">
                <a:latin typeface="Arial"/>
                <a:cs typeface="Arial"/>
              </a:rPr>
              <a:t>clearly </a:t>
            </a:r>
            <a:r>
              <a:rPr sz="1150" spc="-70" dirty="0" smtClean="0">
                <a:latin typeface="Arial"/>
                <a:cs typeface="Arial"/>
              </a:rPr>
              <a:t>lays </a:t>
            </a:r>
            <a:r>
              <a:rPr sz="1150" spc="15" dirty="0" smtClean="0">
                <a:latin typeface="Arial"/>
                <a:cs typeface="Arial"/>
              </a:rPr>
              <a:t>out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5" dirty="0" smtClean="0">
                <a:latin typeface="Arial"/>
                <a:cs typeface="Arial"/>
              </a:rPr>
              <a:t>tasks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0" dirty="0" smtClean="0">
                <a:latin typeface="Arial"/>
                <a:cs typeface="Arial"/>
              </a:rPr>
              <a:t>each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eparation </a:t>
            </a:r>
            <a:r>
              <a:rPr sz="1150" spc="-40" dirty="0" smtClean="0">
                <a:latin typeface="Arial"/>
                <a:cs typeface="Arial"/>
              </a:rPr>
              <a:t>needed </a:t>
            </a:r>
            <a:r>
              <a:rPr sz="1150" spc="-10" dirty="0" smtClean="0">
                <a:latin typeface="Arial"/>
                <a:cs typeface="Arial"/>
              </a:rPr>
              <a:t>befo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" dirty="0" smtClean="0">
                <a:latin typeface="Arial"/>
                <a:cs typeface="Arial"/>
              </a:rPr>
              <a:t>after </a:t>
            </a:r>
            <a:r>
              <a:rPr sz="1150" spc="-40" dirty="0" smtClean="0">
                <a:latin typeface="Arial"/>
                <a:cs typeface="Arial"/>
              </a:rPr>
              <a:t>each. </a:t>
            </a:r>
            <a:r>
              <a:rPr sz="1150" spc="-70" dirty="0" smtClean="0">
                <a:latin typeface="Arial"/>
                <a:cs typeface="Arial"/>
              </a:rPr>
              <a:t>This is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aid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130" dirty="0" smtClean="0">
                <a:latin typeface="Arial"/>
                <a:cs typeface="Arial"/>
              </a:rPr>
              <a:t>CS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10" dirty="0" smtClean="0">
                <a:latin typeface="Arial"/>
                <a:cs typeface="Arial"/>
              </a:rPr>
              <a:t>both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10" dirty="0" smtClean="0">
                <a:latin typeface="Arial"/>
                <a:cs typeface="Arial"/>
              </a:rPr>
              <a:t>structu</a:t>
            </a:r>
            <a:r>
              <a:rPr sz="1150" spc="-3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10" dirty="0" smtClean="0">
                <a:latin typeface="Arial"/>
                <a:cs typeface="Arial"/>
              </a:rPr>
              <a:t>timeline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0" dirty="0" smtClean="0">
                <a:latin typeface="Arial"/>
                <a:cs typeface="Arial"/>
              </a:rPr>
              <a:t>discussion</a:t>
            </a:r>
            <a:r>
              <a:rPr sz="1150" spc="-30" dirty="0" smtClean="0">
                <a:latin typeface="Arial"/>
                <a:cs typeface="Arial"/>
              </a:rPr>
              <a:t> and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workplace </a:t>
            </a:r>
            <a:r>
              <a:rPr sz="1150" spc="-60" dirty="0" smtClean="0">
                <a:latin typeface="Arial"/>
                <a:cs typeface="Arial"/>
              </a:rPr>
              <a:t>based </a:t>
            </a:r>
            <a:r>
              <a:rPr sz="1150" spc="-65" dirty="0" smtClean="0">
                <a:latin typeface="Arial"/>
                <a:cs typeface="Arial"/>
              </a:rPr>
              <a:t>assessments.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hope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0" dirty="0" smtClean="0">
                <a:latin typeface="Arial"/>
                <a:cs typeface="Arial"/>
              </a:rPr>
              <a:t>this </a:t>
            </a:r>
            <a:r>
              <a:rPr sz="1150" spc="10" dirty="0" smtClean="0">
                <a:latin typeface="Arial"/>
                <a:cs typeface="Arial"/>
              </a:rPr>
              <a:t>would </a:t>
            </a:r>
            <a:r>
              <a:rPr sz="1150" spc="-35" dirty="0" smtClean="0">
                <a:latin typeface="Arial"/>
                <a:cs typeface="Arial"/>
              </a:rPr>
              <a:t>enable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75" dirty="0" smtClean="0">
                <a:latin typeface="Arial"/>
                <a:cs typeface="Arial"/>
              </a:rPr>
              <a:t>a mo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5" dirty="0" smtClean="0">
                <a:latin typeface="Arial"/>
                <a:cs typeface="Arial"/>
              </a:rPr>
              <a:t>focussed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0" dirty="0" smtClean="0">
                <a:latin typeface="Arial"/>
                <a:cs typeface="Arial"/>
              </a:rPr>
              <a:t>confident </a:t>
            </a:r>
            <a:r>
              <a:rPr sz="1150" spc="-20" dirty="0" smtClean="0">
                <a:latin typeface="Arial"/>
                <a:cs typeface="Arial"/>
              </a:rPr>
              <a:t>app</a:t>
            </a:r>
            <a:r>
              <a:rPr sz="1150" spc="-40" dirty="0" smtClean="0">
                <a:latin typeface="Arial"/>
                <a:cs typeface="Arial"/>
              </a:rPr>
              <a:t>roach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identifying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5" dirty="0" smtClean="0">
                <a:latin typeface="Arial"/>
                <a:cs typeface="Arial"/>
              </a:rPr>
              <a:t>meeting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objectives in </a:t>
            </a:r>
            <a:r>
              <a:rPr sz="1150" spc="-20" dirty="0" smtClean="0">
                <a:latin typeface="Arial"/>
                <a:cs typeface="Arial"/>
              </a:rPr>
              <a:t>trainee education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60" dirty="0" smtClean="0">
                <a:latin typeface="Arial"/>
                <a:cs typeface="Arial"/>
              </a:rPr>
              <a:t>assessment.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5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9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rl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lang="en-US" sz="1050" spc="-75" dirty="0" smtClean="0">
                <a:solidFill>
                  <a:srgbClr val="FFFFFF"/>
                </a:solidFill>
                <a:latin typeface="Arial"/>
                <a:cs typeface="Arial"/>
              </a:rPr>
              <a:t>  / R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457225" y="756005"/>
            <a:ext cx="4708750" cy="5858978"/>
          </a:xfrm>
          <a:custGeom>
            <a:avLst/>
            <a:gdLst/>
            <a:ahLst/>
            <a:cxnLst/>
            <a:rect l="l" t="t" r="r" b="b"/>
            <a:pathLst>
              <a:path w="4708750" h="5858978">
                <a:moveTo>
                  <a:pt x="215974" y="0"/>
                </a:moveTo>
                <a:lnTo>
                  <a:pt x="157438" y="216"/>
                </a:lnTo>
                <a:lnTo>
                  <a:pt x="110565" y="1728"/>
                </a:lnTo>
                <a:lnTo>
                  <a:pt x="59292" y="9261"/>
                </a:lnTo>
                <a:lnTo>
                  <a:pt x="19656" y="35937"/>
                </a:lnTo>
                <a:lnTo>
                  <a:pt x="5805" y="74088"/>
                </a:lnTo>
                <a:lnTo>
                  <a:pt x="702" y="132651"/>
                </a:lnTo>
                <a:lnTo>
                  <a:pt x="0" y="185194"/>
                </a:lnTo>
                <a:lnTo>
                  <a:pt x="0" y="5673810"/>
                </a:lnTo>
                <a:lnTo>
                  <a:pt x="702" y="5726353"/>
                </a:lnTo>
                <a:lnTo>
                  <a:pt x="3348" y="5767879"/>
                </a:lnTo>
                <a:lnTo>
                  <a:pt x="13797" y="5812348"/>
                </a:lnTo>
                <a:lnTo>
                  <a:pt x="46629" y="5845181"/>
                </a:lnTo>
                <a:lnTo>
                  <a:pt x="91098" y="5855630"/>
                </a:lnTo>
                <a:lnTo>
                  <a:pt x="132624" y="5858276"/>
                </a:lnTo>
                <a:lnTo>
                  <a:pt x="185167" y="5858978"/>
                </a:lnTo>
                <a:lnTo>
                  <a:pt x="4523583" y="5858978"/>
                </a:lnTo>
                <a:lnTo>
                  <a:pt x="4576125" y="5858276"/>
                </a:lnTo>
                <a:lnTo>
                  <a:pt x="4617651" y="5855630"/>
                </a:lnTo>
                <a:lnTo>
                  <a:pt x="4662121" y="5845181"/>
                </a:lnTo>
                <a:lnTo>
                  <a:pt x="4694953" y="5812348"/>
                </a:lnTo>
                <a:lnTo>
                  <a:pt x="4705402" y="5767879"/>
                </a:lnTo>
                <a:lnTo>
                  <a:pt x="4708048" y="5726353"/>
                </a:lnTo>
                <a:lnTo>
                  <a:pt x="4708750" y="5673810"/>
                </a:lnTo>
                <a:lnTo>
                  <a:pt x="4708750" y="185194"/>
                </a:lnTo>
                <a:lnTo>
                  <a:pt x="4708561" y="157465"/>
                </a:lnTo>
                <a:lnTo>
                  <a:pt x="4707049" y="110592"/>
                </a:lnTo>
                <a:lnTo>
                  <a:pt x="4699516" y="59319"/>
                </a:lnTo>
                <a:lnTo>
                  <a:pt x="4672840" y="19683"/>
                </a:lnTo>
                <a:lnTo>
                  <a:pt x="4634688" y="5832"/>
                </a:lnTo>
                <a:lnTo>
                  <a:pt x="4576125" y="729"/>
                </a:lnTo>
                <a:lnTo>
                  <a:pt x="215974" y="0"/>
                </a:lnTo>
                <a:close/>
              </a:path>
            </a:pathLst>
          </a:custGeom>
          <a:solidFill>
            <a:srgbClr val="DFF1F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457200" y="768705"/>
            <a:ext cx="4708804" cy="444500"/>
          </a:xfrm>
          <a:custGeom>
            <a:avLst/>
            <a:gdLst/>
            <a:ahLst/>
            <a:cxnLst/>
            <a:rect l="l" t="t" r="r" b="b"/>
            <a:pathLst>
              <a:path w="4708804" h="444500">
                <a:moveTo>
                  <a:pt x="204406" y="0"/>
                </a:moveTo>
                <a:lnTo>
                  <a:pt x="160066" y="281"/>
                </a:lnTo>
                <a:lnTo>
                  <a:pt x="109690" y="2622"/>
                </a:lnTo>
                <a:lnTo>
                  <a:pt x="65481" y="14068"/>
                </a:lnTo>
                <a:lnTo>
                  <a:pt x="37515" y="41652"/>
                </a:lnTo>
                <a:lnTo>
                  <a:pt x="20640" y="77277"/>
                </a:lnTo>
                <a:lnTo>
                  <a:pt x="2168" y="129092"/>
                </a:lnTo>
                <a:lnTo>
                  <a:pt x="0" y="444500"/>
                </a:lnTo>
                <a:lnTo>
                  <a:pt x="4708804" y="444500"/>
                </a:lnTo>
                <a:lnTo>
                  <a:pt x="4708804" y="143840"/>
                </a:lnTo>
                <a:lnTo>
                  <a:pt x="4705513" y="134137"/>
                </a:lnTo>
                <a:lnTo>
                  <a:pt x="4686689" y="94065"/>
                </a:lnTo>
                <a:lnTo>
                  <a:pt x="4656910" y="55729"/>
                </a:lnTo>
                <a:lnTo>
                  <a:pt x="4625864" y="31123"/>
                </a:lnTo>
                <a:lnTo>
                  <a:pt x="4586162" y="12414"/>
                </a:lnTo>
                <a:lnTo>
                  <a:pt x="4536735" y="1710"/>
                </a:lnTo>
                <a:lnTo>
                  <a:pt x="204406" y="0"/>
                </a:lnTo>
                <a:close/>
              </a:path>
            </a:pathLst>
          </a:custGeom>
          <a:solidFill>
            <a:srgbClr val="B7E1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 txBox="1"/>
          <p:nvPr/>
        </p:nvSpPr>
        <p:spPr>
          <a:xfrm>
            <a:off x="599300" y="885205"/>
            <a:ext cx="2435860" cy="2584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dirty="0" smtClean="0">
                <a:solidFill>
                  <a:srgbClr val="003060"/>
                </a:solidFill>
                <a:latin typeface="Myriad Pro"/>
                <a:cs typeface="Myriad Pro"/>
              </a:rPr>
              <a:t>Clinical Supe</a:t>
            </a:r>
            <a:r>
              <a:rPr sz="1600" spc="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visor </a:t>
            </a:r>
            <a:r>
              <a:rPr sz="1600" spc="20" dirty="0" smtClean="0">
                <a:solidFill>
                  <a:srgbClr val="003060"/>
                </a:solidFill>
                <a:latin typeface="Myriad Pro"/>
                <a:cs typeface="Myriad Pro"/>
              </a:rPr>
              <a:t>O</a:t>
            </a:r>
            <a:r>
              <a:rPr sz="1600" spc="-20" dirty="0" smtClean="0">
                <a:solidFill>
                  <a:srgbClr val="003060"/>
                </a:solidFill>
                <a:latin typeface="Myriad Pro"/>
                <a:cs typeface="Myriad Pro"/>
              </a:rPr>
              <a:t>v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1600" spc="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view</a:t>
            </a:r>
            <a:endParaRPr sz="1600">
              <a:latin typeface="Myriad Pro"/>
              <a:cs typeface="Myriad Pro"/>
            </a:endParaRPr>
          </a:p>
        </p:txBody>
      </p:sp>
      <p:sp>
        <p:nvSpPr>
          <p:cNvPr id="15" name="object 5"/>
          <p:cNvSpPr/>
          <p:nvPr/>
        </p:nvSpPr>
        <p:spPr>
          <a:xfrm>
            <a:off x="612279" y="166917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612279" y="191367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612279" y="253917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759695" y="2797334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759695" y="3041833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759695" y="3286333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759695" y="3530832"/>
            <a:ext cx="56035" cy="56356"/>
          </a:xfrm>
          <a:custGeom>
            <a:avLst/>
            <a:gdLst/>
            <a:ahLst/>
            <a:cxnLst/>
            <a:rect l="l" t="t" r="r" b="b"/>
            <a:pathLst>
              <a:path w="56035" h="56356">
                <a:moveTo>
                  <a:pt x="27804" y="56356"/>
                </a:moveTo>
                <a:lnTo>
                  <a:pt x="41470" y="52837"/>
                </a:lnTo>
                <a:lnTo>
                  <a:pt x="51505" y="43527"/>
                </a:lnTo>
                <a:lnTo>
                  <a:pt x="56035" y="30297"/>
                </a:lnTo>
                <a:lnTo>
                  <a:pt x="52843" y="15626"/>
                </a:lnTo>
                <a:lnTo>
                  <a:pt x="44216" y="5103"/>
                </a:lnTo>
                <a:lnTo>
                  <a:pt x="31820" y="0"/>
                </a:lnTo>
                <a:lnTo>
                  <a:pt x="16438" y="2862"/>
                </a:lnTo>
                <a:lnTo>
                  <a:pt x="5538" y="10930"/>
                </a:lnTo>
                <a:lnTo>
                  <a:pt x="0" y="22665"/>
                </a:lnTo>
                <a:lnTo>
                  <a:pt x="2565" y="38556"/>
                </a:lnTo>
                <a:lnTo>
                  <a:pt x="10184" y="49745"/>
                </a:lnTo>
                <a:lnTo>
                  <a:pt x="21404" y="55612"/>
                </a:lnTo>
                <a:lnTo>
                  <a:pt x="27804" y="56356"/>
                </a:lnTo>
                <a:close/>
              </a:path>
            </a:pathLst>
          </a:custGeom>
          <a:ln w="6350">
            <a:solidFill>
              <a:srgbClr val="00438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612279" y="43926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612279" y="46371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612279" y="507219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612279" y="56976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612279" y="632319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 txBox="1"/>
          <p:nvPr/>
        </p:nvSpPr>
        <p:spPr>
          <a:xfrm>
            <a:off x="599300" y="1314765"/>
            <a:ext cx="4451985" cy="51390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Role and </a:t>
            </a:r>
            <a:r>
              <a:rPr sz="1400" spc="-1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esponsibilities of </a:t>
            </a:r>
            <a:r>
              <a:rPr sz="1400" spc="-5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C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linical Supe</a:t>
            </a:r>
            <a:r>
              <a:rPr sz="1400" spc="3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r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visor </a:t>
            </a:r>
            <a:r>
              <a:rPr sz="1400" spc="-2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f</a:t>
            </a:r>
            <a:r>
              <a:rPr sz="1400" spc="0" dirty="0" smtClean="0">
                <a:solidFill>
                  <a:srgbClr val="003782"/>
                </a:solidFill>
                <a:latin typeface="Myriad Pro Light"/>
                <a:cs typeface="Myriad Pro Light"/>
              </a:rPr>
              <a:t>or GPST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600"/>
              </a:lnSpc>
              <a:spcBef>
                <a:spcPts val="36"/>
              </a:spcBef>
            </a:pPr>
            <a:endParaRPr sz="600"/>
          </a:p>
          <a:p>
            <a:pPr marL="156210">
              <a:lnSpc>
                <a:spcPct val="100000"/>
              </a:lnSpc>
            </a:pPr>
            <a:r>
              <a:rPr sz="1150" spc="-70" dirty="0" smtClean="0">
                <a:latin typeface="Arial"/>
                <a:cs typeface="Arial"/>
              </a:rPr>
              <a:t>Oversee </a:t>
            </a:r>
            <a:r>
              <a:rPr sz="1150" spc="-45" dirty="0" smtClean="0">
                <a:latin typeface="Arial"/>
                <a:cs typeface="Arial"/>
              </a:rPr>
              <a:t>day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day </a:t>
            </a:r>
            <a:r>
              <a:rPr sz="1150" spc="10" dirty="0" smtClean="0">
                <a:latin typeface="Arial"/>
                <a:cs typeface="Arial"/>
              </a:rPr>
              <a:t>work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(di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ect </a:t>
            </a:r>
            <a:r>
              <a:rPr sz="1150" spc="-15" dirty="0" smtClean="0">
                <a:latin typeface="Arial"/>
                <a:cs typeface="Arial"/>
              </a:rPr>
              <a:t>contact or </a:t>
            </a:r>
            <a:r>
              <a:rPr sz="1150" spc="-30" dirty="0" smtClean="0">
                <a:latin typeface="Arial"/>
                <a:cs typeface="Arial"/>
              </a:rPr>
              <a:t>delegated)</a:t>
            </a:r>
            <a:endParaRPr sz="1150">
              <a:latin typeface="Arial"/>
              <a:cs typeface="Arial"/>
            </a:endParaRPr>
          </a:p>
          <a:p>
            <a:pPr marL="156210" marR="675005" indent="0">
              <a:lnSpc>
                <a:spcPct val="108700"/>
              </a:lnSpc>
              <a:spcBef>
                <a:spcPts val="425"/>
              </a:spcBef>
            </a:pPr>
            <a:r>
              <a:rPr sz="1150" spc="-20" dirty="0" smtClean="0">
                <a:latin typeface="Arial"/>
                <a:cs typeface="Arial"/>
              </a:rPr>
              <a:t>Hold 3 </a:t>
            </a:r>
            <a:r>
              <a:rPr sz="1150" spc="-15" dirty="0" smtClean="0">
                <a:latin typeface="Arial"/>
                <a:cs typeface="Arial"/>
              </a:rPr>
              <a:t>formative </a:t>
            </a:r>
            <a:r>
              <a:rPr sz="1150" spc="-30" dirty="0" smtClean="0">
                <a:latin typeface="Arial"/>
                <a:cs typeface="Arial"/>
              </a:rPr>
              <a:t>meetings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30" dirty="0" smtClean="0">
                <a:latin typeface="Arial"/>
                <a:cs typeface="Arial"/>
              </a:rPr>
              <a:t>using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“Super </a:t>
            </a:r>
            <a:r>
              <a:rPr sz="1150" spc="-15" dirty="0" smtClean="0">
                <a:latin typeface="Arial"/>
                <a:cs typeface="Arial"/>
              </a:rPr>
              <a:t>Condensed”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35" dirty="0" smtClean="0">
                <a:latin typeface="Arial"/>
                <a:cs typeface="Arial"/>
              </a:rPr>
              <a:t>Guide </a:t>
            </a:r>
            <a:r>
              <a:rPr sz="1150" spc="-25" dirty="0" smtClean="0">
                <a:latin typeface="Arial"/>
                <a:cs typeface="Arial"/>
              </a:rPr>
              <a:t>(gather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collate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5" dirty="0" smtClean="0">
                <a:latin typeface="Arial"/>
                <a:cs typeface="Arial"/>
              </a:rPr>
              <a:t>information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40" dirty="0" smtClean="0">
                <a:latin typeface="Arial"/>
                <a:cs typeface="Arial"/>
              </a:rPr>
              <a:t>sou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85" dirty="0" smtClean="0">
                <a:latin typeface="Arial"/>
                <a:cs typeface="Arial"/>
              </a:rPr>
              <a:t>ces)</a:t>
            </a:r>
            <a:endParaRPr sz="1150">
              <a:latin typeface="Arial"/>
              <a:cs typeface="Arial"/>
            </a:endParaRPr>
          </a:p>
          <a:p>
            <a:pPr marL="300355" marR="1394460" indent="-144145">
              <a:lnSpc>
                <a:spcPct val="139500"/>
              </a:lnSpc>
            </a:pPr>
            <a:r>
              <a:rPr sz="1150" spc="-55" dirty="0" smtClean="0">
                <a:latin typeface="Arial"/>
                <a:cs typeface="Arial"/>
              </a:rPr>
              <a:t>Sign </a:t>
            </a:r>
            <a:r>
              <a:rPr sz="1150" spc="35" dirty="0" smtClean="0">
                <a:latin typeface="Arial"/>
                <a:cs typeface="Arial"/>
              </a:rPr>
              <a:t>o</a:t>
            </a:r>
            <a:r>
              <a:rPr sz="1150" spc="-10" dirty="0" smtClean="0">
                <a:latin typeface="Arial"/>
                <a:cs typeface="Arial"/>
              </a:rPr>
              <a:t>f</a:t>
            </a:r>
            <a:r>
              <a:rPr sz="1150" spc="60" dirty="0" smtClean="0">
                <a:latin typeface="Arial"/>
                <a:cs typeface="Arial"/>
              </a:rPr>
              <a:t>f </a:t>
            </a:r>
            <a:r>
              <a:rPr sz="1150" spc="-25" dirty="0" smtClean="0">
                <a:latin typeface="Arial"/>
                <a:cs typeface="Arial"/>
              </a:rPr>
              <a:t>W</a:t>
            </a:r>
            <a:r>
              <a:rPr sz="1150" spc="-30" dirty="0" smtClean="0">
                <a:latin typeface="Arial"/>
                <a:cs typeface="Arial"/>
              </a:rPr>
              <a:t>orkplace </a:t>
            </a:r>
            <a:r>
              <a:rPr sz="1150" spc="-60" dirty="0" smtClean="0">
                <a:latin typeface="Arial"/>
                <a:cs typeface="Arial"/>
              </a:rPr>
              <a:t>based </a:t>
            </a:r>
            <a:r>
              <a:rPr sz="1150" spc="-75" dirty="0" smtClean="0">
                <a:latin typeface="Arial"/>
                <a:cs typeface="Arial"/>
              </a:rPr>
              <a:t>assessments </a:t>
            </a:r>
            <a:r>
              <a:rPr sz="1150" spc="-80" dirty="0" smtClean="0">
                <a:latin typeface="Arial"/>
                <a:cs typeface="Arial"/>
              </a:rPr>
              <a:t>(WPBA)</a:t>
            </a:r>
            <a:r>
              <a:rPr sz="1150" spc="-40" dirty="0" smtClean="0">
                <a:latin typeface="Arial"/>
                <a:cs typeface="Arial"/>
              </a:rPr>
              <a:t> 3 </a:t>
            </a:r>
            <a:r>
              <a:rPr sz="1150" spc="-70" dirty="0" smtClean="0">
                <a:latin typeface="Arial"/>
                <a:cs typeface="Arial"/>
              </a:rPr>
              <a:t>x </a:t>
            </a:r>
            <a:r>
              <a:rPr sz="1150" spc="-85" dirty="0" smtClean="0">
                <a:latin typeface="Arial"/>
                <a:cs typeface="Arial"/>
              </a:rPr>
              <a:t>Case </a:t>
            </a:r>
            <a:r>
              <a:rPr sz="1150" spc="-80" dirty="0" smtClean="0">
                <a:latin typeface="Arial"/>
                <a:cs typeface="Arial"/>
              </a:rPr>
              <a:t>Based </a:t>
            </a:r>
            <a:r>
              <a:rPr sz="1150" spc="-55" dirty="0" smtClean="0">
                <a:latin typeface="Arial"/>
                <a:cs typeface="Arial"/>
              </a:rPr>
              <a:t>discussions </a:t>
            </a:r>
            <a:r>
              <a:rPr sz="1150" spc="-80" dirty="0" smtClean="0">
                <a:latin typeface="Arial"/>
                <a:cs typeface="Arial"/>
              </a:rPr>
              <a:t>(CBD)</a:t>
            </a:r>
            <a:endParaRPr sz="1150">
              <a:latin typeface="Arial"/>
              <a:cs typeface="Arial"/>
            </a:endParaRPr>
          </a:p>
          <a:p>
            <a:pPr marL="300355" marR="1240155">
              <a:lnSpc>
                <a:spcPct val="139500"/>
              </a:lnSpc>
            </a:pPr>
            <a:r>
              <a:rPr sz="1150" dirty="0" smtClean="0">
                <a:latin typeface="Arial"/>
                <a:cs typeface="Arial"/>
              </a:rPr>
              <a:t>3 </a:t>
            </a:r>
            <a:r>
              <a:rPr sz="1150" spc="-70" dirty="0" smtClean="0">
                <a:latin typeface="Arial"/>
                <a:cs typeface="Arial"/>
              </a:rPr>
              <a:t>x </a:t>
            </a:r>
            <a:r>
              <a:rPr sz="1150" spc="-15" dirty="0" smtClean="0">
                <a:latin typeface="Arial"/>
                <a:cs typeface="Arial"/>
              </a:rPr>
              <a:t>Mini-Clinical </a:t>
            </a:r>
            <a:r>
              <a:rPr sz="1150" spc="-35" dirty="0" smtClean="0">
                <a:latin typeface="Arial"/>
                <a:cs typeface="Arial"/>
              </a:rPr>
              <a:t>Evaluation </a:t>
            </a:r>
            <a:r>
              <a:rPr sz="1150" spc="-95" dirty="0" smtClean="0">
                <a:latin typeface="Arial"/>
                <a:cs typeface="Arial"/>
              </a:rPr>
              <a:t>Exe</a:t>
            </a:r>
            <a:r>
              <a:rPr sz="1150" spc="-8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cise </a:t>
            </a:r>
            <a:r>
              <a:rPr sz="1150" spc="-40" dirty="0" smtClean="0">
                <a:latin typeface="Arial"/>
                <a:cs typeface="Arial"/>
              </a:rPr>
              <a:t>(Mini-CEX)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Di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ect </a:t>
            </a:r>
            <a:r>
              <a:rPr sz="1150" spc="-35" dirty="0" smtClean="0">
                <a:latin typeface="Arial"/>
                <a:cs typeface="Arial"/>
              </a:rPr>
              <a:t>Observation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35" dirty="0" smtClean="0">
                <a:latin typeface="Arial"/>
                <a:cs typeface="Arial"/>
              </a:rPr>
              <a:t>P</a:t>
            </a:r>
            <a:r>
              <a:rPr sz="1150" spc="-90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ocedural </a:t>
            </a:r>
            <a:r>
              <a:rPr sz="1150" spc="-55" dirty="0" smtClean="0">
                <a:latin typeface="Arial"/>
                <a:cs typeface="Arial"/>
              </a:rPr>
              <a:t>Skills </a:t>
            </a:r>
            <a:r>
              <a:rPr sz="1150" spc="-110" dirty="0" smtClean="0">
                <a:latin typeface="Arial"/>
                <a:cs typeface="Arial"/>
              </a:rPr>
              <a:t>(DOPS)</a:t>
            </a:r>
            <a:r>
              <a:rPr sz="1150" spc="-55" dirty="0" smtClean="0">
                <a:latin typeface="Arial"/>
                <a:cs typeface="Arial"/>
              </a:rPr>
              <a:t> Multi-sou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ce </a:t>
            </a:r>
            <a:r>
              <a:rPr sz="1150" spc="-30" dirty="0" smtClean="0">
                <a:latin typeface="Arial"/>
                <a:cs typeface="Arial"/>
              </a:rPr>
              <a:t>feedback </a:t>
            </a:r>
            <a:r>
              <a:rPr sz="1150" spc="-90" dirty="0" smtClean="0">
                <a:latin typeface="Arial"/>
                <a:cs typeface="Arial"/>
              </a:rPr>
              <a:t>(MSF) 5 </a:t>
            </a:r>
            <a:r>
              <a:rPr sz="1150" spc="-35" dirty="0" smtClean="0">
                <a:latin typeface="Arial"/>
                <a:cs typeface="Arial"/>
              </a:rPr>
              <a:t>clinicians </a:t>
            </a:r>
            <a:r>
              <a:rPr sz="1150" spc="-25" dirty="0" smtClean="0">
                <a:latin typeface="Arial"/>
                <a:cs typeface="Arial"/>
              </a:rPr>
              <a:t>only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00"/>
              </a:lnSpc>
              <a:spcBef>
                <a:spcPts val="7"/>
              </a:spcBef>
            </a:pPr>
            <a:endParaRPr sz="500"/>
          </a:p>
          <a:p>
            <a:pPr marL="156210" marR="177800">
              <a:lnSpc>
                <a:spcPct val="104299"/>
              </a:lnSpc>
            </a:pPr>
            <a:r>
              <a:rPr sz="1150" spc="-15" dirty="0" smtClean="0">
                <a:latin typeface="Arial"/>
                <a:cs typeface="Arial"/>
              </a:rPr>
              <a:t>N</a:t>
            </a:r>
            <a:r>
              <a:rPr sz="1150" spc="-70" dirty="0" smtClean="0">
                <a:latin typeface="Arial"/>
                <a:cs typeface="Arial"/>
              </a:rPr>
              <a:t>B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-150" dirty="0" smtClean="0">
                <a:latin typeface="Arial"/>
                <a:cs typeface="Arial"/>
              </a:rPr>
              <a:t>ss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150" dirty="0" smtClean="0">
                <a:latin typeface="Arial"/>
                <a:cs typeface="Arial"/>
              </a:rPr>
              <a:t>ss</a:t>
            </a:r>
            <a:r>
              <a:rPr sz="1150" spc="40" dirty="0" smtClean="0">
                <a:latin typeface="Arial"/>
                <a:cs typeface="Arial"/>
              </a:rPr>
              <a:t>m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0" dirty="0" smtClean="0">
                <a:latin typeface="Arial"/>
                <a:cs typeface="Arial"/>
              </a:rPr>
              <a:t>n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35" dirty="0" smtClean="0">
                <a:latin typeface="Arial"/>
                <a:cs typeface="Arial"/>
              </a:rPr>
              <a:t>s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55" dirty="0" smtClean="0">
                <a:latin typeface="Arial"/>
                <a:cs typeface="Arial"/>
              </a:rPr>
              <a:t>n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b</a:t>
            </a:r>
            <a:r>
              <a:rPr sz="1150" spc="0" dirty="0" smtClean="0">
                <a:latin typeface="Arial"/>
                <a:cs typeface="Arial"/>
              </a:rPr>
              <a:t>e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und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k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55" dirty="0" smtClean="0">
                <a:latin typeface="Arial"/>
                <a:cs typeface="Arial"/>
              </a:rPr>
              <a:t>n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b</a:t>
            </a:r>
            <a:r>
              <a:rPr sz="1150" spc="0" dirty="0" smtClean="0">
                <a:latin typeface="Arial"/>
                <a:cs typeface="Arial"/>
              </a:rPr>
              <a:t>y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o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0" dirty="0" smtClean="0">
                <a:latin typeface="Arial"/>
                <a:cs typeface="Arial"/>
              </a:rPr>
              <a:t>h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60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0" dirty="0" smtClean="0">
                <a:latin typeface="Arial"/>
                <a:cs typeface="Arial"/>
              </a:rPr>
              <a:t>pp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40" dirty="0" smtClean="0">
                <a:latin typeface="Arial"/>
                <a:cs typeface="Arial"/>
              </a:rPr>
              <a:t>op</a:t>
            </a:r>
            <a:r>
              <a:rPr sz="1150" spc="45" dirty="0" smtClean="0">
                <a:latin typeface="Arial"/>
                <a:cs typeface="Arial"/>
              </a:rPr>
              <a:t>ri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e </a:t>
            </a:r>
            <a:r>
              <a:rPr sz="1150" spc="40" dirty="0" smtClean="0">
                <a:latin typeface="Arial"/>
                <a:cs typeface="Arial"/>
              </a:rPr>
              <a:t>m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0" dirty="0" smtClean="0">
                <a:latin typeface="Arial"/>
                <a:cs typeface="Arial"/>
              </a:rPr>
              <a:t>mb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35" dirty="0" smtClean="0">
                <a:latin typeface="Arial"/>
                <a:cs typeface="Arial"/>
              </a:rPr>
              <a:t>s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o</a:t>
            </a:r>
            <a:r>
              <a:rPr sz="1150" spc="120" dirty="0" smtClean="0">
                <a:latin typeface="Arial"/>
                <a:cs typeface="Arial"/>
              </a:rPr>
              <a:t>f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85" dirty="0" smtClean="0">
                <a:latin typeface="Arial"/>
                <a:cs typeface="Arial"/>
              </a:rPr>
              <a:t>f</a:t>
            </a:r>
            <a:r>
              <a:rPr sz="1150" spc="105" dirty="0" smtClean="0">
                <a:latin typeface="Arial"/>
                <a:cs typeface="Arial"/>
              </a:rPr>
              <a:t>f</a:t>
            </a:r>
            <a:r>
              <a:rPr sz="1150" spc="0" dirty="0" smtClean="0">
                <a:latin typeface="Arial"/>
                <a:cs typeface="Arial"/>
              </a:rPr>
              <a:t>: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5" dirty="0" smtClean="0">
                <a:latin typeface="Arial"/>
                <a:cs typeface="Arial"/>
              </a:rPr>
              <a:t>A</a:t>
            </a:r>
            <a:r>
              <a:rPr sz="1150" spc="-150" dirty="0" smtClean="0">
                <a:latin typeface="Arial"/>
                <a:cs typeface="Arial"/>
              </a:rPr>
              <a:t>ss</a:t>
            </a:r>
            <a:r>
              <a:rPr sz="1150" spc="40" dirty="0" smtClean="0">
                <a:latin typeface="Arial"/>
                <a:cs typeface="Arial"/>
              </a:rPr>
              <a:t>o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e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40" dirty="0" smtClean="0">
                <a:latin typeface="Arial"/>
                <a:cs typeface="Arial"/>
              </a:rPr>
              <a:t>p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li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,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85" dirty="0" smtClean="0">
                <a:latin typeface="Arial"/>
                <a:cs typeface="Arial"/>
              </a:rPr>
              <a:t>f</a:t>
            </a:r>
            <a:r>
              <a:rPr sz="1150" spc="120" dirty="0" smtClean="0">
                <a:latin typeface="Arial"/>
                <a:cs typeface="Arial"/>
              </a:rPr>
              <a:t>f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g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0" dirty="0" smtClean="0">
                <a:latin typeface="Arial"/>
                <a:cs typeface="Arial"/>
              </a:rPr>
              <a:t>d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,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0" dirty="0" smtClean="0">
                <a:latin typeface="Arial"/>
                <a:cs typeface="Arial"/>
              </a:rPr>
              <a:t>nh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0" dirty="0" smtClean="0">
                <a:latin typeface="Arial"/>
                <a:cs typeface="Arial"/>
              </a:rPr>
              <a:t>n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55" dirty="0" smtClean="0">
                <a:latin typeface="Arial"/>
                <a:cs typeface="Arial"/>
              </a:rPr>
              <a:t>d</a:t>
            </a:r>
            <a:r>
              <a:rPr sz="1150" spc="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nu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e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40" dirty="0" smtClean="0">
                <a:latin typeface="Arial"/>
                <a:cs typeface="Arial"/>
              </a:rPr>
              <a:t>p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40" dirty="0" smtClean="0">
                <a:latin typeface="Arial"/>
                <a:cs typeface="Arial"/>
              </a:rPr>
              <a:t>on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0" dirty="0" smtClean="0">
                <a:latin typeface="Arial"/>
                <a:cs typeface="Arial"/>
              </a:rPr>
              <a:t>,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50" dirty="0" smtClean="0">
                <a:latin typeface="Arial"/>
                <a:cs typeface="Arial"/>
              </a:rPr>
              <a:t>s</a:t>
            </a:r>
            <a:r>
              <a:rPr sz="1150" spc="40" dirty="0" smtClean="0">
                <a:latin typeface="Arial"/>
                <a:cs typeface="Arial"/>
              </a:rPr>
              <a:t>p</a:t>
            </a:r>
            <a:r>
              <a:rPr sz="1150" spc="-15" dirty="0" smtClean="0">
                <a:latin typeface="Arial"/>
                <a:cs typeface="Arial"/>
              </a:rPr>
              <a:t>e</a:t>
            </a:r>
            <a:r>
              <a:rPr sz="1150" spc="-85" dirty="0" smtClean="0">
                <a:latin typeface="Arial"/>
                <a:cs typeface="Arial"/>
              </a:rPr>
              <a:t>c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l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y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105" dirty="0" smtClean="0">
                <a:latin typeface="Arial"/>
                <a:cs typeface="Arial"/>
              </a:rPr>
              <a:t>t</a:t>
            </a:r>
            <a:r>
              <a:rPr sz="1150" spc="4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a</a:t>
            </a:r>
            <a:r>
              <a:rPr sz="1150" spc="45" dirty="0" smtClean="0">
                <a:latin typeface="Arial"/>
                <a:cs typeface="Arial"/>
              </a:rPr>
              <a:t>i</a:t>
            </a:r>
            <a:r>
              <a:rPr sz="1150" spc="40" dirty="0" smtClean="0">
                <a:latin typeface="Arial"/>
                <a:cs typeface="Arial"/>
              </a:rPr>
              <a:t>n</a:t>
            </a:r>
            <a:r>
              <a:rPr sz="1150" spc="-15" dirty="0" smtClean="0">
                <a:latin typeface="Arial"/>
                <a:cs typeface="Arial"/>
              </a:rPr>
              <a:t>ee</a:t>
            </a:r>
            <a:r>
              <a:rPr sz="1150" spc="-135" dirty="0" smtClean="0">
                <a:latin typeface="Arial"/>
                <a:cs typeface="Arial"/>
              </a:rPr>
              <a:t>s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&gt;</a:t>
            </a:r>
            <a:r>
              <a:rPr sz="1150" spc="-215" dirty="0" smtClean="0">
                <a:latin typeface="Arial"/>
                <a:cs typeface="Arial"/>
              </a:rPr>
              <a:t>S</a:t>
            </a:r>
            <a:r>
              <a:rPr sz="1150" spc="-90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4</a:t>
            </a:r>
            <a:endParaRPr sz="1150">
              <a:latin typeface="Arial"/>
              <a:cs typeface="Arial"/>
            </a:endParaRPr>
          </a:p>
          <a:p>
            <a:pPr marL="156210" marR="142240">
              <a:lnSpc>
                <a:spcPct val="139500"/>
              </a:lnSpc>
              <a:spcBef>
                <a:spcPts val="140"/>
              </a:spcBef>
            </a:pPr>
            <a:r>
              <a:rPr sz="1150" spc="-75" dirty="0" smtClean="0">
                <a:latin typeface="Arial"/>
                <a:cs typeface="Arial"/>
              </a:rPr>
              <a:t>Ensu</a:t>
            </a:r>
            <a:r>
              <a:rPr sz="1150" spc="-7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0" dirty="0" smtClean="0">
                <a:latin typeface="Arial"/>
                <a:cs typeface="Arial"/>
              </a:rPr>
              <a:t>trainees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25" dirty="0" smtClean="0">
                <a:latin typeface="Arial"/>
                <a:cs typeface="Arial"/>
              </a:rPr>
              <a:t>awa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esponsibilities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" dirty="0" smtClean="0">
                <a:latin typeface="Arial"/>
                <a:cs typeface="Arial"/>
              </a:rPr>
              <a:t>patient </a:t>
            </a:r>
            <a:r>
              <a:rPr sz="1150" spc="-40" dirty="0" smtClean="0">
                <a:latin typeface="Arial"/>
                <a:cs typeface="Arial"/>
              </a:rPr>
              <a:t>safety</a:t>
            </a:r>
            <a:r>
              <a:rPr sz="1150" spc="-25" dirty="0" smtClean="0">
                <a:latin typeface="Arial"/>
                <a:cs typeface="Arial"/>
              </a:rPr>
              <a:t> </a:t>
            </a:r>
            <a:r>
              <a:rPr sz="1150" spc="-100" dirty="0" smtClean="0">
                <a:latin typeface="Arial"/>
                <a:cs typeface="Arial"/>
              </a:rPr>
              <a:t>Be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</a:t>
            </a:r>
            <a:r>
              <a:rPr sz="1150" spc="-70" dirty="0" smtClean="0">
                <a:latin typeface="Arial"/>
                <a:cs typeface="Arial"/>
              </a:rPr>
              <a:t>’</a:t>
            </a:r>
            <a:r>
              <a:rPr sz="1150" spc="-135" dirty="0" smtClean="0">
                <a:latin typeface="Arial"/>
                <a:cs typeface="Arial"/>
              </a:rPr>
              <a:t>s </a:t>
            </a:r>
            <a:r>
              <a:rPr sz="1150" spc="-5" dirty="0" smtClean="0">
                <a:latin typeface="Arial"/>
                <a:cs typeface="Arial"/>
              </a:rPr>
              <a:t>initial </a:t>
            </a:r>
            <a:r>
              <a:rPr sz="1150" spc="10" dirty="0" smtClean="0">
                <a:latin typeface="Arial"/>
                <a:cs typeface="Arial"/>
              </a:rPr>
              <a:t>point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5" dirty="0" smtClean="0">
                <a:latin typeface="Arial"/>
                <a:cs typeface="Arial"/>
              </a:rPr>
              <a:t>contact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35" dirty="0" smtClean="0">
                <a:latin typeface="Arial"/>
                <a:cs typeface="Arial"/>
              </a:rPr>
              <a:t>specific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elating </a:t>
            </a:r>
            <a:r>
              <a:rPr sz="1150" spc="25" dirty="0" smtClean="0">
                <a:latin typeface="Arial"/>
                <a:cs typeface="Arial"/>
              </a:rPr>
              <a:t>to</a:t>
            </a:r>
            <a:endParaRPr sz="1150">
              <a:latin typeface="Arial"/>
              <a:cs typeface="Arial"/>
            </a:endParaRPr>
          </a:p>
          <a:p>
            <a:pPr marL="156210">
              <a:lnSpc>
                <a:spcPct val="100000"/>
              </a:lnSpc>
              <a:spcBef>
                <a:spcPts val="120"/>
              </a:spcBef>
            </a:pP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0" dirty="0" smtClean="0">
                <a:latin typeface="Arial"/>
                <a:cs typeface="Arial"/>
              </a:rPr>
              <a:t>post</a:t>
            </a:r>
            <a:endParaRPr sz="1150">
              <a:latin typeface="Arial"/>
              <a:cs typeface="Arial"/>
            </a:endParaRPr>
          </a:p>
          <a:p>
            <a:pPr marL="156210" marR="458470" indent="0">
              <a:lnSpc>
                <a:spcPct val="108700"/>
              </a:lnSpc>
              <a:spcBef>
                <a:spcPts val="425"/>
              </a:spcBef>
            </a:pPr>
            <a:r>
              <a:rPr sz="1150" spc="-25" dirty="0" smtClean="0">
                <a:latin typeface="Arial"/>
                <a:cs typeface="Arial"/>
              </a:rPr>
              <a:t>Support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in </a:t>
            </a:r>
            <a:r>
              <a:rPr sz="1150" spc="-10" dirty="0" smtClean="0">
                <a:latin typeface="Arial"/>
                <a:cs typeface="Arial"/>
              </a:rPr>
              <a:t>attending </a:t>
            </a:r>
            <a:r>
              <a:rPr sz="1150" spc="-150" dirty="0" smtClean="0">
                <a:latin typeface="Arial"/>
                <a:cs typeface="Arial"/>
              </a:rPr>
              <a:t>GPST </a:t>
            </a:r>
            <a:r>
              <a:rPr sz="1150" spc="-45" dirty="0" smtClean="0">
                <a:latin typeface="Arial"/>
                <a:cs typeface="Arial"/>
              </a:rPr>
              <a:t>focussed </a:t>
            </a:r>
            <a:r>
              <a:rPr sz="1150" spc="-25" dirty="0" smtClean="0">
                <a:latin typeface="Arial"/>
                <a:cs typeface="Arial"/>
              </a:rPr>
              <a:t>educational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opportunities: </a:t>
            </a:r>
            <a:r>
              <a:rPr sz="1150" spc="-105" dirty="0" smtClean="0">
                <a:latin typeface="Arial"/>
                <a:cs typeface="Arial"/>
              </a:rPr>
              <a:t>HBGL </a:t>
            </a:r>
            <a:r>
              <a:rPr sz="1150" spc="-10" dirty="0" smtClean="0">
                <a:latin typeface="Arial"/>
                <a:cs typeface="Arial"/>
              </a:rPr>
              <a:t>monthly </a:t>
            </a:r>
            <a:r>
              <a:rPr sz="1150" spc="-15" dirty="0" smtClean="0">
                <a:latin typeface="Arial"/>
                <a:cs typeface="Arial"/>
              </a:rPr>
              <a:t>meeting; </a:t>
            </a:r>
            <a:r>
              <a:rPr sz="1150" spc="-150" dirty="0" smtClean="0">
                <a:latin typeface="Arial"/>
                <a:cs typeface="Arial"/>
              </a:rPr>
              <a:t>GPST </a:t>
            </a:r>
            <a:r>
              <a:rPr sz="1150" spc="-30" dirty="0" smtClean="0">
                <a:latin typeface="Arial"/>
                <a:cs typeface="Arial"/>
              </a:rPr>
              <a:t>Co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20" dirty="0" smtClean="0">
                <a:latin typeface="Arial"/>
                <a:cs typeface="Arial"/>
              </a:rPr>
              <a:t>Curriculum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Course.</a:t>
            </a:r>
            <a:endParaRPr sz="1150">
              <a:latin typeface="Arial"/>
              <a:cs typeface="Arial"/>
            </a:endParaRPr>
          </a:p>
          <a:p>
            <a:pPr marL="156210" marR="501650" indent="0">
              <a:lnSpc>
                <a:spcPct val="108700"/>
              </a:lnSpc>
              <a:spcBef>
                <a:spcPts val="425"/>
              </a:spcBef>
            </a:pPr>
            <a:r>
              <a:rPr sz="1150" spc="-20" dirty="0" smtClean="0">
                <a:latin typeface="Arial"/>
                <a:cs typeface="Arial"/>
              </a:rPr>
              <a:t>Communicate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eco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 </a:t>
            </a:r>
            <a:r>
              <a:rPr sz="1150" spc="-20" dirty="0" smtClean="0">
                <a:latin typeface="Arial"/>
                <a:cs typeface="Arial"/>
              </a:rPr>
              <a:t>app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opriately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40" dirty="0" smtClean="0">
                <a:latin typeface="Arial"/>
                <a:cs typeface="Arial"/>
              </a:rPr>
              <a:t>conce</a:t>
            </a:r>
            <a:r>
              <a:rPr sz="1150" spc="-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ns </a:t>
            </a:r>
            <a:r>
              <a:rPr sz="1150" spc="-10" dirty="0" smtClean="0">
                <a:latin typeface="Arial"/>
                <a:cs typeface="Arial"/>
              </a:rPr>
              <a:t>about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0" dirty="0" smtClean="0">
                <a:latin typeface="Arial"/>
                <a:cs typeface="Arial"/>
              </a:rPr>
              <a:t>trainee</a:t>
            </a:r>
            <a:r>
              <a:rPr sz="1150" spc="-70" dirty="0" smtClean="0">
                <a:latin typeface="Arial"/>
                <a:cs typeface="Arial"/>
              </a:rPr>
              <a:t>’</a:t>
            </a:r>
            <a:r>
              <a:rPr sz="1150" spc="-135" dirty="0" smtClean="0">
                <a:latin typeface="Arial"/>
                <a:cs typeface="Arial"/>
              </a:rPr>
              <a:t>s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35" dirty="0" smtClean="0">
                <a:latin typeface="Arial"/>
                <a:cs typeface="Arial"/>
              </a:rPr>
              <a:t>Educational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TPD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00"/>
              </a:lnSpc>
              <a:spcBef>
                <a:spcPts val="45"/>
              </a:spcBef>
            </a:pPr>
            <a:endParaRPr sz="500"/>
          </a:p>
          <a:p>
            <a:pPr marL="156210">
              <a:lnSpc>
                <a:spcPct val="100000"/>
              </a:lnSpc>
            </a:pP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60" dirty="0" smtClean="0">
                <a:latin typeface="Arial"/>
                <a:cs typeface="Arial"/>
              </a:rPr>
              <a:t>Supervisors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</a:t>
            </a:r>
            <a:r>
              <a:rPr sz="1150" spc="-114" dirty="0" smtClean="0">
                <a:latin typeface="Arial"/>
                <a:cs typeface="Arial"/>
              </a:rPr>
              <a:t>(CSR)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end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5" dirty="0" smtClean="0">
                <a:latin typeface="Arial"/>
                <a:cs typeface="Arial"/>
              </a:rPr>
              <a:t>placement</a:t>
            </a:r>
            <a:endParaRPr sz="1150">
              <a:latin typeface="Arial"/>
              <a:cs typeface="Arial"/>
            </a:endParaRPr>
          </a:p>
        </p:txBody>
      </p:sp>
      <p:sp>
        <p:nvSpPr>
          <p:cNvPr id="28" name="object 18"/>
          <p:cNvSpPr txBox="1"/>
          <p:nvPr/>
        </p:nvSpPr>
        <p:spPr>
          <a:xfrm>
            <a:off x="5513299" y="828554"/>
            <a:ext cx="4654550" cy="12465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400" b="1" dirty="0" smtClean="0">
                <a:solidFill>
                  <a:srgbClr val="003782"/>
                </a:solidFill>
                <a:latin typeface="Myriad Pro"/>
                <a:cs typeface="Myriad Pro"/>
              </a:rPr>
              <a:t>Guide </a:t>
            </a:r>
            <a:r>
              <a:rPr sz="1400" b="1" spc="-10" dirty="0" smtClean="0">
                <a:solidFill>
                  <a:srgbClr val="003782"/>
                </a:solidFill>
                <a:latin typeface="Myriad Pro"/>
                <a:cs typeface="Myriad Pro"/>
              </a:rPr>
              <a:t>t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o </a:t>
            </a:r>
            <a:r>
              <a:rPr sz="1400" b="1" spc="-5" dirty="0" smtClean="0">
                <a:solidFill>
                  <a:srgbClr val="003782"/>
                </a:solidFill>
                <a:latin typeface="Myriad Pro"/>
                <a:cs typeface="Myriad Pro"/>
              </a:rPr>
              <a:t>C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lini</a:t>
            </a:r>
            <a:r>
              <a:rPr sz="1400" b="1" spc="5" dirty="0" smtClean="0">
                <a:solidFill>
                  <a:srgbClr val="003782"/>
                </a:solidFill>
                <a:latin typeface="Myriad Pro"/>
                <a:cs typeface="Myriad Pro"/>
              </a:rPr>
              <a:t>c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al Supe</a:t>
            </a:r>
            <a:r>
              <a:rPr sz="1400" b="1" spc="25" dirty="0" smtClean="0">
                <a:solidFill>
                  <a:srgbClr val="003782"/>
                </a:solidFill>
                <a:latin typeface="Myriad Pro"/>
                <a:cs typeface="Myriad Pro"/>
              </a:rPr>
              <a:t>r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visor Repo</a:t>
            </a:r>
            <a:r>
              <a:rPr sz="1400" b="1" spc="25" dirty="0" smtClean="0">
                <a:solidFill>
                  <a:srgbClr val="003782"/>
                </a:solidFill>
                <a:latin typeface="Myriad Pro"/>
                <a:cs typeface="Myriad Pro"/>
              </a:rPr>
              <a:t>r</a:t>
            </a:r>
            <a:r>
              <a:rPr sz="1400" b="1" spc="0" dirty="0" smtClean="0">
                <a:solidFill>
                  <a:srgbClr val="003782"/>
                </a:solidFill>
                <a:latin typeface="Myriad Pro"/>
                <a:cs typeface="Myriad Pro"/>
              </a:rPr>
              <a:t>t</a:t>
            </a:r>
            <a:endParaRPr sz="1400">
              <a:latin typeface="Myriad Pro"/>
              <a:cs typeface="Myriad Pro"/>
            </a:endParaRPr>
          </a:p>
          <a:p>
            <a:pPr>
              <a:lnSpc>
                <a:spcPts val="500"/>
              </a:lnSpc>
              <a:spcBef>
                <a:spcPts val="16"/>
              </a:spcBef>
            </a:pPr>
            <a:endParaRPr sz="500"/>
          </a:p>
          <a:p>
            <a:pPr marL="1270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This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</a:t>
            </a:r>
            <a:r>
              <a:rPr sz="1150" spc="-25" dirty="0" smtClean="0">
                <a:latin typeface="Arial"/>
                <a:cs typeface="Arial"/>
              </a:rPr>
              <a:t>should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0" dirty="0" smtClean="0">
                <a:latin typeface="Arial"/>
                <a:cs typeface="Arial"/>
              </a:rPr>
              <a:t>completed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5" dirty="0" smtClean="0">
                <a:latin typeface="Arial"/>
                <a:cs typeface="Arial"/>
              </a:rPr>
              <a:t>part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last appraisal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your trainee prior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their 6 </a:t>
            </a:r>
            <a:r>
              <a:rPr sz="1150" spc="-10" dirty="0" smtClean="0">
                <a:latin typeface="Arial"/>
                <a:cs typeface="Arial"/>
              </a:rPr>
              <a:t>monthly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eview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35" dirty="0" smtClean="0">
                <a:latin typeface="Arial"/>
                <a:cs typeface="Arial"/>
              </a:rPr>
              <a:t>Educational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55" dirty="0" smtClean="0">
                <a:latin typeface="Arial"/>
                <a:cs typeface="Arial"/>
              </a:rPr>
              <a:t>Superviso</a:t>
            </a:r>
            <a:r>
              <a:rPr sz="1150" spc="-1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, or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end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0" dirty="0" smtClean="0">
                <a:latin typeface="Arial"/>
                <a:cs typeface="Arial"/>
              </a:rPr>
              <a:t>each 6 </a:t>
            </a:r>
            <a:r>
              <a:rPr sz="1150" spc="5" dirty="0" smtClean="0">
                <a:latin typeface="Arial"/>
                <a:cs typeface="Arial"/>
              </a:rPr>
              <a:t>month </a:t>
            </a:r>
            <a:r>
              <a:rPr sz="1150" spc="-25" dirty="0" smtClean="0">
                <a:latin typeface="Arial"/>
                <a:cs typeface="Arial"/>
              </a:rPr>
              <a:t>placement </a:t>
            </a:r>
            <a:r>
              <a:rPr sz="1150" spc="-85" dirty="0" smtClean="0">
                <a:latin typeface="Arial"/>
                <a:cs typeface="Arial"/>
              </a:rPr>
              <a:t>(see </a:t>
            </a:r>
            <a:r>
              <a:rPr sz="1150" spc="-10" dirty="0" smtClean="0">
                <a:latin typeface="Arial"/>
                <a:cs typeface="Arial"/>
              </a:rPr>
              <a:t>timeline on </a:t>
            </a:r>
            <a:r>
              <a:rPr sz="1150" spc="30" dirty="0" smtClean="0">
                <a:latin typeface="Arial"/>
                <a:cs typeface="Arial"/>
              </a:rPr>
              <a:t>flow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chart).  </a:t>
            </a: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e-Portfolio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35" dirty="0" smtClean="0">
                <a:latin typeface="Arial"/>
                <a:cs typeface="Arial"/>
              </a:rPr>
              <a:t>section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5" dirty="0" smtClean="0">
                <a:latin typeface="Arial"/>
                <a:cs typeface="Arial"/>
              </a:rPr>
              <a:t>write </a:t>
            </a:r>
            <a:r>
              <a:rPr sz="1150" spc="-75" dirty="0" smtClean="0">
                <a:latin typeface="Arial"/>
                <a:cs typeface="Arial"/>
              </a:rPr>
              <a:t>a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short </a:t>
            </a:r>
            <a:r>
              <a:rPr sz="1150" spc="-10" dirty="0" smtClean="0">
                <a:latin typeface="Arial"/>
                <a:cs typeface="Arial"/>
              </a:rPr>
              <a:t>structu</a:t>
            </a:r>
            <a:r>
              <a:rPr sz="1150" spc="-3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ed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on 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end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0" dirty="0" smtClean="0">
                <a:latin typeface="Arial"/>
                <a:cs typeface="Arial"/>
              </a:rPr>
              <a:t>each </a:t>
            </a:r>
            <a:r>
              <a:rPr sz="1150" spc="-20" dirty="0" smtClean="0">
                <a:latin typeface="Arial"/>
                <a:cs typeface="Arial"/>
              </a:rPr>
              <a:t>hospital </a:t>
            </a:r>
            <a:r>
              <a:rPr sz="1150" spc="-15" dirty="0" smtClean="0">
                <a:latin typeface="Arial"/>
                <a:cs typeface="Arial"/>
              </a:rPr>
              <a:t>post.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9" name="object 19"/>
          <p:cNvSpPr/>
          <p:nvPr/>
        </p:nvSpPr>
        <p:spPr>
          <a:xfrm>
            <a:off x="5526279" y="257796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5526279" y="2840469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/>
          <p:nvPr/>
        </p:nvSpPr>
        <p:spPr>
          <a:xfrm>
            <a:off x="5526279" y="310296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22"/>
          <p:cNvSpPr/>
          <p:nvPr/>
        </p:nvSpPr>
        <p:spPr>
          <a:xfrm>
            <a:off x="5526279" y="355596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23"/>
          <p:cNvSpPr txBox="1"/>
          <p:nvPr/>
        </p:nvSpPr>
        <p:spPr>
          <a:xfrm>
            <a:off x="5513299" y="2219304"/>
            <a:ext cx="4730750" cy="24917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50" b="1" spc="-55" dirty="0" smtClean="0">
                <a:latin typeface="Arial"/>
                <a:cs typeface="Arial"/>
              </a:rPr>
              <a:t>This </a:t>
            </a:r>
            <a:r>
              <a:rPr sz="1150" b="1" spc="-50" dirty="0" smtClean="0">
                <a:latin typeface="Arial"/>
                <a:cs typeface="Arial"/>
              </a:rPr>
              <a:t>covers:</a:t>
            </a:r>
            <a:endParaRPr sz="1150">
              <a:latin typeface="Arial"/>
              <a:cs typeface="Arial"/>
            </a:endParaRPr>
          </a:p>
          <a:p>
            <a:pPr marL="156210" marR="1995170">
              <a:lnSpc>
                <a:spcPct val="149800"/>
              </a:lnSpc>
              <a:spcBef>
                <a:spcPts val="280"/>
              </a:spcBef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knowledge </a:t>
            </a:r>
            <a:r>
              <a:rPr sz="1150" spc="-70" dirty="0" smtClean="0">
                <a:latin typeface="Arial"/>
                <a:cs typeface="Arial"/>
              </a:rPr>
              <a:t>base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post;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Practical </a:t>
            </a:r>
            <a:r>
              <a:rPr sz="1150" spc="-50" dirty="0" smtClean="0">
                <a:latin typeface="Arial"/>
                <a:cs typeface="Arial"/>
              </a:rPr>
              <a:t>skills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post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675005" indent="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 </a:t>
            </a:r>
            <a:r>
              <a:rPr sz="1150" spc="-35" dirty="0" smtClean="0">
                <a:latin typeface="Arial"/>
                <a:cs typeface="Arial"/>
              </a:rPr>
              <a:t>competencies, 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ouped </a:t>
            </a:r>
            <a:r>
              <a:rPr sz="1150" spc="10" dirty="0" smtClean="0">
                <a:latin typeface="Arial"/>
                <a:cs typeface="Arial"/>
              </a:rPr>
              <a:t>into 4 - </a:t>
            </a:r>
            <a:r>
              <a:rPr sz="1150" spc="-45" dirty="0" smtClean="0">
                <a:latin typeface="Arial"/>
                <a:cs typeface="Arial"/>
              </a:rPr>
              <a:t>Relationships,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Diagnostics,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15" dirty="0" smtClean="0">
                <a:latin typeface="Arial"/>
                <a:cs typeface="Arial"/>
              </a:rPr>
              <a:t>Management, </a:t>
            </a:r>
            <a:r>
              <a:rPr sz="1150" spc="-135" dirty="0" smtClean="0">
                <a:latin typeface="Arial"/>
                <a:cs typeface="Arial"/>
              </a:rPr>
              <a:t>P</a:t>
            </a:r>
            <a:r>
              <a:rPr sz="1150" spc="-90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ofessionalism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2700" indent="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This is </a:t>
            </a:r>
            <a:r>
              <a:rPr sz="1150" spc="-60" dirty="0" smtClean="0">
                <a:latin typeface="Arial"/>
                <a:cs typeface="Arial"/>
              </a:rPr>
              <a:t>based on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level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10" dirty="0" smtClean="0">
                <a:latin typeface="Arial"/>
                <a:cs typeface="Arial"/>
              </a:rPr>
              <a:t>would </a:t>
            </a:r>
            <a:r>
              <a:rPr sz="1150" spc="-35" dirty="0" smtClean="0">
                <a:latin typeface="Arial"/>
                <a:cs typeface="Arial"/>
              </a:rPr>
              <a:t>expect </a:t>
            </a:r>
            <a:r>
              <a:rPr sz="1150" spc="-40" dirty="0" smtClean="0">
                <a:latin typeface="Arial"/>
                <a:cs typeface="Arial"/>
              </a:rPr>
              <a:t>an </a:t>
            </a:r>
            <a:r>
              <a:rPr sz="1150" spc="-165" dirty="0" smtClean="0">
                <a:latin typeface="Arial"/>
                <a:cs typeface="Arial"/>
              </a:rPr>
              <a:t>ST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0" dirty="0" smtClean="0">
                <a:latin typeface="Arial"/>
                <a:cs typeface="Arial"/>
              </a:rPr>
              <a:t>have </a:t>
            </a:r>
            <a:r>
              <a:rPr sz="1150" spc="-20" dirty="0" smtClean="0">
                <a:latin typeface="Arial"/>
                <a:cs typeface="Arial"/>
              </a:rPr>
              <a:t>i.e. </a:t>
            </a:r>
            <a:r>
              <a:rPr sz="1150" spc="-114" dirty="0" smtClean="0">
                <a:latin typeface="Arial"/>
                <a:cs typeface="Arial"/>
              </a:rPr>
              <a:t>ST1 or </a:t>
            </a:r>
            <a:r>
              <a:rPr sz="1150" spc="-85" dirty="0" smtClean="0">
                <a:latin typeface="Arial"/>
                <a:cs typeface="Arial"/>
              </a:rPr>
              <a:t>ST2.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92075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elect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onic </a:t>
            </a:r>
            <a:r>
              <a:rPr sz="1150" spc="10" dirty="0" smtClean="0">
                <a:latin typeface="Arial"/>
                <a:cs typeface="Arial"/>
              </a:rPr>
              <a:t>form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ovides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eminders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definitions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competences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5" dirty="0" smtClean="0">
                <a:latin typeface="Arial"/>
                <a:cs typeface="Arial"/>
              </a:rPr>
              <a:t>make </a:t>
            </a:r>
            <a:r>
              <a:rPr sz="1150" spc="10" dirty="0" smtClean="0">
                <a:latin typeface="Arial"/>
                <a:cs typeface="Arial"/>
              </a:rPr>
              <a:t>writing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 </a:t>
            </a:r>
            <a:r>
              <a:rPr sz="1150" spc="-60" dirty="0" smtClean="0">
                <a:latin typeface="Arial"/>
                <a:cs typeface="Arial"/>
              </a:rPr>
              <a:t>easier (wo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 </a:t>
            </a:r>
            <a:r>
              <a:rPr sz="1150" spc="-5" dirty="0" smtClean="0">
                <a:latin typeface="Arial"/>
                <a:cs typeface="Arial"/>
              </a:rPr>
              <a:t>pictu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es). </a:t>
            </a:r>
            <a:r>
              <a:rPr sz="1150" spc="-5" dirty="0" smtClean="0">
                <a:latin typeface="Arial"/>
                <a:cs typeface="Arial"/>
              </a:rPr>
              <a:t>It </a:t>
            </a:r>
            <a:r>
              <a:rPr sz="1150" spc="-45" dirty="0" smtClean="0">
                <a:latin typeface="Arial"/>
                <a:cs typeface="Arial"/>
              </a:rPr>
              <a:t>may </a:t>
            </a:r>
            <a:r>
              <a:rPr sz="1150" spc="-55" dirty="0" smtClean="0">
                <a:latin typeface="Arial"/>
                <a:cs typeface="Arial"/>
              </a:rPr>
              <a:t>also</a:t>
            </a:r>
            <a:r>
              <a:rPr sz="1150" spc="-35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5" dirty="0" smtClean="0">
                <a:latin typeface="Arial"/>
                <a:cs typeface="Arial"/>
              </a:rPr>
              <a:t>helpful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efer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40" dirty="0" smtClean="0">
                <a:latin typeface="Arial"/>
                <a:cs typeface="Arial"/>
              </a:rPr>
              <a:t>statement(s) on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35" dirty="0" smtClean="0">
                <a:latin typeface="Arial"/>
                <a:cs typeface="Arial"/>
              </a:rPr>
              <a:t>RCGP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website in r</a:t>
            </a:r>
            <a:r>
              <a:rPr sz="1150" spc="-10" dirty="0" smtClean="0">
                <a:latin typeface="Arial"/>
                <a:cs typeface="Arial"/>
              </a:rPr>
              <a:t>eporting on the </a:t>
            </a:r>
            <a:r>
              <a:rPr sz="1150" spc="-15" dirty="0" smtClean="0">
                <a:latin typeface="Arial"/>
                <a:cs typeface="Arial"/>
              </a:rPr>
              <a:t>knowledge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0" dirty="0" smtClean="0">
                <a:latin typeface="Arial"/>
                <a:cs typeface="Arial"/>
              </a:rPr>
              <a:t>skills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elevant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post.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5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9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rl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lang="en-US" sz="1050" spc="-75" dirty="0" smtClean="0">
                <a:solidFill>
                  <a:srgbClr val="FFFFFF"/>
                </a:solidFill>
                <a:latin typeface="Arial"/>
                <a:cs typeface="Arial"/>
              </a:rPr>
              <a:t>  / R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5508021" y="873031"/>
            <a:ext cx="4708750" cy="4022950"/>
          </a:xfrm>
          <a:custGeom>
            <a:avLst/>
            <a:gdLst/>
            <a:ahLst/>
            <a:cxnLst/>
            <a:rect l="l" t="t" r="r" b="b"/>
            <a:pathLst>
              <a:path w="4708750" h="4022950">
                <a:moveTo>
                  <a:pt x="4523583" y="0"/>
                </a:moveTo>
                <a:lnTo>
                  <a:pt x="185167" y="0"/>
                </a:lnTo>
                <a:lnTo>
                  <a:pt x="132624" y="702"/>
                </a:lnTo>
                <a:lnTo>
                  <a:pt x="91098" y="3348"/>
                </a:lnTo>
                <a:lnTo>
                  <a:pt x="46629" y="13797"/>
                </a:lnTo>
                <a:lnTo>
                  <a:pt x="13797" y="46629"/>
                </a:lnTo>
                <a:lnTo>
                  <a:pt x="3348" y="91098"/>
                </a:lnTo>
                <a:lnTo>
                  <a:pt x="702" y="132624"/>
                </a:lnTo>
                <a:lnTo>
                  <a:pt x="0" y="185167"/>
                </a:lnTo>
                <a:lnTo>
                  <a:pt x="0" y="3837783"/>
                </a:lnTo>
                <a:lnTo>
                  <a:pt x="702" y="3890325"/>
                </a:lnTo>
                <a:lnTo>
                  <a:pt x="3348" y="3931851"/>
                </a:lnTo>
                <a:lnTo>
                  <a:pt x="13797" y="3976321"/>
                </a:lnTo>
                <a:lnTo>
                  <a:pt x="46629" y="4009153"/>
                </a:lnTo>
                <a:lnTo>
                  <a:pt x="91098" y="4019602"/>
                </a:lnTo>
                <a:lnTo>
                  <a:pt x="132624" y="4022248"/>
                </a:lnTo>
                <a:lnTo>
                  <a:pt x="185167" y="4022950"/>
                </a:lnTo>
                <a:lnTo>
                  <a:pt x="4523583" y="4022950"/>
                </a:lnTo>
                <a:lnTo>
                  <a:pt x="4576125" y="4022248"/>
                </a:lnTo>
                <a:lnTo>
                  <a:pt x="4617651" y="4019602"/>
                </a:lnTo>
                <a:lnTo>
                  <a:pt x="4662121" y="4009153"/>
                </a:lnTo>
                <a:lnTo>
                  <a:pt x="4694953" y="3976321"/>
                </a:lnTo>
                <a:lnTo>
                  <a:pt x="4705402" y="3931851"/>
                </a:lnTo>
                <a:lnTo>
                  <a:pt x="4708048" y="3890325"/>
                </a:lnTo>
                <a:lnTo>
                  <a:pt x="4708750" y="3837783"/>
                </a:lnTo>
                <a:lnTo>
                  <a:pt x="4708750" y="185167"/>
                </a:lnTo>
                <a:lnTo>
                  <a:pt x="4708048" y="132624"/>
                </a:lnTo>
                <a:lnTo>
                  <a:pt x="4705402" y="91098"/>
                </a:lnTo>
                <a:lnTo>
                  <a:pt x="4694953" y="46629"/>
                </a:lnTo>
                <a:lnTo>
                  <a:pt x="4662121" y="13797"/>
                </a:lnTo>
                <a:lnTo>
                  <a:pt x="4617651" y="3348"/>
                </a:lnTo>
                <a:lnTo>
                  <a:pt x="4576125" y="702"/>
                </a:lnTo>
                <a:lnTo>
                  <a:pt x="4523583" y="0"/>
                </a:lnTo>
                <a:close/>
              </a:path>
            </a:pathLst>
          </a:custGeom>
          <a:solidFill>
            <a:srgbClr val="DFF1F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6012279" y="208299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6012279" y="2309499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6012279" y="253599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 txBox="1"/>
          <p:nvPr/>
        </p:nvSpPr>
        <p:spPr>
          <a:xfrm>
            <a:off x="5855300" y="1463106"/>
            <a:ext cx="4107179" cy="12045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spc="-100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h</a:t>
            </a:r>
            <a:r>
              <a:rPr sz="1200" b="1" spc="0" dirty="0" smtClean="0">
                <a:latin typeface="Arial"/>
                <a:cs typeface="Arial"/>
              </a:rPr>
              <a:t>e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165" dirty="0" smtClean="0">
                <a:latin typeface="Arial"/>
                <a:cs typeface="Arial"/>
              </a:rPr>
              <a:t>s</a:t>
            </a:r>
            <a:r>
              <a:rPr sz="1200" b="1" spc="-25" dirty="0" smtClean="0">
                <a:latin typeface="Arial"/>
                <a:cs typeface="Arial"/>
              </a:rPr>
              <a:t>imple</a:t>
            </a:r>
            <a:r>
              <a:rPr sz="1200" b="1" spc="-165" dirty="0" smtClean="0">
                <a:latin typeface="Arial"/>
                <a:cs typeface="Arial"/>
              </a:rPr>
              <a:t>s</a:t>
            </a:r>
            <a:r>
              <a:rPr sz="1200" b="1" spc="60" dirty="0" smtClean="0">
                <a:latin typeface="Arial"/>
                <a:cs typeface="Arial"/>
              </a:rPr>
              <a:t>t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105" dirty="0" smtClean="0">
                <a:latin typeface="Arial"/>
                <a:cs typeface="Arial"/>
              </a:rPr>
              <a:t>w</a:t>
            </a:r>
            <a:r>
              <a:rPr sz="1200" b="1" spc="-25" dirty="0" smtClean="0">
                <a:latin typeface="Arial"/>
                <a:cs typeface="Arial"/>
              </a:rPr>
              <a:t>a</a:t>
            </a:r>
            <a:r>
              <a:rPr sz="1200" b="1" spc="0" dirty="0" smtClean="0">
                <a:latin typeface="Arial"/>
                <a:cs typeface="Arial"/>
              </a:rPr>
              <a:t>y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i</a:t>
            </a:r>
            <a:r>
              <a:rPr sz="1200" b="1" spc="-140" dirty="0" smtClean="0">
                <a:latin typeface="Arial"/>
                <a:cs typeface="Arial"/>
              </a:rPr>
              <a:t>s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0" dirty="0" smtClean="0">
                <a:latin typeface="Arial"/>
                <a:cs typeface="Arial"/>
              </a:rPr>
              <a:t>o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g</a:t>
            </a:r>
            <a:r>
              <a:rPr sz="1200" b="1" spc="0" dirty="0" smtClean="0">
                <a:latin typeface="Arial"/>
                <a:cs typeface="Arial"/>
              </a:rPr>
              <a:t>o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o</a:t>
            </a:r>
            <a:r>
              <a:rPr sz="1200" b="1" spc="-70" dirty="0" smtClean="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850"/>
              </a:lnSpc>
              <a:spcBef>
                <a:spcPts val="0"/>
              </a:spcBef>
            </a:pPr>
            <a:endParaRPr sz="850"/>
          </a:p>
          <a:p>
            <a:pPr marL="12700">
              <a:lnSpc>
                <a:spcPct val="100000"/>
              </a:lnSpc>
            </a:pP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h</a:t>
            </a:r>
            <a:r>
              <a:rPr sz="1200" b="1" spc="3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tt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p</a:t>
            </a:r>
            <a:r>
              <a:rPr sz="1200" b="1" spc="-16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s</a:t>
            </a:r>
            <a:r>
              <a:rPr sz="1200" b="1" spc="-9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:</a:t>
            </a:r>
            <a:r>
              <a:rPr sz="1200" b="1" spc="10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//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epor</a:t>
            </a:r>
            <a:r>
              <a:rPr sz="1200" b="1" spc="3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tf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olio.</a:t>
            </a:r>
            <a:r>
              <a:rPr sz="1200" b="1" spc="-50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r</a:t>
            </a:r>
            <a:r>
              <a:rPr sz="1200" b="1" spc="-16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c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gp.org.uk</a:t>
            </a:r>
            <a:r>
              <a:rPr sz="1200" b="1" spc="10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/</a:t>
            </a:r>
            <a:r>
              <a:rPr sz="1200" b="1" spc="-2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login.a</a:t>
            </a:r>
            <a:r>
              <a:rPr sz="1200" b="1" spc="-16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s</a:t>
            </a:r>
            <a:r>
              <a:rPr sz="1200" b="1" spc="0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p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6"/>
              </a:spcBef>
            </a:pPr>
            <a:endParaRPr sz="600"/>
          </a:p>
          <a:p>
            <a:pPr marL="300355">
              <a:lnSpc>
                <a:spcPct val="100000"/>
              </a:lnSpc>
            </a:pPr>
            <a:r>
              <a:rPr sz="1200" spc="-30" dirty="0" smtClean="0">
                <a:latin typeface="Arial"/>
                <a:cs typeface="Arial"/>
              </a:rPr>
              <a:t>click on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b="1" spc="-50" dirty="0" smtClean="0">
                <a:latin typeface="Arial"/>
                <a:cs typeface="Arial"/>
              </a:rPr>
              <a:t>Assessment </a:t>
            </a:r>
            <a:r>
              <a:rPr sz="1200" b="1" spc="10" dirty="0" smtClean="0">
                <a:latin typeface="Arial"/>
                <a:cs typeface="Arial"/>
              </a:rPr>
              <a:t>form page</a:t>
            </a:r>
            <a:endParaRPr sz="1200">
              <a:latin typeface="Arial"/>
              <a:cs typeface="Arial"/>
            </a:endParaRPr>
          </a:p>
          <a:p>
            <a:pPr marL="300355" marR="12700">
              <a:lnSpc>
                <a:spcPct val="123900"/>
              </a:lnSpc>
            </a:pPr>
            <a:r>
              <a:rPr sz="1200" spc="-20" dirty="0" smtClean="0">
                <a:latin typeface="Arial"/>
                <a:cs typeface="Arial"/>
              </a:rPr>
              <a:t>complete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-30" dirty="0" smtClean="0">
                <a:latin typeface="Arial"/>
                <a:cs typeface="Arial"/>
              </a:rPr>
              <a:t>details </a:t>
            </a:r>
            <a:r>
              <a:rPr sz="1200" spc="-40" dirty="0" smtClean="0">
                <a:latin typeface="Arial"/>
                <a:cs typeface="Arial"/>
              </a:rPr>
              <a:t>page </a:t>
            </a:r>
            <a:r>
              <a:rPr sz="1200" spc="-30" dirty="0" smtClean="0">
                <a:latin typeface="Arial"/>
                <a:cs typeface="Arial"/>
              </a:rPr>
              <a:t>and click on </a:t>
            </a:r>
            <a:r>
              <a:rPr sz="1200" spc="-165" dirty="0" smtClean="0">
                <a:latin typeface="Arial"/>
                <a:cs typeface="Arial"/>
              </a:rPr>
              <a:t>CSR </a:t>
            </a:r>
            <a:r>
              <a:rPr sz="1200" spc="-5" dirty="0" smtClean="0">
                <a:latin typeface="Arial"/>
                <a:cs typeface="Arial"/>
              </a:rPr>
              <a:t>at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15" dirty="0" smtClean="0">
                <a:latin typeface="Arial"/>
                <a:cs typeface="Arial"/>
              </a:rPr>
              <a:t>bottom.</a:t>
            </a:r>
            <a:r>
              <a:rPr sz="1200" spc="10" dirty="0" smtClean="0">
                <a:latin typeface="Arial"/>
                <a:cs typeface="Arial"/>
              </a:rPr>
              <a:t> </a:t>
            </a:r>
            <a:r>
              <a:rPr sz="1200" spc="-20" dirty="0" smtClean="0">
                <a:latin typeface="Arial"/>
                <a:cs typeface="Arial"/>
              </a:rPr>
              <a:t>complete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10" dirty="0" smtClean="0">
                <a:latin typeface="Arial"/>
                <a:cs typeface="Arial"/>
              </a:rPr>
              <a:t>form </a:t>
            </a:r>
            <a:r>
              <a:rPr sz="1200" spc="30" dirty="0" smtClean="0">
                <a:latin typeface="Arial"/>
                <a:cs typeface="Arial"/>
              </a:rPr>
              <a:t>with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-25" dirty="0" smtClean="0">
                <a:latin typeface="Arial"/>
                <a:cs typeface="Arial"/>
              </a:rPr>
              <a:t>trainee pr</a:t>
            </a:r>
            <a:r>
              <a:rPr sz="1200" spc="-45" dirty="0" smtClean="0">
                <a:latin typeface="Arial"/>
                <a:cs typeface="Arial"/>
              </a:rPr>
              <a:t>esent </a:t>
            </a:r>
            <a:r>
              <a:rPr sz="1200" spc="-30" dirty="0" smtClean="0">
                <a:latin typeface="Arial"/>
                <a:cs typeface="Arial"/>
              </a:rPr>
              <a:t>and </a:t>
            </a:r>
            <a:r>
              <a:rPr sz="1200" spc="-15" dirty="0" smtClean="0">
                <a:latin typeface="Arial"/>
                <a:cs typeface="Arial"/>
              </a:rPr>
              <a:t>submit.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" name="object 7"/>
          <p:cNvSpPr/>
          <p:nvPr/>
        </p:nvSpPr>
        <p:spPr>
          <a:xfrm>
            <a:off x="6012279" y="353475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6012279" y="376125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6012279" y="398775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6012279" y="4214257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6012279" y="4440758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 txBox="1"/>
          <p:nvPr/>
        </p:nvSpPr>
        <p:spPr>
          <a:xfrm>
            <a:off x="5855299" y="2914865"/>
            <a:ext cx="4096385" cy="16573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b="1" spc="-25" dirty="0" smtClean="0">
                <a:latin typeface="Arial"/>
                <a:cs typeface="Arial"/>
              </a:rPr>
              <a:t>O</a:t>
            </a:r>
            <a:r>
              <a:rPr sz="1200" b="1" spc="0" dirty="0" smtClean="0">
                <a:latin typeface="Arial"/>
                <a:cs typeface="Arial"/>
              </a:rPr>
              <a:t>r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yo</a:t>
            </a:r>
            <a:r>
              <a:rPr sz="1200" b="1" spc="0" dirty="0" smtClean="0">
                <a:latin typeface="Arial"/>
                <a:cs typeface="Arial"/>
              </a:rPr>
              <a:t>u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165" dirty="0" smtClean="0">
                <a:latin typeface="Arial"/>
                <a:cs typeface="Arial"/>
              </a:rPr>
              <a:t>c</a:t>
            </a:r>
            <a:r>
              <a:rPr sz="1200" b="1" spc="-25" dirty="0" smtClean="0">
                <a:latin typeface="Arial"/>
                <a:cs typeface="Arial"/>
              </a:rPr>
              <a:t>a</a:t>
            </a:r>
            <a:r>
              <a:rPr sz="1200" b="1" spc="0" dirty="0" smtClean="0">
                <a:latin typeface="Arial"/>
                <a:cs typeface="Arial"/>
              </a:rPr>
              <a:t>n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lo</a:t>
            </a:r>
            <a:r>
              <a:rPr sz="1200" b="1" spc="0" dirty="0" smtClean="0">
                <a:latin typeface="Arial"/>
                <a:cs typeface="Arial"/>
              </a:rPr>
              <a:t>g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i</a:t>
            </a:r>
            <a:r>
              <a:rPr sz="1200" b="1" spc="0" dirty="0" smtClean="0">
                <a:latin typeface="Arial"/>
                <a:cs typeface="Arial"/>
              </a:rPr>
              <a:t>n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105" dirty="0" smtClean="0">
                <a:latin typeface="Arial"/>
                <a:cs typeface="Arial"/>
              </a:rPr>
              <a:t>w</a:t>
            </a:r>
            <a:r>
              <a:rPr sz="1200" b="1" spc="-25" dirty="0" smtClean="0">
                <a:latin typeface="Arial"/>
                <a:cs typeface="Arial"/>
              </a:rPr>
              <a:t>i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0" dirty="0" smtClean="0">
                <a:latin typeface="Arial"/>
                <a:cs typeface="Arial"/>
              </a:rPr>
              <a:t>h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you</a:t>
            </a:r>
            <a:r>
              <a:rPr sz="1200" b="1" spc="0" dirty="0" smtClean="0">
                <a:latin typeface="Arial"/>
                <a:cs typeface="Arial"/>
              </a:rPr>
              <a:t>r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165" dirty="0" smtClean="0">
                <a:latin typeface="Arial"/>
                <a:cs typeface="Arial"/>
              </a:rPr>
              <a:t>RC</a:t>
            </a:r>
            <a:r>
              <a:rPr sz="1200" b="1" spc="-100" dirty="0" smtClean="0">
                <a:latin typeface="Arial"/>
                <a:cs typeface="Arial"/>
              </a:rPr>
              <a:t>G</a:t>
            </a:r>
            <a:r>
              <a:rPr sz="1200" b="1" spc="-140" dirty="0" smtClean="0">
                <a:latin typeface="Arial"/>
                <a:cs typeface="Arial"/>
              </a:rPr>
              <a:t>P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logi</a:t>
            </a:r>
            <a:r>
              <a:rPr sz="1200" b="1" spc="0" dirty="0" smtClean="0">
                <a:latin typeface="Arial"/>
                <a:cs typeface="Arial"/>
              </a:rPr>
              <a:t>n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-25" dirty="0" smtClean="0">
                <a:latin typeface="Arial"/>
                <a:cs typeface="Arial"/>
              </a:rPr>
              <a:t>de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ail</a:t>
            </a:r>
            <a:r>
              <a:rPr sz="1200" b="1" spc="-140" dirty="0" smtClean="0">
                <a:latin typeface="Arial"/>
                <a:cs typeface="Arial"/>
              </a:rPr>
              <a:t>s</a:t>
            </a:r>
            <a:r>
              <a:rPr sz="1200" b="1" spc="-50" dirty="0" smtClean="0">
                <a:latin typeface="Arial"/>
                <a:cs typeface="Arial"/>
              </a:rPr>
              <a:t> </a:t>
            </a:r>
            <a:r>
              <a:rPr sz="1200" b="1" spc="35" dirty="0" smtClean="0">
                <a:latin typeface="Arial"/>
                <a:cs typeface="Arial"/>
              </a:rPr>
              <a:t>t</a:t>
            </a:r>
            <a:r>
              <a:rPr sz="1200" b="1" spc="-25" dirty="0" smtClean="0">
                <a:latin typeface="Arial"/>
                <a:cs typeface="Arial"/>
              </a:rPr>
              <a:t>o</a:t>
            </a:r>
            <a:r>
              <a:rPr sz="1200" b="1" spc="-70" dirty="0" smtClean="0">
                <a:latin typeface="Arial"/>
                <a:cs typeface="Arial"/>
              </a:rPr>
              <a:t>: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850"/>
              </a:lnSpc>
              <a:spcBef>
                <a:spcPts val="0"/>
              </a:spcBef>
            </a:pPr>
            <a:endParaRPr sz="850"/>
          </a:p>
          <a:p>
            <a:pPr marL="12700">
              <a:lnSpc>
                <a:spcPct val="100000"/>
              </a:lnSpc>
            </a:pPr>
            <a:r>
              <a:rPr sz="1200" b="1" spc="1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https://eportfolio.</a:t>
            </a:r>
            <a:r>
              <a:rPr sz="1200" b="1" spc="-15" dirty="0" smtClean="0">
                <a:solidFill>
                  <a:srgbClr val="003782"/>
                </a:solidFill>
                <a:latin typeface="Arial"/>
                <a:cs typeface="Arial"/>
                <a:hlinkClick r:id="rId3"/>
              </a:rPr>
              <a:t>rcgp.org.uk/login.asp</a:t>
            </a:r>
            <a:endParaRPr sz="120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6"/>
              </a:spcBef>
            </a:pPr>
            <a:endParaRPr sz="600"/>
          </a:p>
          <a:p>
            <a:pPr marL="300355">
              <a:lnSpc>
                <a:spcPct val="100000"/>
              </a:lnSpc>
            </a:pPr>
            <a:r>
              <a:rPr sz="1200" spc="-65" dirty="0" smtClean="0">
                <a:latin typeface="Arial"/>
                <a:cs typeface="Arial"/>
              </a:rPr>
              <a:t>Select </a:t>
            </a:r>
            <a:r>
              <a:rPr sz="1200" spc="-20" dirty="0" smtClean="0">
                <a:latin typeface="Arial"/>
                <a:cs typeface="Arial"/>
              </a:rPr>
              <a:t>your </a:t>
            </a:r>
            <a:r>
              <a:rPr sz="1200" spc="-25" dirty="0" smtClean="0">
                <a:latin typeface="Arial"/>
                <a:cs typeface="Arial"/>
              </a:rPr>
              <a:t>trainee</a:t>
            </a:r>
            <a:endParaRPr sz="1200">
              <a:latin typeface="Arial"/>
              <a:cs typeface="Arial"/>
            </a:endParaRPr>
          </a:p>
          <a:p>
            <a:pPr marL="300355">
              <a:lnSpc>
                <a:spcPct val="100000"/>
              </a:lnSpc>
              <a:spcBef>
                <a:spcPts val="340"/>
              </a:spcBef>
            </a:pPr>
            <a:r>
              <a:rPr sz="1200" spc="-20" dirty="0" smtClean="0">
                <a:latin typeface="Arial"/>
                <a:cs typeface="Arial"/>
              </a:rPr>
              <a:t>Left hand navigation </a:t>
            </a:r>
            <a:r>
              <a:rPr sz="1200" spc="-25" dirty="0" smtClean="0">
                <a:latin typeface="Arial"/>
                <a:cs typeface="Arial"/>
              </a:rPr>
              <a:t>bar </a:t>
            </a:r>
            <a:r>
              <a:rPr sz="1200" spc="10" dirty="0" smtClean="0">
                <a:latin typeface="Arial"/>
                <a:cs typeface="Arial"/>
              </a:rPr>
              <a:t>&gt; </a:t>
            </a:r>
            <a:r>
              <a:rPr sz="1200" spc="-30" dirty="0" smtClean="0">
                <a:latin typeface="Arial"/>
                <a:cs typeface="Arial"/>
              </a:rPr>
              <a:t>click</a:t>
            </a:r>
            <a:r>
              <a:rPr sz="1200" spc="-5" dirty="0" smtClean="0">
                <a:latin typeface="Arial"/>
                <a:cs typeface="Arial"/>
              </a:rPr>
              <a:t> </a:t>
            </a:r>
            <a:r>
              <a:rPr sz="1200" b="1" spc="-20" dirty="0" smtClean="0">
                <a:latin typeface="Arial"/>
                <a:cs typeface="Arial"/>
              </a:rPr>
              <a:t>evidence</a:t>
            </a:r>
            <a:endParaRPr sz="1200">
              <a:latin typeface="Arial"/>
              <a:cs typeface="Arial"/>
            </a:endParaRPr>
          </a:p>
          <a:p>
            <a:pPr marL="300355" marR="1429385">
              <a:lnSpc>
                <a:spcPct val="123900"/>
              </a:lnSpc>
            </a:pPr>
            <a:r>
              <a:rPr sz="1200" spc="-105" dirty="0" smtClean="0">
                <a:latin typeface="Arial"/>
                <a:cs typeface="Arial"/>
              </a:rPr>
              <a:t>Sc</a:t>
            </a:r>
            <a:r>
              <a:rPr sz="1200" spc="-85" dirty="0" smtClean="0">
                <a:latin typeface="Arial"/>
                <a:cs typeface="Arial"/>
              </a:rPr>
              <a:t>r</a:t>
            </a:r>
            <a:r>
              <a:rPr sz="1200" spc="0" dirty="0" smtClean="0">
                <a:latin typeface="Arial"/>
                <a:cs typeface="Arial"/>
              </a:rPr>
              <a:t>oll </a:t>
            </a:r>
            <a:r>
              <a:rPr sz="1200" spc="10" dirty="0" smtClean="0">
                <a:latin typeface="Arial"/>
                <a:cs typeface="Arial"/>
              </a:rPr>
              <a:t>down </a:t>
            </a:r>
            <a:r>
              <a:rPr sz="1200" spc="30" dirty="0" smtClean="0">
                <a:latin typeface="Arial"/>
                <a:cs typeface="Arial"/>
              </a:rPr>
              <a:t>to </a:t>
            </a:r>
            <a:r>
              <a:rPr sz="1200" spc="10" dirty="0" smtClean="0">
                <a:latin typeface="Arial"/>
                <a:cs typeface="Arial"/>
              </a:rPr>
              <a:t>find </a:t>
            </a:r>
            <a:r>
              <a:rPr sz="1200" spc="-10" dirty="0" smtClean="0">
                <a:latin typeface="Arial"/>
                <a:cs typeface="Arial"/>
              </a:rPr>
              <a:t>the </a:t>
            </a:r>
            <a:r>
              <a:rPr sz="1200" spc="-25" dirty="0" smtClean="0">
                <a:latin typeface="Arial"/>
                <a:cs typeface="Arial"/>
              </a:rPr>
              <a:t>r</a:t>
            </a:r>
            <a:r>
              <a:rPr sz="1200" spc="-35" dirty="0" smtClean="0">
                <a:latin typeface="Arial"/>
                <a:cs typeface="Arial"/>
              </a:rPr>
              <a:t>elevant </a:t>
            </a:r>
            <a:r>
              <a:rPr sz="1200" spc="-20" dirty="0" smtClean="0">
                <a:latin typeface="Arial"/>
                <a:cs typeface="Arial"/>
              </a:rPr>
              <a:t>post</a:t>
            </a:r>
            <a:r>
              <a:rPr sz="1200" spc="-10" dirty="0" smtClean="0">
                <a:latin typeface="Arial"/>
                <a:cs typeface="Arial"/>
              </a:rPr>
              <a:t> </a:t>
            </a:r>
            <a:r>
              <a:rPr sz="1200" spc="-35" dirty="0" smtClean="0">
                <a:latin typeface="Arial"/>
                <a:cs typeface="Arial"/>
              </a:rPr>
              <a:t>Click </a:t>
            </a:r>
            <a:r>
              <a:rPr sz="1200" spc="-20" dirty="0" smtClean="0">
                <a:latin typeface="Arial"/>
                <a:cs typeface="Arial"/>
              </a:rPr>
              <a:t>under </a:t>
            </a:r>
            <a:r>
              <a:rPr sz="1200" spc="-165" dirty="0" smtClean="0">
                <a:latin typeface="Arial"/>
                <a:cs typeface="Arial"/>
              </a:rPr>
              <a:t>CSR </a:t>
            </a:r>
            <a:r>
              <a:rPr sz="1200" spc="-35" dirty="0" smtClean="0">
                <a:latin typeface="Arial"/>
                <a:cs typeface="Arial"/>
              </a:rPr>
              <a:t>(hand </a:t>
            </a:r>
            <a:r>
              <a:rPr sz="1200" spc="30" dirty="0" smtClean="0">
                <a:latin typeface="Arial"/>
                <a:cs typeface="Arial"/>
              </a:rPr>
              <a:t>with </a:t>
            </a:r>
            <a:r>
              <a:rPr sz="1200" spc="-40" dirty="0" smtClean="0">
                <a:latin typeface="Arial"/>
                <a:cs typeface="Arial"/>
              </a:rPr>
              <a:t>pen)</a:t>
            </a:r>
            <a:endParaRPr sz="1200">
              <a:latin typeface="Arial"/>
              <a:cs typeface="Arial"/>
            </a:endParaRPr>
          </a:p>
          <a:p>
            <a:pPr marL="300355">
              <a:lnSpc>
                <a:spcPct val="100000"/>
              </a:lnSpc>
              <a:spcBef>
                <a:spcPts val="340"/>
              </a:spcBef>
            </a:pPr>
            <a:r>
              <a:rPr sz="1200" spc="-20" dirty="0" smtClean="0">
                <a:latin typeface="Arial"/>
                <a:cs typeface="Arial"/>
              </a:rPr>
              <a:t>Complete </a:t>
            </a:r>
            <a:r>
              <a:rPr sz="1200" spc="-10" dirty="0" smtClean="0">
                <a:latin typeface="Arial"/>
                <a:cs typeface="Arial"/>
              </a:rPr>
              <a:t>documentation </a:t>
            </a:r>
            <a:r>
              <a:rPr sz="1200" spc="30" dirty="0" smtClean="0">
                <a:latin typeface="Arial"/>
                <a:cs typeface="Arial"/>
              </a:rPr>
              <a:t>with </a:t>
            </a:r>
            <a:r>
              <a:rPr sz="1200" spc="-25" dirty="0" smtClean="0">
                <a:latin typeface="Arial"/>
                <a:cs typeface="Arial"/>
              </a:rPr>
              <a:t>trainee pr</a:t>
            </a:r>
            <a:r>
              <a:rPr sz="1200" spc="-45" dirty="0" smtClean="0">
                <a:latin typeface="Arial"/>
                <a:cs typeface="Arial"/>
              </a:rPr>
              <a:t>esent </a:t>
            </a:r>
            <a:r>
              <a:rPr sz="1200" spc="-30" dirty="0" smtClean="0">
                <a:latin typeface="Arial"/>
                <a:cs typeface="Arial"/>
              </a:rPr>
              <a:t>and </a:t>
            </a:r>
            <a:r>
              <a:rPr sz="1200" spc="-15" dirty="0" smtClean="0">
                <a:latin typeface="Arial"/>
                <a:cs typeface="Arial"/>
              </a:rPr>
              <a:t>submit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13"/>
          <p:cNvSpPr/>
          <p:nvPr/>
        </p:nvSpPr>
        <p:spPr>
          <a:xfrm>
            <a:off x="457479" y="1159156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457479" y="1802655"/>
            <a:ext cx="61864" cy="60487"/>
          </a:xfrm>
          <a:custGeom>
            <a:avLst/>
            <a:gdLst/>
            <a:ahLst/>
            <a:cxnLst/>
            <a:rect l="l" t="t" r="r" b="b"/>
            <a:pathLst>
              <a:path w="61864" h="60487">
                <a:moveTo>
                  <a:pt x="43280" y="0"/>
                </a:moveTo>
                <a:lnTo>
                  <a:pt x="25387" y="742"/>
                </a:lnTo>
                <a:lnTo>
                  <a:pt x="12270" y="5778"/>
                </a:lnTo>
                <a:lnTo>
                  <a:pt x="3838" y="14138"/>
                </a:lnTo>
                <a:lnTo>
                  <a:pt x="0" y="24854"/>
                </a:lnTo>
                <a:lnTo>
                  <a:pt x="2622" y="40337"/>
                </a:lnTo>
                <a:lnTo>
                  <a:pt x="10098" y="51908"/>
                </a:lnTo>
                <a:lnTo>
                  <a:pt x="21174" y="58818"/>
                </a:lnTo>
                <a:lnTo>
                  <a:pt x="31220" y="60487"/>
                </a:lnTo>
                <a:lnTo>
                  <a:pt x="45047" y="57299"/>
                </a:lnTo>
                <a:lnTo>
                  <a:pt x="55762" y="48737"/>
                </a:lnTo>
                <a:lnTo>
                  <a:pt x="61864" y="36301"/>
                </a:lnTo>
                <a:lnTo>
                  <a:pt x="59857" y="19734"/>
                </a:lnTo>
                <a:lnTo>
                  <a:pt x="53293" y="7523"/>
                </a:lnTo>
                <a:lnTo>
                  <a:pt x="43280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 txBox="1"/>
          <p:nvPr/>
        </p:nvSpPr>
        <p:spPr>
          <a:xfrm>
            <a:off x="444500" y="836494"/>
            <a:ext cx="4652010" cy="12871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50" b="1" spc="-30" dirty="0" smtClean="0">
                <a:latin typeface="Arial"/>
                <a:cs typeface="Arial"/>
              </a:rPr>
              <a:t>The </a:t>
            </a:r>
            <a:r>
              <a:rPr sz="1150" b="1" spc="-25" dirty="0" smtClean="0">
                <a:latin typeface="Arial"/>
                <a:cs typeface="Arial"/>
              </a:rPr>
              <a:t>r</a:t>
            </a:r>
            <a:r>
              <a:rPr sz="1150" b="1" spc="10" dirty="0" smtClean="0">
                <a:latin typeface="Arial"/>
                <a:cs typeface="Arial"/>
              </a:rPr>
              <a:t>eport </a:t>
            </a:r>
            <a:r>
              <a:rPr sz="1150" b="1" spc="-25" dirty="0" smtClean="0">
                <a:latin typeface="Arial"/>
                <a:cs typeface="Arial"/>
              </a:rPr>
              <a:t>should </a:t>
            </a:r>
            <a:r>
              <a:rPr sz="1150" b="1" spc="15" dirty="0" smtClean="0">
                <a:latin typeface="Arial"/>
                <a:cs typeface="Arial"/>
              </a:rPr>
              <a:t>identify and </a:t>
            </a:r>
            <a:r>
              <a:rPr sz="1150" b="1" spc="-15" dirty="0" smtClean="0">
                <a:latin typeface="Arial"/>
                <a:cs typeface="Arial"/>
              </a:rPr>
              <a:t>comment </a:t>
            </a:r>
            <a:r>
              <a:rPr sz="1150" b="1" spc="-25" dirty="0" smtClean="0">
                <a:latin typeface="Arial"/>
                <a:cs typeface="Arial"/>
              </a:rPr>
              <a:t>on: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263525" algn="just">
              <a:lnSpc>
                <a:spcPct val="108700"/>
              </a:lnSpc>
            </a:pPr>
            <a:r>
              <a:rPr sz="1150" spc="-30" dirty="0" smtClean="0">
                <a:latin typeface="Arial"/>
                <a:cs typeface="Arial"/>
              </a:rPr>
              <a:t>Any </a:t>
            </a:r>
            <a:r>
              <a:rPr sz="1150" spc="-15" dirty="0" smtClean="0">
                <a:latin typeface="Arial"/>
                <a:cs typeface="Arial"/>
              </a:rPr>
              <a:t>significant </a:t>
            </a:r>
            <a:r>
              <a:rPr sz="1150" spc="-25" dirty="0" smtClean="0">
                <a:latin typeface="Arial"/>
                <a:cs typeface="Arial"/>
              </a:rPr>
              <a:t>developmental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-5" dirty="0" smtClean="0">
                <a:latin typeface="Arial"/>
                <a:cs typeface="Arial"/>
              </a:rPr>
              <a:t>identified during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5" dirty="0" smtClean="0">
                <a:latin typeface="Arial"/>
                <a:cs typeface="Arial"/>
              </a:rPr>
              <a:t>placement, and </a:t>
            </a:r>
            <a:r>
              <a:rPr sz="1150" spc="-55" dirty="0" smtClean="0">
                <a:latin typeface="Arial"/>
                <a:cs typeface="Arial"/>
              </a:rPr>
              <a:t>also </a:t>
            </a:r>
            <a:r>
              <a:rPr sz="1150" spc="10" dirty="0" smtClean="0">
                <a:latin typeface="Arial"/>
                <a:cs typeface="Arial"/>
              </a:rPr>
              <a:t>point </a:t>
            </a:r>
            <a:r>
              <a:rPr sz="1150" spc="15" dirty="0" smtClean="0">
                <a:latin typeface="Arial"/>
                <a:cs typeface="Arial"/>
              </a:rPr>
              <a:t>out </a:t>
            </a:r>
            <a:r>
              <a:rPr sz="1150" spc="-45" dirty="0" smtClean="0">
                <a:latin typeface="Arial"/>
                <a:cs typeface="Arial"/>
              </a:rPr>
              <a:t>any 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whe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15" dirty="0" smtClean="0">
                <a:latin typeface="Arial"/>
                <a:cs typeface="Arial"/>
              </a:rPr>
              <a:t>shown particular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st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engths.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2700">
              <a:lnSpc>
                <a:spcPct val="108700"/>
              </a:lnSpc>
            </a:pPr>
            <a:r>
              <a:rPr sz="1150" spc="-7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trainee in </a:t>
            </a:r>
            <a:r>
              <a:rPr sz="1150" spc="-30" dirty="0" smtClean="0">
                <a:latin typeface="Arial"/>
                <a:cs typeface="Arial"/>
              </a:rPr>
              <a:t>terms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5" dirty="0" smtClean="0">
                <a:latin typeface="Arial"/>
                <a:cs typeface="Arial"/>
              </a:rPr>
              <a:t>evidence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35" dirty="0" smtClean="0">
                <a:latin typeface="Arial"/>
                <a:cs typeface="Arial"/>
              </a:rPr>
              <a:t>competence (it </a:t>
            </a:r>
            <a:r>
              <a:rPr sz="1150" spc="-70" dirty="0" smtClean="0">
                <a:latin typeface="Arial"/>
                <a:cs typeface="Arial"/>
              </a:rPr>
              <a:t>is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not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70" dirty="0" smtClean="0">
                <a:latin typeface="Arial"/>
                <a:cs typeface="Arial"/>
              </a:rPr>
              <a:t>pass/ </a:t>
            </a:r>
            <a:r>
              <a:rPr sz="1150" spc="-5" dirty="0" smtClean="0">
                <a:latin typeface="Arial"/>
                <a:cs typeface="Arial"/>
              </a:rPr>
              <a:t>fail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0" dirty="0" smtClean="0">
                <a:latin typeface="Arial"/>
                <a:cs typeface="Arial"/>
              </a:rPr>
              <a:t>eport).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6" name="object 16"/>
          <p:cNvSpPr txBox="1"/>
          <p:nvPr/>
        </p:nvSpPr>
        <p:spPr>
          <a:xfrm>
            <a:off x="444500" y="2252246"/>
            <a:ext cx="4545965" cy="5867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8700"/>
              </a:lnSpc>
            </a:pPr>
            <a:r>
              <a:rPr sz="1150" spc="-5" dirty="0" smtClean="0">
                <a:latin typeface="Arial"/>
                <a:cs typeface="Arial"/>
              </a:rPr>
              <a:t>If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0" dirty="0" smtClean="0">
                <a:latin typeface="Arial"/>
                <a:cs typeface="Arial"/>
              </a:rPr>
              <a:t>serious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25" dirty="0" smtClean="0">
                <a:latin typeface="Arial"/>
                <a:cs typeface="Arial"/>
              </a:rPr>
              <a:t>of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 </a:t>
            </a:r>
            <a:r>
              <a:rPr sz="1150" spc="-25" dirty="0" smtClean="0">
                <a:latin typeface="Arial"/>
                <a:cs typeface="Arial"/>
              </a:rPr>
              <a:t>performance or ill </a:t>
            </a:r>
            <a:r>
              <a:rPr sz="1150" spc="-20" dirty="0" smtClean="0">
                <a:latin typeface="Arial"/>
                <a:cs typeface="Arial"/>
              </a:rPr>
              <a:t>health during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5" dirty="0" smtClean="0">
                <a:latin typeface="Arial"/>
                <a:cs typeface="Arial"/>
              </a:rPr>
              <a:t>placement </a:t>
            </a:r>
            <a:r>
              <a:rPr sz="1150" spc="-40" dirty="0" smtClean="0">
                <a:latin typeface="Arial"/>
                <a:cs typeface="Arial"/>
              </a:rPr>
              <a:t>these </a:t>
            </a:r>
            <a:r>
              <a:rPr sz="1150" spc="15" dirty="0" smtClean="0">
                <a:latin typeface="Arial"/>
                <a:cs typeface="Arial"/>
              </a:rPr>
              <a:t>will </a:t>
            </a:r>
            <a:r>
              <a:rPr sz="1150" spc="-40" dirty="0" smtClean="0">
                <a:latin typeface="Arial"/>
                <a:cs typeface="Arial"/>
              </a:rPr>
              <a:t>need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5" dirty="0" smtClean="0">
                <a:latin typeface="Arial"/>
                <a:cs typeface="Arial"/>
              </a:rPr>
              <a:t>handled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5" dirty="0" smtClean="0">
                <a:latin typeface="Arial"/>
                <a:cs typeface="Arial"/>
              </a:rPr>
              <a:t>normal </a:t>
            </a:r>
            <a:r>
              <a:rPr sz="1150" spc="-30" dirty="0" smtClean="0">
                <a:latin typeface="Arial"/>
                <a:cs typeface="Arial"/>
              </a:rPr>
              <a:t>acute </a:t>
            </a:r>
            <a:r>
              <a:rPr sz="1150" spc="-5" dirty="0" smtClean="0">
                <a:latin typeface="Arial"/>
                <a:cs typeface="Arial"/>
              </a:rPr>
              <a:t>trust/ </a:t>
            </a:r>
            <a:r>
              <a:rPr sz="1150" spc="-100" dirty="0" smtClean="0">
                <a:latin typeface="Arial"/>
                <a:cs typeface="Arial"/>
              </a:rPr>
              <a:t>PCT/</a:t>
            </a:r>
            <a:r>
              <a:rPr sz="1150" spc="-50" dirty="0" smtClean="0">
                <a:latin typeface="Arial"/>
                <a:cs typeface="Arial"/>
              </a:rPr>
              <a:t> Deanery </a:t>
            </a:r>
            <a:r>
              <a:rPr sz="1150" spc="-45" dirty="0" smtClean="0">
                <a:latin typeface="Arial"/>
                <a:cs typeface="Arial"/>
              </a:rPr>
              <a:t>mechanisms.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7" name="object 17"/>
          <p:cNvSpPr/>
          <p:nvPr/>
        </p:nvSpPr>
        <p:spPr>
          <a:xfrm>
            <a:off x="5663305" y="1502038"/>
            <a:ext cx="141033" cy="142051"/>
          </a:xfrm>
          <a:custGeom>
            <a:avLst/>
            <a:gdLst/>
            <a:ahLst/>
            <a:cxnLst/>
            <a:rect l="l" t="t" r="r" b="b"/>
            <a:pathLst>
              <a:path w="141033" h="142051">
                <a:moveTo>
                  <a:pt x="81825" y="0"/>
                </a:moveTo>
                <a:lnTo>
                  <a:pt x="36535" y="9971"/>
                </a:lnTo>
                <a:lnTo>
                  <a:pt x="8008" y="37363"/>
                </a:lnTo>
                <a:lnTo>
                  <a:pt x="0" y="62142"/>
                </a:lnTo>
                <a:lnTo>
                  <a:pt x="1140" y="78429"/>
                </a:lnTo>
                <a:lnTo>
                  <a:pt x="18404" y="117701"/>
                </a:lnTo>
                <a:lnTo>
                  <a:pt x="51239" y="139256"/>
                </a:lnTo>
                <a:lnTo>
                  <a:pt x="70936" y="142051"/>
                </a:lnTo>
                <a:lnTo>
                  <a:pt x="85414" y="140583"/>
                </a:lnTo>
                <a:lnTo>
                  <a:pt x="121671" y="120904"/>
                </a:lnTo>
                <a:lnTo>
                  <a:pt x="141033" y="84455"/>
                </a:lnTo>
                <a:lnTo>
                  <a:pt x="140244" y="67178"/>
                </a:lnTo>
                <a:lnTo>
                  <a:pt x="124739" y="26123"/>
                </a:lnTo>
                <a:lnTo>
                  <a:pt x="94261" y="3185"/>
                </a:lnTo>
                <a:lnTo>
                  <a:pt x="81825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5727208" y="1530624"/>
            <a:ext cx="54660" cy="84048"/>
          </a:xfrm>
          <a:custGeom>
            <a:avLst/>
            <a:gdLst/>
            <a:ahLst/>
            <a:cxnLst/>
            <a:rect l="l" t="t" r="r" b="b"/>
            <a:pathLst>
              <a:path w="54660" h="84048">
                <a:moveTo>
                  <a:pt x="0" y="0"/>
                </a:moveTo>
                <a:lnTo>
                  <a:pt x="0" y="84048"/>
                </a:lnTo>
                <a:lnTo>
                  <a:pt x="54660" y="420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19"/>
          <p:cNvSpPr/>
          <p:nvPr/>
        </p:nvSpPr>
        <p:spPr>
          <a:xfrm>
            <a:off x="5686615" y="1572647"/>
            <a:ext cx="59944" cy="0"/>
          </a:xfrm>
          <a:custGeom>
            <a:avLst/>
            <a:gdLst/>
            <a:ahLst/>
            <a:cxnLst/>
            <a:rect l="l" t="t" r="r" b="b"/>
            <a:pathLst>
              <a:path w="59944">
                <a:moveTo>
                  <a:pt x="0" y="0"/>
                </a:moveTo>
                <a:lnTo>
                  <a:pt x="59944" y="0"/>
                </a:lnTo>
              </a:path>
            </a:pathLst>
          </a:custGeom>
          <a:ln w="34505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5663305" y="2955539"/>
            <a:ext cx="141033" cy="142051"/>
          </a:xfrm>
          <a:custGeom>
            <a:avLst/>
            <a:gdLst/>
            <a:ahLst/>
            <a:cxnLst/>
            <a:rect l="l" t="t" r="r" b="b"/>
            <a:pathLst>
              <a:path w="141033" h="142051">
                <a:moveTo>
                  <a:pt x="81825" y="0"/>
                </a:moveTo>
                <a:lnTo>
                  <a:pt x="36535" y="9971"/>
                </a:lnTo>
                <a:lnTo>
                  <a:pt x="8008" y="37363"/>
                </a:lnTo>
                <a:lnTo>
                  <a:pt x="0" y="62142"/>
                </a:lnTo>
                <a:lnTo>
                  <a:pt x="1140" y="78429"/>
                </a:lnTo>
                <a:lnTo>
                  <a:pt x="18404" y="117701"/>
                </a:lnTo>
                <a:lnTo>
                  <a:pt x="51239" y="139256"/>
                </a:lnTo>
                <a:lnTo>
                  <a:pt x="70936" y="142051"/>
                </a:lnTo>
                <a:lnTo>
                  <a:pt x="85414" y="140583"/>
                </a:lnTo>
                <a:lnTo>
                  <a:pt x="121671" y="120904"/>
                </a:lnTo>
                <a:lnTo>
                  <a:pt x="141033" y="84455"/>
                </a:lnTo>
                <a:lnTo>
                  <a:pt x="140244" y="67178"/>
                </a:lnTo>
                <a:lnTo>
                  <a:pt x="124739" y="26123"/>
                </a:lnTo>
                <a:lnTo>
                  <a:pt x="94261" y="3185"/>
                </a:lnTo>
                <a:lnTo>
                  <a:pt x="81825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/>
          <p:nvPr/>
        </p:nvSpPr>
        <p:spPr>
          <a:xfrm>
            <a:off x="5727208" y="2984124"/>
            <a:ext cx="54660" cy="84048"/>
          </a:xfrm>
          <a:custGeom>
            <a:avLst/>
            <a:gdLst/>
            <a:ahLst/>
            <a:cxnLst/>
            <a:rect l="l" t="t" r="r" b="b"/>
            <a:pathLst>
              <a:path w="54660" h="84048">
                <a:moveTo>
                  <a:pt x="0" y="0"/>
                </a:moveTo>
                <a:lnTo>
                  <a:pt x="0" y="84048"/>
                </a:lnTo>
                <a:lnTo>
                  <a:pt x="54660" y="42024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22"/>
          <p:cNvSpPr/>
          <p:nvPr/>
        </p:nvSpPr>
        <p:spPr>
          <a:xfrm>
            <a:off x="5686615" y="3026149"/>
            <a:ext cx="59944" cy="0"/>
          </a:xfrm>
          <a:custGeom>
            <a:avLst/>
            <a:gdLst/>
            <a:ahLst/>
            <a:cxnLst/>
            <a:rect l="l" t="t" r="r" b="b"/>
            <a:pathLst>
              <a:path w="59944">
                <a:moveTo>
                  <a:pt x="0" y="0"/>
                </a:moveTo>
                <a:lnTo>
                  <a:pt x="59944" y="0"/>
                </a:lnTo>
              </a:path>
            </a:pathLst>
          </a:custGeom>
          <a:ln w="34505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23"/>
          <p:cNvSpPr/>
          <p:nvPr/>
        </p:nvSpPr>
        <p:spPr>
          <a:xfrm>
            <a:off x="5508000" y="885706"/>
            <a:ext cx="4708804" cy="444500"/>
          </a:xfrm>
          <a:custGeom>
            <a:avLst/>
            <a:gdLst/>
            <a:ahLst/>
            <a:cxnLst/>
            <a:rect l="l" t="t" r="r" b="b"/>
            <a:pathLst>
              <a:path w="4708804" h="444500">
                <a:moveTo>
                  <a:pt x="204406" y="0"/>
                </a:moveTo>
                <a:lnTo>
                  <a:pt x="160066" y="281"/>
                </a:lnTo>
                <a:lnTo>
                  <a:pt x="109690" y="2622"/>
                </a:lnTo>
                <a:lnTo>
                  <a:pt x="65481" y="14068"/>
                </a:lnTo>
                <a:lnTo>
                  <a:pt x="37515" y="41652"/>
                </a:lnTo>
                <a:lnTo>
                  <a:pt x="20640" y="77277"/>
                </a:lnTo>
                <a:lnTo>
                  <a:pt x="2168" y="129092"/>
                </a:lnTo>
                <a:lnTo>
                  <a:pt x="0" y="444500"/>
                </a:lnTo>
                <a:lnTo>
                  <a:pt x="4708804" y="444500"/>
                </a:lnTo>
                <a:lnTo>
                  <a:pt x="4708804" y="143840"/>
                </a:lnTo>
                <a:lnTo>
                  <a:pt x="4705513" y="134137"/>
                </a:lnTo>
                <a:lnTo>
                  <a:pt x="4686689" y="94065"/>
                </a:lnTo>
                <a:lnTo>
                  <a:pt x="4656910" y="55729"/>
                </a:lnTo>
                <a:lnTo>
                  <a:pt x="4625864" y="31123"/>
                </a:lnTo>
                <a:lnTo>
                  <a:pt x="4586162" y="12414"/>
                </a:lnTo>
                <a:lnTo>
                  <a:pt x="4536735" y="1710"/>
                </a:lnTo>
                <a:lnTo>
                  <a:pt x="204406" y="0"/>
                </a:lnTo>
                <a:close/>
              </a:path>
            </a:pathLst>
          </a:custGeom>
          <a:solidFill>
            <a:srgbClr val="B7E1F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24"/>
          <p:cNvSpPr txBox="1"/>
          <p:nvPr/>
        </p:nvSpPr>
        <p:spPr>
          <a:xfrm>
            <a:off x="5650099" y="1002206"/>
            <a:ext cx="3888740" cy="2584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20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ompleting assessme</a:t>
            </a:r>
            <a:r>
              <a:rPr sz="1600" spc="-10" dirty="0" smtClean="0">
                <a:solidFill>
                  <a:srgbClr val="003060"/>
                </a:solidFill>
                <a:latin typeface="Myriad Pro"/>
                <a:cs typeface="Myriad Pro"/>
              </a:rPr>
              <a:t>n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ts or CSR ele</a:t>
            </a:r>
            <a:r>
              <a:rPr sz="1600" spc="20" dirty="0" smtClean="0">
                <a:solidFill>
                  <a:srgbClr val="003060"/>
                </a:solidFill>
                <a:latin typeface="Myriad Pro"/>
                <a:cs typeface="Myriad Pro"/>
              </a:rPr>
              <a:t>c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1600" spc="-2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1600" spc="0" dirty="0" smtClean="0">
                <a:solidFill>
                  <a:srgbClr val="003060"/>
                </a:solidFill>
                <a:latin typeface="Myriad Pro"/>
                <a:cs typeface="Myriad Pro"/>
              </a:rPr>
              <a:t>onically</a:t>
            </a:r>
            <a:endParaRPr sz="1600"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5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9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rl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lang="en-US" sz="1050" spc="-75" dirty="0" smtClean="0">
                <a:solidFill>
                  <a:srgbClr val="FFFFFF"/>
                </a:solidFill>
                <a:latin typeface="Arial"/>
                <a:cs typeface="Arial"/>
              </a:rPr>
              <a:t>  / R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 smtClean="0">
                <a:solidFill>
                  <a:srgbClr val="FFFFFF"/>
                </a:solidFill>
                <a:latin typeface="Myriad Pro"/>
                <a:cs typeface="Myriad Pro"/>
              </a:rPr>
              <a:t>2</a:t>
            </a: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7942371" y="1539627"/>
            <a:ext cx="2193346" cy="4337776"/>
          </a:xfrm>
          <a:custGeom>
            <a:avLst/>
            <a:gdLst/>
            <a:ahLst/>
            <a:cxnLst/>
            <a:rect l="l" t="t" r="r" b="b"/>
            <a:pathLst>
              <a:path w="2193346" h="4337776">
                <a:moveTo>
                  <a:pt x="2051802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9"/>
                </a:lnTo>
                <a:lnTo>
                  <a:pt x="201" y="4228227"/>
                </a:lnTo>
                <a:lnTo>
                  <a:pt x="3573" y="4279363"/>
                </a:lnTo>
                <a:lnTo>
                  <a:pt x="20978" y="4318670"/>
                </a:lnTo>
                <a:lnTo>
                  <a:pt x="63279" y="4334631"/>
                </a:lnTo>
                <a:lnTo>
                  <a:pt x="118001" y="4337615"/>
                </a:lnTo>
                <a:lnTo>
                  <a:pt x="141544" y="4337776"/>
                </a:lnTo>
                <a:lnTo>
                  <a:pt x="2078249" y="4337574"/>
                </a:lnTo>
                <a:lnTo>
                  <a:pt x="2116525" y="4336038"/>
                </a:lnTo>
                <a:lnTo>
                  <a:pt x="2156388" y="4328387"/>
                </a:lnTo>
                <a:lnTo>
                  <a:pt x="2184041" y="4301292"/>
                </a:lnTo>
                <a:lnTo>
                  <a:pt x="2191708" y="4262541"/>
                </a:lnTo>
                <a:lnTo>
                  <a:pt x="2193333" y="4206179"/>
                </a:lnTo>
                <a:lnTo>
                  <a:pt x="2193346" y="131597"/>
                </a:lnTo>
                <a:lnTo>
                  <a:pt x="2193144" y="109549"/>
                </a:lnTo>
                <a:lnTo>
                  <a:pt x="2189773" y="58412"/>
                </a:lnTo>
                <a:lnTo>
                  <a:pt x="2172368" y="19105"/>
                </a:lnTo>
                <a:lnTo>
                  <a:pt x="2130066" y="3145"/>
                </a:lnTo>
                <a:lnTo>
                  <a:pt x="2075345" y="160"/>
                </a:lnTo>
                <a:lnTo>
                  <a:pt x="2051802" y="0"/>
                </a:lnTo>
                <a:close/>
              </a:path>
            </a:pathLst>
          </a:custGeom>
          <a:solidFill>
            <a:srgbClr val="FEEDD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7942342" y="1539609"/>
            <a:ext cx="2193404" cy="4337812"/>
          </a:xfrm>
          <a:custGeom>
            <a:avLst/>
            <a:gdLst/>
            <a:ahLst/>
            <a:cxnLst/>
            <a:rect l="l" t="t" r="r" b="b"/>
            <a:pathLst>
              <a:path w="2193404" h="4337812">
                <a:moveTo>
                  <a:pt x="2193404" y="4181373"/>
                </a:moveTo>
                <a:lnTo>
                  <a:pt x="2193404" y="3815892"/>
                </a:lnTo>
                <a:lnTo>
                  <a:pt x="2193404" y="521919"/>
                </a:lnTo>
                <a:lnTo>
                  <a:pt x="2193404" y="156438"/>
                </a:lnTo>
                <a:lnTo>
                  <a:pt x="2193375" y="131615"/>
                </a:lnTo>
                <a:lnTo>
                  <a:pt x="2192626" y="90129"/>
                </a:lnTo>
                <a:lnTo>
                  <a:pt x="2187180" y="45839"/>
                </a:lnTo>
                <a:lnTo>
                  <a:pt x="2164588" y="13356"/>
                </a:lnTo>
                <a:lnTo>
                  <a:pt x="2114333" y="1586"/>
                </a:lnTo>
                <a:lnTo>
                  <a:pt x="2075374" y="178"/>
                </a:lnTo>
                <a:lnTo>
                  <a:pt x="1960219" y="0"/>
                </a:lnTo>
                <a:lnTo>
                  <a:pt x="1823021" y="0"/>
                </a:lnTo>
                <a:lnTo>
                  <a:pt x="1754212" y="0"/>
                </a:lnTo>
                <a:lnTo>
                  <a:pt x="164376" y="0"/>
                </a:lnTo>
                <a:lnTo>
                  <a:pt x="138293" y="27"/>
                </a:lnTo>
                <a:lnTo>
                  <a:pt x="94703" y="740"/>
                </a:lnTo>
                <a:lnTo>
                  <a:pt x="48165" y="5923"/>
                </a:lnTo>
                <a:lnTo>
                  <a:pt x="14033" y="27424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4"/>
                </a:lnTo>
                <a:lnTo>
                  <a:pt x="3601" y="4279381"/>
                </a:lnTo>
                <a:lnTo>
                  <a:pt x="21006" y="4318688"/>
                </a:lnTo>
                <a:lnTo>
                  <a:pt x="63308" y="4334648"/>
                </a:lnTo>
                <a:lnTo>
                  <a:pt x="118030" y="4337633"/>
                </a:lnTo>
                <a:lnTo>
                  <a:pt x="233184" y="4337812"/>
                </a:lnTo>
                <a:lnTo>
                  <a:pt x="370382" y="4337812"/>
                </a:lnTo>
                <a:lnTo>
                  <a:pt x="439191" y="4337812"/>
                </a:lnTo>
                <a:lnTo>
                  <a:pt x="2029028" y="4337812"/>
                </a:lnTo>
                <a:lnTo>
                  <a:pt x="2055111" y="4337784"/>
                </a:lnTo>
                <a:lnTo>
                  <a:pt x="2098701" y="4337071"/>
                </a:lnTo>
                <a:lnTo>
                  <a:pt x="2145239" y="4331888"/>
                </a:lnTo>
                <a:lnTo>
                  <a:pt x="2179370" y="4310387"/>
                </a:lnTo>
                <a:lnTo>
                  <a:pt x="2191737" y="4262559"/>
                </a:lnTo>
                <a:lnTo>
                  <a:pt x="2193385" y="4203075"/>
                </a:lnTo>
                <a:lnTo>
                  <a:pt x="2193404" y="4181373"/>
                </a:lnTo>
                <a:close/>
              </a:path>
            </a:pathLst>
          </a:custGeom>
          <a:ln w="24180">
            <a:solidFill>
              <a:srgbClr val="F8B53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521112" y="1539632"/>
            <a:ext cx="2502521" cy="4337763"/>
          </a:xfrm>
          <a:custGeom>
            <a:avLst/>
            <a:gdLst/>
            <a:ahLst/>
            <a:cxnLst/>
            <a:rect l="l" t="t" r="r" b="b"/>
            <a:pathLst>
              <a:path w="2502521" h="4337763">
                <a:moveTo>
                  <a:pt x="1982993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7"/>
                </a:lnTo>
                <a:lnTo>
                  <a:pt x="201" y="4228224"/>
                </a:lnTo>
                <a:lnTo>
                  <a:pt x="3573" y="4279358"/>
                </a:lnTo>
                <a:lnTo>
                  <a:pt x="20980" y="4318661"/>
                </a:lnTo>
                <a:lnTo>
                  <a:pt x="63287" y="4334619"/>
                </a:lnTo>
                <a:lnTo>
                  <a:pt x="118015" y="4337602"/>
                </a:lnTo>
                <a:lnTo>
                  <a:pt x="141560" y="4337763"/>
                </a:lnTo>
                <a:lnTo>
                  <a:pt x="2009442" y="4337561"/>
                </a:lnTo>
                <a:lnTo>
                  <a:pt x="2047719" y="4336026"/>
                </a:lnTo>
                <a:lnTo>
                  <a:pt x="2087582" y="4328374"/>
                </a:lnTo>
                <a:lnTo>
                  <a:pt x="2115234" y="4301278"/>
                </a:lnTo>
                <a:lnTo>
                  <a:pt x="2122900" y="4262525"/>
                </a:lnTo>
                <a:lnTo>
                  <a:pt x="2124524" y="4206177"/>
                </a:lnTo>
                <a:lnTo>
                  <a:pt x="2124566" y="2271770"/>
                </a:lnTo>
                <a:lnTo>
                  <a:pt x="2423432" y="2271770"/>
                </a:lnTo>
                <a:lnTo>
                  <a:pt x="2475594" y="2224475"/>
                </a:lnTo>
                <a:lnTo>
                  <a:pt x="2500558" y="2186780"/>
                </a:lnTo>
                <a:lnTo>
                  <a:pt x="2502521" y="2174916"/>
                </a:lnTo>
                <a:lnTo>
                  <a:pt x="2502147" y="2163660"/>
                </a:lnTo>
                <a:lnTo>
                  <a:pt x="2487374" y="2127785"/>
                </a:lnTo>
                <a:lnTo>
                  <a:pt x="2475820" y="2114151"/>
                </a:lnTo>
                <a:lnTo>
                  <a:pt x="2475594" y="2114151"/>
                </a:lnTo>
                <a:lnTo>
                  <a:pt x="2423437" y="2066856"/>
                </a:lnTo>
                <a:lnTo>
                  <a:pt x="2124566" y="2066856"/>
                </a:lnTo>
                <a:lnTo>
                  <a:pt x="2124538" y="131597"/>
                </a:lnTo>
                <a:lnTo>
                  <a:pt x="2124336" y="109549"/>
                </a:lnTo>
                <a:lnTo>
                  <a:pt x="2120964" y="58412"/>
                </a:lnTo>
                <a:lnTo>
                  <a:pt x="2103560" y="19105"/>
                </a:lnTo>
                <a:lnTo>
                  <a:pt x="2061258" y="3145"/>
                </a:lnTo>
                <a:lnTo>
                  <a:pt x="2006536" y="160"/>
                </a:lnTo>
                <a:lnTo>
                  <a:pt x="1982993" y="0"/>
                </a:lnTo>
                <a:close/>
              </a:path>
              <a:path w="2502521" h="4337763">
                <a:moveTo>
                  <a:pt x="2423432" y="2271770"/>
                </a:moveTo>
                <a:lnTo>
                  <a:pt x="2233393" y="2271770"/>
                </a:lnTo>
                <a:lnTo>
                  <a:pt x="2251989" y="2272985"/>
                </a:lnTo>
                <a:lnTo>
                  <a:pt x="2257684" y="2281486"/>
                </a:lnTo>
                <a:lnTo>
                  <a:pt x="2258094" y="2341735"/>
                </a:lnTo>
                <a:lnTo>
                  <a:pt x="2268089" y="2379851"/>
                </a:lnTo>
                <a:lnTo>
                  <a:pt x="2282028" y="2385071"/>
                </a:lnTo>
                <a:lnTo>
                  <a:pt x="2289803" y="2383779"/>
                </a:lnTo>
                <a:lnTo>
                  <a:pt x="2318350" y="2367046"/>
                </a:lnTo>
                <a:lnTo>
                  <a:pt x="2423432" y="2271770"/>
                </a:lnTo>
                <a:close/>
              </a:path>
              <a:path w="2502521" h="4337763">
                <a:moveTo>
                  <a:pt x="2475594" y="2113935"/>
                </a:moveTo>
                <a:lnTo>
                  <a:pt x="2475594" y="2114151"/>
                </a:lnTo>
                <a:lnTo>
                  <a:pt x="2475820" y="2114151"/>
                </a:lnTo>
                <a:lnTo>
                  <a:pt x="2475594" y="2113935"/>
                </a:lnTo>
                <a:close/>
              </a:path>
              <a:path w="2502521" h="4337763">
                <a:moveTo>
                  <a:pt x="2283034" y="1952685"/>
                </a:moveTo>
                <a:lnTo>
                  <a:pt x="2258821" y="1986923"/>
                </a:lnTo>
                <a:lnTo>
                  <a:pt x="2258094" y="2043348"/>
                </a:lnTo>
                <a:lnTo>
                  <a:pt x="2256818" y="2061046"/>
                </a:lnTo>
                <a:lnTo>
                  <a:pt x="2247885" y="2066465"/>
                </a:lnTo>
                <a:lnTo>
                  <a:pt x="2124566" y="2066856"/>
                </a:lnTo>
                <a:lnTo>
                  <a:pt x="2423437" y="2066856"/>
                </a:lnTo>
                <a:lnTo>
                  <a:pt x="2318927" y="1972088"/>
                </a:lnTo>
                <a:lnTo>
                  <a:pt x="2304588" y="1960749"/>
                </a:lnTo>
                <a:lnTo>
                  <a:pt x="2292700" y="1954552"/>
                </a:lnTo>
                <a:lnTo>
                  <a:pt x="2283034" y="1952685"/>
                </a:lnTo>
                <a:close/>
              </a:path>
            </a:pathLst>
          </a:custGeom>
          <a:solidFill>
            <a:srgbClr val="C8E8F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521083" y="1539614"/>
            <a:ext cx="2502550" cy="4337799"/>
          </a:xfrm>
          <a:custGeom>
            <a:avLst/>
            <a:gdLst/>
            <a:ahLst/>
            <a:cxnLst/>
            <a:rect l="l" t="t" r="r" b="b"/>
            <a:pathLst>
              <a:path w="2502550" h="4337799">
                <a:moveTo>
                  <a:pt x="2475623" y="2113953"/>
                </a:moveTo>
                <a:lnTo>
                  <a:pt x="2475623" y="2114169"/>
                </a:lnTo>
                <a:lnTo>
                  <a:pt x="2457742" y="2097951"/>
                </a:lnTo>
                <a:lnTo>
                  <a:pt x="2318956" y="1972106"/>
                </a:lnTo>
                <a:lnTo>
                  <a:pt x="2304617" y="1960767"/>
                </a:lnTo>
                <a:lnTo>
                  <a:pt x="2292729" y="1954570"/>
                </a:lnTo>
                <a:lnTo>
                  <a:pt x="2283063" y="1952703"/>
                </a:lnTo>
                <a:lnTo>
                  <a:pt x="2275388" y="1954354"/>
                </a:lnTo>
                <a:lnTo>
                  <a:pt x="2258301" y="1992637"/>
                </a:lnTo>
                <a:lnTo>
                  <a:pt x="2258123" y="2043366"/>
                </a:lnTo>
                <a:lnTo>
                  <a:pt x="2256847" y="2061064"/>
                </a:lnTo>
                <a:lnTo>
                  <a:pt x="2247914" y="2066483"/>
                </a:lnTo>
                <a:lnTo>
                  <a:pt x="2124595" y="2066874"/>
                </a:lnTo>
                <a:lnTo>
                  <a:pt x="2124595" y="521919"/>
                </a:lnTo>
                <a:lnTo>
                  <a:pt x="2124595" y="156438"/>
                </a:lnTo>
                <a:lnTo>
                  <a:pt x="2124365" y="109567"/>
                </a:lnTo>
                <a:lnTo>
                  <a:pt x="2120993" y="58430"/>
                </a:lnTo>
                <a:lnTo>
                  <a:pt x="2103588" y="19123"/>
                </a:lnTo>
                <a:lnTo>
                  <a:pt x="2061286" y="3163"/>
                </a:lnTo>
                <a:lnTo>
                  <a:pt x="2006565" y="178"/>
                </a:lnTo>
                <a:lnTo>
                  <a:pt x="1754212" y="0"/>
                </a:lnTo>
                <a:lnTo>
                  <a:pt x="1546212" y="0"/>
                </a:lnTo>
                <a:lnTo>
                  <a:pt x="578370" y="0"/>
                </a:lnTo>
                <a:lnTo>
                  <a:pt x="370382" y="0"/>
                </a:lnTo>
                <a:lnTo>
                  <a:pt x="164376" y="0"/>
                </a:lnTo>
                <a:lnTo>
                  <a:pt x="138293" y="27"/>
                </a:lnTo>
                <a:lnTo>
                  <a:pt x="94703" y="740"/>
                </a:lnTo>
                <a:lnTo>
                  <a:pt x="48165" y="5923"/>
                </a:lnTo>
                <a:lnTo>
                  <a:pt x="14033" y="27424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2"/>
                </a:lnTo>
                <a:lnTo>
                  <a:pt x="3602" y="4279376"/>
                </a:lnTo>
                <a:lnTo>
                  <a:pt x="21009" y="4318679"/>
                </a:lnTo>
                <a:lnTo>
                  <a:pt x="63316" y="4334637"/>
                </a:lnTo>
                <a:lnTo>
                  <a:pt x="118043" y="4337620"/>
                </a:lnTo>
                <a:lnTo>
                  <a:pt x="370382" y="4337799"/>
                </a:lnTo>
                <a:lnTo>
                  <a:pt x="578370" y="4337799"/>
                </a:lnTo>
                <a:lnTo>
                  <a:pt x="1546212" y="4337799"/>
                </a:lnTo>
                <a:lnTo>
                  <a:pt x="1754212" y="4337799"/>
                </a:lnTo>
                <a:lnTo>
                  <a:pt x="1960219" y="4337799"/>
                </a:lnTo>
                <a:lnTo>
                  <a:pt x="1986303" y="4337771"/>
                </a:lnTo>
                <a:lnTo>
                  <a:pt x="2029894" y="4337058"/>
                </a:lnTo>
                <a:lnTo>
                  <a:pt x="2076433" y="4331875"/>
                </a:lnTo>
                <a:lnTo>
                  <a:pt x="2110563" y="4310373"/>
                </a:lnTo>
                <a:lnTo>
                  <a:pt x="2122929" y="4262543"/>
                </a:lnTo>
                <a:lnTo>
                  <a:pt x="2124576" y="4203058"/>
                </a:lnTo>
                <a:lnTo>
                  <a:pt x="2124595" y="3815892"/>
                </a:lnTo>
                <a:lnTo>
                  <a:pt x="2124595" y="2271788"/>
                </a:lnTo>
                <a:lnTo>
                  <a:pt x="2233422" y="2271788"/>
                </a:lnTo>
                <a:lnTo>
                  <a:pt x="2252018" y="2273003"/>
                </a:lnTo>
                <a:lnTo>
                  <a:pt x="2257713" y="2281504"/>
                </a:lnTo>
                <a:lnTo>
                  <a:pt x="2258123" y="2341753"/>
                </a:lnTo>
                <a:lnTo>
                  <a:pt x="2259387" y="2359454"/>
                </a:lnTo>
                <a:lnTo>
                  <a:pt x="2262871" y="2371920"/>
                </a:lnTo>
                <a:lnTo>
                  <a:pt x="2268117" y="2379869"/>
                </a:lnTo>
                <a:lnTo>
                  <a:pt x="2274666" y="2384019"/>
                </a:lnTo>
                <a:lnTo>
                  <a:pt x="2282057" y="2385089"/>
                </a:lnTo>
                <a:lnTo>
                  <a:pt x="2289832" y="2383797"/>
                </a:lnTo>
                <a:lnTo>
                  <a:pt x="2475623" y="2224493"/>
                </a:lnTo>
                <a:lnTo>
                  <a:pt x="2500587" y="2186798"/>
                </a:lnTo>
                <a:lnTo>
                  <a:pt x="2502550" y="2174934"/>
                </a:lnTo>
                <a:lnTo>
                  <a:pt x="2502175" y="2163678"/>
                </a:lnTo>
                <a:lnTo>
                  <a:pt x="2487403" y="2127803"/>
                </a:lnTo>
                <a:lnTo>
                  <a:pt x="2476522" y="2114814"/>
                </a:lnTo>
                <a:lnTo>
                  <a:pt x="2475623" y="2113953"/>
                </a:lnTo>
                <a:close/>
              </a:path>
            </a:pathLst>
          </a:custGeom>
          <a:ln w="24180">
            <a:solidFill>
              <a:srgbClr val="009DE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2838121" y="1539632"/>
            <a:ext cx="2761512" cy="4337763"/>
          </a:xfrm>
          <a:custGeom>
            <a:avLst/>
            <a:gdLst/>
            <a:ahLst/>
            <a:cxnLst/>
            <a:rect l="l" t="t" r="r" b="b"/>
            <a:pathLst>
              <a:path w="2761512" h="4337763">
                <a:moveTo>
                  <a:pt x="2190981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7"/>
                </a:lnTo>
                <a:lnTo>
                  <a:pt x="201" y="4228224"/>
                </a:lnTo>
                <a:lnTo>
                  <a:pt x="3573" y="4279358"/>
                </a:lnTo>
                <a:lnTo>
                  <a:pt x="20980" y="4318661"/>
                </a:lnTo>
                <a:lnTo>
                  <a:pt x="63287" y="4334619"/>
                </a:lnTo>
                <a:lnTo>
                  <a:pt x="118015" y="4337602"/>
                </a:lnTo>
                <a:lnTo>
                  <a:pt x="141560" y="4337763"/>
                </a:lnTo>
                <a:lnTo>
                  <a:pt x="2217430" y="4337561"/>
                </a:lnTo>
                <a:lnTo>
                  <a:pt x="2255706" y="4336026"/>
                </a:lnTo>
                <a:lnTo>
                  <a:pt x="2295570" y="4328374"/>
                </a:lnTo>
                <a:lnTo>
                  <a:pt x="2323222" y="4301278"/>
                </a:lnTo>
                <a:lnTo>
                  <a:pt x="2330888" y="4262525"/>
                </a:lnTo>
                <a:lnTo>
                  <a:pt x="2332512" y="4206177"/>
                </a:lnTo>
                <a:lnTo>
                  <a:pt x="2332554" y="2271770"/>
                </a:lnTo>
                <a:lnTo>
                  <a:pt x="2682423" y="2271770"/>
                </a:lnTo>
                <a:lnTo>
                  <a:pt x="2734585" y="2224475"/>
                </a:lnTo>
                <a:lnTo>
                  <a:pt x="2759549" y="2186780"/>
                </a:lnTo>
                <a:lnTo>
                  <a:pt x="2761512" y="2174916"/>
                </a:lnTo>
                <a:lnTo>
                  <a:pt x="2761138" y="2163660"/>
                </a:lnTo>
                <a:lnTo>
                  <a:pt x="2746365" y="2127785"/>
                </a:lnTo>
                <a:lnTo>
                  <a:pt x="2734811" y="2114151"/>
                </a:lnTo>
                <a:lnTo>
                  <a:pt x="2734585" y="2114151"/>
                </a:lnTo>
                <a:lnTo>
                  <a:pt x="2682428" y="2066856"/>
                </a:lnTo>
                <a:lnTo>
                  <a:pt x="2332554" y="2066856"/>
                </a:lnTo>
                <a:lnTo>
                  <a:pt x="2332525" y="131597"/>
                </a:lnTo>
                <a:lnTo>
                  <a:pt x="2332324" y="109549"/>
                </a:lnTo>
                <a:lnTo>
                  <a:pt x="2328952" y="58412"/>
                </a:lnTo>
                <a:lnTo>
                  <a:pt x="2311547" y="19105"/>
                </a:lnTo>
                <a:lnTo>
                  <a:pt x="2269246" y="3145"/>
                </a:lnTo>
                <a:lnTo>
                  <a:pt x="2214524" y="160"/>
                </a:lnTo>
                <a:lnTo>
                  <a:pt x="2190981" y="0"/>
                </a:lnTo>
                <a:close/>
              </a:path>
              <a:path w="2761512" h="4337763">
                <a:moveTo>
                  <a:pt x="2682423" y="2271770"/>
                </a:moveTo>
                <a:lnTo>
                  <a:pt x="2492384" y="2271770"/>
                </a:lnTo>
                <a:lnTo>
                  <a:pt x="2510980" y="2272985"/>
                </a:lnTo>
                <a:lnTo>
                  <a:pt x="2516675" y="2281486"/>
                </a:lnTo>
                <a:lnTo>
                  <a:pt x="2517085" y="2341735"/>
                </a:lnTo>
                <a:lnTo>
                  <a:pt x="2527080" y="2379851"/>
                </a:lnTo>
                <a:lnTo>
                  <a:pt x="2541019" y="2385071"/>
                </a:lnTo>
                <a:lnTo>
                  <a:pt x="2548794" y="2383779"/>
                </a:lnTo>
                <a:lnTo>
                  <a:pt x="2577341" y="2367046"/>
                </a:lnTo>
                <a:lnTo>
                  <a:pt x="2682423" y="2271770"/>
                </a:lnTo>
                <a:close/>
              </a:path>
              <a:path w="2761512" h="4337763">
                <a:moveTo>
                  <a:pt x="2734585" y="2113935"/>
                </a:moveTo>
                <a:lnTo>
                  <a:pt x="2734585" y="2114151"/>
                </a:lnTo>
                <a:lnTo>
                  <a:pt x="2734811" y="2114151"/>
                </a:lnTo>
                <a:lnTo>
                  <a:pt x="2734585" y="2113935"/>
                </a:lnTo>
                <a:close/>
              </a:path>
              <a:path w="2761512" h="4337763">
                <a:moveTo>
                  <a:pt x="2542025" y="1952685"/>
                </a:moveTo>
                <a:lnTo>
                  <a:pt x="2517812" y="1986923"/>
                </a:lnTo>
                <a:lnTo>
                  <a:pt x="2517085" y="2043348"/>
                </a:lnTo>
                <a:lnTo>
                  <a:pt x="2515809" y="2061046"/>
                </a:lnTo>
                <a:lnTo>
                  <a:pt x="2506876" y="2066465"/>
                </a:lnTo>
                <a:lnTo>
                  <a:pt x="2332554" y="2066856"/>
                </a:lnTo>
                <a:lnTo>
                  <a:pt x="2682428" y="2066856"/>
                </a:lnTo>
                <a:lnTo>
                  <a:pt x="2577918" y="1972088"/>
                </a:lnTo>
                <a:lnTo>
                  <a:pt x="2563579" y="1960749"/>
                </a:lnTo>
                <a:lnTo>
                  <a:pt x="2551691" y="1954552"/>
                </a:lnTo>
                <a:lnTo>
                  <a:pt x="2542025" y="1952685"/>
                </a:lnTo>
                <a:close/>
              </a:path>
            </a:pathLst>
          </a:custGeom>
          <a:solidFill>
            <a:srgbClr val="E4EDC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2838093" y="1539614"/>
            <a:ext cx="2761541" cy="4337799"/>
          </a:xfrm>
          <a:custGeom>
            <a:avLst/>
            <a:gdLst/>
            <a:ahLst/>
            <a:cxnLst/>
            <a:rect l="l" t="t" r="r" b="b"/>
            <a:pathLst>
              <a:path w="2761541" h="4337799">
                <a:moveTo>
                  <a:pt x="2734614" y="2113953"/>
                </a:moveTo>
                <a:lnTo>
                  <a:pt x="2734614" y="2114169"/>
                </a:lnTo>
                <a:lnTo>
                  <a:pt x="2716733" y="2097951"/>
                </a:lnTo>
                <a:lnTo>
                  <a:pt x="2577947" y="1972106"/>
                </a:lnTo>
                <a:lnTo>
                  <a:pt x="2563608" y="1960767"/>
                </a:lnTo>
                <a:lnTo>
                  <a:pt x="2551720" y="1954570"/>
                </a:lnTo>
                <a:lnTo>
                  <a:pt x="2542054" y="1952703"/>
                </a:lnTo>
                <a:lnTo>
                  <a:pt x="2534379" y="1954354"/>
                </a:lnTo>
                <a:lnTo>
                  <a:pt x="2517292" y="1992637"/>
                </a:lnTo>
                <a:lnTo>
                  <a:pt x="2517114" y="2043366"/>
                </a:lnTo>
                <a:lnTo>
                  <a:pt x="2515838" y="2061064"/>
                </a:lnTo>
                <a:lnTo>
                  <a:pt x="2506905" y="2066483"/>
                </a:lnTo>
                <a:lnTo>
                  <a:pt x="2332583" y="2066874"/>
                </a:lnTo>
                <a:lnTo>
                  <a:pt x="2332583" y="521919"/>
                </a:lnTo>
                <a:lnTo>
                  <a:pt x="2332583" y="156438"/>
                </a:lnTo>
                <a:lnTo>
                  <a:pt x="2332353" y="109567"/>
                </a:lnTo>
                <a:lnTo>
                  <a:pt x="2328981" y="58430"/>
                </a:lnTo>
                <a:lnTo>
                  <a:pt x="2311576" y="19123"/>
                </a:lnTo>
                <a:lnTo>
                  <a:pt x="2269274" y="3163"/>
                </a:lnTo>
                <a:lnTo>
                  <a:pt x="2214553" y="178"/>
                </a:lnTo>
                <a:lnTo>
                  <a:pt x="1754212" y="0"/>
                </a:lnTo>
                <a:lnTo>
                  <a:pt x="578370" y="0"/>
                </a:lnTo>
                <a:lnTo>
                  <a:pt x="164376" y="0"/>
                </a:lnTo>
                <a:lnTo>
                  <a:pt x="115126" y="219"/>
                </a:lnTo>
                <a:lnTo>
                  <a:pt x="76850" y="1755"/>
                </a:lnTo>
                <a:lnTo>
                  <a:pt x="36986" y="9406"/>
                </a:lnTo>
                <a:lnTo>
                  <a:pt x="9333" y="36502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2"/>
                </a:lnTo>
                <a:lnTo>
                  <a:pt x="3602" y="4279376"/>
                </a:lnTo>
                <a:lnTo>
                  <a:pt x="21009" y="4318679"/>
                </a:lnTo>
                <a:lnTo>
                  <a:pt x="63316" y="4334637"/>
                </a:lnTo>
                <a:lnTo>
                  <a:pt x="118043" y="4337620"/>
                </a:lnTo>
                <a:lnTo>
                  <a:pt x="578370" y="4337799"/>
                </a:lnTo>
                <a:lnTo>
                  <a:pt x="1754212" y="4337799"/>
                </a:lnTo>
                <a:lnTo>
                  <a:pt x="2168207" y="4337799"/>
                </a:lnTo>
                <a:lnTo>
                  <a:pt x="2217458" y="4337579"/>
                </a:lnTo>
                <a:lnTo>
                  <a:pt x="2255735" y="4336044"/>
                </a:lnTo>
                <a:lnTo>
                  <a:pt x="2295599" y="4328392"/>
                </a:lnTo>
                <a:lnTo>
                  <a:pt x="2323251" y="4301296"/>
                </a:lnTo>
                <a:lnTo>
                  <a:pt x="2330917" y="4262543"/>
                </a:lnTo>
                <a:lnTo>
                  <a:pt x="2332564" y="4203058"/>
                </a:lnTo>
                <a:lnTo>
                  <a:pt x="2332583" y="3815892"/>
                </a:lnTo>
                <a:lnTo>
                  <a:pt x="2332583" y="2271788"/>
                </a:lnTo>
                <a:lnTo>
                  <a:pt x="2492413" y="2271788"/>
                </a:lnTo>
                <a:lnTo>
                  <a:pt x="2511009" y="2273003"/>
                </a:lnTo>
                <a:lnTo>
                  <a:pt x="2516704" y="2281504"/>
                </a:lnTo>
                <a:lnTo>
                  <a:pt x="2517114" y="2341753"/>
                </a:lnTo>
                <a:lnTo>
                  <a:pt x="2518378" y="2359454"/>
                </a:lnTo>
                <a:lnTo>
                  <a:pt x="2521862" y="2371920"/>
                </a:lnTo>
                <a:lnTo>
                  <a:pt x="2527108" y="2379869"/>
                </a:lnTo>
                <a:lnTo>
                  <a:pt x="2533657" y="2384019"/>
                </a:lnTo>
                <a:lnTo>
                  <a:pt x="2541048" y="2385089"/>
                </a:lnTo>
                <a:lnTo>
                  <a:pt x="2548823" y="2383797"/>
                </a:lnTo>
                <a:lnTo>
                  <a:pt x="2734614" y="2224493"/>
                </a:lnTo>
                <a:lnTo>
                  <a:pt x="2759578" y="2186798"/>
                </a:lnTo>
                <a:lnTo>
                  <a:pt x="2761541" y="2174934"/>
                </a:lnTo>
                <a:lnTo>
                  <a:pt x="2761166" y="2163678"/>
                </a:lnTo>
                <a:lnTo>
                  <a:pt x="2746394" y="2127803"/>
                </a:lnTo>
                <a:lnTo>
                  <a:pt x="2735513" y="2114814"/>
                </a:lnTo>
                <a:lnTo>
                  <a:pt x="2734614" y="2113953"/>
                </a:lnTo>
                <a:close/>
              </a:path>
            </a:pathLst>
          </a:custGeom>
          <a:ln w="24180">
            <a:solidFill>
              <a:srgbClr val="83B71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8114420" y="2539606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8114420" y="3265782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8114420" y="3991954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8114420" y="4207247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8114420" y="4763126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 txBox="1"/>
          <p:nvPr/>
        </p:nvSpPr>
        <p:spPr>
          <a:xfrm>
            <a:off x="8208933" y="1896148"/>
            <a:ext cx="1785620" cy="332295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24485" marR="129539" indent="-286385">
              <a:lnSpc>
                <a:spcPts val="1970"/>
              </a:lnSpc>
            </a:pPr>
            <a:r>
              <a:rPr sz="1750" spc="-12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</a:t>
            </a:r>
            <a:r>
              <a:rPr sz="1750" spc="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o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w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a</a:t>
            </a:r>
            <a:r>
              <a:rPr sz="1750" spc="-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r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ds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the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End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of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the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-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P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ost</a:t>
            </a:r>
            <a:endParaRPr sz="1750">
              <a:latin typeface="Myriad Pro Light"/>
              <a:cs typeface="Myriad Pro Light"/>
            </a:endParaRPr>
          </a:p>
          <a:p>
            <a:pPr>
              <a:lnSpc>
                <a:spcPts val="550"/>
              </a:lnSpc>
              <a:spcBef>
                <a:spcPts val="26"/>
              </a:spcBef>
            </a:pPr>
            <a:endParaRPr sz="550"/>
          </a:p>
          <a:p>
            <a:pPr marL="12700" marR="44450" indent="-635">
              <a:lnSpc>
                <a:spcPct val="106400"/>
              </a:lnSpc>
            </a:pPr>
            <a:r>
              <a:rPr sz="1050" spc="-55" dirty="0" smtClean="0">
                <a:latin typeface="Arial"/>
                <a:cs typeface="Arial"/>
              </a:rPr>
              <a:t>The final </a:t>
            </a:r>
            <a:r>
              <a:rPr sz="1050" spc="-10" dirty="0" smtClean="0">
                <a:latin typeface="Arial"/>
                <a:cs typeface="Arial"/>
              </a:rPr>
              <a:t>meeting </a:t>
            </a:r>
            <a:r>
              <a:rPr sz="1050" spc="-20" dirty="0" smtClean="0">
                <a:latin typeface="Arial"/>
                <a:cs typeface="Arial"/>
              </a:rPr>
              <a:t>should </a:t>
            </a:r>
            <a:r>
              <a:rPr sz="1050" spc="-40" dirty="0" smtClean="0">
                <a:latin typeface="Arial"/>
                <a:cs typeface="Arial"/>
              </a:rPr>
              <a:t>have</a:t>
            </a:r>
            <a:r>
              <a:rPr sz="1050" spc="-25" dirty="0" smtClean="0">
                <a:latin typeface="Arial"/>
                <a:cs typeface="Arial"/>
              </a:rPr>
              <a:t> occur</a:t>
            </a:r>
            <a:r>
              <a:rPr sz="1050" spc="-35" dirty="0" smtClean="0">
                <a:latin typeface="Arial"/>
                <a:cs typeface="Arial"/>
              </a:rPr>
              <a:t>r</a:t>
            </a:r>
            <a:r>
              <a:rPr sz="1050" spc="-30" dirty="0" smtClean="0">
                <a:latin typeface="Arial"/>
                <a:cs typeface="Arial"/>
              </a:rPr>
              <a:t>ed by </a:t>
            </a:r>
            <a:r>
              <a:rPr sz="1050" spc="-50" dirty="0" smtClean="0">
                <a:latin typeface="Arial"/>
                <a:cs typeface="Arial"/>
              </a:rPr>
              <a:t>January or mid </a:t>
            </a:r>
            <a:r>
              <a:rPr sz="1050" spc="-60" dirty="0" smtClean="0">
                <a:latin typeface="Arial"/>
                <a:cs typeface="Arial"/>
              </a:rPr>
              <a:t>June prior </a:t>
            </a:r>
            <a:r>
              <a:rPr sz="1050" spc="30" dirty="0" smtClean="0">
                <a:latin typeface="Arial"/>
                <a:cs typeface="Arial"/>
              </a:rPr>
              <a:t>to the </a:t>
            </a:r>
            <a:r>
              <a:rPr sz="1050" spc="-105" dirty="0" smtClean="0">
                <a:latin typeface="Arial"/>
                <a:cs typeface="Arial"/>
              </a:rPr>
              <a:t>ARCP </a:t>
            </a:r>
            <a:r>
              <a:rPr sz="1050" spc="-25" dirty="0" smtClean="0">
                <a:latin typeface="Arial"/>
                <a:cs typeface="Arial"/>
              </a:rPr>
              <a:t>panel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10" dirty="0" smtClean="0">
                <a:latin typeface="Arial"/>
                <a:cs typeface="Arial"/>
              </a:rPr>
              <a:t>meeting</a:t>
            </a:r>
            <a:endParaRPr sz="1050">
              <a:latin typeface="Arial"/>
              <a:cs typeface="Arial"/>
            </a:endParaRPr>
          </a:p>
          <a:p>
            <a:pPr marL="12700" marR="45085" indent="-635">
              <a:lnSpc>
                <a:spcPct val="106400"/>
              </a:lnSpc>
              <a:spcBef>
                <a:spcPts val="355"/>
              </a:spcBef>
            </a:pPr>
            <a:r>
              <a:rPr sz="1050" spc="-50" dirty="0" smtClean="0">
                <a:latin typeface="Arial"/>
                <a:cs typeface="Arial"/>
              </a:rPr>
              <a:t>Review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og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0" dirty="0" smtClean="0">
                <a:latin typeface="Arial"/>
                <a:cs typeface="Arial"/>
              </a:rPr>
              <a:t>ess </a:t>
            </a:r>
            <a:r>
              <a:rPr sz="1050" spc="30" dirty="0" smtClean="0">
                <a:latin typeface="Arial"/>
                <a:cs typeface="Arial"/>
              </a:rPr>
              <a:t>with</a:t>
            </a:r>
            <a:r>
              <a:rPr sz="1050" spc="20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mandatory </a:t>
            </a:r>
            <a:r>
              <a:rPr sz="1050" spc="-30" dirty="0" smtClean="0">
                <a:latin typeface="Arial"/>
                <a:cs typeface="Arial"/>
              </a:rPr>
              <a:t>elements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70" dirty="0" smtClean="0">
                <a:latin typeface="Arial"/>
                <a:cs typeface="Arial"/>
              </a:rPr>
              <a:t>WPBA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5" dirty="0" smtClean="0">
                <a:latin typeface="Arial"/>
                <a:cs typeface="Arial"/>
              </a:rPr>
              <a:t>further </a:t>
            </a:r>
            <a:r>
              <a:rPr sz="1050" spc="-40" dirty="0" smtClean="0">
                <a:latin typeface="Arial"/>
                <a:cs typeface="Arial"/>
              </a:rPr>
              <a:t>evidence</a:t>
            </a:r>
            <a:r>
              <a:rPr sz="1050" spc="-25" dirty="0" smtClean="0">
                <a:latin typeface="Arial"/>
                <a:cs typeface="Arial"/>
              </a:rPr>
              <a:t> </a:t>
            </a:r>
            <a:r>
              <a:rPr sz="1050" spc="-5" dirty="0" smtClean="0">
                <a:latin typeface="Arial"/>
                <a:cs typeface="Arial"/>
              </a:rPr>
              <a:t>including audit &amp; </a:t>
            </a:r>
            <a:r>
              <a:rPr sz="1050" spc="-114" dirty="0" smtClean="0">
                <a:latin typeface="Arial"/>
                <a:cs typeface="Arial"/>
              </a:rPr>
              <a:t>SEA</a:t>
            </a:r>
            <a:endParaRPr sz="1050">
              <a:latin typeface="Arial"/>
              <a:cs typeface="Arial"/>
            </a:endParaRPr>
          </a:p>
          <a:p>
            <a:pPr marL="12700" marR="29845">
              <a:lnSpc>
                <a:spcPct val="134500"/>
              </a:lnSpc>
            </a:pPr>
            <a:r>
              <a:rPr sz="1050" spc="-15" dirty="0" smtClean="0">
                <a:latin typeface="Arial"/>
                <a:cs typeface="Arial"/>
              </a:rPr>
              <a:t>Complete </a:t>
            </a:r>
            <a:r>
              <a:rPr sz="1050" spc="-135" dirty="0" smtClean="0">
                <a:latin typeface="Arial"/>
                <a:cs typeface="Arial"/>
              </a:rPr>
              <a:t>CSR documentation If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-30" dirty="0" smtClean="0">
                <a:latin typeface="Arial"/>
                <a:cs typeface="Arial"/>
              </a:rPr>
              <a:t>conce</a:t>
            </a:r>
            <a:r>
              <a:rPr sz="1050" spc="-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ns </a:t>
            </a:r>
            <a:r>
              <a:rPr sz="1050" spc="-5" dirty="0" smtClean="0">
                <a:latin typeface="Arial"/>
                <a:cs typeface="Arial"/>
              </a:rPr>
              <a:t>contact the</a:t>
            </a:r>
            <a:endParaRPr sz="1050">
              <a:latin typeface="Arial"/>
              <a:cs typeface="Arial"/>
            </a:endParaRPr>
          </a:p>
          <a:p>
            <a:pPr marL="12700" marR="239395">
              <a:lnSpc>
                <a:spcPct val="106400"/>
              </a:lnSpc>
            </a:pPr>
            <a:r>
              <a:rPr sz="1050" spc="-15" dirty="0" smtClean="0">
                <a:latin typeface="Arial"/>
                <a:cs typeface="Arial"/>
              </a:rPr>
              <a:t>trainee</a:t>
            </a:r>
            <a:r>
              <a:rPr sz="1050" spc="-60" dirty="0" smtClean="0">
                <a:latin typeface="Arial"/>
                <a:cs typeface="Arial"/>
              </a:rPr>
              <a:t>’</a:t>
            </a:r>
            <a:r>
              <a:rPr sz="1050" spc="-120" dirty="0" smtClean="0">
                <a:latin typeface="Arial"/>
                <a:cs typeface="Arial"/>
              </a:rPr>
              <a:t>s </a:t>
            </a:r>
            <a:r>
              <a:rPr sz="1050" spc="-114" dirty="0" smtClean="0">
                <a:latin typeface="Arial"/>
                <a:cs typeface="Arial"/>
              </a:rPr>
              <a:t>GP </a:t>
            </a:r>
            <a:r>
              <a:rPr sz="1050" spc="-25" dirty="0" smtClean="0">
                <a:latin typeface="Arial"/>
                <a:cs typeface="Arial"/>
              </a:rPr>
              <a:t>Educational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50" dirty="0" smtClean="0">
                <a:latin typeface="Arial"/>
                <a:cs typeface="Arial"/>
              </a:rPr>
              <a:t>Supervisory/GP </a:t>
            </a:r>
            <a:r>
              <a:rPr sz="1050" spc="15" dirty="0" smtClean="0">
                <a:latin typeface="Arial"/>
                <a:cs typeface="Arial"/>
              </a:rPr>
              <a:t>unit or </a:t>
            </a:r>
            <a:r>
              <a:rPr sz="1050" spc="-114" dirty="0" smtClean="0">
                <a:latin typeface="Arial"/>
                <a:cs typeface="Arial"/>
              </a:rPr>
              <a:t>TDP</a:t>
            </a:r>
            <a:endParaRPr sz="1050">
              <a:latin typeface="Arial"/>
              <a:cs typeface="Arial"/>
            </a:endParaRPr>
          </a:p>
          <a:p>
            <a:pPr marL="12700" marR="12700" indent="-635" algn="just">
              <a:lnSpc>
                <a:spcPct val="106400"/>
              </a:lnSpc>
              <a:spcBef>
                <a:spcPts val="355"/>
              </a:spcBef>
            </a:pPr>
            <a:r>
              <a:rPr sz="1050" spc="-220" dirty="0" smtClean="0">
                <a:latin typeface="Arial"/>
                <a:cs typeface="Arial"/>
              </a:rPr>
              <a:t>T</a:t>
            </a:r>
            <a:r>
              <a:rPr sz="1050" spc="-30" dirty="0" smtClean="0">
                <a:latin typeface="Arial"/>
                <a:cs typeface="Arial"/>
              </a:rPr>
              <a:t>rainee completes the </a:t>
            </a:r>
            <a:r>
              <a:rPr sz="1050" spc="-40" dirty="0" smtClean="0">
                <a:latin typeface="Arial"/>
                <a:cs typeface="Arial"/>
              </a:rPr>
              <a:t>Deanery</a:t>
            </a:r>
            <a:r>
              <a:rPr sz="1050" spc="-25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post </a:t>
            </a:r>
            <a:r>
              <a:rPr sz="1050" spc="-60" dirty="0" smtClean="0">
                <a:latin typeface="Arial"/>
                <a:cs typeface="Arial"/>
              </a:rPr>
              <a:t>assessment </a:t>
            </a:r>
            <a:r>
              <a:rPr sz="1050" spc="-15" dirty="0" smtClean="0">
                <a:latin typeface="Arial"/>
                <a:cs typeface="Arial"/>
              </a:rPr>
              <a:t>questionnai</a:t>
            </a:r>
            <a:r>
              <a:rPr sz="1050" spc="-3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e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80" dirty="0" smtClean="0">
                <a:latin typeface="Arial"/>
                <a:cs typeface="Arial"/>
              </a:rPr>
              <a:t>(</a:t>
            </a:r>
            <a:r>
              <a:rPr sz="1050" spc="-235" dirty="0" smtClean="0">
                <a:latin typeface="Arial"/>
                <a:cs typeface="Arial"/>
              </a:rPr>
              <a:t>P</a:t>
            </a:r>
            <a:r>
              <a:rPr sz="1050" spc="-40" dirty="0" smtClean="0">
                <a:latin typeface="Arial"/>
                <a:cs typeface="Arial"/>
              </a:rPr>
              <a:t>AQ)</a:t>
            </a:r>
            <a:endParaRPr sz="1050">
              <a:latin typeface="Arial"/>
              <a:cs typeface="Arial"/>
            </a:endParaRPr>
          </a:p>
        </p:txBody>
      </p:sp>
      <p:sp>
        <p:nvSpPr>
          <p:cNvPr id="24" name="object 14"/>
          <p:cNvSpPr/>
          <p:nvPr/>
        </p:nvSpPr>
        <p:spPr>
          <a:xfrm>
            <a:off x="5659437" y="207817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659437" y="2804342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5659437" y="3360222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5659437" y="425668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 txBox="1"/>
          <p:nvPr/>
        </p:nvSpPr>
        <p:spPr>
          <a:xfrm>
            <a:off x="5703633" y="1662376"/>
            <a:ext cx="1791970" cy="30499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750" spc="4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M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id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-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P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ost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M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eeting</a:t>
            </a:r>
            <a:endParaRPr sz="1750">
              <a:latin typeface="Myriad Pro Light"/>
              <a:cs typeface="Myriad Pro Light"/>
            </a:endParaRPr>
          </a:p>
          <a:p>
            <a:pPr>
              <a:lnSpc>
                <a:spcPts val="600"/>
              </a:lnSpc>
              <a:spcBef>
                <a:spcPts val="20"/>
              </a:spcBef>
            </a:pPr>
            <a:endParaRPr sz="600"/>
          </a:p>
          <a:p>
            <a:pPr marL="62865" marR="12700" indent="-635">
              <a:lnSpc>
                <a:spcPct val="106400"/>
              </a:lnSpc>
            </a:pPr>
            <a:r>
              <a:rPr sz="1050" spc="-50" dirty="0" smtClean="0">
                <a:latin typeface="Arial"/>
                <a:cs typeface="Arial"/>
              </a:rPr>
              <a:t>Review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og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0" dirty="0" smtClean="0">
                <a:latin typeface="Arial"/>
                <a:cs typeface="Arial"/>
              </a:rPr>
              <a:t>ess </a:t>
            </a:r>
            <a:r>
              <a:rPr sz="1050" spc="30" dirty="0" smtClean="0">
                <a:latin typeface="Arial"/>
                <a:cs typeface="Arial"/>
              </a:rPr>
              <a:t>with </a:t>
            </a:r>
            <a:r>
              <a:rPr sz="1050" spc="-10" dirty="0" smtClean="0">
                <a:latin typeface="Arial"/>
                <a:cs typeface="Arial"/>
              </a:rPr>
              <a:t>action plan, </a:t>
            </a:r>
            <a:r>
              <a:rPr sz="1050" spc="-20" dirty="0" smtClean="0">
                <a:latin typeface="Arial"/>
                <a:cs typeface="Arial"/>
              </a:rPr>
              <a:t>confidence rating </a:t>
            </a:r>
            <a:r>
              <a:rPr sz="1050" spc="-50" dirty="0" smtClean="0">
                <a:latin typeface="Arial"/>
                <a:cs typeface="Arial"/>
              </a:rPr>
              <a:t>scale,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100" dirty="0" smtClean="0">
                <a:latin typeface="Arial"/>
                <a:cs typeface="Arial"/>
              </a:rPr>
              <a:t>MSF (if 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" dirty="0" smtClean="0">
                <a:latin typeface="Arial"/>
                <a:cs typeface="Arial"/>
              </a:rPr>
              <a:t>equi</a:t>
            </a:r>
            <a:r>
              <a:rPr sz="1050" spc="-30" dirty="0" smtClean="0">
                <a:latin typeface="Arial"/>
                <a:cs typeface="Arial"/>
              </a:rPr>
              <a:t>r</a:t>
            </a:r>
            <a:r>
              <a:rPr sz="1050" spc="-40" dirty="0" smtClean="0">
                <a:latin typeface="Arial"/>
                <a:cs typeface="Arial"/>
              </a:rPr>
              <a:t>ed)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30" dirty="0" smtClean="0">
                <a:latin typeface="Arial"/>
                <a:cs typeface="Arial"/>
              </a:rPr>
              <a:t>consider</a:t>
            </a:r>
            <a:r>
              <a:rPr sz="1050" spc="-20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pointers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50" dirty="0" smtClean="0">
                <a:latin typeface="Arial"/>
                <a:cs typeface="Arial"/>
              </a:rPr>
              <a:t>needs</a:t>
            </a:r>
            <a:endParaRPr sz="1050">
              <a:latin typeface="Arial"/>
              <a:cs typeface="Arial"/>
            </a:endParaRPr>
          </a:p>
          <a:p>
            <a:pPr marL="62865" marR="141605" indent="-635">
              <a:lnSpc>
                <a:spcPct val="106400"/>
              </a:lnSpc>
              <a:spcBef>
                <a:spcPts val="355"/>
              </a:spcBef>
            </a:pPr>
            <a:r>
              <a:rPr sz="1050" spc="-65" dirty="0" smtClean="0">
                <a:latin typeface="Arial"/>
                <a:cs typeface="Arial"/>
              </a:rPr>
              <a:t>Discuss </a:t>
            </a:r>
            <a:r>
              <a:rPr sz="1050" spc="-25" dirty="0" smtClean="0">
                <a:latin typeface="Arial"/>
                <a:cs typeface="Arial"/>
              </a:rPr>
              <a:t>general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og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100" dirty="0" smtClean="0">
                <a:latin typeface="Arial"/>
                <a:cs typeface="Arial"/>
              </a:rPr>
              <a:t>ess</a:t>
            </a:r>
            <a:r>
              <a:rPr sz="1050" spc="-55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using the </a:t>
            </a:r>
            <a:r>
              <a:rPr sz="1050" spc="-40" dirty="0" smtClean="0">
                <a:latin typeface="Arial"/>
                <a:cs typeface="Arial"/>
              </a:rPr>
              <a:t>RDMp </a:t>
            </a:r>
            <a:r>
              <a:rPr sz="1050" spc="-15" dirty="0" smtClean="0">
                <a:latin typeface="Arial"/>
                <a:cs typeface="Arial"/>
              </a:rPr>
              <a:t>model </a:t>
            </a:r>
            <a:r>
              <a:rPr sz="1050" spc="-90" dirty="0" smtClean="0">
                <a:latin typeface="Arial"/>
                <a:cs typeface="Arial"/>
              </a:rPr>
              <a:t>as </a:t>
            </a:r>
            <a:r>
              <a:rPr sz="1050" spc="-60" dirty="0" smtClean="0">
                <a:latin typeface="Arial"/>
                <a:cs typeface="Arial"/>
              </a:rPr>
              <a:t>a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15" dirty="0" smtClean="0">
                <a:latin typeface="Arial"/>
                <a:cs typeface="Arial"/>
              </a:rPr>
              <a:t>guide </a:t>
            </a:r>
            <a:r>
              <a:rPr sz="1050" spc="-75" dirty="0" smtClean="0">
                <a:latin typeface="Arial"/>
                <a:cs typeface="Arial"/>
              </a:rPr>
              <a:t>(see </a:t>
            </a:r>
            <a:r>
              <a:rPr sz="1050" spc="-120" dirty="0" smtClean="0">
                <a:latin typeface="Arial"/>
                <a:cs typeface="Arial"/>
              </a:rPr>
              <a:t>CSR)</a:t>
            </a:r>
            <a:endParaRPr sz="1050">
              <a:latin typeface="Arial"/>
              <a:cs typeface="Arial"/>
            </a:endParaRPr>
          </a:p>
          <a:p>
            <a:pPr marL="62865" marR="30480" indent="-635">
              <a:lnSpc>
                <a:spcPct val="106400"/>
              </a:lnSpc>
              <a:spcBef>
                <a:spcPts val="355"/>
              </a:spcBef>
            </a:pPr>
            <a:r>
              <a:rPr sz="1050" spc="-25" dirty="0" smtClean="0">
                <a:latin typeface="Arial"/>
                <a:cs typeface="Arial"/>
              </a:rPr>
              <a:t>Clinical </a:t>
            </a:r>
            <a:r>
              <a:rPr sz="1050" spc="-35" dirty="0" smtClean="0">
                <a:latin typeface="Arial"/>
                <a:cs typeface="Arial"/>
              </a:rPr>
              <a:t>supervisor </a:t>
            </a:r>
            <a:r>
              <a:rPr sz="1050" spc="-20" dirty="0" smtClean="0">
                <a:latin typeface="Arial"/>
                <a:cs typeface="Arial"/>
              </a:rPr>
              <a:t>documents</a:t>
            </a:r>
            <a:r>
              <a:rPr sz="1050" spc="-10" dirty="0" smtClean="0">
                <a:latin typeface="Arial"/>
                <a:cs typeface="Arial"/>
              </a:rPr>
              <a:t> in </a:t>
            </a:r>
            <a:r>
              <a:rPr sz="1050" spc="-15" dirty="0" smtClean="0">
                <a:latin typeface="Arial"/>
                <a:cs typeface="Arial"/>
              </a:rPr>
              <a:t>educator </a:t>
            </a:r>
            <a:r>
              <a:rPr sz="1050" spc="-25" dirty="0" smtClean="0">
                <a:latin typeface="Arial"/>
                <a:cs typeface="Arial"/>
              </a:rPr>
              <a:t>notes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15" dirty="0" smtClean="0">
                <a:latin typeface="Arial"/>
                <a:cs typeface="Arial"/>
              </a:rPr>
              <a:t>trainee</a:t>
            </a:r>
            <a:r>
              <a:rPr sz="1050" spc="-20" dirty="0" smtClean="0">
                <a:latin typeface="Arial"/>
                <a:cs typeface="Arial"/>
              </a:rPr>
              <a:t> documents in </a:t>
            </a:r>
            <a:r>
              <a:rPr sz="1050" spc="5" dirty="0" smtClean="0">
                <a:latin typeface="Arial"/>
                <a:cs typeface="Arial"/>
              </a:rPr>
              <a:t>e-portfolio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log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25" dirty="0" smtClean="0">
                <a:latin typeface="Arial"/>
                <a:cs typeface="Arial"/>
              </a:rPr>
              <a:t>updates pdp </a:t>
            </a:r>
            <a:r>
              <a:rPr sz="1050" spc="-20" dirty="0" smtClean="0">
                <a:latin typeface="Arial"/>
                <a:cs typeface="Arial"/>
              </a:rPr>
              <a:t>and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</a:t>
            </a:r>
            <a:r>
              <a:rPr sz="1050" spc="-15" dirty="0" smtClean="0">
                <a:latin typeface="Arial"/>
                <a:cs typeface="Arial"/>
              </a:rPr>
              <a:t>plan</a:t>
            </a:r>
            <a:endParaRPr sz="1050">
              <a:latin typeface="Arial"/>
              <a:cs typeface="Arial"/>
            </a:endParaRPr>
          </a:p>
          <a:p>
            <a:pPr marL="62865" marR="177800" indent="-635">
              <a:lnSpc>
                <a:spcPct val="106400"/>
              </a:lnSpc>
              <a:spcBef>
                <a:spcPts val="355"/>
              </a:spcBef>
            </a:pPr>
            <a:r>
              <a:rPr sz="1050" dirty="0" smtClean="0">
                <a:latin typeface="Arial"/>
                <a:cs typeface="Arial"/>
              </a:rPr>
              <a:t>If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-30" dirty="0" smtClean="0">
                <a:latin typeface="Arial"/>
                <a:cs typeface="Arial"/>
              </a:rPr>
              <a:t>conce</a:t>
            </a:r>
            <a:r>
              <a:rPr sz="1050" spc="-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ns </a:t>
            </a:r>
            <a:r>
              <a:rPr sz="1050" spc="-5" dirty="0" smtClean="0">
                <a:latin typeface="Arial"/>
                <a:cs typeface="Arial"/>
              </a:rPr>
              <a:t>contact the </a:t>
            </a:r>
            <a:r>
              <a:rPr sz="1050" spc="-15" dirty="0" smtClean="0">
                <a:latin typeface="Arial"/>
                <a:cs typeface="Arial"/>
              </a:rPr>
              <a:t>trainee</a:t>
            </a:r>
            <a:r>
              <a:rPr sz="1050" spc="-60" dirty="0" smtClean="0">
                <a:latin typeface="Arial"/>
                <a:cs typeface="Arial"/>
              </a:rPr>
              <a:t>’</a:t>
            </a:r>
            <a:r>
              <a:rPr sz="1050" spc="-120" dirty="0" smtClean="0">
                <a:latin typeface="Arial"/>
                <a:cs typeface="Arial"/>
              </a:rPr>
              <a:t>s </a:t>
            </a:r>
            <a:r>
              <a:rPr sz="1050" spc="-114" dirty="0" smtClean="0">
                <a:latin typeface="Arial"/>
                <a:cs typeface="Arial"/>
              </a:rPr>
              <a:t>GP </a:t>
            </a:r>
            <a:r>
              <a:rPr sz="1050" spc="-25" dirty="0" smtClean="0">
                <a:latin typeface="Arial"/>
                <a:cs typeface="Arial"/>
              </a:rPr>
              <a:t>Educational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50" dirty="0" smtClean="0">
                <a:latin typeface="Arial"/>
                <a:cs typeface="Arial"/>
              </a:rPr>
              <a:t>Supervisor/GP </a:t>
            </a:r>
            <a:r>
              <a:rPr sz="1050" spc="15" dirty="0" smtClean="0">
                <a:latin typeface="Arial"/>
                <a:cs typeface="Arial"/>
              </a:rPr>
              <a:t>unit or </a:t>
            </a:r>
            <a:r>
              <a:rPr sz="1050" spc="-114" dirty="0" smtClean="0">
                <a:latin typeface="Arial"/>
                <a:cs typeface="Arial"/>
              </a:rPr>
              <a:t>TPD</a:t>
            </a:r>
            <a:endParaRPr sz="1050">
              <a:latin typeface="Arial"/>
              <a:cs typeface="Arial"/>
            </a:endParaRPr>
          </a:p>
        </p:txBody>
      </p:sp>
      <p:sp>
        <p:nvSpPr>
          <p:cNvPr id="29" name="object 19"/>
          <p:cNvSpPr/>
          <p:nvPr/>
        </p:nvSpPr>
        <p:spPr>
          <a:xfrm>
            <a:off x="2988720" y="207817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2988720" y="2463756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/>
          <p:nvPr/>
        </p:nvSpPr>
        <p:spPr>
          <a:xfrm>
            <a:off x="2988720" y="318992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22"/>
          <p:cNvSpPr/>
          <p:nvPr/>
        </p:nvSpPr>
        <p:spPr>
          <a:xfrm>
            <a:off x="2988720" y="3575517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23"/>
          <p:cNvSpPr/>
          <p:nvPr/>
        </p:nvSpPr>
        <p:spPr>
          <a:xfrm>
            <a:off x="2988720" y="430169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24"/>
          <p:cNvSpPr/>
          <p:nvPr/>
        </p:nvSpPr>
        <p:spPr>
          <a:xfrm>
            <a:off x="2988720" y="485756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25"/>
          <p:cNvSpPr/>
          <p:nvPr/>
        </p:nvSpPr>
        <p:spPr>
          <a:xfrm>
            <a:off x="2988720" y="54134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26"/>
          <p:cNvSpPr txBox="1"/>
          <p:nvPr/>
        </p:nvSpPr>
        <p:spPr>
          <a:xfrm>
            <a:off x="3083232" y="1662376"/>
            <a:ext cx="1965325" cy="40366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15900">
              <a:lnSpc>
                <a:spcPct val="100000"/>
              </a:lnSpc>
            </a:pP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I</a:t>
            </a:r>
            <a:r>
              <a:rPr sz="1750" spc="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nitial</a:t>
            </a:r>
            <a:r>
              <a:rPr sz="1750" spc="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 </a:t>
            </a:r>
            <a:r>
              <a:rPr sz="1750" spc="3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M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eeting</a:t>
            </a:r>
            <a:endParaRPr sz="1750">
              <a:latin typeface="Myriad Pro Light"/>
              <a:cs typeface="Myriad Pro Light"/>
            </a:endParaRPr>
          </a:p>
          <a:p>
            <a:pPr>
              <a:lnSpc>
                <a:spcPts val="600"/>
              </a:lnSpc>
              <a:spcBef>
                <a:spcPts val="20"/>
              </a:spcBef>
            </a:pPr>
            <a:endParaRPr sz="600"/>
          </a:p>
          <a:p>
            <a:pPr marL="12700" marR="12700" indent="-635">
              <a:lnSpc>
                <a:spcPct val="106400"/>
              </a:lnSpc>
            </a:pPr>
            <a:r>
              <a:rPr sz="1050" spc="-220" dirty="0" smtClean="0">
                <a:latin typeface="Arial"/>
                <a:cs typeface="Arial"/>
              </a:rPr>
              <a:t>T</a:t>
            </a:r>
            <a:r>
              <a:rPr sz="1050" spc="-30" dirty="0" smtClean="0">
                <a:latin typeface="Arial"/>
                <a:cs typeface="Arial"/>
              </a:rPr>
              <a:t>rainee &amp; </a:t>
            </a:r>
            <a:r>
              <a:rPr sz="1050" spc="-25" dirty="0" smtClean="0">
                <a:latin typeface="Arial"/>
                <a:cs typeface="Arial"/>
              </a:rPr>
              <a:t>Clinical </a:t>
            </a:r>
            <a:r>
              <a:rPr sz="1050" spc="-45" dirty="0" smtClean="0">
                <a:latin typeface="Arial"/>
                <a:cs typeface="Arial"/>
              </a:rPr>
              <a:t>Supervisor </a:t>
            </a:r>
            <a:r>
              <a:rPr sz="1050" spc="-15" dirty="0" smtClean="0">
                <a:latin typeface="Arial"/>
                <a:cs typeface="Arial"/>
              </a:rPr>
              <a:t>meet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20" dirty="0" smtClean="0">
                <a:latin typeface="Arial"/>
                <a:cs typeface="Arial"/>
              </a:rPr>
              <a:t>within 2 </a:t>
            </a:r>
            <a:r>
              <a:rPr sz="1050" spc="-30" dirty="0" smtClean="0">
                <a:latin typeface="Arial"/>
                <a:cs typeface="Arial"/>
              </a:rPr>
              <a:t>weeks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5" dirty="0" smtClean="0">
                <a:latin typeface="Arial"/>
                <a:cs typeface="Arial"/>
              </a:rPr>
              <a:t>starting </a:t>
            </a:r>
            <a:r>
              <a:rPr sz="1050" spc="-15" dirty="0" smtClean="0">
                <a:latin typeface="Arial"/>
                <a:cs typeface="Arial"/>
              </a:rPr>
              <a:t>post</a:t>
            </a:r>
            <a:endParaRPr sz="1050">
              <a:latin typeface="Arial"/>
              <a:cs typeface="Arial"/>
            </a:endParaRPr>
          </a:p>
          <a:p>
            <a:pPr marL="12700" marR="59055" indent="-635">
              <a:lnSpc>
                <a:spcPct val="106400"/>
              </a:lnSpc>
              <a:spcBef>
                <a:spcPts val="355"/>
              </a:spcBef>
            </a:pPr>
            <a:r>
              <a:rPr sz="1050" spc="-65" dirty="0" smtClean="0">
                <a:latin typeface="Arial"/>
                <a:cs typeface="Arial"/>
              </a:rPr>
              <a:t>Discuss </a:t>
            </a:r>
            <a:r>
              <a:rPr sz="1050" spc="-40" dirty="0" smtClean="0">
                <a:latin typeface="Arial"/>
                <a:cs typeface="Arial"/>
              </a:rPr>
              <a:t>ideas, </a:t>
            </a:r>
            <a:r>
              <a:rPr sz="1050" spc="-30" dirty="0" smtClean="0">
                <a:latin typeface="Arial"/>
                <a:cs typeface="Arial"/>
              </a:rPr>
              <a:t>conce</a:t>
            </a:r>
            <a:r>
              <a:rPr sz="1050" spc="-5" dirty="0" smtClean="0">
                <a:latin typeface="Arial"/>
                <a:cs typeface="Arial"/>
              </a:rPr>
              <a:t>r</a:t>
            </a:r>
            <a:r>
              <a:rPr sz="1050" spc="-60" dirty="0" smtClean="0">
                <a:latin typeface="Arial"/>
                <a:cs typeface="Arial"/>
              </a:rPr>
              <a:t>ns &amp; </a:t>
            </a:r>
            <a:r>
              <a:rPr sz="1050" spc="-25" dirty="0" smtClean="0">
                <a:latin typeface="Arial"/>
                <a:cs typeface="Arial"/>
              </a:rPr>
              <a:t>expectations </a:t>
            </a:r>
            <a:r>
              <a:rPr sz="1050" spc="20" dirty="0" smtClean="0">
                <a:latin typeface="Arial"/>
                <a:cs typeface="Arial"/>
              </a:rPr>
              <a:t>for the </a:t>
            </a:r>
            <a:r>
              <a:rPr sz="1050" spc="-15" dirty="0" smtClean="0">
                <a:latin typeface="Arial"/>
                <a:cs typeface="Arial"/>
              </a:rPr>
              <a:t>post </a:t>
            </a:r>
            <a:r>
              <a:rPr sz="1050" spc="-20" dirty="0" smtClean="0">
                <a:latin typeface="Arial"/>
                <a:cs typeface="Arial"/>
              </a:rPr>
              <a:t>and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25" dirty="0" smtClean="0">
                <a:latin typeface="Arial"/>
                <a:cs typeface="Arial"/>
              </a:rPr>
              <a:t>how </a:t>
            </a:r>
            <a:r>
              <a:rPr sz="1050" spc="30" dirty="0" smtClean="0">
                <a:latin typeface="Arial"/>
                <a:cs typeface="Arial"/>
              </a:rPr>
              <a:t>to </a:t>
            </a:r>
            <a:r>
              <a:rPr sz="1050" spc="-20" dirty="0" smtClean="0">
                <a:latin typeface="Arial"/>
                <a:cs typeface="Arial"/>
              </a:rPr>
              <a:t>focus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in </a:t>
            </a:r>
            <a:r>
              <a:rPr sz="1050" spc="-35" dirty="0" smtClean="0">
                <a:latin typeface="Arial"/>
                <a:cs typeface="Arial"/>
              </a:rPr>
              <a:t>a</a:t>
            </a:r>
            <a:r>
              <a:rPr sz="1050" spc="-45" dirty="0" smtClean="0">
                <a:latin typeface="Arial"/>
                <a:cs typeface="Arial"/>
              </a:rPr>
              <a:t>r</a:t>
            </a:r>
            <a:r>
              <a:rPr sz="1050" spc="-80" dirty="0" smtClean="0">
                <a:latin typeface="Arial"/>
                <a:cs typeface="Arial"/>
              </a:rPr>
              <a:t>eas </a:t>
            </a:r>
            <a:r>
              <a:rPr sz="1050" spc="30" dirty="0" smtClean="0">
                <a:latin typeface="Arial"/>
                <a:cs typeface="Arial"/>
              </a:rPr>
              <a:t>of</a:t>
            </a:r>
            <a:r>
              <a:rPr sz="1050" spc="20" dirty="0" smtClean="0">
                <a:latin typeface="Arial"/>
                <a:cs typeface="Arial"/>
              </a:rPr>
              <a:t> identified </a:t>
            </a:r>
            <a:r>
              <a:rPr sz="1050" spc="-40" dirty="0" smtClean="0">
                <a:latin typeface="Arial"/>
                <a:cs typeface="Arial"/>
              </a:rPr>
              <a:t>needs.</a:t>
            </a:r>
            <a:endParaRPr sz="1050">
              <a:latin typeface="Arial"/>
              <a:cs typeface="Arial"/>
            </a:endParaRPr>
          </a:p>
          <a:p>
            <a:pPr marL="12700" marR="306705" indent="-635">
              <a:lnSpc>
                <a:spcPct val="106400"/>
              </a:lnSpc>
              <a:spcBef>
                <a:spcPts val="355"/>
              </a:spcBef>
            </a:pPr>
            <a:r>
              <a:rPr sz="1050" spc="-65" dirty="0" smtClean="0">
                <a:latin typeface="Arial"/>
                <a:cs typeface="Arial"/>
              </a:rPr>
              <a:t>Discuss </a:t>
            </a:r>
            <a:r>
              <a:rPr sz="1050" spc="-35" dirty="0" smtClean="0">
                <a:latin typeface="Arial"/>
                <a:cs typeface="Arial"/>
              </a:rPr>
              <a:t>plans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130" dirty="0" smtClean="0">
                <a:latin typeface="Arial"/>
                <a:cs typeface="Arial"/>
              </a:rPr>
              <a:t>GPST </a:t>
            </a:r>
            <a:r>
              <a:rPr sz="1050" spc="-90" dirty="0" smtClean="0">
                <a:latin typeface="Arial"/>
                <a:cs typeface="Arial"/>
              </a:rPr>
              <a:t>HBGL</a:t>
            </a:r>
            <a:r>
              <a:rPr sz="1050" spc="-35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attendance in </a:t>
            </a:r>
            <a:r>
              <a:rPr sz="1050" spc="-15" dirty="0" smtClean="0">
                <a:latin typeface="Arial"/>
                <a:cs typeface="Arial"/>
              </a:rPr>
              <a:t>this </a:t>
            </a:r>
            <a:r>
              <a:rPr sz="1050" spc="-10" dirty="0" smtClean="0">
                <a:latin typeface="Arial"/>
                <a:cs typeface="Arial"/>
              </a:rPr>
              <a:t>post.</a:t>
            </a:r>
            <a:endParaRPr sz="1050">
              <a:latin typeface="Arial"/>
              <a:cs typeface="Arial"/>
            </a:endParaRPr>
          </a:p>
          <a:p>
            <a:pPr marL="12700" marR="119380" indent="-635" algn="just">
              <a:lnSpc>
                <a:spcPct val="106400"/>
              </a:lnSpc>
              <a:spcBef>
                <a:spcPts val="355"/>
              </a:spcBef>
            </a:pPr>
            <a:r>
              <a:rPr sz="1050" spc="-15" dirty="0" smtClean="0">
                <a:latin typeface="Arial"/>
                <a:cs typeface="Arial"/>
              </a:rPr>
              <a:t>Complete </a:t>
            </a:r>
            <a:r>
              <a:rPr sz="1050" spc="-60" dirty="0" smtClean="0">
                <a:latin typeface="Arial"/>
                <a:cs typeface="Arial"/>
              </a:rPr>
              <a:t>a brief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</a:t>
            </a:r>
            <a:r>
              <a:rPr sz="1050" spc="-15" dirty="0" smtClean="0">
                <a:latin typeface="Arial"/>
                <a:cs typeface="Arial"/>
              </a:rPr>
              <a:t>plan</a:t>
            </a:r>
            <a:r>
              <a:rPr sz="1050" spc="-10" dirty="0" smtClean="0">
                <a:latin typeface="Arial"/>
                <a:cs typeface="Arial"/>
              </a:rPr>
              <a:t> togethe</a:t>
            </a:r>
            <a:r>
              <a:rPr sz="1050" spc="-10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, </a:t>
            </a:r>
            <a:r>
              <a:rPr sz="1050" spc="-15" dirty="0" smtClean="0">
                <a:latin typeface="Arial"/>
                <a:cs typeface="Arial"/>
              </a:rPr>
              <a:t>trainee </a:t>
            </a:r>
            <a:r>
              <a:rPr sz="1050" spc="-20" dirty="0" smtClean="0">
                <a:latin typeface="Arial"/>
                <a:cs typeface="Arial"/>
              </a:rPr>
              <a:t>documents in the </a:t>
            </a:r>
            <a:r>
              <a:rPr sz="1050" spc="5" dirty="0" smtClean="0">
                <a:latin typeface="Arial"/>
                <a:cs typeface="Arial"/>
              </a:rPr>
              <a:t>e-portfolio </a:t>
            </a:r>
            <a:r>
              <a:rPr sz="1050" spc="-30" dirty="0" smtClean="0">
                <a:latin typeface="Arial"/>
                <a:cs typeface="Arial"/>
              </a:rPr>
              <a:t>lea</a:t>
            </a:r>
            <a:r>
              <a:rPr sz="1050" spc="-10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ning log </a:t>
            </a:r>
            <a:r>
              <a:rPr sz="1050" spc="-20" dirty="0" smtClean="0">
                <a:latin typeface="Arial"/>
                <a:cs typeface="Arial"/>
              </a:rPr>
              <a:t>and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-35" dirty="0" smtClean="0">
                <a:latin typeface="Arial"/>
                <a:cs typeface="Arial"/>
              </a:rPr>
              <a:t>c</a:t>
            </a:r>
            <a:r>
              <a:rPr sz="1050" spc="-45" dirty="0" smtClean="0">
                <a:latin typeface="Arial"/>
                <a:cs typeface="Arial"/>
              </a:rPr>
              <a:t>r</a:t>
            </a:r>
            <a:r>
              <a:rPr sz="1050" spc="-50" dirty="0" smtClean="0">
                <a:latin typeface="Arial"/>
                <a:cs typeface="Arial"/>
              </a:rPr>
              <a:t>eates </a:t>
            </a:r>
            <a:r>
              <a:rPr sz="1050" spc="-60" dirty="0" smtClean="0">
                <a:latin typeface="Arial"/>
                <a:cs typeface="Arial"/>
              </a:rPr>
              <a:t>a pdp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40" dirty="0" smtClean="0">
                <a:latin typeface="Arial"/>
                <a:cs typeface="Arial"/>
              </a:rPr>
              <a:t>each </a:t>
            </a:r>
            <a:r>
              <a:rPr sz="1050" spc="-20" dirty="0" smtClean="0">
                <a:latin typeface="Arial"/>
                <a:cs typeface="Arial"/>
              </a:rPr>
              <a:t>categor</a:t>
            </a:r>
            <a:r>
              <a:rPr sz="1050" spc="-125" dirty="0" smtClean="0">
                <a:latin typeface="Arial"/>
                <a:cs typeface="Arial"/>
              </a:rPr>
              <a:t>y</a:t>
            </a:r>
            <a:r>
              <a:rPr sz="1050" spc="0" dirty="0" smtClean="0">
                <a:latin typeface="Arial"/>
                <a:cs typeface="Arial"/>
              </a:rPr>
              <a:t>.</a:t>
            </a:r>
            <a:endParaRPr sz="1050">
              <a:latin typeface="Arial"/>
              <a:cs typeface="Arial"/>
            </a:endParaRPr>
          </a:p>
          <a:p>
            <a:pPr marL="12700" marR="97155" indent="-635">
              <a:lnSpc>
                <a:spcPct val="106400"/>
              </a:lnSpc>
              <a:spcBef>
                <a:spcPts val="355"/>
              </a:spcBef>
            </a:pPr>
            <a:r>
              <a:rPr sz="1050" spc="-25" dirty="0" smtClean="0">
                <a:latin typeface="Arial"/>
                <a:cs typeface="Arial"/>
              </a:rPr>
              <a:t>Clinical </a:t>
            </a:r>
            <a:r>
              <a:rPr sz="1050" spc="-45" dirty="0" smtClean="0">
                <a:latin typeface="Arial"/>
                <a:cs typeface="Arial"/>
              </a:rPr>
              <a:t>Supervisor </a:t>
            </a:r>
            <a:r>
              <a:rPr sz="1050" spc="-20" dirty="0" smtClean="0">
                <a:latin typeface="Arial"/>
                <a:cs typeface="Arial"/>
              </a:rPr>
              <a:t>documents</a:t>
            </a:r>
            <a:r>
              <a:rPr sz="1050" spc="-10" dirty="0" smtClean="0">
                <a:latin typeface="Arial"/>
                <a:cs typeface="Arial"/>
              </a:rPr>
              <a:t> brief </a:t>
            </a:r>
            <a:r>
              <a:rPr sz="1050" spc="-35" dirty="0" smtClean="0">
                <a:latin typeface="Arial"/>
                <a:cs typeface="Arial"/>
              </a:rPr>
              <a:t>summary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10" dirty="0" smtClean="0">
                <a:latin typeface="Arial"/>
                <a:cs typeface="Arial"/>
              </a:rPr>
              <a:t>meeting in the </a:t>
            </a:r>
            <a:r>
              <a:rPr sz="1050" spc="-15" dirty="0" smtClean="0">
                <a:latin typeface="Arial"/>
                <a:cs typeface="Arial"/>
              </a:rPr>
              <a:t>educator </a:t>
            </a:r>
            <a:r>
              <a:rPr sz="1050" spc="-20" dirty="0" smtClean="0">
                <a:latin typeface="Arial"/>
                <a:cs typeface="Arial"/>
              </a:rPr>
              <a:t>notes.</a:t>
            </a:r>
            <a:endParaRPr sz="1050">
              <a:latin typeface="Arial"/>
              <a:cs typeface="Arial"/>
            </a:endParaRPr>
          </a:p>
          <a:p>
            <a:pPr marL="12700" marR="264160" indent="-635">
              <a:lnSpc>
                <a:spcPct val="106400"/>
              </a:lnSpc>
              <a:spcBef>
                <a:spcPts val="355"/>
              </a:spcBef>
            </a:pPr>
            <a:r>
              <a:rPr sz="1050" spc="-15" dirty="0" smtClean="0">
                <a:latin typeface="Arial"/>
                <a:cs typeface="Arial"/>
              </a:rPr>
              <a:t>Both </a:t>
            </a:r>
            <a:r>
              <a:rPr sz="1050" spc="-40" dirty="0" smtClean="0">
                <a:latin typeface="Arial"/>
                <a:cs typeface="Arial"/>
              </a:rPr>
              <a:t>set </a:t>
            </a:r>
            <a:r>
              <a:rPr sz="1050" spc="-35" dirty="0" smtClean="0">
                <a:latin typeface="Arial"/>
                <a:cs typeface="Arial"/>
              </a:rPr>
              <a:t>dates </a:t>
            </a:r>
            <a:r>
              <a:rPr sz="1050" spc="-20" dirty="0" smtClean="0">
                <a:latin typeface="Arial"/>
                <a:cs typeface="Arial"/>
              </a:rPr>
              <a:t>and times </a:t>
            </a:r>
            <a:r>
              <a:rPr sz="1050" spc="20" dirty="0" smtClean="0">
                <a:latin typeface="Arial"/>
                <a:cs typeface="Arial"/>
              </a:rPr>
              <a:t>for</a:t>
            </a:r>
            <a:r>
              <a:rPr sz="1050" spc="10" dirty="0" smtClean="0">
                <a:latin typeface="Arial"/>
                <a:cs typeface="Arial"/>
              </a:rPr>
              <a:t> </a:t>
            </a:r>
            <a:r>
              <a:rPr sz="1050" spc="-5" dirty="0" smtClean="0">
                <a:latin typeface="Arial"/>
                <a:cs typeface="Arial"/>
              </a:rPr>
              <a:t>completion </a:t>
            </a:r>
            <a:r>
              <a:rPr sz="1050" spc="30" dirty="0" smtClean="0">
                <a:latin typeface="Arial"/>
                <a:cs typeface="Arial"/>
              </a:rPr>
              <a:t>of 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25" dirty="0" smtClean="0">
                <a:latin typeface="Arial"/>
                <a:cs typeface="Arial"/>
              </a:rPr>
              <a:t>elevant </a:t>
            </a:r>
            <a:r>
              <a:rPr sz="1050" spc="-70" dirty="0" smtClean="0">
                <a:latin typeface="Arial"/>
                <a:cs typeface="Arial"/>
              </a:rPr>
              <a:t>WPBA</a:t>
            </a:r>
            <a:r>
              <a:rPr sz="1050" spc="-30" dirty="0" smtClean="0">
                <a:latin typeface="Arial"/>
                <a:cs typeface="Arial"/>
              </a:rPr>
              <a:t> </a:t>
            </a:r>
            <a:r>
              <a:rPr sz="1050" spc="-65" dirty="0" smtClean="0">
                <a:latin typeface="Arial"/>
                <a:cs typeface="Arial"/>
              </a:rPr>
              <a:t>assessments</a:t>
            </a:r>
            <a:endParaRPr sz="1050">
              <a:latin typeface="Arial"/>
              <a:cs typeface="Arial"/>
            </a:endParaRPr>
          </a:p>
          <a:p>
            <a:pPr marL="12700" marR="194310" indent="-635">
              <a:lnSpc>
                <a:spcPct val="106400"/>
              </a:lnSpc>
              <a:spcBef>
                <a:spcPts val="355"/>
              </a:spcBef>
            </a:pPr>
            <a:r>
              <a:rPr sz="1050" spc="-60" dirty="0" smtClean="0">
                <a:latin typeface="Arial"/>
                <a:cs typeface="Arial"/>
              </a:rPr>
              <a:t>Set </a:t>
            </a:r>
            <a:r>
              <a:rPr sz="1050" spc="-20" dirty="0" smtClean="0">
                <a:latin typeface="Arial"/>
                <a:cs typeface="Arial"/>
              </a:rPr>
              <a:t>date and time </a:t>
            </a:r>
            <a:r>
              <a:rPr sz="1050" spc="20" dirty="0" smtClean="0">
                <a:latin typeface="Arial"/>
                <a:cs typeface="Arial"/>
              </a:rPr>
              <a:t>for mid </a:t>
            </a:r>
            <a:r>
              <a:rPr sz="1050" spc="-15" dirty="0" smtClean="0">
                <a:latin typeface="Arial"/>
                <a:cs typeface="Arial"/>
              </a:rPr>
              <a:t>post</a:t>
            </a:r>
            <a:r>
              <a:rPr sz="1050" spc="-10" dirty="0" smtClean="0">
                <a:latin typeface="Arial"/>
                <a:cs typeface="Arial"/>
              </a:rPr>
              <a:t> 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25" dirty="0" smtClean="0">
                <a:latin typeface="Arial"/>
                <a:cs typeface="Arial"/>
              </a:rPr>
              <a:t>eview</a:t>
            </a:r>
            <a:endParaRPr sz="1050">
              <a:latin typeface="Arial"/>
              <a:cs typeface="Arial"/>
            </a:endParaRPr>
          </a:p>
        </p:txBody>
      </p:sp>
      <p:sp>
        <p:nvSpPr>
          <p:cNvPr id="37" name="object 27"/>
          <p:cNvSpPr/>
          <p:nvPr/>
        </p:nvSpPr>
        <p:spPr>
          <a:xfrm>
            <a:off x="588115" y="1539632"/>
            <a:ext cx="2342196" cy="4337763"/>
          </a:xfrm>
          <a:custGeom>
            <a:avLst/>
            <a:gdLst/>
            <a:ahLst/>
            <a:cxnLst/>
            <a:rect l="l" t="t" r="r" b="b"/>
            <a:pathLst>
              <a:path w="2342196" h="4337763">
                <a:moveTo>
                  <a:pt x="1776987" y="0"/>
                </a:moveTo>
                <a:lnTo>
                  <a:pt x="115097" y="201"/>
                </a:lnTo>
                <a:lnTo>
                  <a:pt x="76821" y="1737"/>
                </a:lnTo>
                <a:lnTo>
                  <a:pt x="36957" y="9388"/>
                </a:lnTo>
                <a:lnTo>
                  <a:pt x="9305" y="36484"/>
                </a:lnTo>
                <a:lnTo>
                  <a:pt x="1638" y="75234"/>
                </a:lnTo>
                <a:lnTo>
                  <a:pt x="13" y="131597"/>
                </a:lnTo>
                <a:lnTo>
                  <a:pt x="0" y="4206177"/>
                </a:lnTo>
                <a:lnTo>
                  <a:pt x="201" y="4228224"/>
                </a:lnTo>
                <a:lnTo>
                  <a:pt x="3573" y="4279358"/>
                </a:lnTo>
                <a:lnTo>
                  <a:pt x="20980" y="4318661"/>
                </a:lnTo>
                <a:lnTo>
                  <a:pt x="63287" y="4334619"/>
                </a:lnTo>
                <a:lnTo>
                  <a:pt x="118015" y="4337602"/>
                </a:lnTo>
                <a:lnTo>
                  <a:pt x="141560" y="4337763"/>
                </a:lnTo>
                <a:lnTo>
                  <a:pt x="1803435" y="4337561"/>
                </a:lnTo>
                <a:lnTo>
                  <a:pt x="1841712" y="4336026"/>
                </a:lnTo>
                <a:lnTo>
                  <a:pt x="1881576" y="4328374"/>
                </a:lnTo>
                <a:lnTo>
                  <a:pt x="1909227" y="4301278"/>
                </a:lnTo>
                <a:lnTo>
                  <a:pt x="1916893" y="4262525"/>
                </a:lnTo>
                <a:lnTo>
                  <a:pt x="1918517" y="4206177"/>
                </a:lnTo>
                <a:lnTo>
                  <a:pt x="1918560" y="2271770"/>
                </a:lnTo>
                <a:lnTo>
                  <a:pt x="2263107" y="2271770"/>
                </a:lnTo>
                <a:lnTo>
                  <a:pt x="2315270" y="2224475"/>
                </a:lnTo>
                <a:lnTo>
                  <a:pt x="2340233" y="2186780"/>
                </a:lnTo>
                <a:lnTo>
                  <a:pt x="2342196" y="2174916"/>
                </a:lnTo>
                <a:lnTo>
                  <a:pt x="2341822" y="2163660"/>
                </a:lnTo>
                <a:lnTo>
                  <a:pt x="2327049" y="2127785"/>
                </a:lnTo>
                <a:lnTo>
                  <a:pt x="2315495" y="2114151"/>
                </a:lnTo>
                <a:lnTo>
                  <a:pt x="2315270" y="2114151"/>
                </a:lnTo>
                <a:lnTo>
                  <a:pt x="2263113" y="2066856"/>
                </a:lnTo>
                <a:lnTo>
                  <a:pt x="1918560" y="2066856"/>
                </a:lnTo>
                <a:lnTo>
                  <a:pt x="1918531" y="131597"/>
                </a:lnTo>
                <a:lnTo>
                  <a:pt x="1918329" y="109549"/>
                </a:lnTo>
                <a:lnTo>
                  <a:pt x="1914958" y="58412"/>
                </a:lnTo>
                <a:lnTo>
                  <a:pt x="1897553" y="19105"/>
                </a:lnTo>
                <a:lnTo>
                  <a:pt x="1855251" y="3145"/>
                </a:lnTo>
                <a:lnTo>
                  <a:pt x="1800529" y="160"/>
                </a:lnTo>
                <a:lnTo>
                  <a:pt x="1776987" y="0"/>
                </a:lnTo>
                <a:close/>
              </a:path>
              <a:path w="2342196" h="4337763">
                <a:moveTo>
                  <a:pt x="2263107" y="2271770"/>
                </a:moveTo>
                <a:lnTo>
                  <a:pt x="2073068" y="2271770"/>
                </a:lnTo>
                <a:lnTo>
                  <a:pt x="2091664" y="2272985"/>
                </a:lnTo>
                <a:lnTo>
                  <a:pt x="2097359" y="2281486"/>
                </a:lnTo>
                <a:lnTo>
                  <a:pt x="2097769" y="2341735"/>
                </a:lnTo>
                <a:lnTo>
                  <a:pt x="2107764" y="2379851"/>
                </a:lnTo>
                <a:lnTo>
                  <a:pt x="2121703" y="2385071"/>
                </a:lnTo>
                <a:lnTo>
                  <a:pt x="2129478" y="2383779"/>
                </a:lnTo>
                <a:lnTo>
                  <a:pt x="2158025" y="2367046"/>
                </a:lnTo>
                <a:lnTo>
                  <a:pt x="2263107" y="2271770"/>
                </a:lnTo>
                <a:close/>
              </a:path>
              <a:path w="2342196" h="4337763">
                <a:moveTo>
                  <a:pt x="2315270" y="2113935"/>
                </a:moveTo>
                <a:lnTo>
                  <a:pt x="2315270" y="2114151"/>
                </a:lnTo>
                <a:lnTo>
                  <a:pt x="2315495" y="2114151"/>
                </a:lnTo>
                <a:lnTo>
                  <a:pt x="2315270" y="2113935"/>
                </a:lnTo>
                <a:close/>
              </a:path>
              <a:path w="2342196" h="4337763">
                <a:moveTo>
                  <a:pt x="2122709" y="1952685"/>
                </a:moveTo>
                <a:lnTo>
                  <a:pt x="2098496" y="1986923"/>
                </a:lnTo>
                <a:lnTo>
                  <a:pt x="2097769" y="2043348"/>
                </a:lnTo>
                <a:lnTo>
                  <a:pt x="2096493" y="2061046"/>
                </a:lnTo>
                <a:lnTo>
                  <a:pt x="2087560" y="2066465"/>
                </a:lnTo>
                <a:lnTo>
                  <a:pt x="1918560" y="2066856"/>
                </a:lnTo>
                <a:lnTo>
                  <a:pt x="2263113" y="2066856"/>
                </a:lnTo>
                <a:lnTo>
                  <a:pt x="2158602" y="1972088"/>
                </a:lnTo>
                <a:lnTo>
                  <a:pt x="2144263" y="1960749"/>
                </a:lnTo>
                <a:lnTo>
                  <a:pt x="2132375" y="1954552"/>
                </a:lnTo>
                <a:lnTo>
                  <a:pt x="2122709" y="1952685"/>
                </a:lnTo>
                <a:close/>
              </a:path>
            </a:pathLst>
          </a:custGeom>
          <a:solidFill>
            <a:srgbClr val="DCEEE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28"/>
          <p:cNvSpPr/>
          <p:nvPr/>
        </p:nvSpPr>
        <p:spPr>
          <a:xfrm>
            <a:off x="588086" y="1539614"/>
            <a:ext cx="2342225" cy="4337799"/>
          </a:xfrm>
          <a:custGeom>
            <a:avLst/>
            <a:gdLst/>
            <a:ahLst/>
            <a:cxnLst/>
            <a:rect l="l" t="t" r="r" b="b"/>
            <a:pathLst>
              <a:path w="2342225" h="4337799">
                <a:moveTo>
                  <a:pt x="2315298" y="2113953"/>
                </a:moveTo>
                <a:lnTo>
                  <a:pt x="2315298" y="2114169"/>
                </a:lnTo>
                <a:lnTo>
                  <a:pt x="2297417" y="2097951"/>
                </a:lnTo>
                <a:lnTo>
                  <a:pt x="2158631" y="1972106"/>
                </a:lnTo>
                <a:lnTo>
                  <a:pt x="2144292" y="1960767"/>
                </a:lnTo>
                <a:lnTo>
                  <a:pt x="2132404" y="1954570"/>
                </a:lnTo>
                <a:lnTo>
                  <a:pt x="2122738" y="1952703"/>
                </a:lnTo>
                <a:lnTo>
                  <a:pt x="2115063" y="1954354"/>
                </a:lnTo>
                <a:lnTo>
                  <a:pt x="2097976" y="1992637"/>
                </a:lnTo>
                <a:lnTo>
                  <a:pt x="2097798" y="2043366"/>
                </a:lnTo>
                <a:lnTo>
                  <a:pt x="2096522" y="2061064"/>
                </a:lnTo>
                <a:lnTo>
                  <a:pt x="2087589" y="2066483"/>
                </a:lnTo>
                <a:lnTo>
                  <a:pt x="1918589" y="2066874"/>
                </a:lnTo>
                <a:lnTo>
                  <a:pt x="1918589" y="521919"/>
                </a:lnTo>
                <a:lnTo>
                  <a:pt x="1918589" y="156438"/>
                </a:lnTo>
                <a:lnTo>
                  <a:pt x="1918358" y="109567"/>
                </a:lnTo>
                <a:lnTo>
                  <a:pt x="1914987" y="58430"/>
                </a:lnTo>
                <a:lnTo>
                  <a:pt x="1897582" y="19123"/>
                </a:lnTo>
                <a:lnTo>
                  <a:pt x="1855280" y="3163"/>
                </a:lnTo>
                <a:lnTo>
                  <a:pt x="1800558" y="178"/>
                </a:lnTo>
                <a:lnTo>
                  <a:pt x="164376" y="0"/>
                </a:lnTo>
                <a:lnTo>
                  <a:pt x="138293" y="27"/>
                </a:lnTo>
                <a:lnTo>
                  <a:pt x="94703" y="740"/>
                </a:lnTo>
                <a:lnTo>
                  <a:pt x="48165" y="5923"/>
                </a:lnTo>
                <a:lnTo>
                  <a:pt x="14033" y="27424"/>
                </a:lnTo>
                <a:lnTo>
                  <a:pt x="1667" y="75252"/>
                </a:lnTo>
                <a:lnTo>
                  <a:pt x="18" y="134736"/>
                </a:lnTo>
                <a:lnTo>
                  <a:pt x="0" y="521919"/>
                </a:lnTo>
                <a:lnTo>
                  <a:pt x="0" y="3815892"/>
                </a:lnTo>
                <a:lnTo>
                  <a:pt x="0" y="4181373"/>
                </a:lnTo>
                <a:lnTo>
                  <a:pt x="230" y="4228242"/>
                </a:lnTo>
                <a:lnTo>
                  <a:pt x="3602" y="4279376"/>
                </a:lnTo>
                <a:lnTo>
                  <a:pt x="21009" y="4318679"/>
                </a:lnTo>
                <a:lnTo>
                  <a:pt x="63316" y="4334637"/>
                </a:lnTo>
                <a:lnTo>
                  <a:pt x="118043" y="4337620"/>
                </a:lnTo>
                <a:lnTo>
                  <a:pt x="1754212" y="4337799"/>
                </a:lnTo>
                <a:lnTo>
                  <a:pt x="1780296" y="4337771"/>
                </a:lnTo>
                <a:lnTo>
                  <a:pt x="1823888" y="4337058"/>
                </a:lnTo>
                <a:lnTo>
                  <a:pt x="1870426" y="4331875"/>
                </a:lnTo>
                <a:lnTo>
                  <a:pt x="1904557" y="4310373"/>
                </a:lnTo>
                <a:lnTo>
                  <a:pt x="1916922" y="4262543"/>
                </a:lnTo>
                <a:lnTo>
                  <a:pt x="1918570" y="4203058"/>
                </a:lnTo>
                <a:lnTo>
                  <a:pt x="1918589" y="3815892"/>
                </a:lnTo>
                <a:lnTo>
                  <a:pt x="1918589" y="2271788"/>
                </a:lnTo>
                <a:lnTo>
                  <a:pt x="2073097" y="2271788"/>
                </a:lnTo>
                <a:lnTo>
                  <a:pt x="2091693" y="2273003"/>
                </a:lnTo>
                <a:lnTo>
                  <a:pt x="2097388" y="2281504"/>
                </a:lnTo>
                <a:lnTo>
                  <a:pt x="2097798" y="2341753"/>
                </a:lnTo>
                <a:lnTo>
                  <a:pt x="2099062" y="2359454"/>
                </a:lnTo>
                <a:lnTo>
                  <a:pt x="2102546" y="2371920"/>
                </a:lnTo>
                <a:lnTo>
                  <a:pt x="2107793" y="2379869"/>
                </a:lnTo>
                <a:lnTo>
                  <a:pt x="2114341" y="2384019"/>
                </a:lnTo>
                <a:lnTo>
                  <a:pt x="2121732" y="2385089"/>
                </a:lnTo>
                <a:lnTo>
                  <a:pt x="2129507" y="2383797"/>
                </a:lnTo>
                <a:lnTo>
                  <a:pt x="2315298" y="2224493"/>
                </a:lnTo>
                <a:lnTo>
                  <a:pt x="2340262" y="2186798"/>
                </a:lnTo>
                <a:lnTo>
                  <a:pt x="2342225" y="2174934"/>
                </a:lnTo>
                <a:lnTo>
                  <a:pt x="2341851" y="2163678"/>
                </a:lnTo>
                <a:lnTo>
                  <a:pt x="2327078" y="2127803"/>
                </a:lnTo>
                <a:lnTo>
                  <a:pt x="2316198" y="2114814"/>
                </a:lnTo>
                <a:lnTo>
                  <a:pt x="2315298" y="2113953"/>
                </a:lnTo>
                <a:close/>
              </a:path>
            </a:pathLst>
          </a:custGeom>
          <a:ln w="24180">
            <a:solidFill>
              <a:srgbClr val="44B5AC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29"/>
          <p:cNvSpPr/>
          <p:nvPr/>
        </p:nvSpPr>
        <p:spPr>
          <a:xfrm>
            <a:off x="0" y="776359"/>
            <a:ext cx="6787952" cy="493293"/>
          </a:xfrm>
          <a:custGeom>
            <a:avLst/>
            <a:gdLst/>
            <a:ahLst/>
            <a:cxnLst/>
            <a:rect l="l" t="t" r="r" b="b"/>
            <a:pathLst>
              <a:path w="6787952" h="493293">
                <a:moveTo>
                  <a:pt x="0" y="493293"/>
                </a:moveTo>
                <a:lnTo>
                  <a:pt x="6612074" y="493052"/>
                </a:lnTo>
                <a:lnTo>
                  <a:pt x="6664436" y="491363"/>
                </a:lnTo>
                <a:lnTo>
                  <a:pt x="6705216" y="486778"/>
                </a:lnTo>
                <a:lnTo>
                  <a:pt x="6747836" y="471304"/>
                </a:lnTo>
                <a:lnTo>
                  <a:pt x="6772539" y="441172"/>
                </a:lnTo>
                <a:lnTo>
                  <a:pt x="6784212" y="391494"/>
                </a:lnTo>
                <a:lnTo>
                  <a:pt x="6787167" y="345105"/>
                </a:lnTo>
                <a:lnTo>
                  <a:pt x="6787952" y="286408"/>
                </a:lnTo>
                <a:lnTo>
                  <a:pt x="6787952" y="206884"/>
                </a:lnTo>
                <a:lnTo>
                  <a:pt x="6787167" y="148188"/>
                </a:lnTo>
                <a:lnTo>
                  <a:pt x="6784212" y="101798"/>
                </a:lnTo>
                <a:lnTo>
                  <a:pt x="6772539" y="52120"/>
                </a:lnTo>
                <a:lnTo>
                  <a:pt x="6747836" y="21988"/>
                </a:lnTo>
                <a:lnTo>
                  <a:pt x="6705216" y="6515"/>
                </a:lnTo>
                <a:lnTo>
                  <a:pt x="6664436" y="1930"/>
                </a:lnTo>
                <a:lnTo>
                  <a:pt x="6612074" y="241"/>
                </a:lnTo>
                <a:lnTo>
                  <a:pt x="0" y="0"/>
                </a:lnTo>
                <a:lnTo>
                  <a:pt x="0" y="493293"/>
                </a:lnTo>
              </a:path>
            </a:pathLst>
          </a:custGeom>
          <a:solidFill>
            <a:srgbClr val="C0E5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30"/>
          <p:cNvSpPr txBox="1"/>
          <p:nvPr/>
        </p:nvSpPr>
        <p:spPr>
          <a:xfrm>
            <a:off x="430872" y="802803"/>
            <a:ext cx="6171565" cy="3962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500" spc="-80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imelin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85" dirty="0" smtClean="0">
                <a:solidFill>
                  <a:srgbClr val="003060"/>
                </a:solidFill>
                <a:latin typeface="Myriad Pro"/>
                <a:cs typeface="Myriad Pro"/>
              </a:rPr>
              <a:t>f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o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Clinica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l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Supe</a:t>
            </a:r>
            <a:r>
              <a:rPr sz="2500" spc="1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visor/</a:t>
            </a:r>
            <a:r>
              <a:rPr sz="2500" spc="-165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aine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35" dirty="0" smtClean="0">
                <a:solidFill>
                  <a:srgbClr val="003060"/>
                </a:solidFill>
                <a:latin typeface="Myriad Pro"/>
                <a:cs typeface="Myriad Pro"/>
              </a:rPr>
              <a:t>M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eeting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endParaRPr sz="2500">
              <a:latin typeface="Myriad Pro"/>
              <a:cs typeface="Myriad Pro"/>
            </a:endParaRPr>
          </a:p>
        </p:txBody>
      </p:sp>
      <p:sp>
        <p:nvSpPr>
          <p:cNvPr id="41" name="object 31"/>
          <p:cNvSpPr/>
          <p:nvPr/>
        </p:nvSpPr>
        <p:spPr>
          <a:xfrm>
            <a:off x="2875540" y="6462739"/>
            <a:ext cx="0" cy="211340"/>
          </a:xfrm>
          <a:custGeom>
            <a:avLst/>
            <a:gdLst/>
            <a:ahLst/>
            <a:cxnLst/>
            <a:rect l="l" t="t" r="r" b="b"/>
            <a:pathLst>
              <a:path h="211340">
                <a:moveTo>
                  <a:pt x="0" y="0"/>
                </a:moveTo>
                <a:lnTo>
                  <a:pt x="0" y="211340"/>
                </a:lnTo>
              </a:path>
            </a:pathLst>
          </a:custGeom>
          <a:ln w="24180">
            <a:solidFill>
              <a:srgbClr val="7C90B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32"/>
          <p:cNvSpPr/>
          <p:nvPr/>
        </p:nvSpPr>
        <p:spPr>
          <a:xfrm>
            <a:off x="5336518" y="6462739"/>
            <a:ext cx="0" cy="211340"/>
          </a:xfrm>
          <a:custGeom>
            <a:avLst/>
            <a:gdLst/>
            <a:ahLst/>
            <a:cxnLst/>
            <a:rect l="l" t="t" r="r" b="b"/>
            <a:pathLst>
              <a:path h="211340">
                <a:moveTo>
                  <a:pt x="0" y="0"/>
                </a:moveTo>
                <a:lnTo>
                  <a:pt x="0" y="211340"/>
                </a:lnTo>
              </a:path>
            </a:pathLst>
          </a:custGeom>
          <a:ln w="24180">
            <a:solidFill>
              <a:srgbClr val="7C90B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33"/>
          <p:cNvSpPr/>
          <p:nvPr/>
        </p:nvSpPr>
        <p:spPr>
          <a:xfrm>
            <a:off x="7814664" y="6462739"/>
            <a:ext cx="0" cy="211340"/>
          </a:xfrm>
          <a:custGeom>
            <a:avLst/>
            <a:gdLst/>
            <a:ahLst/>
            <a:cxnLst/>
            <a:rect l="l" t="t" r="r" b="b"/>
            <a:pathLst>
              <a:path h="211340">
                <a:moveTo>
                  <a:pt x="0" y="0"/>
                </a:moveTo>
                <a:lnTo>
                  <a:pt x="0" y="211340"/>
                </a:lnTo>
              </a:path>
            </a:pathLst>
          </a:custGeom>
          <a:ln w="24180">
            <a:solidFill>
              <a:srgbClr val="7C90B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34"/>
          <p:cNvSpPr txBox="1"/>
          <p:nvPr/>
        </p:nvSpPr>
        <p:spPr>
          <a:xfrm>
            <a:off x="1248999" y="6151294"/>
            <a:ext cx="75882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1435" marR="12700" indent="-39370">
              <a:lnSpc>
                <a:spcPct val="103099"/>
              </a:lnSpc>
            </a:pPr>
            <a:r>
              <a:rPr sz="1200" b="1" spc="5" dirty="0" smtClean="0">
                <a:latin typeface="Arial"/>
                <a:cs typeface="Arial"/>
              </a:rPr>
              <a:t>August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February</a:t>
            </a:r>
            <a:endParaRPr sz="1200">
              <a:latin typeface="Arial"/>
              <a:cs typeface="Arial"/>
            </a:endParaRPr>
          </a:p>
        </p:txBody>
      </p:sp>
      <p:sp>
        <p:nvSpPr>
          <p:cNvPr id="45" name="object 35"/>
          <p:cNvSpPr txBox="1"/>
          <p:nvPr/>
        </p:nvSpPr>
        <p:spPr>
          <a:xfrm>
            <a:off x="3734061" y="6151294"/>
            <a:ext cx="75882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1435" marR="12700" indent="-39370">
              <a:lnSpc>
                <a:spcPct val="103099"/>
              </a:lnSpc>
            </a:pPr>
            <a:r>
              <a:rPr sz="1200" b="1" spc="5" dirty="0" smtClean="0">
                <a:latin typeface="Arial"/>
                <a:cs typeface="Arial"/>
              </a:rPr>
              <a:t>August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February</a:t>
            </a:r>
            <a:endParaRPr sz="1200">
              <a:latin typeface="Arial"/>
              <a:cs typeface="Arial"/>
            </a:endParaRPr>
          </a:p>
        </p:txBody>
      </p:sp>
      <p:sp>
        <p:nvSpPr>
          <p:cNvPr id="46" name="object 36"/>
          <p:cNvSpPr txBox="1"/>
          <p:nvPr/>
        </p:nvSpPr>
        <p:spPr>
          <a:xfrm>
            <a:off x="6125277" y="6151294"/>
            <a:ext cx="94297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91135" marR="12700" indent="-179070">
              <a:lnSpc>
                <a:spcPct val="103099"/>
              </a:lnSpc>
            </a:pPr>
            <a:r>
              <a:rPr sz="1200" b="1" spc="-25" dirty="0" smtClean="0">
                <a:latin typeface="Arial"/>
                <a:cs typeface="Arial"/>
              </a:rPr>
              <a:t>End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5" dirty="0" smtClean="0">
                <a:latin typeface="Arial"/>
                <a:cs typeface="Arial"/>
              </a:rPr>
              <a:t>October</a:t>
            </a:r>
            <a:r>
              <a:rPr sz="1200" b="1" spc="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April</a:t>
            </a:r>
            <a:endParaRPr sz="1200">
              <a:latin typeface="Arial"/>
              <a:cs typeface="Arial"/>
            </a:endParaRPr>
          </a:p>
        </p:txBody>
      </p:sp>
      <p:sp>
        <p:nvSpPr>
          <p:cNvPr id="47" name="object 37"/>
          <p:cNvSpPr/>
          <p:nvPr/>
        </p:nvSpPr>
        <p:spPr>
          <a:xfrm>
            <a:off x="4842079" y="5881491"/>
            <a:ext cx="1028075" cy="481368"/>
          </a:xfrm>
          <a:custGeom>
            <a:avLst/>
            <a:gdLst/>
            <a:ahLst/>
            <a:cxnLst/>
            <a:rect l="l" t="t" r="r" b="b"/>
            <a:pathLst>
              <a:path w="1028075" h="481368">
                <a:moveTo>
                  <a:pt x="492581" y="0"/>
                </a:moveTo>
                <a:lnTo>
                  <a:pt x="354341" y="202844"/>
                </a:lnTo>
                <a:lnTo>
                  <a:pt x="44937" y="202998"/>
                </a:lnTo>
                <a:lnTo>
                  <a:pt x="27507" y="204077"/>
                </a:lnTo>
                <a:lnTo>
                  <a:pt x="631" y="236141"/>
                </a:lnTo>
                <a:lnTo>
                  <a:pt x="0" y="255719"/>
                </a:lnTo>
                <a:lnTo>
                  <a:pt x="63" y="428493"/>
                </a:lnTo>
                <a:lnTo>
                  <a:pt x="9826" y="473979"/>
                </a:lnTo>
                <a:lnTo>
                  <a:pt x="52835" y="481329"/>
                </a:lnTo>
                <a:lnTo>
                  <a:pt x="959572" y="481368"/>
                </a:lnTo>
                <a:lnTo>
                  <a:pt x="983138" y="481213"/>
                </a:lnTo>
                <a:lnTo>
                  <a:pt x="1020726" y="471502"/>
                </a:lnTo>
                <a:lnTo>
                  <a:pt x="1028075" y="428493"/>
                </a:lnTo>
                <a:lnTo>
                  <a:pt x="1027960" y="247821"/>
                </a:lnTo>
                <a:lnTo>
                  <a:pt x="1018249" y="210233"/>
                </a:lnTo>
                <a:lnTo>
                  <a:pt x="975240" y="202883"/>
                </a:lnTo>
                <a:lnTo>
                  <a:pt x="630808" y="202844"/>
                </a:lnTo>
                <a:lnTo>
                  <a:pt x="492581" y="0"/>
                </a:lnTo>
                <a:close/>
              </a:path>
            </a:pathLst>
          </a:custGeom>
          <a:solidFill>
            <a:srgbClr val="4FBCC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38"/>
          <p:cNvSpPr txBox="1"/>
          <p:nvPr/>
        </p:nvSpPr>
        <p:spPr>
          <a:xfrm>
            <a:off x="4897986" y="6116222"/>
            <a:ext cx="916305" cy="1987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15" dirty="0" smtClean="0">
                <a:solidFill>
                  <a:srgbClr val="FFFFFF"/>
                </a:solidFill>
                <a:latin typeface="Arial"/>
                <a:cs typeface="Arial"/>
              </a:rPr>
              <a:t>Assessments</a:t>
            </a:r>
            <a:endParaRPr sz="1200">
              <a:latin typeface="Arial"/>
              <a:cs typeface="Arial"/>
            </a:endParaRPr>
          </a:p>
        </p:txBody>
      </p:sp>
      <p:sp>
        <p:nvSpPr>
          <p:cNvPr id="49" name="object 39"/>
          <p:cNvSpPr/>
          <p:nvPr/>
        </p:nvSpPr>
        <p:spPr>
          <a:xfrm>
            <a:off x="7312865" y="5881491"/>
            <a:ext cx="1028075" cy="481368"/>
          </a:xfrm>
          <a:custGeom>
            <a:avLst/>
            <a:gdLst/>
            <a:ahLst/>
            <a:cxnLst/>
            <a:rect l="l" t="t" r="r" b="b"/>
            <a:pathLst>
              <a:path w="1028075" h="481368">
                <a:moveTo>
                  <a:pt x="492581" y="0"/>
                </a:moveTo>
                <a:lnTo>
                  <a:pt x="354341" y="202844"/>
                </a:lnTo>
                <a:lnTo>
                  <a:pt x="44937" y="202998"/>
                </a:lnTo>
                <a:lnTo>
                  <a:pt x="27507" y="204077"/>
                </a:lnTo>
                <a:lnTo>
                  <a:pt x="631" y="236141"/>
                </a:lnTo>
                <a:lnTo>
                  <a:pt x="0" y="255719"/>
                </a:lnTo>
                <a:lnTo>
                  <a:pt x="63" y="428493"/>
                </a:lnTo>
                <a:lnTo>
                  <a:pt x="9826" y="473979"/>
                </a:lnTo>
                <a:lnTo>
                  <a:pt x="52835" y="481329"/>
                </a:lnTo>
                <a:lnTo>
                  <a:pt x="959572" y="481368"/>
                </a:lnTo>
                <a:lnTo>
                  <a:pt x="983138" y="481213"/>
                </a:lnTo>
                <a:lnTo>
                  <a:pt x="1020726" y="471502"/>
                </a:lnTo>
                <a:lnTo>
                  <a:pt x="1028075" y="428493"/>
                </a:lnTo>
                <a:lnTo>
                  <a:pt x="1027960" y="247821"/>
                </a:lnTo>
                <a:lnTo>
                  <a:pt x="1018249" y="210233"/>
                </a:lnTo>
                <a:lnTo>
                  <a:pt x="975240" y="202883"/>
                </a:lnTo>
                <a:lnTo>
                  <a:pt x="630808" y="202844"/>
                </a:lnTo>
                <a:lnTo>
                  <a:pt x="492581" y="0"/>
                </a:lnTo>
                <a:close/>
              </a:path>
            </a:pathLst>
          </a:custGeom>
          <a:solidFill>
            <a:srgbClr val="4FBCC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40"/>
          <p:cNvSpPr txBox="1"/>
          <p:nvPr/>
        </p:nvSpPr>
        <p:spPr>
          <a:xfrm>
            <a:off x="7368771" y="6116222"/>
            <a:ext cx="916305" cy="1987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200" spc="-15" dirty="0" smtClean="0">
                <a:solidFill>
                  <a:srgbClr val="FFFFFF"/>
                </a:solidFill>
                <a:latin typeface="Arial"/>
                <a:cs typeface="Arial"/>
              </a:rPr>
              <a:t>Assessments</a:t>
            </a:r>
            <a:endParaRPr sz="1200">
              <a:latin typeface="Arial"/>
              <a:cs typeface="Arial"/>
            </a:endParaRPr>
          </a:p>
        </p:txBody>
      </p:sp>
      <p:sp>
        <p:nvSpPr>
          <p:cNvPr id="51" name="object 41"/>
          <p:cNvSpPr/>
          <p:nvPr/>
        </p:nvSpPr>
        <p:spPr>
          <a:xfrm>
            <a:off x="9502804" y="6234714"/>
            <a:ext cx="556577" cy="339978"/>
          </a:xfrm>
          <a:custGeom>
            <a:avLst/>
            <a:gdLst/>
            <a:ahLst/>
            <a:cxnLst/>
            <a:rect l="l" t="t" r="r" b="b"/>
            <a:pathLst>
              <a:path w="556577" h="339978">
                <a:moveTo>
                  <a:pt x="71996" y="0"/>
                </a:moveTo>
                <a:lnTo>
                  <a:pt x="30438" y="1117"/>
                </a:lnTo>
                <a:lnTo>
                  <a:pt x="1146" y="30178"/>
                </a:lnTo>
                <a:lnTo>
                  <a:pt x="0" y="71534"/>
                </a:lnTo>
                <a:lnTo>
                  <a:pt x="2" y="268463"/>
                </a:lnTo>
                <a:lnTo>
                  <a:pt x="1117" y="309540"/>
                </a:lnTo>
                <a:lnTo>
                  <a:pt x="30178" y="338832"/>
                </a:lnTo>
                <a:lnTo>
                  <a:pt x="484568" y="339978"/>
                </a:lnTo>
                <a:lnTo>
                  <a:pt x="508290" y="339839"/>
                </a:lnTo>
                <a:lnTo>
                  <a:pt x="547516" y="331039"/>
                </a:lnTo>
                <a:lnTo>
                  <a:pt x="556430" y="292069"/>
                </a:lnTo>
                <a:lnTo>
                  <a:pt x="556577" y="268463"/>
                </a:lnTo>
                <a:lnTo>
                  <a:pt x="556574" y="71534"/>
                </a:lnTo>
                <a:lnTo>
                  <a:pt x="555459" y="30441"/>
                </a:lnTo>
                <a:lnTo>
                  <a:pt x="526401" y="1147"/>
                </a:lnTo>
                <a:lnTo>
                  <a:pt x="71996" y="0"/>
                </a:lnTo>
                <a:close/>
              </a:path>
            </a:pathLst>
          </a:custGeom>
          <a:solidFill>
            <a:srgbClr val="009DE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42"/>
          <p:cNvSpPr txBox="1"/>
          <p:nvPr/>
        </p:nvSpPr>
        <p:spPr>
          <a:xfrm>
            <a:off x="9610525" y="6298542"/>
            <a:ext cx="335280" cy="22097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b="1" spc="-145" dirty="0" smtClean="0">
                <a:solidFill>
                  <a:srgbClr val="FFFFFF"/>
                </a:solidFill>
                <a:latin typeface="Arial"/>
                <a:cs typeface="Arial"/>
              </a:rPr>
              <a:t>CSR</a:t>
            </a:r>
            <a:endParaRPr sz="1350">
              <a:latin typeface="Arial"/>
              <a:cs typeface="Arial"/>
            </a:endParaRPr>
          </a:p>
        </p:txBody>
      </p:sp>
      <p:sp>
        <p:nvSpPr>
          <p:cNvPr id="53" name="object 43"/>
          <p:cNvSpPr txBox="1"/>
          <p:nvPr/>
        </p:nvSpPr>
        <p:spPr>
          <a:xfrm>
            <a:off x="8520500" y="6128875"/>
            <a:ext cx="803275" cy="3930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64769" marR="12700" indent="-52705">
              <a:lnSpc>
                <a:spcPct val="103099"/>
              </a:lnSpc>
            </a:pPr>
            <a:r>
              <a:rPr sz="1200" b="1" spc="-15" dirty="0" smtClean="0">
                <a:latin typeface="Arial"/>
                <a:cs typeface="Arial"/>
              </a:rPr>
              <a:t>January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15" dirty="0" smtClean="0">
                <a:latin typeface="Arial"/>
                <a:cs typeface="Arial"/>
              </a:rPr>
              <a:t>or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60" dirty="0" smtClean="0">
                <a:latin typeface="Arial"/>
                <a:cs typeface="Arial"/>
              </a:rPr>
              <a:t>Mid</a:t>
            </a:r>
            <a:r>
              <a:rPr sz="1200" b="1" spc="10" dirty="0" smtClean="0">
                <a:latin typeface="Arial"/>
                <a:cs typeface="Arial"/>
              </a:rPr>
              <a:t> </a:t>
            </a:r>
            <a:r>
              <a:rPr sz="1200" b="1" spc="-35" dirty="0" smtClean="0">
                <a:latin typeface="Arial"/>
                <a:cs typeface="Arial"/>
              </a:rPr>
              <a:t>June</a:t>
            </a:r>
            <a:endParaRPr sz="1200">
              <a:latin typeface="Arial"/>
              <a:cs typeface="Arial"/>
            </a:endParaRPr>
          </a:p>
        </p:txBody>
      </p:sp>
      <p:sp>
        <p:nvSpPr>
          <p:cNvPr id="54" name="object 44"/>
          <p:cNvSpPr/>
          <p:nvPr/>
        </p:nvSpPr>
        <p:spPr>
          <a:xfrm>
            <a:off x="567321" y="6048617"/>
            <a:ext cx="9586912" cy="629399"/>
          </a:xfrm>
          <a:custGeom>
            <a:avLst/>
            <a:gdLst/>
            <a:ahLst/>
            <a:cxnLst/>
            <a:rect l="l" t="t" r="r" b="b"/>
            <a:pathLst>
              <a:path w="9586912" h="629399">
                <a:moveTo>
                  <a:pt x="0" y="0"/>
                </a:moveTo>
                <a:lnTo>
                  <a:pt x="0" y="629399"/>
                </a:lnTo>
                <a:lnTo>
                  <a:pt x="9586912" y="629399"/>
                </a:lnTo>
                <a:lnTo>
                  <a:pt x="9586912" y="0"/>
                </a:lnTo>
              </a:path>
            </a:pathLst>
          </a:custGeom>
          <a:ln w="24180">
            <a:solidFill>
              <a:srgbClr val="7FA2C3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45"/>
          <p:cNvSpPr/>
          <p:nvPr/>
        </p:nvSpPr>
        <p:spPr>
          <a:xfrm>
            <a:off x="710874" y="207817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46"/>
          <p:cNvSpPr/>
          <p:nvPr/>
        </p:nvSpPr>
        <p:spPr>
          <a:xfrm>
            <a:off x="710874" y="314493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47"/>
          <p:cNvSpPr txBox="1"/>
          <p:nvPr/>
        </p:nvSpPr>
        <p:spPr>
          <a:xfrm>
            <a:off x="805387" y="1662376"/>
            <a:ext cx="1522095" cy="15976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R="67310" algn="ctr">
              <a:lnSpc>
                <a:spcPct val="100000"/>
              </a:lnSpc>
            </a:pPr>
            <a:r>
              <a:rPr sz="1750" spc="-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Pr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epa</a:t>
            </a:r>
            <a:r>
              <a:rPr sz="1750" spc="-1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r</a:t>
            </a:r>
            <a:r>
              <a:rPr sz="1750" spc="0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a</a:t>
            </a:r>
            <a:r>
              <a:rPr sz="1750" spc="15" dirty="0" smtClean="0">
                <a:solidFill>
                  <a:srgbClr val="004380"/>
                </a:solidFill>
                <a:latin typeface="Myriad Pro Light"/>
                <a:cs typeface="Myriad Pro Light"/>
              </a:rPr>
              <a:t>tion</a:t>
            </a:r>
            <a:endParaRPr sz="1750">
              <a:latin typeface="Myriad Pro Light"/>
              <a:cs typeface="Myriad Pro Light"/>
            </a:endParaRPr>
          </a:p>
          <a:p>
            <a:pPr>
              <a:lnSpc>
                <a:spcPts val="700"/>
              </a:lnSpc>
              <a:spcBef>
                <a:spcPts val="1"/>
              </a:spcBef>
            </a:pPr>
            <a:endParaRPr sz="700"/>
          </a:p>
          <a:p>
            <a:pPr marL="12700">
              <a:lnSpc>
                <a:spcPct val="100000"/>
              </a:lnSpc>
            </a:pPr>
            <a:r>
              <a:rPr sz="1050" spc="-220" dirty="0" smtClean="0">
                <a:latin typeface="Arial"/>
                <a:cs typeface="Arial"/>
              </a:rPr>
              <a:t>T</a:t>
            </a:r>
            <a:r>
              <a:rPr sz="1050" spc="-30" dirty="0" smtClean="0">
                <a:latin typeface="Arial"/>
                <a:cs typeface="Arial"/>
              </a:rPr>
              <a:t>rainee </a:t>
            </a:r>
            <a:r>
              <a:rPr sz="1050" spc="-20" dirty="0" smtClean="0">
                <a:latin typeface="Arial"/>
                <a:cs typeface="Arial"/>
              </a:rPr>
              <a:t>looks at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sz="1050" spc="10" dirty="0" smtClean="0">
                <a:latin typeface="Arial"/>
                <a:cs typeface="Arial"/>
              </a:rPr>
              <a:t>“supe</a:t>
            </a:r>
            <a:r>
              <a:rPr sz="1050" spc="-55" dirty="0" smtClean="0">
                <a:latin typeface="Arial"/>
                <a:cs typeface="Arial"/>
              </a:rPr>
              <a:t>r</a:t>
            </a:r>
            <a:r>
              <a:rPr sz="1050" spc="0" dirty="0" smtClean="0">
                <a:latin typeface="Arial"/>
                <a:cs typeface="Arial"/>
              </a:rPr>
              <a:t>-</a:t>
            </a:r>
            <a:r>
              <a:rPr sz="1050" spc="-10" dirty="0" smtClean="0">
                <a:latin typeface="Arial"/>
                <a:cs typeface="Arial"/>
              </a:rPr>
              <a:t>condensed” </a:t>
            </a:r>
            <a:r>
              <a:rPr sz="1050" spc="-15" dirty="0" smtClean="0">
                <a:latin typeface="Arial"/>
                <a:cs typeface="Arial"/>
              </a:rPr>
              <a:t>guide</a:t>
            </a:r>
            <a:endParaRPr sz="1050">
              <a:latin typeface="Arial"/>
              <a:cs typeface="Arial"/>
            </a:endParaRPr>
          </a:p>
          <a:p>
            <a:pPr marL="12700" marR="12700">
              <a:lnSpc>
                <a:spcPct val="106400"/>
              </a:lnSpc>
            </a:pPr>
            <a:r>
              <a:rPr sz="1050" dirty="0" smtClean="0">
                <a:latin typeface="Arial"/>
                <a:cs typeface="Arial"/>
              </a:rPr>
              <a:t>&amp; </a:t>
            </a:r>
            <a:r>
              <a:rPr sz="1050" spc="-20" dirty="0" smtClean="0">
                <a:latin typeface="Arial"/>
                <a:cs typeface="Arial"/>
              </a:rPr>
              <a:t>confidence rating </a:t>
            </a:r>
            <a:r>
              <a:rPr sz="1050" spc="-60" dirty="0" smtClean="0">
                <a:latin typeface="Arial"/>
                <a:cs typeface="Arial"/>
              </a:rPr>
              <a:t>scale</a:t>
            </a:r>
            <a:r>
              <a:rPr sz="1050" spc="-35" dirty="0" smtClean="0">
                <a:latin typeface="Arial"/>
                <a:cs typeface="Arial"/>
              </a:rPr>
              <a:t> </a:t>
            </a:r>
            <a:r>
              <a:rPr sz="1050" spc="20" dirty="0" smtClean="0">
                <a:latin typeface="Arial"/>
                <a:cs typeface="Arial"/>
              </a:rPr>
              <a:t>for </a:t>
            </a:r>
            <a:r>
              <a:rPr sz="1050" spc="-35" dirty="0" smtClean="0">
                <a:latin typeface="Arial"/>
                <a:cs typeface="Arial"/>
              </a:rPr>
              <a:t>specialty &amp; identify </a:t>
            </a:r>
            <a:r>
              <a:rPr sz="1050" spc="-40" dirty="0" smtClean="0">
                <a:latin typeface="Arial"/>
                <a:cs typeface="Arial"/>
              </a:rPr>
              <a:t>any </a:t>
            </a:r>
            <a:r>
              <a:rPr sz="1050" spc="-65" dirty="0" smtClean="0">
                <a:latin typeface="Arial"/>
                <a:cs typeface="Arial"/>
              </a:rPr>
              <a:t>issues </a:t>
            </a:r>
            <a:r>
              <a:rPr sz="1050" spc="15" dirty="0" smtClean="0">
                <a:latin typeface="Arial"/>
                <a:cs typeface="Arial"/>
              </a:rPr>
              <a:t>that </a:t>
            </a:r>
            <a:r>
              <a:rPr sz="1050" spc="-30" dirty="0" smtClean="0">
                <a:latin typeface="Arial"/>
                <a:cs typeface="Arial"/>
              </a:rPr>
              <a:t>need </a:t>
            </a:r>
            <a:r>
              <a:rPr sz="1050" spc="30" dirty="0" smtClean="0">
                <a:latin typeface="Arial"/>
                <a:cs typeface="Arial"/>
              </a:rPr>
              <a:t>to </a:t>
            </a:r>
            <a:r>
              <a:rPr sz="1050" spc="-30" dirty="0" smtClean="0">
                <a:latin typeface="Arial"/>
                <a:cs typeface="Arial"/>
              </a:rPr>
              <a:t>be</a:t>
            </a:r>
            <a:r>
              <a:rPr sz="1050" spc="-15" dirty="0" smtClean="0">
                <a:latin typeface="Arial"/>
                <a:cs typeface="Arial"/>
              </a:rPr>
              <a:t> </a:t>
            </a:r>
            <a:r>
              <a:rPr sz="1050" spc="-55" dirty="0" smtClean="0">
                <a:latin typeface="Arial"/>
                <a:cs typeface="Arial"/>
              </a:rPr>
              <a:t>discussed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050" spc="-50" dirty="0" smtClean="0">
                <a:latin typeface="Arial"/>
                <a:cs typeface="Arial"/>
              </a:rPr>
              <a:t>Review the p</a:t>
            </a:r>
            <a:r>
              <a:rPr sz="1050" spc="-20" dirty="0" smtClean="0">
                <a:latin typeface="Arial"/>
                <a:cs typeface="Arial"/>
              </a:rPr>
              <a:t>r</a:t>
            </a:r>
            <a:r>
              <a:rPr sz="1050" spc="-40" dirty="0" smtClean="0">
                <a:latin typeface="Arial"/>
                <a:cs typeface="Arial"/>
              </a:rPr>
              <a:t>evious </a:t>
            </a:r>
            <a:r>
              <a:rPr sz="1050" spc="-135" dirty="0" smtClean="0">
                <a:latin typeface="Arial"/>
                <a:cs typeface="Arial"/>
              </a:rPr>
              <a:t>CSR</a:t>
            </a:r>
            <a:endParaRPr sz="10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5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9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rl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lang="en-US" sz="1050" spc="-75" dirty="0" smtClean="0">
                <a:solidFill>
                  <a:srgbClr val="FFFFFF"/>
                </a:solidFill>
                <a:latin typeface="Arial"/>
                <a:cs typeface="Arial"/>
              </a:rPr>
              <a:t>  / R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 txBox="1"/>
          <p:nvPr/>
        </p:nvSpPr>
        <p:spPr>
          <a:xfrm>
            <a:off x="444500" y="1520493"/>
            <a:ext cx="6556375" cy="18986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150" dirty="0" smtClean="0">
                <a:latin typeface="Arial"/>
                <a:cs typeface="Arial"/>
              </a:rPr>
              <a:t>The </a:t>
            </a:r>
            <a:r>
              <a:rPr sz="1150" spc="-160" dirty="0" smtClean="0">
                <a:latin typeface="Arial"/>
                <a:cs typeface="Arial"/>
              </a:rPr>
              <a:t>T</a:t>
            </a:r>
            <a:r>
              <a:rPr sz="1150" spc="30" dirty="0" smtClean="0">
                <a:latin typeface="Arial"/>
                <a:cs typeface="Arial"/>
              </a:rPr>
              <a:t>rainee </a:t>
            </a:r>
            <a:r>
              <a:rPr sz="1150" spc="-25" dirty="0" smtClean="0">
                <a:latin typeface="Arial"/>
                <a:cs typeface="Arial"/>
              </a:rPr>
              <a:t>has </a:t>
            </a:r>
            <a:r>
              <a:rPr sz="1150" spc="25" dirty="0" smtClean="0">
                <a:latin typeface="Arial"/>
                <a:cs typeface="Arial"/>
              </a:rPr>
              <a:t>agreed </a:t>
            </a:r>
            <a:r>
              <a:rPr sz="1150" spc="90" dirty="0" smtClean="0">
                <a:latin typeface="Arial"/>
                <a:cs typeface="Arial"/>
              </a:rPr>
              <a:t>to </a:t>
            </a:r>
            <a:r>
              <a:rPr sz="1150" spc="55" dirty="0" smtClean="0">
                <a:latin typeface="Arial"/>
                <a:cs typeface="Arial"/>
              </a:rPr>
              <a:t>the </a:t>
            </a:r>
            <a:r>
              <a:rPr sz="1150" spc="70" dirty="0" smtClean="0">
                <a:latin typeface="Arial"/>
                <a:cs typeface="Arial"/>
              </a:rPr>
              <a:t>following </a:t>
            </a:r>
            <a:r>
              <a:rPr sz="1150" spc="20" dirty="0" smtClean="0">
                <a:latin typeface="Arial"/>
                <a:cs typeface="Arial"/>
              </a:rPr>
              <a:t>responsibilities </a:t>
            </a:r>
            <a:r>
              <a:rPr sz="1150" spc="60" dirty="0" smtClean="0">
                <a:latin typeface="Arial"/>
                <a:cs typeface="Arial"/>
              </a:rPr>
              <a:t>at </a:t>
            </a:r>
            <a:r>
              <a:rPr sz="1150" spc="55" dirty="0" smtClean="0">
                <a:latin typeface="Arial"/>
                <a:cs typeface="Arial"/>
              </a:rPr>
              <a:t>the </a:t>
            </a:r>
            <a:r>
              <a:rPr sz="1150" spc="25" dirty="0" smtClean="0">
                <a:latin typeface="Arial"/>
                <a:cs typeface="Arial"/>
              </a:rPr>
              <a:t>commencement </a:t>
            </a:r>
            <a:r>
              <a:rPr sz="1150" spc="90" dirty="0" smtClean="0">
                <a:latin typeface="Arial"/>
                <a:cs typeface="Arial"/>
              </a:rPr>
              <a:t>of </a:t>
            </a:r>
            <a:r>
              <a:rPr sz="1150" spc="60" dirty="0" smtClean="0">
                <a:latin typeface="Arial"/>
                <a:cs typeface="Arial"/>
              </a:rPr>
              <a:t>their </a:t>
            </a:r>
            <a:r>
              <a:rPr sz="1150" spc="50" dirty="0" smtClean="0">
                <a:latin typeface="Arial"/>
                <a:cs typeface="Arial"/>
              </a:rPr>
              <a:t>training:</a:t>
            </a:r>
            <a:endParaRPr sz="1150">
              <a:latin typeface="Arial"/>
              <a:cs typeface="Arial"/>
            </a:endParaRPr>
          </a:p>
        </p:txBody>
      </p:sp>
      <p:sp>
        <p:nvSpPr>
          <p:cNvPr id="13" name="object 3"/>
          <p:cNvSpPr/>
          <p:nvPr/>
        </p:nvSpPr>
        <p:spPr>
          <a:xfrm>
            <a:off x="457919" y="1902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457919" y="311725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457919" y="37607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457919" y="51662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457919" y="580975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 txBox="1"/>
          <p:nvPr/>
        </p:nvSpPr>
        <p:spPr>
          <a:xfrm>
            <a:off x="588500" y="1814245"/>
            <a:ext cx="4570730" cy="44945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0" dirty="0" smtClean="0">
                <a:latin typeface="Arial"/>
                <a:cs typeface="Arial"/>
              </a:rPr>
              <a:t>always have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15" dirty="0" smtClean="0">
                <a:latin typeface="Arial"/>
                <a:cs typeface="Arial"/>
              </a:rPr>
              <a:t>fo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-5" dirty="0" smtClean="0">
                <a:latin typeface="Arial"/>
                <a:cs typeface="Arial"/>
              </a:rPr>
              <a:t>ef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15" dirty="0" smtClean="0">
                <a:latin typeface="Arial"/>
                <a:cs typeface="Arial"/>
              </a:rPr>
              <a:t>ont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30" dirty="0" smtClean="0">
                <a:latin typeface="Arial"/>
                <a:cs typeface="Arial"/>
              </a:rPr>
              <a:t>clinical and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ofessional </a:t>
            </a:r>
            <a:r>
              <a:rPr sz="1150" spc="-25" dirty="0" smtClean="0">
                <a:latin typeface="Arial"/>
                <a:cs typeface="Arial"/>
              </a:rPr>
              <a:t>practice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principles </a:t>
            </a:r>
            <a:r>
              <a:rPr sz="1150" spc="25" dirty="0" smtClean="0">
                <a:latin typeface="Arial"/>
                <a:cs typeface="Arial"/>
              </a:rPr>
              <a:t>of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b="1" i="1" spc="-25" dirty="0" smtClean="0">
                <a:latin typeface="Arial"/>
                <a:cs typeface="Arial"/>
              </a:rPr>
              <a:t>Good </a:t>
            </a:r>
            <a:r>
              <a:rPr sz="1150" b="1" i="1" spc="-10" dirty="0" smtClean="0">
                <a:latin typeface="Arial"/>
                <a:cs typeface="Arial"/>
              </a:rPr>
              <a:t>Medical </a:t>
            </a:r>
            <a:r>
              <a:rPr sz="1150" b="1" i="1" spc="-45" dirty="0" smtClean="0">
                <a:latin typeface="Arial"/>
                <a:cs typeface="Arial"/>
              </a:rPr>
              <a:t>Practice</a:t>
            </a:r>
            <a:r>
              <a:rPr sz="1150" b="1" i="1" spc="-5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" dirty="0" smtClean="0">
                <a:latin typeface="Arial"/>
                <a:cs typeface="Arial"/>
              </a:rPr>
              <a:t>benefit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0" dirty="0" smtClean="0">
                <a:latin typeface="Arial"/>
                <a:cs typeface="Arial"/>
              </a:rPr>
              <a:t>safe </a:t>
            </a:r>
            <a:r>
              <a:rPr sz="1150" spc="-5" dirty="0" smtClean="0">
                <a:latin typeface="Arial"/>
                <a:cs typeface="Arial"/>
              </a:rPr>
              <a:t>patient </a:t>
            </a:r>
            <a:r>
              <a:rPr sz="1150" spc="-55" dirty="0" smtClean="0">
                <a:latin typeface="Arial"/>
                <a:cs typeface="Arial"/>
              </a:rPr>
              <a:t>ca</a:t>
            </a:r>
            <a:r>
              <a:rPr sz="1150" spc="-60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e. </a:t>
            </a:r>
            <a:r>
              <a:rPr sz="1150" spc="-245" dirty="0" smtClean="0">
                <a:latin typeface="Arial"/>
                <a:cs typeface="Arial"/>
              </a:rPr>
              <a:t>T</a:t>
            </a:r>
            <a:r>
              <a:rPr sz="1150" spc="-50" dirty="0" smtClean="0">
                <a:latin typeface="Arial"/>
                <a:cs typeface="Arial"/>
              </a:rPr>
              <a:t>rainees </a:t>
            </a:r>
            <a:r>
              <a:rPr sz="1150" spc="-25" dirty="0" smtClean="0">
                <a:latin typeface="Arial"/>
                <a:cs typeface="Arial"/>
              </a:rPr>
              <a:t>should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5" dirty="0" smtClean="0">
                <a:latin typeface="Arial"/>
                <a:cs typeface="Arial"/>
              </a:rPr>
              <a:t>awa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10" dirty="0" smtClean="0">
                <a:latin typeface="Arial"/>
                <a:cs typeface="Arial"/>
              </a:rPr>
              <a:t>that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b="1" i="1" spc="-25" dirty="0" smtClean="0">
                <a:latin typeface="Arial"/>
                <a:cs typeface="Arial"/>
              </a:rPr>
              <a:t>Good </a:t>
            </a:r>
            <a:r>
              <a:rPr sz="1150" b="1" i="1" spc="-10" dirty="0" smtClean="0">
                <a:latin typeface="Arial"/>
                <a:cs typeface="Arial"/>
              </a:rPr>
              <a:t>Medical </a:t>
            </a:r>
            <a:r>
              <a:rPr sz="1150" b="1" i="1" spc="-45" dirty="0" smtClean="0">
                <a:latin typeface="Arial"/>
                <a:cs typeface="Arial"/>
              </a:rPr>
              <a:t>Practice</a:t>
            </a:r>
            <a:r>
              <a:rPr sz="1150" b="1" i="1" spc="-5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(2006)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100" dirty="0" smtClean="0">
                <a:latin typeface="Arial"/>
                <a:cs typeface="Arial"/>
              </a:rPr>
              <a:t>es </a:t>
            </a:r>
            <a:r>
              <a:rPr sz="1150" spc="-25" dirty="0" smtClean="0">
                <a:latin typeface="Arial"/>
                <a:cs typeface="Arial"/>
              </a:rPr>
              <a:t>doctors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0" dirty="0" smtClean="0">
                <a:latin typeface="Arial"/>
                <a:cs typeface="Arial"/>
              </a:rPr>
              <a:t>keep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15" dirty="0" smtClean="0">
                <a:latin typeface="Arial"/>
                <a:cs typeface="Arial"/>
              </a:rPr>
              <a:t>knowledge </a:t>
            </a:r>
            <a:r>
              <a:rPr sz="1150" spc="-30" dirty="0" smtClean="0">
                <a:latin typeface="Arial"/>
                <a:cs typeface="Arial"/>
              </a:rPr>
              <a:t>and skill up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date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5" dirty="0" smtClean="0">
                <a:latin typeface="Arial"/>
                <a:cs typeface="Arial"/>
              </a:rPr>
              <a:t>oughout</a:t>
            </a:r>
            <a:r>
              <a:rPr sz="1150" spc="0" dirty="0" smtClean="0">
                <a:latin typeface="Arial"/>
                <a:cs typeface="Arial"/>
              </a:rPr>
              <a:t>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5" dirty="0" smtClean="0">
                <a:latin typeface="Arial"/>
                <a:cs typeface="Arial"/>
              </a:rPr>
              <a:t>working </a:t>
            </a:r>
            <a:r>
              <a:rPr sz="1150" spc="-5" dirty="0" smtClean="0">
                <a:latin typeface="Arial"/>
                <a:cs typeface="Arial"/>
              </a:rPr>
              <a:t>life,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regularly take </a:t>
            </a:r>
            <a:r>
              <a:rPr sz="1150" spc="-5" dirty="0" smtClean="0">
                <a:latin typeface="Arial"/>
                <a:cs typeface="Arial"/>
              </a:rPr>
              <a:t>part in </a:t>
            </a:r>
            <a:r>
              <a:rPr sz="1150" spc="-25" dirty="0" smtClean="0">
                <a:latin typeface="Arial"/>
                <a:cs typeface="Arial"/>
              </a:rPr>
              <a:t>educational </a:t>
            </a:r>
            <a:r>
              <a:rPr sz="1150" spc="-30" dirty="0" smtClean="0">
                <a:latin typeface="Arial"/>
                <a:cs typeface="Arial"/>
              </a:rPr>
              <a:t>activities </a:t>
            </a:r>
            <a:r>
              <a:rPr sz="1150" spc="10" dirty="0" smtClean="0">
                <a:latin typeface="Arial"/>
                <a:cs typeface="Arial"/>
              </a:rPr>
              <a:t>that</a:t>
            </a:r>
            <a:r>
              <a:rPr sz="1150" spc="5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maintain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0" dirty="0" smtClean="0">
                <a:latin typeface="Arial"/>
                <a:cs typeface="Arial"/>
              </a:rPr>
              <a:t>further </a:t>
            </a:r>
            <a:r>
              <a:rPr sz="1150" spc="-30" dirty="0" smtClean="0">
                <a:latin typeface="Arial"/>
                <a:cs typeface="Arial"/>
              </a:rPr>
              <a:t>develop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5" dirty="0" smtClean="0">
                <a:latin typeface="Arial"/>
                <a:cs typeface="Arial"/>
              </a:rPr>
              <a:t>competence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performance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307975" algn="just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ensu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5" dirty="0" smtClean="0">
                <a:latin typeface="Arial"/>
                <a:cs typeface="Arial"/>
              </a:rPr>
              <a:t>ca</a:t>
            </a:r>
            <a:r>
              <a:rPr sz="1150" spc="-60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70" dirty="0" smtClean="0">
                <a:latin typeface="Arial"/>
                <a:cs typeface="Arial"/>
              </a:rPr>
              <a:t>I </a:t>
            </a:r>
            <a:r>
              <a:rPr sz="1150" spc="-40" dirty="0" smtClean="0">
                <a:latin typeface="Arial"/>
                <a:cs typeface="Arial"/>
              </a:rPr>
              <a:t>give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patients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55" dirty="0" smtClean="0">
                <a:latin typeface="Arial"/>
                <a:cs typeface="Arial"/>
              </a:rPr>
              <a:t>esponsive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50" dirty="0" smtClean="0">
                <a:latin typeface="Arial"/>
                <a:cs typeface="Arial"/>
              </a:rPr>
              <a:t>needs,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30" dirty="0" smtClean="0">
                <a:latin typeface="Arial"/>
                <a:cs typeface="Arial"/>
              </a:rPr>
              <a:t>it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15" dirty="0" smtClean="0">
                <a:latin typeface="Arial"/>
                <a:cs typeface="Arial"/>
              </a:rPr>
              <a:t>equitable,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60" dirty="0" smtClean="0">
                <a:latin typeface="Arial"/>
                <a:cs typeface="Arial"/>
              </a:rPr>
              <a:t>espects </a:t>
            </a:r>
            <a:r>
              <a:rPr sz="1150" spc="-15" dirty="0" smtClean="0">
                <a:latin typeface="Arial"/>
                <a:cs typeface="Arial"/>
              </a:rPr>
              <a:t>human rights, </a:t>
            </a:r>
            <a:r>
              <a:rPr sz="1150" spc="-45" dirty="0" smtClean="0">
                <a:latin typeface="Arial"/>
                <a:cs typeface="Arial"/>
              </a:rPr>
              <a:t>challenges </a:t>
            </a:r>
            <a:r>
              <a:rPr sz="1150" spc="-15" dirty="0" smtClean="0">
                <a:latin typeface="Arial"/>
                <a:cs typeface="Arial"/>
              </a:rPr>
              <a:t>discrimination,</a:t>
            </a:r>
            <a:r>
              <a:rPr sz="1150" spc="-10" dirty="0" smtClean="0">
                <a:latin typeface="Arial"/>
                <a:cs typeface="Arial"/>
              </a:rPr>
              <a:t> p</a:t>
            </a:r>
            <a:r>
              <a:rPr sz="1150" spc="-25" dirty="0" smtClean="0">
                <a:latin typeface="Arial"/>
                <a:cs typeface="Arial"/>
              </a:rPr>
              <a:t>romotes </a:t>
            </a:r>
            <a:r>
              <a:rPr sz="1150" spc="-10" dirty="0" smtClean="0">
                <a:latin typeface="Arial"/>
                <a:cs typeface="Arial"/>
              </a:rPr>
              <a:t>equalit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,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maintains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" dirty="0" smtClean="0">
                <a:latin typeface="Arial"/>
                <a:cs typeface="Arial"/>
              </a:rPr>
              <a:t>dignity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5" dirty="0" smtClean="0">
                <a:latin typeface="Arial"/>
                <a:cs typeface="Arial"/>
              </a:rPr>
              <a:t>patients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55" dirty="0" smtClean="0">
                <a:latin typeface="Arial"/>
                <a:cs typeface="Arial"/>
              </a:rPr>
              <a:t>ca</a:t>
            </a:r>
            <a:r>
              <a:rPr sz="1150" spc="-6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ers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27305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acknowledge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40" dirty="0" smtClean="0">
                <a:latin typeface="Arial"/>
                <a:cs typeface="Arial"/>
              </a:rPr>
              <a:t>an employee </a:t>
            </a:r>
            <a:r>
              <a:rPr sz="1150" spc="15" dirty="0" smtClean="0">
                <a:latin typeface="Arial"/>
                <a:cs typeface="Arial"/>
              </a:rPr>
              <a:t>within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30" dirty="0" smtClean="0">
                <a:latin typeface="Arial"/>
                <a:cs typeface="Arial"/>
              </a:rPr>
              <a:t>healthca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25" dirty="0" smtClean="0">
                <a:latin typeface="Arial"/>
                <a:cs typeface="Arial"/>
              </a:rPr>
              <a:t>organisation </a:t>
            </a:r>
            <a:r>
              <a:rPr sz="1150" spc="-70" dirty="0" smtClean="0">
                <a:latin typeface="Arial"/>
                <a:cs typeface="Arial"/>
              </a:rPr>
              <a:t>I </a:t>
            </a:r>
            <a:r>
              <a:rPr sz="1150" spc="-35" dirty="0" smtClean="0">
                <a:latin typeface="Arial"/>
                <a:cs typeface="Arial"/>
              </a:rPr>
              <a:t>accept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esponsibility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abide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10" dirty="0" smtClean="0">
                <a:latin typeface="Arial"/>
                <a:cs typeface="Arial"/>
              </a:rPr>
              <a:t>work </a:t>
            </a:r>
            <a:r>
              <a:rPr sz="1150" spc="-10" dirty="0" smtClean="0">
                <a:latin typeface="Arial"/>
                <a:cs typeface="Arial"/>
              </a:rPr>
              <a:t>e</a:t>
            </a:r>
            <a:r>
              <a:rPr sz="1150" spc="-30" dirty="0" smtClean="0">
                <a:latin typeface="Arial"/>
                <a:cs typeface="Arial"/>
              </a:rPr>
              <a:t>f</a:t>
            </a:r>
            <a:r>
              <a:rPr sz="1150" spc="-25" dirty="0" smtClean="0">
                <a:latin typeface="Arial"/>
                <a:cs typeface="Arial"/>
              </a:rPr>
              <a:t>fectively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40" dirty="0" smtClean="0">
                <a:latin typeface="Arial"/>
                <a:cs typeface="Arial"/>
              </a:rPr>
              <a:t>an employee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20" dirty="0" smtClean="0">
                <a:latin typeface="Arial"/>
                <a:cs typeface="Arial"/>
              </a:rPr>
              <a:t>organisation; this </a:t>
            </a:r>
            <a:r>
              <a:rPr sz="1150" spc="-40" dirty="0" smtClean="0">
                <a:latin typeface="Arial"/>
                <a:cs typeface="Arial"/>
              </a:rPr>
              <a:t>includes </a:t>
            </a:r>
            <a:r>
              <a:rPr sz="1150" spc="-10" dirty="0" smtClean="0">
                <a:latin typeface="Arial"/>
                <a:cs typeface="Arial"/>
              </a:rPr>
              <a:t>participating in </a:t>
            </a:r>
            <a:r>
              <a:rPr sz="1150" spc="-20" dirty="0" smtClean="0">
                <a:latin typeface="Arial"/>
                <a:cs typeface="Arial"/>
              </a:rPr>
              <a:t>workplace </a:t>
            </a:r>
            <a:r>
              <a:rPr sz="1150" spc="-60" dirty="0" smtClean="0">
                <a:latin typeface="Arial"/>
                <a:cs typeface="Arial"/>
              </a:rPr>
              <a:t>based</a:t>
            </a:r>
            <a:r>
              <a:rPr sz="1150" spc="-3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appraisal </a:t>
            </a:r>
            <a:r>
              <a:rPr sz="1150" spc="-100" dirty="0" smtClean="0">
                <a:latin typeface="Arial"/>
                <a:cs typeface="Arial"/>
              </a:rPr>
              <a:t>as well as </a:t>
            </a:r>
            <a:r>
              <a:rPr sz="1150" spc="-25" dirty="0" smtClean="0">
                <a:latin typeface="Arial"/>
                <a:cs typeface="Arial"/>
              </a:rPr>
              <a:t>educational </a:t>
            </a:r>
            <a:r>
              <a:rPr sz="1150" spc="-40" dirty="0" smtClean="0">
                <a:latin typeface="Arial"/>
                <a:cs typeface="Arial"/>
              </a:rPr>
              <a:t>appraisal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5" dirty="0" smtClean="0">
                <a:latin typeface="Arial"/>
                <a:cs typeface="Arial"/>
              </a:rPr>
              <a:t>acknowledging </a:t>
            </a:r>
            <a:r>
              <a:rPr sz="1150" spc="-30" dirty="0" smtClean="0">
                <a:latin typeface="Arial"/>
                <a:cs typeface="Arial"/>
              </a:rPr>
              <a:t>and</a:t>
            </a:r>
            <a:r>
              <a:rPr sz="1150" spc="-25" dirty="0" smtClean="0">
                <a:latin typeface="Arial"/>
                <a:cs typeface="Arial"/>
              </a:rPr>
              <a:t> ag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eeing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need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60" dirty="0" smtClean="0">
                <a:latin typeface="Arial"/>
                <a:cs typeface="Arial"/>
              </a:rPr>
              <a:t>shar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5" dirty="0" smtClean="0">
                <a:latin typeface="Arial"/>
                <a:cs typeface="Arial"/>
              </a:rPr>
              <a:t>information </a:t>
            </a:r>
            <a:r>
              <a:rPr sz="1150" spc="-10" dirty="0" smtClean="0">
                <a:latin typeface="Arial"/>
                <a:cs typeface="Arial"/>
              </a:rPr>
              <a:t>about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25" dirty="0" smtClean="0">
                <a:latin typeface="Arial"/>
                <a:cs typeface="Arial"/>
              </a:rPr>
              <a:t>performance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75" dirty="0" smtClean="0">
                <a:latin typeface="Arial"/>
                <a:cs typeface="Arial"/>
              </a:rPr>
              <a:t>a</a:t>
            </a:r>
            <a:r>
              <a:rPr sz="1150" spc="-40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doctor in </a:t>
            </a:r>
            <a:r>
              <a:rPr sz="1150" spc="-5" dirty="0" smtClean="0">
                <a:latin typeface="Arial"/>
                <a:cs typeface="Arial"/>
              </a:rPr>
              <a:t>training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45" dirty="0" smtClean="0">
                <a:latin typeface="Arial"/>
                <a:cs typeface="Arial"/>
              </a:rPr>
              <a:t>employers </a:t>
            </a:r>
            <a:r>
              <a:rPr sz="1150" spc="-30" dirty="0" smtClean="0">
                <a:latin typeface="Arial"/>
                <a:cs typeface="Arial"/>
              </a:rPr>
              <a:t>involved in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5" dirty="0" smtClean="0">
                <a:latin typeface="Arial"/>
                <a:cs typeface="Arial"/>
              </a:rPr>
              <a:t>training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30" dirty="0" smtClean="0">
                <a:latin typeface="Arial"/>
                <a:cs typeface="Arial"/>
              </a:rPr>
              <a:t>with</a:t>
            </a:r>
            <a:r>
              <a:rPr sz="1150" spc="15" dirty="0" smtClean="0">
                <a:latin typeface="Arial"/>
                <a:cs typeface="Arial"/>
              </a:rPr>
              <a:t>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Postgraduate </a:t>
            </a:r>
            <a:r>
              <a:rPr sz="1150" spc="-50" dirty="0" smtClean="0">
                <a:latin typeface="Arial"/>
                <a:cs typeface="Arial"/>
              </a:rPr>
              <a:t>Dean on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egular </a:t>
            </a:r>
            <a:r>
              <a:rPr sz="1150" spc="-65" dirty="0" smtClean="0">
                <a:latin typeface="Arial"/>
                <a:cs typeface="Arial"/>
              </a:rPr>
              <a:t>basis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29209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maintain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egular </a:t>
            </a:r>
            <a:r>
              <a:rPr sz="1150" spc="-15" dirty="0" smtClean="0">
                <a:latin typeface="Arial"/>
                <a:cs typeface="Arial"/>
              </a:rPr>
              <a:t>contact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245" dirty="0" smtClean="0">
                <a:latin typeface="Arial"/>
                <a:cs typeface="Arial"/>
              </a:rPr>
              <a:t>T</a:t>
            </a:r>
            <a:r>
              <a:rPr sz="1150" spc="-10" dirty="0" smtClean="0">
                <a:latin typeface="Arial"/>
                <a:cs typeface="Arial"/>
              </a:rPr>
              <a:t>raining </a:t>
            </a:r>
            <a:r>
              <a:rPr sz="1150" spc="-135" dirty="0" smtClean="0">
                <a:latin typeface="Arial"/>
                <a:cs typeface="Arial"/>
              </a:rPr>
              <a:t>P</a:t>
            </a:r>
            <a:r>
              <a:rPr sz="1150" spc="-90" dirty="0" smtClean="0">
                <a:latin typeface="Arial"/>
                <a:cs typeface="Arial"/>
              </a:rPr>
              <a:t>r</a:t>
            </a:r>
            <a:r>
              <a:rPr sz="1150" spc="-25" dirty="0" smtClean="0">
                <a:latin typeface="Arial"/>
                <a:cs typeface="Arial"/>
              </a:rPr>
              <a:t>ogramme </a:t>
            </a:r>
            <a:r>
              <a:rPr sz="1150" spc="-30" dirty="0" smtClean="0">
                <a:latin typeface="Arial"/>
                <a:cs typeface="Arial"/>
              </a:rPr>
              <a:t>Di</a:t>
            </a:r>
            <a:r>
              <a:rPr sz="1150" spc="-4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ector </a:t>
            </a:r>
            <a:r>
              <a:rPr sz="1150" spc="-105" dirty="0" smtClean="0">
                <a:latin typeface="Arial"/>
                <a:cs typeface="Arial"/>
              </a:rPr>
              <a:t>(TPD)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0" dirty="0" smtClean="0">
                <a:latin typeface="Arial"/>
                <a:cs typeface="Arial"/>
              </a:rPr>
              <a:t>Deanery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25" dirty="0" smtClean="0">
                <a:latin typeface="Arial"/>
                <a:cs typeface="Arial"/>
              </a:rPr>
              <a:t>responding pr</a:t>
            </a:r>
            <a:r>
              <a:rPr sz="1150" spc="-10" dirty="0" smtClean="0">
                <a:latin typeface="Arial"/>
                <a:cs typeface="Arial"/>
              </a:rPr>
              <a:t>omptly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5" dirty="0" smtClean="0">
                <a:latin typeface="Arial"/>
                <a:cs typeface="Arial"/>
              </a:rPr>
              <a:t>communications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-10" dirty="0" smtClean="0">
                <a:latin typeface="Arial"/>
                <a:cs typeface="Arial"/>
              </a:rPr>
              <a:t>them,</a:t>
            </a:r>
            <a:r>
              <a:rPr sz="1150" spc="-5" dirty="0" smtClean="0">
                <a:latin typeface="Arial"/>
                <a:cs typeface="Arial"/>
              </a:rPr>
              <a:t> </a:t>
            </a:r>
            <a:r>
              <a:rPr sz="1150" spc="-45" dirty="0" smtClean="0">
                <a:latin typeface="Arial"/>
                <a:cs typeface="Arial"/>
              </a:rPr>
              <a:t>usually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ough </a:t>
            </a:r>
            <a:r>
              <a:rPr sz="1150" spc="-30" dirty="0" smtClean="0">
                <a:latin typeface="Arial"/>
                <a:cs typeface="Arial"/>
              </a:rPr>
              <a:t>email </a:t>
            </a:r>
            <a:r>
              <a:rPr sz="1150" spc="-25" dirty="0" smtClean="0">
                <a:latin typeface="Arial"/>
                <a:cs typeface="Arial"/>
              </a:rPr>
              <a:t>cor</a:t>
            </a:r>
            <a:r>
              <a:rPr sz="1150" spc="-45" dirty="0" smtClean="0">
                <a:latin typeface="Arial"/>
                <a:cs typeface="Arial"/>
              </a:rPr>
              <a:t>respondence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2700" marR="21336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participate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oactively 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appraisal, </a:t>
            </a:r>
            <a:r>
              <a:rPr sz="1150" spc="-70" dirty="0" smtClean="0">
                <a:latin typeface="Arial"/>
                <a:cs typeface="Arial"/>
              </a:rPr>
              <a:t>assessment </a:t>
            </a:r>
            <a:r>
              <a:rPr sz="1150" spc="-30" dirty="0" smtClean="0">
                <a:latin typeface="Arial"/>
                <a:cs typeface="Arial"/>
              </a:rPr>
              <a:t>and p</a:t>
            </a:r>
            <a:r>
              <a:rPr sz="1150" spc="-25" dirty="0" smtClean="0">
                <a:latin typeface="Arial"/>
                <a:cs typeface="Arial"/>
              </a:rPr>
              <a:t>rogramme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15" dirty="0" smtClean="0">
                <a:latin typeface="Arial"/>
                <a:cs typeface="Arial"/>
              </a:rPr>
              <a:t>planning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ocess, </a:t>
            </a:r>
            <a:r>
              <a:rPr sz="1150" spc="-10" dirty="0" smtClean="0">
                <a:latin typeface="Arial"/>
                <a:cs typeface="Arial"/>
              </a:rPr>
              <a:t>including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5" dirty="0" smtClean="0">
                <a:latin typeface="Arial"/>
                <a:cs typeface="Arial"/>
              </a:rPr>
              <a:t>oviding </a:t>
            </a:r>
            <a:r>
              <a:rPr sz="1150" spc="-10" dirty="0" smtClean="0">
                <a:latin typeface="Arial"/>
                <a:cs typeface="Arial"/>
              </a:rPr>
              <a:t>documentation which </a:t>
            </a:r>
            <a:r>
              <a:rPr sz="1150" spc="15" dirty="0" smtClean="0">
                <a:latin typeface="Arial"/>
                <a:cs typeface="Arial"/>
              </a:rPr>
              <a:t>will </a:t>
            </a:r>
            <a:r>
              <a:rPr sz="1150" spc="-40" dirty="0" smtClean="0">
                <a:latin typeface="Arial"/>
                <a:cs typeface="Arial"/>
              </a:rPr>
              <a:t>be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escribed </a:t>
            </a:r>
            <a:r>
              <a:rPr sz="1150" spc="-50" dirty="0" smtClean="0">
                <a:latin typeface="Arial"/>
                <a:cs typeface="Arial"/>
              </a:rPr>
              <a:t>timescales</a:t>
            </a:r>
            <a:endParaRPr sz="1150">
              <a:latin typeface="Arial"/>
              <a:cs typeface="Arial"/>
            </a:endParaRPr>
          </a:p>
        </p:txBody>
      </p:sp>
      <p:sp>
        <p:nvSpPr>
          <p:cNvPr id="19" name="object 9"/>
          <p:cNvSpPr/>
          <p:nvPr/>
        </p:nvSpPr>
        <p:spPr>
          <a:xfrm>
            <a:off x="0" y="776359"/>
            <a:ext cx="4259966" cy="493293"/>
          </a:xfrm>
          <a:custGeom>
            <a:avLst/>
            <a:gdLst/>
            <a:ahLst/>
            <a:cxnLst/>
            <a:rect l="l" t="t" r="r" b="b"/>
            <a:pathLst>
              <a:path w="4259966" h="493293">
                <a:moveTo>
                  <a:pt x="0" y="493293"/>
                </a:moveTo>
                <a:lnTo>
                  <a:pt x="4084088" y="493052"/>
                </a:lnTo>
                <a:lnTo>
                  <a:pt x="4136450" y="491363"/>
                </a:lnTo>
                <a:lnTo>
                  <a:pt x="4177230" y="486778"/>
                </a:lnTo>
                <a:lnTo>
                  <a:pt x="4219850" y="471304"/>
                </a:lnTo>
                <a:lnTo>
                  <a:pt x="4244553" y="441172"/>
                </a:lnTo>
                <a:lnTo>
                  <a:pt x="4256226" y="391494"/>
                </a:lnTo>
                <a:lnTo>
                  <a:pt x="4259182" y="345105"/>
                </a:lnTo>
                <a:lnTo>
                  <a:pt x="4259966" y="286408"/>
                </a:lnTo>
                <a:lnTo>
                  <a:pt x="4259966" y="206884"/>
                </a:lnTo>
                <a:lnTo>
                  <a:pt x="4259182" y="148188"/>
                </a:lnTo>
                <a:lnTo>
                  <a:pt x="4256226" y="101798"/>
                </a:lnTo>
                <a:lnTo>
                  <a:pt x="4244553" y="52120"/>
                </a:lnTo>
                <a:lnTo>
                  <a:pt x="4219850" y="21988"/>
                </a:lnTo>
                <a:lnTo>
                  <a:pt x="4177230" y="6515"/>
                </a:lnTo>
                <a:lnTo>
                  <a:pt x="4136450" y="1930"/>
                </a:lnTo>
                <a:lnTo>
                  <a:pt x="4084088" y="241"/>
                </a:lnTo>
                <a:lnTo>
                  <a:pt x="0" y="0"/>
                </a:lnTo>
                <a:lnTo>
                  <a:pt x="0" y="493293"/>
                </a:lnTo>
              </a:path>
            </a:pathLst>
          </a:custGeom>
          <a:solidFill>
            <a:srgbClr val="C0E5F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 txBox="1"/>
          <p:nvPr/>
        </p:nvSpPr>
        <p:spPr>
          <a:xfrm>
            <a:off x="430872" y="802803"/>
            <a:ext cx="3638550" cy="3962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500" spc="-70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h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204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165" dirty="0" smtClean="0">
                <a:solidFill>
                  <a:srgbClr val="003060"/>
                </a:solidFill>
                <a:latin typeface="Myriad Pro"/>
                <a:cs typeface="Myriad Pro"/>
              </a:rPr>
              <a:t>T</a:t>
            </a:r>
            <a:r>
              <a:rPr sz="2500" spc="-65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aine</a:t>
            </a:r>
            <a:r>
              <a:rPr sz="2500" spc="-114" dirty="0" smtClean="0">
                <a:solidFill>
                  <a:srgbClr val="003060"/>
                </a:solidFill>
                <a:latin typeface="Myriad Pro"/>
                <a:cs typeface="Myriad Pro"/>
              </a:rPr>
              <a:t>e</a:t>
            </a:r>
            <a:r>
              <a:rPr sz="2500" spc="-229" dirty="0" smtClean="0">
                <a:solidFill>
                  <a:srgbClr val="003060"/>
                </a:solidFill>
                <a:latin typeface="Myriad Pro"/>
                <a:cs typeface="Myriad Pro"/>
              </a:rPr>
              <a:t>’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r>
              <a:rPr sz="2500" spc="-100" dirty="0" smtClean="0">
                <a:solidFill>
                  <a:srgbClr val="003060"/>
                </a:solidFill>
                <a:latin typeface="Myriad Pro"/>
                <a:cs typeface="Myriad Pro"/>
              </a:rPr>
              <a:t> </a:t>
            </a:r>
            <a:r>
              <a:rPr sz="2500" spc="-40" dirty="0" smtClean="0">
                <a:solidFill>
                  <a:srgbClr val="003060"/>
                </a:solidFill>
                <a:latin typeface="Myriad Pro"/>
                <a:cs typeface="Myriad Pro"/>
              </a:rPr>
              <a:t>R</a:t>
            </a:r>
            <a:r>
              <a:rPr sz="2500" spc="-50" dirty="0" smtClean="0">
                <a:solidFill>
                  <a:srgbClr val="003060"/>
                </a:solidFill>
                <a:latin typeface="Myriad Pro"/>
                <a:cs typeface="Myriad Pro"/>
              </a:rPr>
              <a:t>esponsibilitie</a:t>
            </a:r>
            <a:r>
              <a:rPr sz="2500" spc="0" dirty="0" smtClean="0">
                <a:solidFill>
                  <a:srgbClr val="003060"/>
                </a:solidFill>
                <a:latin typeface="Myriad Pro"/>
                <a:cs typeface="Myriad Pro"/>
              </a:rPr>
              <a:t>s</a:t>
            </a:r>
            <a:endParaRPr sz="2500">
              <a:latin typeface="Myriad Pro"/>
              <a:cs typeface="Myriad Pro"/>
            </a:endParaRPr>
          </a:p>
        </p:txBody>
      </p:sp>
      <p:sp>
        <p:nvSpPr>
          <p:cNvPr id="21" name="object 11"/>
          <p:cNvSpPr/>
          <p:nvPr/>
        </p:nvSpPr>
        <p:spPr>
          <a:xfrm>
            <a:off x="5526720" y="1902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526720" y="2545751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5526720" y="29987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5526720" y="4131247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5526720" y="458425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5526720" y="5037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5526720" y="54902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5526720" y="5943249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19"/>
          <p:cNvSpPr/>
          <p:nvPr/>
        </p:nvSpPr>
        <p:spPr>
          <a:xfrm>
            <a:off x="5526720" y="6396248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20"/>
          <p:cNvSpPr/>
          <p:nvPr/>
        </p:nvSpPr>
        <p:spPr>
          <a:xfrm>
            <a:off x="5526720" y="6658750"/>
            <a:ext cx="48341" cy="50587"/>
          </a:xfrm>
          <a:custGeom>
            <a:avLst/>
            <a:gdLst/>
            <a:ahLst/>
            <a:cxnLst/>
            <a:rect l="l" t="t" r="r" b="b"/>
            <a:pathLst>
              <a:path w="48341" h="50587">
                <a:moveTo>
                  <a:pt x="34066" y="0"/>
                </a:moveTo>
                <a:lnTo>
                  <a:pt x="17074" y="1627"/>
                </a:lnTo>
                <a:lnTo>
                  <a:pt x="5706" y="8284"/>
                </a:lnTo>
                <a:lnTo>
                  <a:pt x="0" y="18492"/>
                </a:lnTo>
                <a:lnTo>
                  <a:pt x="2505" y="34589"/>
                </a:lnTo>
                <a:lnTo>
                  <a:pt x="10247" y="45361"/>
                </a:lnTo>
                <a:lnTo>
                  <a:pt x="21601" y="50311"/>
                </a:lnTo>
                <a:lnTo>
                  <a:pt x="25379" y="50587"/>
                </a:lnTo>
                <a:lnTo>
                  <a:pt x="38924" y="46802"/>
                </a:lnTo>
                <a:lnTo>
                  <a:pt x="48341" y="36905"/>
                </a:lnTo>
                <a:lnTo>
                  <a:pt x="47965" y="18836"/>
                </a:lnTo>
                <a:lnTo>
                  <a:pt x="42768" y="6659"/>
                </a:lnTo>
                <a:lnTo>
                  <a:pt x="34066" y="0"/>
                </a:lnTo>
                <a:close/>
              </a:path>
            </a:pathLst>
          </a:custGeom>
          <a:solidFill>
            <a:srgbClr val="00438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21"/>
          <p:cNvSpPr txBox="1"/>
          <p:nvPr/>
        </p:nvSpPr>
        <p:spPr>
          <a:xfrm>
            <a:off x="5513299" y="1814245"/>
            <a:ext cx="4714240" cy="49625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56210" marR="1270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ensu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70" dirty="0" smtClean="0">
                <a:latin typeface="Arial"/>
                <a:cs typeface="Arial"/>
              </a:rPr>
              <a:t>I </a:t>
            </a:r>
            <a:r>
              <a:rPr sz="1150" spc="-30" dirty="0" smtClean="0">
                <a:latin typeface="Arial"/>
                <a:cs typeface="Arial"/>
              </a:rPr>
              <a:t>develop and </a:t>
            </a:r>
            <a:r>
              <a:rPr sz="1150" spc="-40" dirty="0" smtClean="0">
                <a:latin typeface="Arial"/>
                <a:cs typeface="Arial"/>
              </a:rPr>
              <a:t>keep up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date </a:t>
            </a:r>
            <a:r>
              <a:rPr sz="1150" spc="-40" dirty="0" smtClean="0">
                <a:latin typeface="Arial"/>
                <a:cs typeface="Arial"/>
              </a:rPr>
              <a:t>my 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10" dirty="0" smtClean="0">
                <a:latin typeface="Arial"/>
                <a:cs typeface="Arial"/>
              </a:rPr>
              <a:t>portfolio which </a:t>
            </a:r>
            <a:r>
              <a:rPr sz="1150" spc="-25" dirty="0" smtClean="0">
                <a:latin typeface="Arial"/>
                <a:cs typeface="Arial"/>
              </a:rPr>
              <a:t>underpins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" dirty="0" smtClean="0">
                <a:latin typeface="Arial"/>
                <a:cs typeface="Arial"/>
              </a:rPr>
              <a:t>training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80" dirty="0" smtClean="0">
                <a:latin typeface="Arial"/>
                <a:cs typeface="Arial"/>
              </a:rPr>
              <a:t>ocess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documents </a:t>
            </a:r>
            <a:r>
              <a:rPr sz="1150" spc="-40" dirty="0" smtClean="0">
                <a:latin typeface="Arial"/>
                <a:cs typeface="Arial"/>
              </a:rPr>
              <a:t>my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</a:t>
            </a:r>
            <a:r>
              <a:rPr sz="1150" spc="15" dirty="0" smtClean="0">
                <a:latin typeface="Arial"/>
                <a:cs typeface="Arial"/>
              </a:rPr>
              <a:t>th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ough </a:t>
            </a:r>
            <a:r>
              <a:rPr sz="1150" spc="-10" dirty="0" smtClean="0">
                <a:latin typeface="Arial"/>
                <a:cs typeface="Arial"/>
              </a:rPr>
              <a:t>the</a:t>
            </a:r>
            <a:r>
              <a:rPr sz="1150" spc="-5" dirty="0" smtClean="0">
                <a:latin typeface="Arial"/>
                <a:cs typeface="Arial"/>
              </a:rPr>
              <a:t> p</a:t>
            </a:r>
            <a:r>
              <a:rPr sz="1150" spc="-25" dirty="0" smtClean="0">
                <a:latin typeface="Arial"/>
                <a:cs typeface="Arial"/>
              </a:rPr>
              <a:t>rogramme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6731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70" dirty="0" smtClean="0">
                <a:latin typeface="Arial"/>
                <a:cs typeface="Arial"/>
              </a:rPr>
              <a:t>use </a:t>
            </a:r>
            <a:r>
              <a:rPr sz="1150" spc="-5" dirty="0" smtClean="0">
                <a:latin typeface="Arial"/>
                <a:cs typeface="Arial"/>
              </a:rPr>
              <a:t>training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esou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ces </a:t>
            </a:r>
            <a:r>
              <a:rPr sz="1150" spc="-45" dirty="0" smtClean="0">
                <a:latin typeface="Arial"/>
                <a:cs typeface="Arial"/>
              </a:rPr>
              <a:t>available </a:t>
            </a:r>
            <a:r>
              <a:rPr sz="1150" spc="-10" dirty="0" smtClean="0">
                <a:latin typeface="Arial"/>
                <a:cs typeface="Arial"/>
              </a:rPr>
              <a:t>optimally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0" dirty="0" smtClean="0">
                <a:latin typeface="Arial"/>
                <a:cs typeface="Arial"/>
              </a:rPr>
              <a:t>develop </a:t>
            </a:r>
            <a:r>
              <a:rPr sz="1150" spc="-40" dirty="0" smtClean="0">
                <a:latin typeface="Arial"/>
                <a:cs typeface="Arial"/>
              </a:rPr>
              <a:t>my competences</a:t>
            </a:r>
            <a:r>
              <a:rPr sz="1150" spc="-20" dirty="0" smtClean="0">
                <a:latin typeface="Arial"/>
                <a:cs typeface="Arial"/>
              </a:rPr>
              <a:t>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5" dirty="0" smtClean="0">
                <a:latin typeface="Arial"/>
                <a:cs typeface="Arial"/>
              </a:rPr>
              <a:t>standa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ds </a:t>
            </a:r>
            <a:r>
              <a:rPr sz="1150" spc="-50" dirty="0" smtClean="0">
                <a:latin typeface="Arial"/>
                <a:cs typeface="Arial"/>
              </a:rPr>
              <a:t>set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40" dirty="0" smtClean="0">
                <a:latin typeface="Arial"/>
                <a:cs typeface="Arial"/>
              </a:rPr>
              <a:t>specialty </a:t>
            </a:r>
            <a:r>
              <a:rPr sz="1150" spc="-20" dirty="0" smtClean="0">
                <a:latin typeface="Arial"/>
                <a:cs typeface="Arial"/>
              </a:rPr>
              <a:t>curriculum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37160">
              <a:lnSpc>
                <a:spcPct val="108700"/>
              </a:lnSpc>
            </a:pP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5" dirty="0" smtClean="0">
                <a:latin typeface="Arial"/>
                <a:cs typeface="Arial"/>
              </a:rPr>
              <a:t>support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25" dirty="0" smtClean="0">
                <a:latin typeface="Arial"/>
                <a:cs typeface="Arial"/>
              </a:rPr>
              <a:t>evaluation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0" dirty="0" smtClean="0">
                <a:latin typeface="Arial"/>
                <a:cs typeface="Arial"/>
              </a:rPr>
              <a:t>this </a:t>
            </a:r>
            <a:r>
              <a:rPr sz="1150" spc="-5" dirty="0" smtClean="0">
                <a:latin typeface="Arial"/>
                <a:cs typeface="Arial"/>
              </a:rPr>
              <a:t>training p</a:t>
            </a:r>
            <a:r>
              <a:rPr sz="1150" spc="-25" dirty="0" smtClean="0">
                <a:latin typeface="Arial"/>
                <a:cs typeface="Arial"/>
              </a:rPr>
              <a:t>rogramme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10" dirty="0" smtClean="0">
                <a:latin typeface="Arial"/>
                <a:cs typeface="Arial"/>
              </a:rPr>
              <a:t>participating </a:t>
            </a:r>
            <a:r>
              <a:rPr sz="1150" spc="-35" dirty="0" smtClean="0">
                <a:latin typeface="Arial"/>
                <a:cs typeface="Arial"/>
              </a:rPr>
              <a:t>actively in </a:t>
            </a:r>
            <a:r>
              <a:rPr sz="1150" spc="-10" dirty="0" smtClean="0">
                <a:latin typeface="Arial"/>
                <a:cs typeface="Arial"/>
              </a:rPr>
              <a:t>the national </a:t>
            </a:r>
            <a:r>
              <a:rPr sz="1150" spc="-25" dirty="0" smtClean="0">
                <a:latin typeface="Arial"/>
                <a:cs typeface="Arial"/>
              </a:rPr>
              <a:t>annual </a:t>
            </a:r>
            <a:r>
              <a:rPr sz="1150" spc="-50" dirty="0" smtClean="0">
                <a:latin typeface="Arial"/>
                <a:cs typeface="Arial"/>
              </a:rPr>
              <a:t>GMC/COPMeD</a:t>
            </a:r>
            <a:endParaRPr sz="1150">
              <a:latin typeface="Arial"/>
              <a:cs typeface="Arial"/>
            </a:endParaRPr>
          </a:p>
          <a:p>
            <a:pPr marL="156210" marR="378460">
              <a:lnSpc>
                <a:spcPct val="108700"/>
              </a:lnSpc>
            </a:pP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60" dirty="0" smtClean="0">
                <a:latin typeface="Arial"/>
                <a:cs typeface="Arial"/>
              </a:rPr>
              <a:t>survey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10" dirty="0" smtClean="0">
                <a:latin typeface="Arial"/>
                <a:cs typeface="Arial"/>
              </a:rPr>
              <a:t>other </a:t>
            </a:r>
            <a:r>
              <a:rPr sz="1150" spc="-30" dirty="0" smtClean="0">
                <a:latin typeface="Arial"/>
                <a:cs typeface="Arial"/>
              </a:rPr>
              <a:t>activities </a:t>
            </a:r>
            <a:r>
              <a:rPr sz="1150" spc="10" dirty="0" smtClean="0">
                <a:latin typeface="Arial"/>
                <a:cs typeface="Arial"/>
              </a:rPr>
              <a:t>that </a:t>
            </a:r>
            <a:r>
              <a:rPr sz="1150" spc="-5" dirty="0" smtClean="0">
                <a:latin typeface="Arial"/>
                <a:cs typeface="Arial"/>
              </a:rPr>
              <a:t>contribute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10" dirty="0" smtClean="0">
                <a:latin typeface="Arial"/>
                <a:cs typeface="Arial"/>
              </a:rPr>
              <a:t>the quality imp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ovement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5" dirty="0" smtClean="0">
                <a:latin typeface="Arial"/>
                <a:cs typeface="Arial"/>
              </a:rPr>
              <a:t>training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950"/>
              </a:lnSpc>
              <a:spcBef>
                <a:spcPts val="20"/>
              </a:spcBef>
            </a:pPr>
            <a:endParaRPr sz="950"/>
          </a:p>
          <a:p>
            <a:pPr marL="12700">
              <a:lnSpc>
                <a:spcPct val="100000"/>
              </a:lnSpc>
            </a:pPr>
            <a:r>
              <a:rPr sz="1150" b="1" dirty="0" smtClean="0">
                <a:latin typeface="Arial"/>
                <a:cs typeface="Arial"/>
              </a:rPr>
              <a:t>In </a:t>
            </a:r>
            <a:r>
              <a:rPr sz="1150" b="1" spc="-35" dirty="0" smtClean="0">
                <a:latin typeface="Arial"/>
                <a:cs typeface="Arial"/>
              </a:rPr>
              <a:t>each </a:t>
            </a:r>
            <a:r>
              <a:rPr sz="1150" b="1" spc="-15" dirty="0" smtClean="0">
                <a:latin typeface="Arial"/>
                <a:cs typeface="Arial"/>
              </a:rPr>
              <a:t>placement </a:t>
            </a:r>
            <a:r>
              <a:rPr sz="1150" b="1" spc="15" dirty="0" smtClean="0">
                <a:latin typeface="Arial"/>
                <a:cs typeface="Arial"/>
              </a:rPr>
              <a:t>the </a:t>
            </a:r>
            <a:r>
              <a:rPr sz="1150" b="1" spc="-185" dirty="0" smtClean="0">
                <a:latin typeface="Arial"/>
                <a:cs typeface="Arial"/>
              </a:rPr>
              <a:t>T</a:t>
            </a:r>
            <a:r>
              <a:rPr sz="1150" b="1" spc="0" dirty="0" smtClean="0">
                <a:latin typeface="Arial"/>
                <a:cs typeface="Arial"/>
              </a:rPr>
              <a:t>rainee ag</a:t>
            </a:r>
            <a:r>
              <a:rPr sz="1150" b="1" spc="-25" dirty="0" smtClean="0">
                <a:latin typeface="Arial"/>
                <a:cs typeface="Arial"/>
              </a:rPr>
              <a:t>r</a:t>
            </a:r>
            <a:r>
              <a:rPr sz="1150" b="1" spc="-45" dirty="0" smtClean="0">
                <a:latin typeface="Arial"/>
                <a:cs typeface="Arial"/>
              </a:rPr>
              <a:t>ees to: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207645">
              <a:lnSpc>
                <a:spcPct val="108700"/>
              </a:lnSpc>
            </a:pP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-5" dirty="0" smtClean="0">
                <a:latin typeface="Arial"/>
                <a:cs typeface="Arial"/>
              </a:rPr>
              <a:t>rating </a:t>
            </a:r>
            <a:r>
              <a:rPr sz="1150" spc="-65" dirty="0" smtClean="0">
                <a:latin typeface="Arial"/>
                <a:cs typeface="Arial"/>
              </a:rPr>
              <a:t>scale prior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50" dirty="0" smtClean="0">
                <a:latin typeface="Arial"/>
                <a:cs typeface="Arial"/>
              </a:rPr>
              <a:t>each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</a:t>
            </a:r>
            <a:r>
              <a:rPr sz="1150" spc="-1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.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40335">
              <a:lnSpc>
                <a:spcPct val="108700"/>
              </a:lnSpc>
            </a:pPr>
            <a:r>
              <a:rPr sz="1150" spc="-75" dirty="0" smtClean="0">
                <a:latin typeface="Arial"/>
                <a:cs typeface="Arial"/>
              </a:rPr>
              <a:t>Discuss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supervisor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based on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-20" dirty="0" smtClean="0">
                <a:latin typeface="Arial"/>
                <a:cs typeface="Arial"/>
              </a:rPr>
              <a:t>ratings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-40" dirty="0" smtClean="0">
                <a:latin typeface="Arial"/>
                <a:cs typeface="Arial"/>
              </a:rPr>
              <a:t>an </a:t>
            </a:r>
            <a:r>
              <a:rPr sz="1150" spc="-20" dirty="0" smtClean="0">
                <a:latin typeface="Arial"/>
                <a:cs typeface="Arial"/>
              </a:rPr>
              <a:t>action plan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289560">
              <a:lnSpc>
                <a:spcPct val="108700"/>
              </a:lnSpc>
            </a:pPr>
            <a:r>
              <a:rPr sz="1150" spc="-50" dirty="0" smtClean="0">
                <a:latin typeface="Arial"/>
                <a:cs typeface="Arial"/>
              </a:rPr>
              <a:t>Cr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-75" dirty="0" smtClean="0">
                <a:latin typeface="Arial"/>
                <a:cs typeface="Arial"/>
              </a:rPr>
              <a:t>a pdp, </a:t>
            </a:r>
            <a:r>
              <a:rPr sz="1150" spc="-30" dirty="0" smtClean="0">
                <a:latin typeface="Arial"/>
                <a:cs typeface="Arial"/>
              </a:rPr>
              <a:t>using </a:t>
            </a:r>
            <a:r>
              <a:rPr sz="1150" spc="-85" dirty="0" smtClean="0">
                <a:latin typeface="Arial"/>
                <a:cs typeface="Arial"/>
              </a:rPr>
              <a:t>SMA</a:t>
            </a:r>
            <a:r>
              <a:rPr sz="1150" spc="-80" dirty="0" smtClean="0">
                <a:latin typeface="Arial"/>
                <a:cs typeface="Arial"/>
              </a:rPr>
              <a:t>R</a:t>
            </a:r>
            <a:r>
              <a:rPr sz="1150" spc="-135" dirty="0" smtClean="0">
                <a:latin typeface="Arial"/>
                <a:cs typeface="Arial"/>
              </a:rPr>
              <a:t>T </a:t>
            </a:r>
            <a:r>
              <a:rPr sz="1150" spc="-30" dirty="0" smtClean="0">
                <a:latin typeface="Arial"/>
                <a:cs typeface="Arial"/>
              </a:rPr>
              <a:t>objectives, </a:t>
            </a:r>
            <a:r>
              <a:rPr sz="1150" spc="-60" dirty="0" smtClean="0">
                <a:latin typeface="Arial"/>
                <a:cs typeface="Arial"/>
              </a:rPr>
              <a:t>based on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0" dirty="0" smtClean="0">
                <a:latin typeface="Arial"/>
                <a:cs typeface="Arial"/>
              </a:rPr>
              <a:t>action </a:t>
            </a:r>
            <a:r>
              <a:rPr sz="1150" spc="-15" dirty="0" smtClean="0">
                <a:latin typeface="Arial"/>
                <a:cs typeface="Arial"/>
              </a:rPr>
              <a:t>planning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undertaken </a:t>
            </a:r>
            <a:r>
              <a:rPr sz="1150" spc="-5" dirty="0" smtClean="0">
                <a:latin typeface="Arial"/>
                <a:cs typeface="Arial"/>
              </a:rPr>
              <a:t>at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supervisor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15875">
              <a:lnSpc>
                <a:spcPct val="108700"/>
              </a:lnSpc>
            </a:pPr>
            <a:r>
              <a:rPr sz="1150" spc="-25" dirty="0" smtClean="0">
                <a:latin typeface="Arial"/>
                <a:cs typeface="Arial"/>
              </a:rPr>
              <a:t>Actively </a:t>
            </a:r>
            <a:r>
              <a:rPr sz="1150" spc="-40" dirty="0" smtClean="0">
                <a:latin typeface="Arial"/>
                <a:cs typeface="Arial"/>
              </a:rPr>
              <a:t>engage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40" dirty="0" smtClean="0">
                <a:latin typeface="Arial"/>
                <a:cs typeface="Arial"/>
              </a:rPr>
              <a:t>my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45" dirty="0" smtClean="0">
                <a:latin typeface="Arial"/>
                <a:cs typeface="Arial"/>
              </a:rPr>
              <a:t>supervisor in </a:t>
            </a:r>
            <a:r>
              <a:rPr sz="1150" spc="-20" dirty="0" smtClean="0">
                <a:latin typeface="Arial"/>
                <a:cs typeface="Arial"/>
              </a:rPr>
              <a:t>add</a:t>
            </a:r>
            <a:r>
              <a:rPr sz="1150" spc="-40" dirty="0" smtClean="0">
                <a:latin typeface="Arial"/>
                <a:cs typeface="Arial"/>
              </a:rPr>
              <a:t>r</a:t>
            </a:r>
            <a:r>
              <a:rPr sz="1150" spc="-60" dirty="0" smtClean="0">
                <a:latin typeface="Arial"/>
                <a:cs typeface="Arial"/>
              </a:rPr>
              <a:t>essing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30" dirty="0" smtClean="0">
                <a:latin typeface="Arial"/>
                <a:cs typeface="Arial"/>
              </a:rPr>
              <a:t>feedback or raising </a:t>
            </a:r>
            <a:r>
              <a:rPr sz="1150" spc="-45" dirty="0" smtClean="0">
                <a:latin typeface="Arial"/>
                <a:cs typeface="Arial"/>
              </a:rPr>
              <a:t>any </a:t>
            </a:r>
            <a:r>
              <a:rPr sz="1150" spc="-80" dirty="0" smtClean="0">
                <a:latin typeface="Arial"/>
                <a:cs typeface="Arial"/>
              </a:rPr>
              <a:t>issues which </a:t>
            </a:r>
            <a:r>
              <a:rPr sz="1150" spc="-45" dirty="0" smtClean="0">
                <a:latin typeface="Arial"/>
                <a:cs typeface="Arial"/>
              </a:rPr>
              <a:t>may </a:t>
            </a:r>
            <a:r>
              <a:rPr sz="1150" spc="-15" dirty="0" smtClean="0">
                <a:latin typeface="Arial"/>
                <a:cs typeface="Arial"/>
              </a:rPr>
              <a:t>impact on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performance</a:t>
            </a:r>
            <a:endParaRPr sz="1150">
              <a:latin typeface="Arial"/>
              <a:cs typeface="Arial"/>
            </a:endParaRPr>
          </a:p>
          <a:p>
            <a:pPr>
              <a:lnSpc>
                <a:spcPts val="550"/>
              </a:lnSpc>
              <a:spcBef>
                <a:spcPts val="16"/>
              </a:spcBef>
            </a:pPr>
            <a:endParaRPr sz="550"/>
          </a:p>
          <a:p>
            <a:pPr marL="156210" marR="42545">
              <a:lnSpc>
                <a:spcPct val="108700"/>
              </a:lnSpc>
            </a:pPr>
            <a:r>
              <a:rPr sz="1150" spc="-25" dirty="0" smtClean="0">
                <a:latin typeface="Arial"/>
                <a:cs typeface="Arial"/>
              </a:rPr>
              <a:t>Actively </a:t>
            </a:r>
            <a:r>
              <a:rPr sz="1150" spc="-40" dirty="0" smtClean="0">
                <a:latin typeface="Arial"/>
                <a:cs typeface="Arial"/>
              </a:rPr>
              <a:t>engage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15" dirty="0" smtClean="0">
                <a:latin typeface="Arial"/>
                <a:cs typeface="Arial"/>
              </a:rPr>
              <a:t>completing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red </a:t>
            </a:r>
            <a:r>
              <a:rPr sz="1150" spc="-75" dirty="0" smtClean="0">
                <a:latin typeface="Arial"/>
                <a:cs typeface="Arial"/>
              </a:rPr>
              <a:t>assessments in a </a:t>
            </a:r>
            <a:r>
              <a:rPr sz="1150" spc="-25" dirty="0" smtClean="0">
                <a:latin typeface="Arial"/>
                <a:cs typeface="Arial"/>
              </a:rPr>
              <a:t>timeous manner</a:t>
            </a:r>
            <a:endParaRPr sz="1150">
              <a:latin typeface="Arial"/>
              <a:cs typeface="Arial"/>
            </a:endParaRPr>
          </a:p>
          <a:p>
            <a:pPr marL="156210" marR="545465">
              <a:lnSpc>
                <a:spcPct val="149800"/>
              </a:lnSpc>
            </a:pP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5" dirty="0" smtClean="0">
                <a:latin typeface="Arial"/>
                <a:cs typeface="Arial"/>
              </a:rPr>
              <a:t>their </a:t>
            </a:r>
            <a:r>
              <a:rPr sz="1150" spc="0" dirty="0" smtClean="0">
                <a:latin typeface="Arial"/>
                <a:cs typeface="Arial"/>
              </a:rPr>
              <a:t>e-portfolio </a:t>
            </a:r>
            <a:r>
              <a:rPr sz="1150" spc="-100" dirty="0" smtClean="0">
                <a:latin typeface="Arial"/>
                <a:cs typeface="Arial"/>
              </a:rPr>
              <a:t>as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equi</a:t>
            </a:r>
            <a:r>
              <a:rPr sz="1150" spc="-40" dirty="0" smtClean="0">
                <a:latin typeface="Arial"/>
                <a:cs typeface="Arial"/>
              </a:rPr>
              <a:t>red by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50" dirty="0" smtClean="0">
                <a:latin typeface="Arial"/>
                <a:cs typeface="Arial"/>
              </a:rPr>
              <a:t>Deanery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RCGP</a:t>
            </a:r>
            <a:r>
              <a:rPr sz="1150" spc="-55" dirty="0" smtClean="0">
                <a:latin typeface="Arial"/>
                <a:cs typeface="Arial"/>
              </a:rPr>
              <a:t> </a:t>
            </a:r>
            <a:r>
              <a:rPr sz="1150" spc="-20" dirty="0" smtClean="0">
                <a:latin typeface="Arial"/>
                <a:cs typeface="Arial"/>
              </a:rPr>
              <a:t>Complete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annual </a:t>
            </a:r>
            <a:r>
              <a:rPr sz="1150" spc="-30" dirty="0" smtClean="0">
                <a:latin typeface="Arial"/>
                <a:cs typeface="Arial"/>
              </a:rPr>
              <a:t>GMC </a:t>
            </a:r>
            <a:r>
              <a:rPr sz="1150" spc="-20" dirty="0" smtClean="0">
                <a:latin typeface="Arial"/>
                <a:cs typeface="Arial"/>
              </a:rPr>
              <a:t>trainee </a:t>
            </a:r>
            <a:r>
              <a:rPr sz="1150" spc="-60" dirty="0" smtClean="0">
                <a:latin typeface="Arial"/>
                <a:cs typeface="Arial"/>
              </a:rPr>
              <a:t>surve</a:t>
            </a:r>
            <a:r>
              <a:rPr sz="1150" spc="-180" dirty="0" smtClean="0">
                <a:latin typeface="Arial"/>
                <a:cs typeface="Arial"/>
              </a:rPr>
              <a:t>y</a:t>
            </a:r>
            <a:r>
              <a:rPr sz="1150" spc="0" dirty="0" smtClean="0">
                <a:latin typeface="Arial"/>
                <a:cs typeface="Arial"/>
              </a:rPr>
              <a:t>.</a:t>
            </a:r>
            <a:endParaRPr sz="115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5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9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rl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lang="en-US" sz="1050" spc="-75" dirty="0" smtClean="0">
                <a:solidFill>
                  <a:srgbClr val="FFFFFF"/>
                </a:solidFill>
                <a:latin typeface="Arial"/>
                <a:cs typeface="Arial"/>
              </a:rPr>
              <a:t>  / R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3128118" y="3171228"/>
            <a:ext cx="4543354" cy="369319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3226333" y="3269445"/>
            <a:ext cx="4172356" cy="3399701"/>
          </a:xfrm>
          <a:custGeom>
            <a:avLst/>
            <a:gdLst/>
            <a:ahLst/>
            <a:cxnLst/>
            <a:rect l="l" t="t" r="r" b="b"/>
            <a:pathLst>
              <a:path w="4172356" h="3399701">
                <a:moveTo>
                  <a:pt x="2086178" y="0"/>
                </a:moveTo>
                <a:lnTo>
                  <a:pt x="1915078" y="5634"/>
                </a:lnTo>
                <a:lnTo>
                  <a:pt x="1747788" y="22248"/>
                </a:lnTo>
                <a:lnTo>
                  <a:pt x="1584843" y="49402"/>
                </a:lnTo>
                <a:lnTo>
                  <a:pt x="1426782" y="86659"/>
                </a:lnTo>
                <a:lnTo>
                  <a:pt x="1274141" y="133582"/>
                </a:lnTo>
                <a:lnTo>
                  <a:pt x="1127457" y="189733"/>
                </a:lnTo>
                <a:lnTo>
                  <a:pt x="987266" y="254676"/>
                </a:lnTo>
                <a:lnTo>
                  <a:pt x="854106" y="327971"/>
                </a:lnTo>
                <a:lnTo>
                  <a:pt x="728513" y="409183"/>
                </a:lnTo>
                <a:lnTo>
                  <a:pt x="611025" y="497873"/>
                </a:lnTo>
                <a:lnTo>
                  <a:pt x="502178" y="593604"/>
                </a:lnTo>
                <a:lnTo>
                  <a:pt x="402509" y="695938"/>
                </a:lnTo>
                <a:lnTo>
                  <a:pt x="312556" y="804439"/>
                </a:lnTo>
                <a:lnTo>
                  <a:pt x="232854" y="918668"/>
                </a:lnTo>
                <a:lnTo>
                  <a:pt x="163941" y="1038188"/>
                </a:lnTo>
                <a:lnTo>
                  <a:pt x="106354" y="1162562"/>
                </a:lnTo>
                <a:lnTo>
                  <a:pt x="60629" y="1291352"/>
                </a:lnTo>
                <a:lnTo>
                  <a:pt x="27304" y="1424120"/>
                </a:lnTo>
                <a:lnTo>
                  <a:pt x="6915" y="1560430"/>
                </a:lnTo>
                <a:lnTo>
                  <a:pt x="0" y="1699844"/>
                </a:lnTo>
                <a:lnTo>
                  <a:pt x="6915" y="1839259"/>
                </a:lnTo>
                <a:lnTo>
                  <a:pt x="27304" y="1975570"/>
                </a:lnTo>
                <a:lnTo>
                  <a:pt x="60629" y="2108340"/>
                </a:lnTo>
                <a:lnTo>
                  <a:pt x="106354" y="2237132"/>
                </a:lnTo>
                <a:lnTo>
                  <a:pt x="163941" y="2361507"/>
                </a:lnTo>
                <a:lnTo>
                  <a:pt x="232854" y="2481028"/>
                </a:lnTo>
                <a:lnTo>
                  <a:pt x="312556" y="2595258"/>
                </a:lnTo>
                <a:lnTo>
                  <a:pt x="402509" y="2703759"/>
                </a:lnTo>
                <a:lnTo>
                  <a:pt x="502178" y="2806094"/>
                </a:lnTo>
                <a:lnTo>
                  <a:pt x="611025" y="2901826"/>
                </a:lnTo>
                <a:lnTo>
                  <a:pt x="728513" y="2990516"/>
                </a:lnTo>
                <a:lnTo>
                  <a:pt x="854106" y="3071728"/>
                </a:lnTo>
                <a:lnTo>
                  <a:pt x="987266" y="3145024"/>
                </a:lnTo>
                <a:lnTo>
                  <a:pt x="1127457" y="3209966"/>
                </a:lnTo>
                <a:lnTo>
                  <a:pt x="1274141" y="3266118"/>
                </a:lnTo>
                <a:lnTo>
                  <a:pt x="1426782" y="3313041"/>
                </a:lnTo>
                <a:lnTo>
                  <a:pt x="1584843" y="3350298"/>
                </a:lnTo>
                <a:lnTo>
                  <a:pt x="1747788" y="3377452"/>
                </a:lnTo>
                <a:lnTo>
                  <a:pt x="1915078" y="3394066"/>
                </a:lnTo>
                <a:lnTo>
                  <a:pt x="2086178" y="3399701"/>
                </a:lnTo>
                <a:lnTo>
                  <a:pt x="2257276" y="3394066"/>
                </a:lnTo>
                <a:lnTo>
                  <a:pt x="2424565" y="3377452"/>
                </a:lnTo>
                <a:lnTo>
                  <a:pt x="2587508" y="3350298"/>
                </a:lnTo>
                <a:lnTo>
                  <a:pt x="2745568" y="3313041"/>
                </a:lnTo>
                <a:lnTo>
                  <a:pt x="2898209" y="3266118"/>
                </a:lnTo>
                <a:lnTo>
                  <a:pt x="3044893" y="3209966"/>
                </a:lnTo>
                <a:lnTo>
                  <a:pt x="3185084" y="3145024"/>
                </a:lnTo>
                <a:lnTo>
                  <a:pt x="3318244" y="3071728"/>
                </a:lnTo>
                <a:lnTo>
                  <a:pt x="3443837" y="2990516"/>
                </a:lnTo>
                <a:lnTo>
                  <a:pt x="3561326" y="2901826"/>
                </a:lnTo>
                <a:lnTo>
                  <a:pt x="3670173" y="2806094"/>
                </a:lnTo>
                <a:lnTo>
                  <a:pt x="3769842" y="2703759"/>
                </a:lnTo>
                <a:lnTo>
                  <a:pt x="3859797" y="2595258"/>
                </a:lnTo>
                <a:lnTo>
                  <a:pt x="3939499" y="2481028"/>
                </a:lnTo>
                <a:lnTo>
                  <a:pt x="4008413" y="2361507"/>
                </a:lnTo>
                <a:lnTo>
                  <a:pt x="4066000" y="2237132"/>
                </a:lnTo>
                <a:lnTo>
                  <a:pt x="4111726" y="2108340"/>
                </a:lnTo>
                <a:lnTo>
                  <a:pt x="4145051" y="1975570"/>
                </a:lnTo>
                <a:lnTo>
                  <a:pt x="4165440" y="1839259"/>
                </a:lnTo>
                <a:lnTo>
                  <a:pt x="4172356" y="1699844"/>
                </a:lnTo>
                <a:lnTo>
                  <a:pt x="4165440" y="1560430"/>
                </a:lnTo>
                <a:lnTo>
                  <a:pt x="4145051" y="1424120"/>
                </a:lnTo>
                <a:lnTo>
                  <a:pt x="4111726" y="1291352"/>
                </a:lnTo>
                <a:lnTo>
                  <a:pt x="4066000" y="1162562"/>
                </a:lnTo>
                <a:lnTo>
                  <a:pt x="4008413" y="1038188"/>
                </a:lnTo>
                <a:lnTo>
                  <a:pt x="3939499" y="918668"/>
                </a:lnTo>
                <a:lnTo>
                  <a:pt x="3859797" y="804439"/>
                </a:lnTo>
                <a:lnTo>
                  <a:pt x="3769842" y="695938"/>
                </a:lnTo>
                <a:lnTo>
                  <a:pt x="3670173" y="593604"/>
                </a:lnTo>
                <a:lnTo>
                  <a:pt x="3561326" y="497873"/>
                </a:lnTo>
                <a:lnTo>
                  <a:pt x="3443837" y="409183"/>
                </a:lnTo>
                <a:lnTo>
                  <a:pt x="3318244" y="327971"/>
                </a:lnTo>
                <a:lnTo>
                  <a:pt x="3185084" y="254676"/>
                </a:lnTo>
                <a:lnTo>
                  <a:pt x="3044893" y="189733"/>
                </a:lnTo>
                <a:lnTo>
                  <a:pt x="2898209" y="133582"/>
                </a:lnTo>
                <a:lnTo>
                  <a:pt x="2745568" y="86659"/>
                </a:lnTo>
                <a:lnTo>
                  <a:pt x="2587508" y="49402"/>
                </a:lnTo>
                <a:lnTo>
                  <a:pt x="2424565" y="22248"/>
                </a:lnTo>
                <a:lnTo>
                  <a:pt x="2257276" y="5634"/>
                </a:lnTo>
                <a:lnTo>
                  <a:pt x="2086178" y="0"/>
                </a:lnTo>
                <a:close/>
              </a:path>
            </a:pathLst>
          </a:custGeom>
          <a:solidFill>
            <a:srgbClr val="9DDCF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3824077" y="624801"/>
            <a:ext cx="3246937" cy="309960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3922295" y="723000"/>
            <a:ext cx="1797629" cy="2730558"/>
          </a:xfrm>
          <a:custGeom>
            <a:avLst/>
            <a:gdLst/>
            <a:ahLst/>
            <a:cxnLst/>
            <a:rect l="l" t="t" r="r" b="b"/>
            <a:pathLst>
              <a:path w="1797629" h="2730558">
                <a:moveTo>
                  <a:pt x="1290168" y="2220049"/>
                </a:moveTo>
                <a:lnTo>
                  <a:pt x="1251393" y="2228818"/>
                </a:lnTo>
                <a:lnTo>
                  <a:pt x="1225997" y="2260800"/>
                </a:lnTo>
                <a:lnTo>
                  <a:pt x="1224769" y="2271459"/>
                </a:lnTo>
                <a:lnTo>
                  <a:pt x="1225716" y="2282897"/>
                </a:lnTo>
                <a:lnTo>
                  <a:pt x="1465948" y="2694266"/>
                </a:lnTo>
                <a:lnTo>
                  <a:pt x="1492235" y="2722782"/>
                </a:lnTo>
                <a:lnTo>
                  <a:pt x="1521780" y="2730558"/>
                </a:lnTo>
                <a:lnTo>
                  <a:pt x="1531660" y="2728552"/>
                </a:lnTo>
                <a:lnTo>
                  <a:pt x="1567388" y="2697597"/>
                </a:lnTo>
                <a:lnTo>
                  <a:pt x="1786089" y="2313317"/>
                </a:lnTo>
                <a:lnTo>
                  <a:pt x="1797629" y="2275745"/>
                </a:lnTo>
                <a:lnTo>
                  <a:pt x="1797040" y="2264517"/>
                </a:lnTo>
                <a:lnTo>
                  <a:pt x="1774517" y="2230258"/>
                </a:lnTo>
                <a:lnTo>
                  <a:pt x="1290168" y="2220049"/>
                </a:lnTo>
                <a:close/>
              </a:path>
              <a:path w="1797629" h="2730558">
                <a:moveTo>
                  <a:pt x="2707868" y="0"/>
                </a:moveTo>
                <a:lnTo>
                  <a:pt x="168135" y="0"/>
                </a:lnTo>
                <a:lnTo>
                  <a:pt x="153355" y="635"/>
                </a:lnTo>
                <a:lnTo>
                  <a:pt x="111370" y="9742"/>
                </a:lnTo>
                <a:lnTo>
                  <a:pt x="74037" y="28539"/>
                </a:lnTo>
                <a:lnTo>
                  <a:pt x="42799" y="55595"/>
                </a:lnTo>
                <a:lnTo>
                  <a:pt x="19098" y="89479"/>
                </a:lnTo>
                <a:lnTo>
                  <a:pt x="4378" y="128761"/>
                </a:lnTo>
                <a:lnTo>
                  <a:pt x="0" y="1805012"/>
                </a:lnTo>
                <a:lnTo>
                  <a:pt x="640" y="1819670"/>
                </a:lnTo>
                <a:lnTo>
                  <a:pt x="9824" y="1861307"/>
                </a:lnTo>
                <a:lnTo>
                  <a:pt x="28779" y="1898330"/>
                </a:lnTo>
                <a:lnTo>
                  <a:pt x="56063" y="1929307"/>
                </a:lnTo>
                <a:lnTo>
                  <a:pt x="90231" y="1952809"/>
                </a:lnTo>
                <a:lnTo>
                  <a:pt x="129843" y="1967407"/>
                </a:lnTo>
                <a:lnTo>
                  <a:pt x="1411592" y="1971751"/>
                </a:lnTo>
                <a:lnTo>
                  <a:pt x="1411592" y="2220061"/>
                </a:lnTo>
                <a:lnTo>
                  <a:pt x="1631507" y="2220061"/>
                </a:lnTo>
                <a:lnTo>
                  <a:pt x="1609125" y="2220048"/>
                </a:lnTo>
                <a:lnTo>
                  <a:pt x="1609001" y="1971751"/>
                </a:lnTo>
                <a:lnTo>
                  <a:pt x="2707868" y="1971751"/>
                </a:lnTo>
                <a:lnTo>
                  <a:pt x="2722648" y="1971115"/>
                </a:lnTo>
                <a:lnTo>
                  <a:pt x="2764632" y="1962008"/>
                </a:lnTo>
                <a:lnTo>
                  <a:pt x="2801962" y="1943210"/>
                </a:lnTo>
                <a:lnTo>
                  <a:pt x="2833197" y="1916153"/>
                </a:lnTo>
                <a:lnTo>
                  <a:pt x="2856895" y="1882267"/>
                </a:lnTo>
                <a:lnTo>
                  <a:pt x="2871612" y="1842981"/>
                </a:lnTo>
                <a:lnTo>
                  <a:pt x="2875991" y="166725"/>
                </a:lnTo>
                <a:lnTo>
                  <a:pt x="2875350" y="152068"/>
                </a:lnTo>
                <a:lnTo>
                  <a:pt x="2866166" y="110433"/>
                </a:lnTo>
                <a:lnTo>
                  <a:pt x="2847211" y="73411"/>
                </a:lnTo>
                <a:lnTo>
                  <a:pt x="2819927" y="42435"/>
                </a:lnTo>
                <a:lnTo>
                  <a:pt x="2785757" y="18934"/>
                </a:lnTo>
                <a:lnTo>
                  <a:pt x="2746142" y="4340"/>
                </a:lnTo>
                <a:lnTo>
                  <a:pt x="2717421" y="264"/>
                </a:lnTo>
                <a:lnTo>
                  <a:pt x="2707868" y="0"/>
                </a:lnTo>
                <a:close/>
              </a:path>
            </a:pathLst>
          </a:custGeom>
          <a:solidFill>
            <a:srgbClr val="FBB04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6997674" y="3319322"/>
            <a:ext cx="3179152" cy="189746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7095939" y="3417523"/>
            <a:ext cx="2810068" cy="1528152"/>
          </a:xfrm>
          <a:custGeom>
            <a:avLst/>
            <a:gdLst/>
            <a:ahLst/>
            <a:cxnLst/>
            <a:rect l="l" t="t" r="r" b="b"/>
            <a:pathLst>
              <a:path w="2810068" h="1528152">
                <a:moveTo>
                  <a:pt x="2809800" y="881786"/>
                </a:moveTo>
                <a:lnTo>
                  <a:pt x="698121" y="881786"/>
                </a:lnTo>
                <a:lnTo>
                  <a:pt x="698121" y="1369441"/>
                </a:lnTo>
                <a:lnTo>
                  <a:pt x="703787" y="1417103"/>
                </a:lnTo>
                <a:lnTo>
                  <a:pt x="719631" y="1458971"/>
                </a:lnTo>
                <a:lnTo>
                  <a:pt x="743924" y="1492821"/>
                </a:lnTo>
                <a:lnTo>
                  <a:pt x="774937" y="1516429"/>
                </a:lnTo>
                <a:lnTo>
                  <a:pt x="2686598" y="1528152"/>
                </a:lnTo>
                <a:lnTo>
                  <a:pt x="2699353" y="1527316"/>
                </a:lnTo>
                <a:lnTo>
                  <a:pt x="2746001" y="1508607"/>
                </a:lnTo>
                <a:lnTo>
                  <a:pt x="2774606" y="1480751"/>
                </a:lnTo>
                <a:lnTo>
                  <a:pt x="2795819" y="1443519"/>
                </a:lnTo>
                <a:lnTo>
                  <a:pt x="2807910" y="1399133"/>
                </a:lnTo>
                <a:lnTo>
                  <a:pt x="2809800" y="881786"/>
                </a:lnTo>
                <a:close/>
              </a:path>
              <a:path w="2810068" h="1528152">
                <a:moveTo>
                  <a:pt x="351847" y="599761"/>
                </a:moveTo>
                <a:lnTo>
                  <a:pt x="311661" y="621158"/>
                </a:lnTo>
                <a:lnTo>
                  <a:pt x="19814" y="967879"/>
                </a:lnTo>
                <a:lnTo>
                  <a:pt x="1568" y="1001508"/>
                </a:lnTo>
                <a:lnTo>
                  <a:pt x="0" y="1012115"/>
                </a:lnTo>
                <a:lnTo>
                  <a:pt x="608" y="1022200"/>
                </a:lnTo>
                <a:lnTo>
                  <a:pt x="23863" y="1054654"/>
                </a:lnTo>
                <a:lnTo>
                  <a:pt x="492813" y="1143444"/>
                </a:lnTo>
                <a:lnTo>
                  <a:pt x="506955" y="1145028"/>
                </a:lnTo>
                <a:lnTo>
                  <a:pt x="519810" y="1144634"/>
                </a:lnTo>
                <a:lnTo>
                  <a:pt x="556493" y="1125495"/>
                </a:lnTo>
                <a:lnTo>
                  <a:pt x="565923" y="1095788"/>
                </a:lnTo>
                <a:lnTo>
                  <a:pt x="565125" y="1083551"/>
                </a:lnTo>
                <a:lnTo>
                  <a:pt x="562201" y="1070330"/>
                </a:lnTo>
                <a:lnTo>
                  <a:pt x="517845" y="947508"/>
                </a:lnTo>
                <a:lnTo>
                  <a:pt x="698121" y="881786"/>
                </a:lnTo>
                <a:lnTo>
                  <a:pt x="2809800" y="881786"/>
                </a:lnTo>
                <a:lnTo>
                  <a:pt x="2809844" y="761923"/>
                </a:lnTo>
                <a:lnTo>
                  <a:pt x="450433" y="761923"/>
                </a:lnTo>
                <a:lnTo>
                  <a:pt x="449138" y="758342"/>
                </a:lnTo>
                <a:lnTo>
                  <a:pt x="448503" y="756666"/>
                </a:lnTo>
                <a:lnTo>
                  <a:pt x="408358" y="646074"/>
                </a:lnTo>
                <a:lnTo>
                  <a:pt x="402733" y="633171"/>
                </a:lnTo>
                <a:lnTo>
                  <a:pt x="371159" y="602356"/>
                </a:lnTo>
                <a:lnTo>
                  <a:pt x="361683" y="599971"/>
                </a:lnTo>
                <a:lnTo>
                  <a:pt x="351847" y="599761"/>
                </a:lnTo>
                <a:close/>
              </a:path>
              <a:path w="2810068" h="1528152">
                <a:moveTo>
                  <a:pt x="2686598" y="0"/>
                </a:moveTo>
                <a:lnTo>
                  <a:pt x="821591" y="0"/>
                </a:lnTo>
                <a:lnTo>
                  <a:pt x="808836" y="836"/>
                </a:lnTo>
                <a:lnTo>
                  <a:pt x="762185" y="19544"/>
                </a:lnTo>
                <a:lnTo>
                  <a:pt x="733580" y="47398"/>
                </a:lnTo>
                <a:lnTo>
                  <a:pt x="712367" y="84631"/>
                </a:lnTo>
                <a:lnTo>
                  <a:pt x="700277" y="129018"/>
                </a:lnTo>
                <a:lnTo>
                  <a:pt x="698121" y="671626"/>
                </a:lnTo>
                <a:lnTo>
                  <a:pt x="450433" y="761923"/>
                </a:lnTo>
                <a:lnTo>
                  <a:pt x="2809844" y="761923"/>
                </a:lnTo>
                <a:lnTo>
                  <a:pt x="2810068" y="158699"/>
                </a:lnTo>
                <a:lnTo>
                  <a:pt x="2804401" y="111035"/>
                </a:lnTo>
                <a:lnTo>
                  <a:pt x="2788556" y="69168"/>
                </a:lnTo>
                <a:lnTo>
                  <a:pt x="2764260" y="35321"/>
                </a:lnTo>
                <a:lnTo>
                  <a:pt x="2733245" y="11718"/>
                </a:lnTo>
                <a:lnTo>
                  <a:pt x="2697241" y="581"/>
                </a:lnTo>
                <a:lnTo>
                  <a:pt x="2686598" y="0"/>
                </a:lnTo>
                <a:close/>
              </a:path>
            </a:pathLst>
          </a:custGeom>
          <a:solidFill>
            <a:srgbClr val="B2D3E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6660362" y="3318446"/>
            <a:ext cx="25768" cy="8585"/>
          </a:xfrm>
          <a:custGeom>
            <a:avLst/>
            <a:gdLst/>
            <a:ahLst/>
            <a:cxnLst/>
            <a:rect l="l" t="t" r="r" b="b"/>
            <a:pathLst>
              <a:path w="25768" h="8585">
                <a:moveTo>
                  <a:pt x="0" y="4292"/>
                </a:moveTo>
                <a:lnTo>
                  <a:pt x="25768" y="4292"/>
                </a:lnTo>
              </a:path>
            </a:pathLst>
          </a:custGeom>
          <a:ln w="9855">
            <a:solidFill>
              <a:srgbClr val="FBB04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6883226" y="5185126"/>
            <a:ext cx="2860959" cy="167929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6981472" y="5283341"/>
            <a:ext cx="2489756" cy="1515872"/>
          </a:xfrm>
          <a:custGeom>
            <a:avLst/>
            <a:gdLst/>
            <a:ahLst/>
            <a:cxnLst/>
            <a:rect l="l" t="t" r="r" b="b"/>
            <a:pathLst>
              <a:path w="2489756" h="1515872">
                <a:moveTo>
                  <a:pt x="2489756" y="824839"/>
                </a:moveTo>
                <a:lnTo>
                  <a:pt x="411363" y="824839"/>
                </a:lnTo>
                <a:lnTo>
                  <a:pt x="635709" y="944206"/>
                </a:lnTo>
                <a:lnTo>
                  <a:pt x="635645" y="1357871"/>
                </a:lnTo>
                <a:lnTo>
                  <a:pt x="641476" y="1405482"/>
                </a:lnTo>
                <a:lnTo>
                  <a:pt x="657455" y="1447258"/>
                </a:lnTo>
                <a:lnTo>
                  <a:pt x="681855" y="1480976"/>
                </a:lnTo>
                <a:lnTo>
                  <a:pt x="712949" y="1504414"/>
                </a:lnTo>
                <a:lnTo>
                  <a:pt x="2366287" y="1515872"/>
                </a:lnTo>
                <a:lnTo>
                  <a:pt x="2379042" y="1515035"/>
                </a:lnTo>
                <a:lnTo>
                  <a:pt x="2425690" y="1496326"/>
                </a:lnTo>
                <a:lnTo>
                  <a:pt x="2454295" y="1468471"/>
                </a:lnTo>
                <a:lnTo>
                  <a:pt x="2475508" y="1431238"/>
                </a:lnTo>
                <a:lnTo>
                  <a:pt x="2487599" y="1386852"/>
                </a:lnTo>
                <a:lnTo>
                  <a:pt x="2489756" y="1234401"/>
                </a:lnTo>
                <a:lnTo>
                  <a:pt x="2489756" y="824839"/>
                </a:lnTo>
                <a:close/>
              </a:path>
              <a:path w="2489756" h="1515872">
                <a:moveTo>
                  <a:pt x="510685" y="453048"/>
                </a:moveTo>
                <a:lnTo>
                  <a:pt x="62672" y="468668"/>
                </a:lnTo>
                <a:lnTo>
                  <a:pt x="24752" y="478020"/>
                </a:lnTo>
                <a:lnTo>
                  <a:pt x="770" y="510200"/>
                </a:lnTo>
                <a:lnTo>
                  <a:pt x="0" y="520870"/>
                </a:lnTo>
                <a:lnTo>
                  <a:pt x="1463" y="532323"/>
                </a:lnTo>
                <a:lnTo>
                  <a:pt x="249083" y="937475"/>
                </a:lnTo>
                <a:lnTo>
                  <a:pt x="275785" y="965414"/>
                </a:lnTo>
                <a:lnTo>
                  <a:pt x="305356" y="972713"/>
                </a:lnTo>
                <a:lnTo>
                  <a:pt x="315166" y="970582"/>
                </a:lnTo>
                <a:lnTo>
                  <a:pt x="350266" y="939375"/>
                </a:lnTo>
                <a:lnTo>
                  <a:pt x="408658" y="829906"/>
                </a:lnTo>
                <a:lnTo>
                  <a:pt x="410449" y="826516"/>
                </a:lnTo>
                <a:lnTo>
                  <a:pt x="411363" y="824839"/>
                </a:lnTo>
                <a:lnTo>
                  <a:pt x="2489756" y="824839"/>
                </a:lnTo>
                <a:lnTo>
                  <a:pt x="2489756" y="721271"/>
                </a:lnTo>
                <a:lnTo>
                  <a:pt x="635734" y="721271"/>
                </a:lnTo>
                <a:lnTo>
                  <a:pt x="504010" y="650481"/>
                </a:lnTo>
                <a:lnTo>
                  <a:pt x="504912" y="648830"/>
                </a:lnTo>
                <a:lnTo>
                  <a:pt x="506626" y="645515"/>
                </a:lnTo>
                <a:lnTo>
                  <a:pt x="561871" y="541629"/>
                </a:lnTo>
                <a:lnTo>
                  <a:pt x="567833" y="528417"/>
                </a:lnTo>
                <a:lnTo>
                  <a:pt x="571428" y="515848"/>
                </a:lnTo>
                <a:lnTo>
                  <a:pt x="572738" y="504052"/>
                </a:lnTo>
                <a:lnTo>
                  <a:pt x="571843" y="493158"/>
                </a:lnTo>
                <a:lnTo>
                  <a:pt x="547845" y="461196"/>
                </a:lnTo>
                <a:lnTo>
                  <a:pt x="524734" y="453998"/>
                </a:lnTo>
                <a:lnTo>
                  <a:pt x="510685" y="453048"/>
                </a:lnTo>
                <a:close/>
              </a:path>
              <a:path w="2489756" h="1515872">
                <a:moveTo>
                  <a:pt x="2366287" y="0"/>
                </a:moveTo>
                <a:lnTo>
                  <a:pt x="759089" y="0"/>
                </a:lnTo>
                <a:lnTo>
                  <a:pt x="746327" y="838"/>
                </a:lnTo>
                <a:lnTo>
                  <a:pt x="699677" y="19585"/>
                </a:lnTo>
                <a:lnTo>
                  <a:pt x="671098" y="47494"/>
                </a:lnTo>
                <a:lnTo>
                  <a:pt x="649926" y="84794"/>
                </a:lnTo>
                <a:lnTo>
                  <a:pt x="637884" y="129257"/>
                </a:lnTo>
                <a:lnTo>
                  <a:pt x="635734" y="721271"/>
                </a:lnTo>
                <a:lnTo>
                  <a:pt x="2489756" y="721271"/>
                </a:lnTo>
                <a:lnTo>
                  <a:pt x="2489756" y="158711"/>
                </a:lnTo>
                <a:lnTo>
                  <a:pt x="2489106" y="142317"/>
                </a:lnTo>
                <a:lnTo>
                  <a:pt x="2479855" y="96339"/>
                </a:lnTo>
                <a:lnTo>
                  <a:pt x="2461002" y="56896"/>
                </a:lnTo>
                <a:lnTo>
                  <a:pt x="2434277" y="26213"/>
                </a:lnTo>
                <a:lnTo>
                  <a:pt x="2401409" y="6514"/>
                </a:lnTo>
                <a:lnTo>
                  <a:pt x="2366287" y="0"/>
                </a:lnTo>
                <a:close/>
              </a:path>
            </a:pathLst>
          </a:custGeom>
          <a:solidFill>
            <a:srgbClr val="FFF2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1168399" y="1753895"/>
            <a:ext cx="3232205" cy="222453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1266609" y="1852108"/>
            <a:ext cx="2863130" cy="1853294"/>
          </a:xfrm>
          <a:custGeom>
            <a:avLst/>
            <a:gdLst/>
            <a:ahLst/>
            <a:cxnLst/>
            <a:rect l="l" t="t" r="r" b="b"/>
            <a:pathLst>
              <a:path w="2863130" h="1853294">
                <a:moveTo>
                  <a:pt x="2488043" y="1308900"/>
                </a:moveTo>
                <a:lnTo>
                  <a:pt x="2218182" y="1308900"/>
                </a:lnTo>
                <a:lnTo>
                  <a:pt x="2426474" y="1532521"/>
                </a:lnTo>
                <a:lnTo>
                  <a:pt x="2336177" y="1616443"/>
                </a:lnTo>
                <a:lnTo>
                  <a:pt x="2311110" y="1657628"/>
                </a:lnTo>
                <a:lnTo>
                  <a:pt x="2310418" y="1667652"/>
                </a:lnTo>
                <a:lnTo>
                  <a:pt x="2311893" y="1677296"/>
                </a:lnTo>
                <a:lnTo>
                  <a:pt x="2338847" y="1709384"/>
                </a:lnTo>
                <a:lnTo>
                  <a:pt x="2783992" y="1848789"/>
                </a:lnTo>
                <a:lnTo>
                  <a:pt x="2810578" y="1853294"/>
                </a:lnTo>
                <a:lnTo>
                  <a:pt x="2822221" y="1852480"/>
                </a:lnTo>
                <a:lnTo>
                  <a:pt x="2855347" y="1831046"/>
                </a:lnTo>
                <a:lnTo>
                  <a:pt x="2863130" y="1798609"/>
                </a:lnTo>
                <a:lnTo>
                  <a:pt x="2861915" y="1785199"/>
                </a:lnTo>
                <a:lnTo>
                  <a:pt x="2860459" y="1777733"/>
                </a:lnTo>
                <a:lnTo>
                  <a:pt x="2773508" y="1398104"/>
                </a:lnTo>
                <a:lnTo>
                  <a:pt x="2571140" y="1398104"/>
                </a:lnTo>
                <a:lnTo>
                  <a:pt x="2488043" y="1308900"/>
                </a:lnTo>
                <a:close/>
              </a:path>
              <a:path w="2863130" h="1853294">
                <a:moveTo>
                  <a:pt x="2710889" y="1291908"/>
                </a:moveTo>
                <a:lnTo>
                  <a:pt x="2668346" y="1308258"/>
                </a:lnTo>
                <a:lnTo>
                  <a:pt x="2571140" y="1398104"/>
                </a:lnTo>
                <a:lnTo>
                  <a:pt x="2773508" y="1398104"/>
                </a:lnTo>
                <a:lnTo>
                  <a:pt x="2761297" y="1344790"/>
                </a:lnTo>
                <a:lnTo>
                  <a:pt x="2745575" y="1310084"/>
                </a:lnTo>
                <a:lnTo>
                  <a:pt x="2710889" y="1291908"/>
                </a:lnTo>
                <a:close/>
              </a:path>
              <a:path w="2863130" h="1853294">
                <a:moveTo>
                  <a:pt x="153136" y="0"/>
                </a:moveTo>
                <a:lnTo>
                  <a:pt x="110268" y="6079"/>
                </a:lnTo>
                <a:lnTo>
                  <a:pt x="72093" y="23174"/>
                </a:lnTo>
                <a:lnTo>
                  <a:pt x="40326" y="49567"/>
                </a:lnTo>
                <a:lnTo>
                  <a:pt x="16685" y="83542"/>
                </a:lnTo>
                <a:lnTo>
                  <a:pt x="2886" y="123382"/>
                </a:lnTo>
                <a:lnTo>
                  <a:pt x="0" y="1156487"/>
                </a:lnTo>
                <a:lnTo>
                  <a:pt x="696" y="1171190"/>
                </a:lnTo>
                <a:lnTo>
                  <a:pt x="10639" y="1212679"/>
                </a:lnTo>
                <a:lnTo>
                  <a:pt x="31024" y="1248906"/>
                </a:lnTo>
                <a:lnTo>
                  <a:pt x="60137" y="1278153"/>
                </a:lnTo>
                <a:lnTo>
                  <a:pt x="96260" y="1298703"/>
                </a:lnTo>
                <a:lnTo>
                  <a:pt x="137679" y="1308841"/>
                </a:lnTo>
                <a:lnTo>
                  <a:pt x="152365" y="1309609"/>
                </a:lnTo>
                <a:lnTo>
                  <a:pt x="2208814" y="1309609"/>
                </a:lnTo>
                <a:lnTo>
                  <a:pt x="2213508" y="1309319"/>
                </a:lnTo>
                <a:lnTo>
                  <a:pt x="2218182" y="1308900"/>
                </a:lnTo>
                <a:lnTo>
                  <a:pt x="2488043" y="1308900"/>
                </a:lnTo>
                <a:lnTo>
                  <a:pt x="2356548" y="1167739"/>
                </a:lnTo>
                <a:lnTo>
                  <a:pt x="2357132" y="1160284"/>
                </a:lnTo>
                <a:lnTo>
                  <a:pt x="2357096" y="152352"/>
                </a:lnTo>
                <a:lnTo>
                  <a:pt x="2351052" y="110261"/>
                </a:lnTo>
                <a:lnTo>
                  <a:pt x="2333957" y="72089"/>
                </a:lnTo>
                <a:lnTo>
                  <a:pt x="2307563" y="40325"/>
                </a:lnTo>
                <a:lnTo>
                  <a:pt x="2273585" y="16685"/>
                </a:lnTo>
                <a:lnTo>
                  <a:pt x="2233742" y="2886"/>
                </a:lnTo>
                <a:lnTo>
                  <a:pt x="2204767" y="1"/>
                </a:lnTo>
                <a:lnTo>
                  <a:pt x="153136" y="0"/>
                </a:lnTo>
                <a:close/>
              </a:path>
            </a:pathLst>
          </a:custGeom>
          <a:solidFill>
            <a:srgbClr val="FFCE7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6567487" y="1230733"/>
            <a:ext cx="3037738" cy="284622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6665702" y="1328945"/>
            <a:ext cx="2667116" cy="2475149"/>
          </a:xfrm>
          <a:custGeom>
            <a:avLst/>
            <a:gdLst/>
            <a:ahLst/>
            <a:cxnLst/>
            <a:rect l="l" t="t" r="r" b="b"/>
            <a:pathLst>
              <a:path w="2667116" h="2475149">
                <a:moveTo>
                  <a:pt x="116051" y="1906770"/>
                </a:moveTo>
                <a:lnTo>
                  <a:pt x="80651" y="1923227"/>
                </a:lnTo>
                <a:lnTo>
                  <a:pt x="47462" y="2080450"/>
                </a:lnTo>
                <a:lnTo>
                  <a:pt x="1120" y="2403614"/>
                </a:lnTo>
                <a:lnTo>
                  <a:pt x="0" y="2417844"/>
                </a:lnTo>
                <a:lnTo>
                  <a:pt x="824" y="2430714"/>
                </a:lnTo>
                <a:lnTo>
                  <a:pt x="21282" y="2466790"/>
                </a:lnTo>
                <a:lnTo>
                  <a:pt x="51438" y="2475149"/>
                </a:lnTo>
                <a:lnTo>
                  <a:pt x="63700" y="2473893"/>
                </a:lnTo>
                <a:lnTo>
                  <a:pt x="495480" y="2302891"/>
                </a:lnTo>
                <a:lnTo>
                  <a:pt x="527360" y="2281913"/>
                </a:lnTo>
                <a:lnTo>
                  <a:pt x="540022" y="2254604"/>
                </a:lnTo>
                <a:lnTo>
                  <a:pt x="539878" y="2244742"/>
                </a:lnTo>
                <a:lnTo>
                  <a:pt x="516942" y="2205195"/>
                </a:lnTo>
                <a:lnTo>
                  <a:pt x="416321" y="2125700"/>
                </a:lnTo>
                <a:lnTo>
                  <a:pt x="414746" y="2124494"/>
                </a:lnTo>
                <a:lnTo>
                  <a:pt x="413247" y="2123300"/>
                </a:lnTo>
                <a:lnTo>
                  <a:pt x="508873" y="2001304"/>
                </a:lnTo>
                <a:lnTo>
                  <a:pt x="257977" y="2001304"/>
                </a:lnTo>
                <a:lnTo>
                  <a:pt x="161064" y="1925142"/>
                </a:lnTo>
                <a:lnTo>
                  <a:pt x="149373" y="1917097"/>
                </a:lnTo>
                <a:lnTo>
                  <a:pt x="137886" y="1911389"/>
                </a:lnTo>
                <a:lnTo>
                  <a:pt x="126734" y="1907965"/>
                </a:lnTo>
                <a:lnTo>
                  <a:pt x="116051" y="1906770"/>
                </a:lnTo>
                <a:close/>
              </a:path>
              <a:path w="2667116" h="2475149">
                <a:moveTo>
                  <a:pt x="2522590" y="0"/>
                </a:moveTo>
                <a:lnTo>
                  <a:pt x="742927" y="0"/>
                </a:lnTo>
                <a:lnTo>
                  <a:pt x="730057" y="718"/>
                </a:lnTo>
                <a:lnTo>
                  <a:pt x="682207" y="16946"/>
                </a:lnTo>
                <a:lnTo>
                  <a:pt x="651469" y="41440"/>
                </a:lnTo>
                <a:lnTo>
                  <a:pt x="626578" y="74678"/>
                </a:lnTo>
                <a:lnTo>
                  <a:pt x="608823" y="115020"/>
                </a:lnTo>
                <a:lnTo>
                  <a:pt x="599495" y="160828"/>
                </a:lnTo>
                <a:lnTo>
                  <a:pt x="598388" y="1465427"/>
                </a:lnTo>
                <a:lnTo>
                  <a:pt x="598773" y="1478780"/>
                </a:lnTo>
                <a:lnTo>
                  <a:pt x="604295" y="1517115"/>
                </a:lnTo>
                <a:lnTo>
                  <a:pt x="611301" y="1540943"/>
                </a:lnTo>
                <a:lnTo>
                  <a:pt x="257977" y="2001304"/>
                </a:lnTo>
                <a:lnTo>
                  <a:pt x="508873" y="2001304"/>
                </a:lnTo>
                <a:lnTo>
                  <a:pt x="784938" y="1649107"/>
                </a:lnTo>
                <a:lnTo>
                  <a:pt x="2522590" y="1649107"/>
                </a:lnTo>
                <a:lnTo>
                  <a:pt x="2560206" y="1642824"/>
                </a:lnTo>
                <a:lnTo>
                  <a:pt x="2594123" y="1625066"/>
                </a:lnTo>
                <a:lnTo>
                  <a:pt x="2623052" y="1597472"/>
                </a:lnTo>
                <a:lnTo>
                  <a:pt x="2645704" y="1561682"/>
                </a:lnTo>
                <a:lnTo>
                  <a:pt x="2660791" y="1519335"/>
                </a:lnTo>
                <a:lnTo>
                  <a:pt x="2667024" y="1472068"/>
                </a:lnTo>
                <a:lnTo>
                  <a:pt x="2667116" y="183667"/>
                </a:lnTo>
                <a:lnTo>
                  <a:pt x="2666551" y="167311"/>
                </a:lnTo>
                <a:lnTo>
                  <a:pt x="2658454" y="120892"/>
                </a:lnTo>
                <a:lnTo>
                  <a:pt x="2641759" y="79719"/>
                </a:lnTo>
                <a:lnTo>
                  <a:pt x="2617753" y="45431"/>
                </a:lnTo>
                <a:lnTo>
                  <a:pt x="2587727" y="19667"/>
                </a:lnTo>
                <a:lnTo>
                  <a:pt x="2540555" y="1405"/>
                </a:lnTo>
                <a:lnTo>
                  <a:pt x="2527806" y="117"/>
                </a:lnTo>
                <a:lnTo>
                  <a:pt x="2522590" y="0"/>
                </a:lnTo>
                <a:close/>
              </a:path>
            </a:pathLst>
          </a:custGeom>
          <a:solidFill>
            <a:srgbClr val="BBD86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15"/>
          <p:cNvSpPr/>
          <p:nvPr/>
        </p:nvSpPr>
        <p:spPr>
          <a:xfrm>
            <a:off x="603000" y="3252406"/>
            <a:ext cx="3397194" cy="196818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16"/>
          <p:cNvSpPr/>
          <p:nvPr/>
        </p:nvSpPr>
        <p:spPr>
          <a:xfrm>
            <a:off x="701215" y="3350601"/>
            <a:ext cx="3027266" cy="1598558"/>
          </a:xfrm>
          <a:custGeom>
            <a:avLst/>
            <a:gdLst/>
            <a:ahLst/>
            <a:cxnLst/>
            <a:rect l="l" t="t" r="r" b="b"/>
            <a:pathLst>
              <a:path w="3027266" h="1598558">
                <a:moveTo>
                  <a:pt x="2177478" y="0"/>
                </a:moveTo>
                <a:lnTo>
                  <a:pt x="148551" y="0"/>
                </a:lnTo>
                <a:lnTo>
                  <a:pt x="134088" y="717"/>
                </a:lnTo>
                <a:lnTo>
                  <a:pt x="93319" y="10951"/>
                </a:lnTo>
                <a:lnTo>
                  <a:pt x="57834" y="31911"/>
                </a:lnTo>
                <a:lnTo>
                  <a:pt x="29371" y="61804"/>
                </a:lnTo>
                <a:lnTo>
                  <a:pt x="9667" y="98834"/>
                </a:lnTo>
                <a:lnTo>
                  <a:pt x="460" y="141209"/>
                </a:lnTo>
                <a:lnTo>
                  <a:pt x="0" y="300697"/>
                </a:lnTo>
                <a:lnTo>
                  <a:pt x="46" y="1446160"/>
                </a:lnTo>
                <a:lnTo>
                  <a:pt x="6263" y="1488108"/>
                </a:lnTo>
                <a:lnTo>
                  <a:pt x="23746" y="1526317"/>
                </a:lnTo>
                <a:lnTo>
                  <a:pt x="50491" y="1558120"/>
                </a:lnTo>
                <a:lnTo>
                  <a:pt x="84540" y="1581800"/>
                </a:lnTo>
                <a:lnTo>
                  <a:pt x="123934" y="1595643"/>
                </a:lnTo>
                <a:lnTo>
                  <a:pt x="152199" y="1598558"/>
                </a:lnTo>
                <a:lnTo>
                  <a:pt x="2182870" y="1598558"/>
                </a:lnTo>
                <a:lnTo>
                  <a:pt x="2224745" y="1592481"/>
                </a:lnTo>
                <a:lnTo>
                  <a:pt x="2262681" y="1575383"/>
                </a:lnTo>
                <a:lnTo>
                  <a:pt x="2294663" y="1548984"/>
                </a:lnTo>
                <a:lnTo>
                  <a:pt x="2318730" y="1514999"/>
                </a:lnTo>
                <a:lnTo>
                  <a:pt x="2332923" y="1475144"/>
                </a:lnTo>
                <a:lnTo>
                  <a:pt x="2335936" y="956081"/>
                </a:lnTo>
                <a:lnTo>
                  <a:pt x="3005937" y="956081"/>
                </a:lnTo>
                <a:lnTo>
                  <a:pt x="3000959" y="951179"/>
                </a:lnTo>
                <a:lnTo>
                  <a:pt x="2839977" y="804913"/>
                </a:lnTo>
                <a:lnTo>
                  <a:pt x="2546616" y="804913"/>
                </a:lnTo>
                <a:lnTo>
                  <a:pt x="2335936" y="748195"/>
                </a:lnTo>
                <a:lnTo>
                  <a:pt x="2335936" y="153377"/>
                </a:lnTo>
                <a:lnTo>
                  <a:pt x="2335241" y="138444"/>
                </a:lnTo>
                <a:lnTo>
                  <a:pt x="2325329" y="96352"/>
                </a:lnTo>
                <a:lnTo>
                  <a:pt x="2305029" y="59715"/>
                </a:lnTo>
                <a:lnTo>
                  <a:pt x="2276078" y="30328"/>
                </a:lnTo>
                <a:lnTo>
                  <a:pt x="2240212" y="9984"/>
                </a:lnTo>
                <a:lnTo>
                  <a:pt x="2199168" y="476"/>
                </a:lnTo>
                <a:lnTo>
                  <a:pt x="2177478" y="0"/>
                </a:lnTo>
                <a:close/>
              </a:path>
              <a:path w="3027266" h="1598558">
                <a:moveTo>
                  <a:pt x="3005937" y="956081"/>
                </a:moveTo>
                <a:lnTo>
                  <a:pt x="2335936" y="956081"/>
                </a:lnTo>
                <a:lnTo>
                  <a:pt x="2504681" y="997864"/>
                </a:lnTo>
                <a:lnTo>
                  <a:pt x="2478519" y="1118323"/>
                </a:lnTo>
                <a:lnTo>
                  <a:pt x="2476387" y="1132371"/>
                </a:lnTo>
                <a:lnTo>
                  <a:pt x="2476274" y="1145212"/>
                </a:lnTo>
                <a:lnTo>
                  <a:pt x="2478073" y="1156750"/>
                </a:lnTo>
                <a:lnTo>
                  <a:pt x="2502263" y="1187948"/>
                </a:lnTo>
                <a:lnTo>
                  <a:pt x="2523068" y="1193227"/>
                </a:lnTo>
                <a:lnTo>
                  <a:pt x="2535275" y="1192950"/>
                </a:lnTo>
                <a:lnTo>
                  <a:pt x="2978797" y="1053185"/>
                </a:lnTo>
                <a:lnTo>
                  <a:pt x="3019000" y="1026572"/>
                </a:lnTo>
                <a:lnTo>
                  <a:pt x="3027266" y="998633"/>
                </a:lnTo>
                <a:lnTo>
                  <a:pt x="3025695" y="988523"/>
                </a:lnTo>
                <a:lnTo>
                  <a:pt x="3021911" y="978242"/>
                </a:lnTo>
                <a:lnTo>
                  <a:pt x="3015885" y="967924"/>
                </a:lnTo>
                <a:lnTo>
                  <a:pt x="3007588" y="957706"/>
                </a:lnTo>
                <a:lnTo>
                  <a:pt x="3005937" y="956081"/>
                </a:lnTo>
                <a:close/>
              </a:path>
              <a:path w="3027266" h="1598558">
                <a:moveTo>
                  <a:pt x="2628979" y="631001"/>
                </a:moveTo>
                <a:lnTo>
                  <a:pt x="2592629" y="644396"/>
                </a:lnTo>
                <a:lnTo>
                  <a:pt x="2547429" y="801090"/>
                </a:lnTo>
                <a:lnTo>
                  <a:pt x="2546616" y="804913"/>
                </a:lnTo>
                <a:lnTo>
                  <a:pt x="2839977" y="804913"/>
                </a:lnTo>
                <a:lnTo>
                  <a:pt x="2672245" y="652513"/>
                </a:lnTo>
                <a:lnTo>
                  <a:pt x="2639479" y="633000"/>
                </a:lnTo>
                <a:lnTo>
                  <a:pt x="2628979" y="631001"/>
                </a:lnTo>
                <a:close/>
              </a:path>
            </a:pathLst>
          </a:custGeom>
          <a:solidFill>
            <a:srgbClr val="C7A0C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17"/>
          <p:cNvSpPr/>
          <p:nvPr/>
        </p:nvSpPr>
        <p:spPr>
          <a:xfrm>
            <a:off x="847311" y="5082946"/>
            <a:ext cx="3143813" cy="1781479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18"/>
          <p:cNvSpPr/>
          <p:nvPr/>
        </p:nvSpPr>
        <p:spPr>
          <a:xfrm>
            <a:off x="945522" y="5181151"/>
            <a:ext cx="2773669" cy="1424089"/>
          </a:xfrm>
          <a:custGeom>
            <a:avLst/>
            <a:gdLst/>
            <a:ahLst/>
            <a:cxnLst/>
            <a:rect l="l" t="t" r="r" b="b"/>
            <a:pathLst>
              <a:path w="2773669" h="1424089">
                <a:moveTo>
                  <a:pt x="154165" y="0"/>
                </a:moveTo>
                <a:lnTo>
                  <a:pt x="111372" y="6053"/>
                </a:lnTo>
                <a:lnTo>
                  <a:pt x="73217" y="23082"/>
                </a:lnTo>
                <a:lnTo>
                  <a:pt x="41392" y="49388"/>
                </a:lnTo>
                <a:lnTo>
                  <a:pt x="17587" y="83274"/>
                </a:lnTo>
                <a:lnTo>
                  <a:pt x="3491" y="123041"/>
                </a:lnTo>
                <a:lnTo>
                  <a:pt x="215" y="158915"/>
                </a:lnTo>
                <a:lnTo>
                  <a:pt x="0" y="160972"/>
                </a:lnTo>
                <a:lnTo>
                  <a:pt x="0" y="1127848"/>
                </a:lnTo>
                <a:lnTo>
                  <a:pt x="215" y="1129906"/>
                </a:lnTo>
                <a:lnTo>
                  <a:pt x="304" y="1269618"/>
                </a:lnTo>
                <a:lnTo>
                  <a:pt x="6333" y="1312579"/>
                </a:lnTo>
                <a:lnTo>
                  <a:pt x="23294" y="1350884"/>
                </a:lnTo>
                <a:lnTo>
                  <a:pt x="49495" y="1382836"/>
                </a:lnTo>
                <a:lnTo>
                  <a:pt x="83247" y="1406736"/>
                </a:lnTo>
                <a:lnTo>
                  <a:pt x="122858" y="1420889"/>
                </a:lnTo>
                <a:lnTo>
                  <a:pt x="1964169" y="1424089"/>
                </a:lnTo>
                <a:lnTo>
                  <a:pt x="1978844" y="1423395"/>
                </a:lnTo>
                <a:lnTo>
                  <a:pt x="2020279" y="1413494"/>
                </a:lnTo>
                <a:lnTo>
                  <a:pt x="2056511" y="1393185"/>
                </a:lnTo>
                <a:lnTo>
                  <a:pt x="2085851" y="1364163"/>
                </a:lnTo>
                <a:lnTo>
                  <a:pt x="2106608" y="1328128"/>
                </a:lnTo>
                <a:lnTo>
                  <a:pt x="2117091" y="1286777"/>
                </a:lnTo>
                <a:lnTo>
                  <a:pt x="2118029" y="913510"/>
                </a:lnTo>
                <a:lnTo>
                  <a:pt x="2332329" y="826731"/>
                </a:lnTo>
                <a:lnTo>
                  <a:pt x="2582609" y="826731"/>
                </a:lnTo>
                <a:lnTo>
                  <a:pt x="2681332" y="700481"/>
                </a:lnTo>
                <a:lnTo>
                  <a:pt x="2118029" y="700481"/>
                </a:lnTo>
                <a:lnTo>
                  <a:pt x="2117913" y="151982"/>
                </a:lnTo>
                <a:lnTo>
                  <a:pt x="2112000" y="111509"/>
                </a:lnTo>
                <a:lnTo>
                  <a:pt x="2095040" y="73204"/>
                </a:lnTo>
                <a:lnTo>
                  <a:pt x="2068838" y="41252"/>
                </a:lnTo>
                <a:lnTo>
                  <a:pt x="2035087" y="17352"/>
                </a:lnTo>
                <a:lnTo>
                  <a:pt x="1995475" y="3200"/>
                </a:lnTo>
                <a:lnTo>
                  <a:pt x="1966647" y="19"/>
                </a:lnTo>
                <a:lnTo>
                  <a:pt x="154165" y="0"/>
                </a:lnTo>
                <a:close/>
              </a:path>
              <a:path w="2773669" h="1424089">
                <a:moveTo>
                  <a:pt x="2582609" y="826731"/>
                </a:moveTo>
                <a:lnTo>
                  <a:pt x="2332329" y="826731"/>
                </a:lnTo>
                <a:lnTo>
                  <a:pt x="2378468" y="941031"/>
                </a:lnTo>
                <a:lnTo>
                  <a:pt x="2399531" y="972879"/>
                </a:lnTo>
                <a:lnTo>
                  <a:pt x="2426883" y="985470"/>
                </a:lnTo>
                <a:lnTo>
                  <a:pt x="2436749" y="985298"/>
                </a:lnTo>
                <a:lnTo>
                  <a:pt x="2476250" y="962240"/>
                </a:lnTo>
                <a:lnTo>
                  <a:pt x="2582609" y="826731"/>
                </a:lnTo>
                <a:close/>
              </a:path>
              <a:path w="2773669" h="1424089">
                <a:moveTo>
                  <a:pt x="2262301" y="445865"/>
                </a:moveTo>
                <a:lnTo>
                  <a:pt x="2219918" y="459798"/>
                </a:lnTo>
                <a:lnTo>
                  <a:pt x="2205154" y="497477"/>
                </a:lnTo>
                <a:lnTo>
                  <a:pt x="2206453" y="509747"/>
                </a:lnTo>
                <a:lnTo>
                  <a:pt x="2209926" y="522929"/>
                </a:lnTo>
                <a:lnTo>
                  <a:pt x="2256955" y="640016"/>
                </a:lnTo>
                <a:lnTo>
                  <a:pt x="2257729" y="641857"/>
                </a:lnTo>
                <a:lnTo>
                  <a:pt x="2258428" y="643623"/>
                </a:lnTo>
                <a:lnTo>
                  <a:pt x="2118029" y="700481"/>
                </a:lnTo>
                <a:lnTo>
                  <a:pt x="2681332" y="700481"/>
                </a:lnTo>
                <a:lnTo>
                  <a:pt x="2755404" y="605713"/>
                </a:lnTo>
                <a:lnTo>
                  <a:pt x="2772501" y="571334"/>
                </a:lnTo>
                <a:lnTo>
                  <a:pt x="2773669" y="560642"/>
                </a:lnTo>
                <a:lnTo>
                  <a:pt x="2772659" y="550556"/>
                </a:lnTo>
                <a:lnTo>
                  <a:pt x="2747923" y="518933"/>
                </a:lnTo>
                <a:lnTo>
                  <a:pt x="2276538" y="446951"/>
                </a:lnTo>
                <a:lnTo>
                  <a:pt x="2262301" y="445865"/>
                </a:lnTo>
                <a:close/>
              </a:path>
            </a:pathLst>
          </a:custGeom>
          <a:solidFill>
            <a:srgbClr val="F7A5A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19"/>
          <p:cNvSpPr txBox="1"/>
          <p:nvPr/>
        </p:nvSpPr>
        <p:spPr>
          <a:xfrm>
            <a:off x="3823210" y="3560145"/>
            <a:ext cx="3251200" cy="25590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R="295275" algn="ctr">
              <a:lnSpc>
                <a:spcPct val="100000"/>
              </a:lnSpc>
            </a:pPr>
            <a:r>
              <a:rPr sz="1750" b="1" spc="-50" dirty="0" smtClean="0">
                <a:latin typeface="Myriad Pro"/>
                <a:cs typeface="Myriad Pro"/>
              </a:rPr>
              <a:t>C</a:t>
            </a:r>
            <a:r>
              <a:rPr sz="1750" b="1" spc="-10" dirty="0" smtClean="0">
                <a:latin typeface="Myriad Pro"/>
                <a:cs typeface="Myriad Pro"/>
              </a:rPr>
              <a:t>o</a:t>
            </a:r>
            <a:r>
              <a:rPr sz="1750" b="1" spc="-25" dirty="0" smtClean="0">
                <a:latin typeface="Myriad Pro"/>
                <a:cs typeface="Myriad Pro"/>
              </a:rPr>
              <a:t>r</a:t>
            </a:r>
            <a:r>
              <a:rPr sz="1750" b="1" spc="-10" dirty="0" smtClean="0">
                <a:latin typeface="Myriad Pro"/>
                <a:cs typeface="Myriad Pro"/>
              </a:rPr>
              <a:t>e</a:t>
            </a:r>
            <a:r>
              <a:rPr sz="1750" b="1" spc="-70" dirty="0" smtClean="0">
                <a:latin typeface="Myriad Pro"/>
                <a:cs typeface="Myriad Pro"/>
              </a:rPr>
              <a:t> </a:t>
            </a:r>
            <a:r>
              <a:rPr sz="1750" b="1" spc="-35" dirty="0" smtClean="0">
                <a:latin typeface="Myriad Pro"/>
                <a:cs typeface="Myriad Pro"/>
              </a:rPr>
              <a:t>T</a:t>
            </a:r>
            <a:r>
              <a:rPr sz="1750" b="1" spc="-15" dirty="0" smtClean="0">
                <a:latin typeface="Myriad Pro"/>
                <a:cs typeface="Myriad Pro"/>
              </a:rPr>
              <a:t>hemes</a:t>
            </a:r>
            <a:endParaRPr sz="1750">
              <a:latin typeface="Myriad Pro"/>
              <a:cs typeface="Myriad Pro"/>
            </a:endParaRPr>
          </a:p>
          <a:p>
            <a:pPr>
              <a:lnSpc>
                <a:spcPts val="500"/>
              </a:lnSpc>
              <a:spcBef>
                <a:spcPts val="35"/>
              </a:spcBef>
            </a:pPr>
            <a:endParaRPr sz="500"/>
          </a:p>
          <a:p>
            <a:pPr marL="12700">
              <a:lnSpc>
                <a:spcPct val="100000"/>
              </a:lnSpc>
            </a:pPr>
            <a:r>
              <a:rPr sz="1000" b="1" spc="-10" dirty="0" smtClean="0">
                <a:latin typeface="Myriad Pro"/>
                <a:cs typeface="Myriad Pro"/>
              </a:rPr>
              <a:t>C</a:t>
            </a:r>
            <a:r>
              <a:rPr sz="1000" b="1" spc="10" dirty="0" smtClean="0">
                <a:latin typeface="Myriad Pro"/>
                <a:cs typeface="Myriad Pro"/>
              </a:rPr>
              <a:t>ommunic</a:t>
            </a:r>
            <a:r>
              <a:rPr sz="1000" b="1" spc="0" dirty="0" smtClean="0">
                <a:latin typeface="Myriad Pro"/>
                <a:cs typeface="Myriad Pro"/>
              </a:rPr>
              <a:t>a</a:t>
            </a:r>
            <a:r>
              <a:rPr sz="1000" b="1" spc="5" dirty="0" smtClean="0">
                <a:latin typeface="Myriad Pro"/>
                <a:cs typeface="Myriad Pro"/>
              </a:rPr>
              <a:t>tion </a:t>
            </a:r>
            <a:r>
              <a:rPr sz="1000" b="1" spc="10" dirty="0" smtClean="0">
                <a:latin typeface="Myriad Pro"/>
                <a:cs typeface="Myriad Pro"/>
              </a:rPr>
              <a:t>and</a:t>
            </a:r>
            <a:r>
              <a:rPr sz="1000" b="1" spc="5" dirty="0" smtClean="0">
                <a:latin typeface="Myriad Pro"/>
                <a:cs typeface="Myriad Pro"/>
              </a:rPr>
              <a:t> </a:t>
            </a:r>
            <a:r>
              <a:rPr sz="1000" b="1" spc="-10" dirty="0" smtClean="0">
                <a:latin typeface="Myriad Pro"/>
                <a:cs typeface="Myriad Pro"/>
              </a:rPr>
              <a:t>C</a:t>
            </a:r>
            <a:r>
              <a:rPr sz="1000" b="1" spc="5" dirty="0" smtClean="0">
                <a:latin typeface="Myriad Pro"/>
                <a:cs typeface="Myriad Pro"/>
              </a:rPr>
              <a:t>onsult</a:t>
            </a:r>
            <a:r>
              <a:rPr sz="1000" b="1" spc="0" dirty="0" smtClean="0">
                <a:latin typeface="Myriad Pro"/>
                <a:cs typeface="Myriad Pro"/>
              </a:rPr>
              <a:t>a</a:t>
            </a:r>
            <a:r>
              <a:rPr sz="1000" b="1" spc="5" dirty="0" smtClean="0">
                <a:latin typeface="Myriad Pro"/>
                <a:cs typeface="Myriad Pro"/>
              </a:rPr>
              <a:t>tion</a:t>
            </a:r>
            <a:endParaRPr sz="1000">
              <a:latin typeface="Myriad Pro"/>
              <a:cs typeface="Myriad Pro"/>
            </a:endParaRPr>
          </a:p>
          <a:p>
            <a:pPr marL="12700" marR="12700">
              <a:lnSpc>
                <a:spcPct val="102400"/>
              </a:lnSpc>
            </a:pPr>
            <a:r>
              <a:rPr sz="1000" spc="10" dirty="0" smtClean="0">
                <a:latin typeface="Myriad Pro"/>
                <a:cs typeface="Myriad Pro"/>
              </a:rPr>
              <a:t>B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5" dirty="0" smtClean="0">
                <a:latin typeface="Myriad Pro"/>
                <a:cs typeface="Myriad Pro"/>
              </a:rPr>
              <a:t>ea</a:t>
            </a:r>
            <a:r>
              <a:rPr sz="1000" spc="20" dirty="0" smtClean="0">
                <a:latin typeface="Myriad Pro"/>
                <a:cs typeface="Myriad Pro"/>
              </a:rPr>
              <a:t>k</a:t>
            </a:r>
            <a:r>
              <a:rPr sz="1000" spc="5" dirty="0" smtClean="0">
                <a:latin typeface="Myriad Pro"/>
                <a:cs typeface="Myriad Pro"/>
              </a:rPr>
              <a:t>ing </a:t>
            </a:r>
            <a:r>
              <a:rPr sz="1000" spc="10" dirty="0" smtClean="0">
                <a:latin typeface="Myriad Pro"/>
                <a:cs typeface="Myriad Pro"/>
              </a:rPr>
              <a:t>bad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0" dirty="0" smtClean="0">
                <a:latin typeface="Myriad Pro"/>
                <a:cs typeface="Myriad Pro"/>
              </a:rPr>
              <a:t>ne</a:t>
            </a:r>
            <a:r>
              <a:rPr sz="1000" spc="0" dirty="0" smtClean="0">
                <a:latin typeface="Myriad Pro"/>
                <a:cs typeface="Myriad Pro"/>
              </a:rPr>
              <a:t>w</a:t>
            </a:r>
            <a:r>
              <a:rPr sz="1000" spc="-10" dirty="0" smtClean="0">
                <a:latin typeface="Myriad Pro"/>
                <a:cs typeface="Myriad Pro"/>
              </a:rPr>
              <a:t>s</a:t>
            </a:r>
            <a:r>
              <a:rPr sz="1000" spc="0" dirty="0" smtClean="0">
                <a:latin typeface="Myriad Pro"/>
                <a:cs typeface="Myriad Pro"/>
              </a:rPr>
              <a:t>,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0" dirty="0" smtClean="0">
                <a:latin typeface="Myriad Pro"/>
                <a:cs typeface="Myriad Pro"/>
              </a:rPr>
              <a:t>de</a:t>
            </a:r>
            <a:r>
              <a:rPr sz="1000" spc="-5" dirty="0" smtClean="0">
                <a:latin typeface="Myriad Pro"/>
                <a:cs typeface="Myriad Pro"/>
              </a:rPr>
              <a:t>t</a:t>
            </a:r>
            <a:r>
              <a:rPr sz="1000" spc="5" dirty="0" smtClean="0">
                <a:latin typeface="Myriad Pro"/>
                <a:cs typeface="Myriad Pro"/>
              </a:rPr>
              <a:t>ermining </a:t>
            </a:r>
            <a:r>
              <a:rPr sz="1000" spc="-5" dirty="0" smtClean="0">
                <a:latin typeface="Myriad Pro"/>
                <a:cs typeface="Myriad Pro"/>
              </a:rPr>
              <a:t>c</a:t>
            </a:r>
            <a:r>
              <a:rPr sz="1000" spc="10" dirty="0" smtClean="0">
                <a:latin typeface="Myriad Pro"/>
                <a:cs typeface="Myriad Pro"/>
              </a:rPr>
              <a:t>ompe</a:t>
            </a:r>
            <a:r>
              <a:rPr sz="1000" spc="-5" dirty="0" smtClean="0">
                <a:latin typeface="Myriad Pro"/>
                <a:cs typeface="Myriad Pro"/>
              </a:rPr>
              <a:t>t</a:t>
            </a:r>
            <a:r>
              <a:rPr sz="1000" spc="10" dirty="0" smtClean="0">
                <a:latin typeface="Myriad Pro"/>
                <a:cs typeface="Myriad Pro"/>
              </a:rPr>
              <a:t>en</a:t>
            </a:r>
            <a:r>
              <a:rPr sz="1000" spc="20" dirty="0" smtClean="0">
                <a:latin typeface="Myriad Pro"/>
                <a:cs typeface="Myriad Pro"/>
              </a:rPr>
              <a:t>c</a:t>
            </a:r>
            <a:r>
              <a:rPr sz="1000" spc="-35" dirty="0" smtClean="0">
                <a:latin typeface="Myriad Pro"/>
                <a:cs typeface="Myriad Pro"/>
              </a:rPr>
              <a:t>y</a:t>
            </a:r>
            <a:r>
              <a:rPr sz="1000" spc="0" dirty="0" smtClean="0">
                <a:latin typeface="Myriad Pro"/>
                <a:cs typeface="Myriad Pro"/>
              </a:rPr>
              <a:t>,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-5" dirty="0" smtClean="0">
                <a:latin typeface="Myriad Pro"/>
                <a:cs typeface="Myriad Pro"/>
              </a:rPr>
              <a:t>C</a:t>
            </a:r>
            <a:r>
              <a:rPr sz="1000" spc="10" dirty="0" smtClean="0">
                <a:latin typeface="Myriad Pro"/>
                <a:cs typeface="Myriad Pro"/>
              </a:rPr>
              <a:t>onse</a:t>
            </a:r>
            <a:r>
              <a:rPr sz="1000" spc="5" dirty="0" smtClean="0">
                <a:latin typeface="Myriad Pro"/>
                <a:cs typeface="Myriad Pro"/>
              </a:rPr>
              <a:t>n</a:t>
            </a:r>
            <a:r>
              <a:rPr sz="1000" spc="0" dirty="0" smtClean="0">
                <a:latin typeface="Myriad Pro"/>
                <a:cs typeface="Myriad Pro"/>
              </a:rPr>
              <a:t>t, </a:t>
            </a:r>
            <a:r>
              <a:rPr sz="1000" spc="-10" dirty="0" smtClean="0">
                <a:latin typeface="Myriad Pro"/>
                <a:cs typeface="Myriad Pro"/>
              </a:rPr>
              <a:t>f</a:t>
            </a:r>
            <a:r>
              <a:rPr sz="1000" spc="5" dirty="0" smtClean="0">
                <a:latin typeface="Myriad Pro"/>
                <a:cs typeface="Myriad Pro"/>
              </a:rPr>
              <a:t>ocussed his</a:t>
            </a:r>
            <a:r>
              <a:rPr sz="1000" spc="-5" dirty="0" smtClean="0">
                <a:latin typeface="Myriad Pro"/>
                <a:cs typeface="Myriad Pro"/>
              </a:rPr>
              <a:t>t</a:t>
            </a:r>
            <a:r>
              <a:rPr sz="1000" spc="10" dirty="0" smtClean="0">
                <a:latin typeface="Myriad Pro"/>
                <a:cs typeface="Myriad Pro"/>
              </a:rPr>
              <a:t>o</a:t>
            </a:r>
            <a:r>
              <a:rPr sz="1000" spc="30" dirty="0" smtClean="0">
                <a:latin typeface="Myriad Pro"/>
                <a:cs typeface="Myriad Pro"/>
              </a:rPr>
              <a:t>r</a:t>
            </a:r>
            <a:r>
              <a:rPr sz="1000" spc="5" dirty="0" smtClean="0">
                <a:latin typeface="Myriad Pro"/>
                <a:cs typeface="Myriad Pro"/>
              </a:rPr>
              <a:t>y ta</a:t>
            </a:r>
            <a:r>
              <a:rPr sz="1000" spc="20" dirty="0" smtClean="0">
                <a:latin typeface="Myriad Pro"/>
                <a:cs typeface="Myriad Pro"/>
              </a:rPr>
              <a:t>k</a:t>
            </a:r>
            <a:r>
              <a:rPr sz="1000" spc="5" dirty="0" smtClean="0">
                <a:latin typeface="Myriad Pro"/>
                <a:cs typeface="Myriad Pro"/>
              </a:rPr>
              <a:t>in</a:t>
            </a:r>
            <a:r>
              <a:rPr sz="1000" spc="-10" dirty="0" smtClean="0">
                <a:latin typeface="Myriad Pro"/>
                <a:cs typeface="Myriad Pro"/>
              </a:rPr>
              <a:t>g</a:t>
            </a:r>
            <a:r>
              <a:rPr sz="1000" spc="0" dirty="0" smtClean="0">
                <a:latin typeface="Myriad Pro"/>
                <a:cs typeface="Myriad Pro"/>
              </a:rPr>
              <a:t>,</a:t>
            </a:r>
            <a:r>
              <a:rPr sz="1000" spc="5" dirty="0" smtClean="0">
                <a:latin typeface="Myriad Pro"/>
                <a:cs typeface="Myriad Pro"/>
              </a:rPr>
              <a:t> ef</a:t>
            </a:r>
            <a:r>
              <a:rPr sz="1000" spc="-10" dirty="0" smtClean="0">
                <a:latin typeface="Myriad Pro"/>
                <a:cs typeface="Myriad Pro"/>
              </a:rPr>
              <a:t>f</a:t>
            </a:r>
            <a:r>
              <a:rPr sz="1000" spc="10" dirty="0" smtClean="0">
                <a:latin typeface="Myriad Pro"/>
                <a:cs typeface="Myriad Pro"/>
              </a:rPr>
              <a:t>e</a:t>
            </a:r>
            <a:r>
              <a:rPr sz="1000" spc="15" dirty="0" smtClean="0">
                <a:latin typeface="Myriad Pro"/>
                <a:cs typeface="Myriad Pro"/>
              </a:rPr>
              <a:t>c</a:t>
            </a:r>
            <a:r>
              <a:rPr sz="1000" spc="5" dirty="0" smtClean="0">
                <a:latin typeface="Myriad Pro"/>
                <a:cs typeface="Myriad Pro"/>
              </a:rPr>
              <a:t>ti</a:t>
            </a:r>
            <a:r>
              <a:rPr sz="1000" spc="-10" dirty="0" smtClean="0">
                <a:latin typeface="Myriad Pro"/>
                <a:cs typeface="Myriad Pro"/>
              </a:rPr>
              <a:t>v</a:t>
            </a:r>
            <a:r>
              <a:rPr sz="1000" spc="10" dirty="0" smtClean="0">
                <a:latin typeface="Myriad Pro"/>
                <a:cs typeface="Myriad Pro"/>
              </a:rPr>
              <a:t>e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0" dirty="0" smtClean="0">
                <a:latin typeface="Myriad Pro"/>
                <a:cs typeface="Myriad Pro"/>
              </a:rPr>
              <a:t>hand</a:t>
            </a:r>
            <a:r>
              <a:rPr sz="1000" spc="0" dirty="0" smtClean="0">
                <a:latin typeface="Myriad Pro"/>
                <a:cs typeface="Myriad Pro"/>
              </a:rPr>
              <a:t>o</a:t>
            </a:r>
            <a:r>
              <a:rPr sz="1000" spc="-10" dirty="0" smtClean="0">
                <a:latin typeface="Myriad Pro"/>
                <a:cs typeface="Myriad Pro"/>
              </a:rPr>
              <a:t>v</a:t>
            </a:r>
            <a:r>
              <a:rPr sz="1000" spc="10" dirty="0" smtClean="0">
                <a:latin typeface="Myriad Pro"/>
                <a:cs typeface="Myriad Pro"/>
              </a:rPr>
              <a:t>e</a:t>
            </a:r>
            <a:r>
              <a:rPr sz="1000" spc="-50" dirty="0" smtClean="0">
                <a:latin typeface="Myriad Pro"/>
                <a:cs typeface="Myriad Pro"/>
              </a:rPr>
              <a:t>r</a:t>
            </a:r>
            <a:r>
              <a:rPr sz="1000" spc="0" dirty="0" smtClean="0">
                <a:latin typeface="Myriad Pro"/>
                <a:cs typeface="Myriad Pro"/>
              </a:rPr>
              <a:t>,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0" dirty="0" smtClean="0">
                <a:latin typeface="Myriad Pro"/>
                <a:cs typeface="Myriad Pro"/>
              </a:rPr>
              <a:t>p</a:t>
            </a:r>
            <a:r>
              <a:rPr sz="1000" spc="0" dirty="0" smtClean="0">
                <a:latin typeface="Myriad Pro"/>
                <a:cs typeface="Myriad Pro"/>
              </a:rPr>
              <a:t>a</a:t>
            </a:r>
            <a:r>
              <a:rPr sz="1000" spc="5" dirty="0" smtClean="0">
                <a:latin typeface="Myriad Pro"/>
                <a:cs typeface="Myriad Pro"/>
              </a:rPr>
              <a:t>tient </a:t>
            </a:r>
            <a:r>
              <a:rPr sz="1000" spc="-5" dirty="0" smtClean="0">
                <a:latin typeface="Myriad Pro"/>
                <a:cs typeface="Myriad Pro"/>
              </a:rPr>
              <a:t>c</a:t>
            </a:r>
            <a:r>
              <a:rPr sz="1000" spc="10" dirty="0" smtClean="0">
                <a:latin typeface="Myriad Pro"/>
                <a:cs typeface="Myriad Pro"/>
              </a:rPr>
              <a:t>e</a:t>
            </a:r>
            <a:r>
              <a:rPr sz="1000" spc="5" dirty="0" smtClean="0">
                <a:latin typeface="Myriad Pro"/>
                <a:cs typeface="Myriad Pro"/>
              </a:rPr>
              <a:t>nt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10" dirty="0" smtClean="0">
                <a:latin typeface="Myriad Pro"/>
                <a:cs typeface="Myriad Pro"/>
              </a:rPr>
              <a:t>e</a:t>
            </a:r>
            <a:r>
              <a:rPr sz="1000" spc="-5" dirty="0" smtClean="0">
                <a:latin typeface="Myriad Pro"/>
                <a:cs typeface="Myriad Pro"/>
              </a:rPr>
              <a:t>d</a:t>
            </a:r>
            <a:r>
              <a:rPr sz="1000" spc="0" dirty="0" smtClean="0">
                <a:latin typeface="Myriad Pro"/>
                <a:cs typeface="Myriad Pro"/>
              </a:rPr>
              <a:t>.</a:t>
            </a:r>
            <a:endParaRPr sz="1000">
              <a:latin typeface="Myriad Pro"/>
              <a:cs typeface="Myriad Pro"/>
            </a:endParaRPr>
          </a:p>
          <a:p>
            <a:pPr marL="12700" marR="227329">
              <a:lnSpc>
                <a:spcPct val="102400"/>
              </a:lnSpc>
              <a:spcBef>
                <a:spcPts val="290"/>
              </a:spcBef>
            </a:pPr>
            <a:r>
              <a:rPr sz="1000" b="1" spc="0" dirty="0" smtClean="0">
                <a:latin typeface="Myriad Pro"/>
                <a:cs typeface="Myriad Pro"/>
              </a:rPr>
              <a:t>P</a:t>
            </a:r>
            <a:r>
              <a:rPr sz="1000" b="1" spc="-5" dirty="0" smtClean="0">
                <a:latin typeface="Myriad Pro"/>
                <a:cs typeface="Myriad Pro"/>
              </a:rPr>
              <a:t>r</a:t>
            </a:r>
            <a:r>
              <a:rPr sz="1000" b="1" spc="5" dirty="0" smtClean="0">
                <a:latin typeface="Myriad Pro"/>
                <a:cs typeface="Myriad Pro"/>
              </a:rPr>
              <a:t>escribing</a:t>
            </a:r>
            <a:r>
              <a:rPr sz="1000" b="1" spc="15" dirty="0" smtClean="0">
                <a:latin typeface="Myriad Pro"/>
                <a:cs typeface="Myriad Pro"/>
              </a:rPr>
              <a:t> </a:t>
            </a:r>
            <a:r>
              <a:rPr sz="1000" spc="5" dirty="0" smtClean="0">
                <a:latin typeface="Myriad Pro"/>
                <a:cs typeface="Myriad Pro"/>
              </a:rPr>
              <a:t>- </a:t>
            </a:r>
            <a:r>
              <a:rPr sz="1000" spc="10" dirty="0" smtClean="0">
                <a:latin typeface="Myriad Pro"/>
                <a:cs typeface="Myriad Pro"/>
              </a:rPr>
              <a:t>polypharma</a:t>
            </a:r>
            <a:r>
              <a:rPr sz="1000" spc="20" dirty="0" smtClean="0">
                <a:latin typeface="Myriad Pro"/>
                <a:cs typeface="Myriad Pro"/>
              </a:rPr>
              <a:t>c</a:t>
            </a:r>
            <a:r>
              <a:rPr sz="1000" spc="-35" dirty="0" smtClean="0">
                <a:latin typeface="Myriad Pro"/>
                <a:cs typeface="Myriad Pro"/>
              </a:rPr>
              <a:t>y</a:t>
            </a:r>
            <a:r>
              <a:rPr sz="1000" spc="0" dirty="0" smtClean="0">
                <a:latin typeface="Myriad Pro"/>
                <a:cs typeface="Myriad Pro"/>
              </a:rPr>
              <a:t>,</a:t>
            </a:r>
            <a:r>
              <a:rPr sz="1000" spc="5" dirty="0" smtClean="0">
                <a:latin typeface="Myriad Pro"/>
                <a:cs typeface="Myriad Pro"/>
              </a:rPr>
              <a:t> eviden</a:t>
            </a:r>
            <a:r>
              <a:rPr sz="1000" spc="-5" dirty="0" smtClean="0">
                <a:latin typeface="Myriad Pro"/>
                <a:cs typeface="Myriad Pro"/>
              </a:rPr>
              <a:t>c</a:t>
            </a:r>
            <a:r>
              <a:rPr sz="1000" spc="10" dirty="0" smtClean="0">
                <a:latin typeface="Myriad Pro"/>
                <a:cs typeface="Myriad Pro"/>
              </a:rPr>
              <a:t>e</a:t>
            </a:r>
            <a:r>
              <a:rPr sz="1000" spc="5" dirty="0" smtClean="0">
                <a:latin typeface="Myriad Pro"/>
                <a:cs typeface="Myriad Pro"/>
              </a:rPr>
              <a:t> base</a:t>
            </a:r>
            <a:r>
              <a:rPr sz="1000" spc="-5" dirty="0" smtClean="0">
                <a:latin typeface="Myriad Pro"/>
                <a:cs typeface="Myriad Pro"/>
              </a:rPr>
              <a:t>d</a:t>
            </a:r>
            <a:r>
              <a:rPr sz="1000" spc="0" dirty="0" smtClean="0">
                <a:latin typeface="Myriad Pro"/>
                <a:cs typeface="Myriad Pro"/>
              </a:rPr>
              <a:t>,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0" dirty="0" smtClean="0">
                <a:latin typeface="Myriad Pro"/>
                <a:cs typeface="Myriad Pro"/>
              </a:rPr>
              <a:t>drug</a:t>
            </a:r>
            <a:r>
              <a:rPr sz="1000" spc="0" dirty="0" smtClean="0">
                <a:latin typeface="Myriad Pro"/>
                <a:cs typeface="Myriad Pro"/>
              </a:rPr>
              <a:t> i</a:t>
            </a:r>
            <a:r>
              <a:rPr sz="1000" spc="5" dirty="0" smtClean="0">
                <a:latin typeface="Myriad Pro"/>
                <a:cs typeface="Myriad Pro"/>
              </a:rPr>
              <a:t>n</a:t>
            </a:r>
            <a:r>
              <a:rPr sz="1000" spc="-5" dirty="0" smtClean="0">
                <a:latin typeface="Myriad Pro"/>
                <a:cs typeface="Myriad Pro"/>
              </a:rPr>
              <a:t>t</a:t>
            </a:r>
            <a:r>
              <a:rPr sz="1000" spc="10" dirty="0" smtClean="0">
                <a:latin typeface="Myriad Pro"/>
                <a:cs typeface="Myriad Pro"/>
              </a:rPr>
              <a:t>e</a:t>
            </a:r>
            <a:r>
              <a:rPr sz="1000" spc="-5" dirty="0" smtClean="0">
                <a:latin typeface="Myriad Pro"/>
                <a:cs typeface="Myriad Pro"/>
              </a:rPr>
              <a:t>r</a:t>
            </a:r>
            <a:r>
              <a:rPr sz="1000" spc="5" dirty="0" smtClean="0">
                <a:latin typeface="Myriad Pro"/>
                <a:cs typeface="Myriad Pro"/>
              </a:rPr>
              <a:t>a</a:t>
            </a:r>
            <a:r>
              <a:rPr sz="1000" spc="15" dirty="0" smtClean="0">
                <a:latin typeface="Myriad Pro"/>
                <a:cs typeface="Myriad Pro"/>
              </a:rPr>
              <a:t>c</a:t>
            </a:r>
            <a:r>
              <a:rPr sz="1000" spc="5" dirty="0" smtClean="0">
                <a:latin typeface="Myriad Pro"/>
                <a:cs typeface="Myriad Pro"/>
              </a:rPr>
              <a:t>tions including </a:t>
            </a:r>
            <a:r>
              <a:rPr sz="1000" spc="10" dirty="0" smtClean="0">
                <a:latin typeface="Myriad Pro"/>
                <a:cs typeface="Myriad Pro"/>
              </a:rPr>
              <a:t>ad</a:t>
            </a:r>
            <a:r>
              <a:rPr sz="1000" spc="-10" dirty="0" smtClean="0">
                <a:latin typeface="Myriad Pro"/>
                <a:cs typeface="Myriad Pro"/>
              </a:rPr>
              <a:t>v</a:t>
            </a:r>
            <a:r>
              <a:rPr sz="1000" spc="5" dirty="0" smtClean="0">
                <a:latin typeface="Myriad Pro"/>
                <a:cs typeface="Myriad Pro"/>
              </a:rPr>
              <a:t>erse </a:t>
            </a:r>
            <a:r>
              <a:rPr sz="1000" spc="0" dirty="0" smtClean="0">
                <a:latin typeface="Myriad Pro"/>
                <a:cs typeface="Myriad Pro"/>
              </a:rPr>
              <a:t>i</a:t>
            </a:r>
            <a:r>
              <a:rPr sz="1000" spc="5" dirty="0" smtClean="0">
                <a:latin typeface="Myriad Pro"/>
                <a:cs typeface="Myriad Pro"/>
              </a:rPr>
              <a:t>n</a:t>
            </a:r>
            <a:r>
              <a:rPr sz="1000" spc="-5" dirty="0" smtClean="0">
                <a:latin typeface="Myriad Pro"/>
                <a:cs typeface="Myriad Pro"/>
              </a:rPr>
              <a:t>t</a:t>
            </a:r>
            <a:r>
              <a:rPr sz="1000" spc="10" dirty="0" smtClean="0">
                <a:latin typeface="Myriad Pro"/>
                <a:cs typeface="Myriad Pro"/>
              </a:rPr>
              <a:t>e</a:t>
            </a:r>
            <a:r>
              <a:rPr sz="1000" spc="-5" dirty="0" smtClean="0">
                <a:latin typeface="Myriad Pro"/>
                <a:cs typeface="Myriad Pro"/>
              </a:rPr>
              <a:t>r</a:t>
            </a:r>
            <a:r>
              <a:rPr sz="1000" spc="5" dirty="0" smtClean="0">
                <a:latin typeface="Myriad Pro"/>
                <a:cs typeface="Myriad Pro"/>
              </a:rPr>
              <a:t>a</a:t>
            </a:r>
            <a:r>
              <a:rPr sz="1000" spc="15" dirty="0" smtClean="0">
                <a:latin typeface="Myriad Pro"/>
                <a:cs typeface="Myriad Pro"/>
              </a:rPr>
              <a:t>c</a:t>
            </a:r>
            <a:r>
              <a:rPr sz="1000" spc="5" dirty="0" smtClean="0">
                <a:latin typeface="Myriad Pro"/>
                <a:cs typeface="Myriad Pro"/>
              </a:rPr>
              <a:t>tion</a:t>
            </a:r>
            <a:r>
              <a:rPr sz="1000" spc="-10" dirty="0" smtClean="0">
                <a:latin typeface="Myriad Pro"/>
                <a:cs typeface="Myriad Pro"/>
              </a:rPr>
              <a:t>s</a:t>
            </a:r>
            <a:r>
              <a:rPr sz="1000" spc="0" dirty="0" smtClean="0">
                <a:latin typeface="Myriad Pro"/>
                <a:cs typeface="Myriad Pro"/>
              </a:rPr>
              <a:t>,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-5" dirty="0" smtClean="0">
                <a:latin typeface="Myriad Pro"/>
                <a:cs typeface="Myriad Pro"/>
              </a:rPr>
              <a:t>c</a:t>
            </a:r>
            <a:r>
              <a:rPr sz="1000" spc="5" dirty="0" smtClean="0">
                <a:latin typeface="Myriad Pro"/>
                <a:cs typeface="Myriad Pro"/>
              </a:rPr>
              <a:t>omplian</a:t>
            </a:r>
            <a:r>
              <a:rPr sz="1000" spc="-5" dirty="0" smtClean="0">
                <a:latin typeface="Myriad Pro"/>
                <a:cs typeface="Myriad Pro"/>
              </a:rPr>
              <a:t>ce</a:t>
            </a:r>
            <a:r>
              <a:rPr sz="1000" spc="0" dirty="0" smtClean="0">
                <a:latin typeface="Myriad Pro"/>
                <a:cs typeface="Myriad Pro"/>
              </a:rPr>
              <a:t>.</a:t>
            </a:r>
            <a:endParaRPr sz="100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sz="1000" b="1" spc="-10" dirty="0" smtClean="0">
                <a:latin typeface="Myriad Pro"/>
                <a:cs typeface="Myriad Pro"/>
              </a:rPr>
              <a:t>C</a:t>
            </a:r>
            <a:r>
              <a:rPr sz="1000" b="1" spc="25" dirty="0" smtClean="0">
                <a:latin typeface="Myriad Pro"/>
                <a:cs typeface="Myriad Pro"/>
              </a:rPr>
              <a:t>o</a:t>
            </a:r>
            <a:r>
              <a:rPr sz="1000" b="1" spc="10" dirty="0" smtClean="0">
                <a:latin typeface="Myriad Pro"/>
                <a:cs typeface="Myriad Pro"/>
              </a:rPr>
              <a:t>-mo</a:t>
            </a:r>
            <a:r>
              <a:rPr sz="1000" b="1" spc="0" dirty="0" smtClean="0">
                <a:latin typeface="Myriad Pro"/>
                <a:cs typeface="Myriad Pro"/>
              </a:rPr>
              <a:t>r</a:t>
            </a:r>
            <a:r>
              <a:rPr sz="1000" b="1" spc="5" dirty="0" smtClean="0">
                <a:latin typeface="Myriad Pro"/>
                <a:cs typeface="Myriad Pro"/>
              </a:rPr>
              <a:t>bidi</a:t>
            </a:r>
            <a:r>
              <a:rPr sz="1000" b="1" spc="10" dirty="0" smtClean="0">
                <a:latin typeface="Myriad Pro"/>
                <a:cs typeface="Myriad Pro"/>
              </a:rPr>
              <a:t>ty</a:t>
            </a:r>
            <a:r>
              <a:rPr sz="1000" b="1" spc="15" dirty="0" smtClean="0">
                <a:latin typeface="Myriad Pro"/>
                <a:cs typeface="Myriad Pro"/>
              </a:rPr>
              <a:t> </a:t>
            </a:r>
            <a:r>
              <a:rPr sz="1000" spc="5" dirty="0" smtClean="0">
                <a:latin typeface="Myriad Pro"/>
                <a:cs typeface="Myriad Pro"/>
              </a:rPr>
              <a:t>- multiple </a:t>
            </a:r>
            <a:r>
              <a:rPr sz="1000" spc="10" dirty="0" smtClean="0">
                <a:latin typeface="Myriad Pro"/>
                <a:cs typeface="Myriad Pro"/>
              </a:rPr>
              <a:t>p</a:t>
            </a:r>
            <a:r>
              <a:rPr sz="1000" spc="0" dirty="0" smtClean="0">
                <a:latin typeface="Myriad Pro"/>
                <a:cs typeface="Myriad Pro"/>
              </a:rPr>
              <a:t>a</a:t>
            </a:r>
            <a:r>
              <a:rPr sz="1000" spc="5" dirty="0" smtClean="0">
                <a:latin typeface="Myriad Pro"/>
                <a:cs typeface="Myriad Pro"/>
              </a:rPr>
              <a:t>tholog</a:t>
            </a:r>
            <a:r>
              <a:rPr sz="1000" spc="-35" dirty="0" smtClean="0">
                <a:latin typeface="Myriad Pro"/>
                <a:cs typeface="Myriad Pro"/>
              </a:rPr>
              <a:t>y</a:t>
            </a:r>
            <a:r>
              <a:rPr sz="1000" spc="0" dirty="0" smtClean="0">
                <a:latin typeface="Myriad Pro"/>
                <a:cs typeface="Myriad Pro"/>
              </a:rPr>
              <a:t>,</a:t>
            </a:r>
            <a:r>
              <a:rPr sz="1000" spc="5" dirty="0" smtClean="0">
                <a:latin typeface="Myriad Pro"/>
                <a:cs typeface="Myriad Pro"/>
              </a:rPr>
              <a:t> ps</a:t>
            </a:r>
            <a:r>
              <a:rPr sz="1000" spc="-10" dirty="0" smtClean="0">
                <a:latin typeface="Myriad Pro"/>
                <a:cs typeface="Myriad Pro"/>
              </a:rPr>
              <a:t>y</a:t>
            </a:r>
            <a:r>
              <a:rPr sz="1000" spc="5" dirty="0" smtClean="0">
                <a:latin typeface="Myriad Pro"/>
                <a:cs typeface="Myriad Pro"/>
              </a:rPr>
              <a:t>chosocial issues</a:t>
            </a:r>
            <a:endParaRPr sz="1000">
              <a:latin typeface="Myriad Pro"/>
              <a:cs typeface="Myriad Pro"/>
            </a:endParaRPr>
          </a:p>
          <a:p>
            <a:pPr marL="12700" marR="240029">
              <a:lnSpc>
                <a:spcPct val="102400"/>
              </a:lnSpc>
              <a:spcBef>
                <a:spcPts val="290"/>
              </a:spcBef>
            </a:pPr>
            <a:r>
              <a:rPr sz="1000" b="1" spc="-75" dirty="0" smtClean="0">
                <a:latin typeface="Myriad Pro"/>
                <a:cs typeface="Myriad Pro"/>
              </a:rPr>
              <a:t>T</a:t>
            </a:r>
            <a:r>
              <a:rPr sz="1000" b="1" spc="10" dirty="0" smtClean="0">
                <a:latin typeface="Myriad Pro"/>
                <a:cs typeface="Myriad Pro"/>
              </a:rPr>
              <a:t>ea</a:t>
            </a:r>
            <a:r>
              <a:rPr sz="1000" b="1" spc="-5" dirty="0" smtClean="0">
                <a:latin typeface="Myriad Pro"/>
                <a:cs typeface="Myriad Pro"/>
              </a:rPr>
              <a:t>mw</a:t>
            </a:r>
            <a:r>
              <a:rPr sz="1000" b="1" spc="10" dirty="0" smtClean="0">
                <a:latin typeface="Myriad Pro"/>
                <a:cs typeface="Myriad Pro"/>
              </a:rPr>
              <a:t>o</a:t>
            </a:r>
            <a:r>
              <a:rPr sz="1000" b="1" spc="0" dirty="0" smtClean="0">
                <a:latin typeface="Myriad Pro"/>
                <a:cs typeface="Myriad Pro"/>
              </a:rPr>
              <a:t>r</a:t>
            </a:r>
            <a:r>
              <a:rPr sz="1000" b="1" spc="20" dirty="0" smtClean="0">
                <a:latin typeface="Myriad Pro"/>
                <a:cs typeface="Myriad Pro"/>
              </a:rPr>
              <a:t>k</a:t>
            </a:r>
            <a:r>
              <a:rPr sz="1000" b="1" spc="5" dirty="0" smtClean="0">
                <a:latin typeface="Myriad Pro"/>
                <a:cs typeface="Myriad Pro"/>
              </a:rPr>
              <a:t>ing</a:t>
            </a:r>
            <a:r>
              <a:rPr sz="1000" b="1" spc="15" dirty="0" smtClean="0">
                <a:latin typeface="Myriad Pro"/>
                <a:cs typeface="Myriad Pro"/>
              </a:rPr>
              <a:t> </a:t>
            </a:r>
            <a:r>
              <a:rPr sz="1000" spc="5" dirty="0" smtClean="0">
                <a:latin typeface="Myriad Pro"/>
                <a:cs typeface="Myriad Pro"/>
              </a:rPr>
              <a:t>- ac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5" dirty="0" smtClean="0">
                <a:latin typeface="Myriad Pro"/>
                <a:cs typeface="Myriad Pro"/>
              </a:rPr>
              <a:t>oss health </a:t>
            </a:r>
            <a:r>
              <a:rPr sz="1000" spc="10" dirty="0" smtClean="0">
                <a:latin typeface="Myriad Pro"/>
                <a:cs typeface="Myriad Pro"/>
              </a:rPr>
              <a:t>and</a:t>
            </a:r>
            <a:r>
              <a:rPr sz="1000" spc="5" dirty="0" smtClean="0">
                <a:latin typeface="Myriad Pro"/>
                <a:cs typeface="Myriad Pro"/>
              </a:rPr>
              <a:t> social ca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-5" dirty="0" smtClean="0">
                <a:latin typeface="Myriad Pro"/>
                <a:cs typeface="Myriad Pro"/>
              </a:rPr>
              <a:t>e</a:t>
            </a:r>
            <a:r>
              <a:rPr sz="1000" spc="0" dirty="0" smtClean="0">
                <a:latin typeface="Myriad Pro"/>
                <a:cs typeface="Myriad Pro"/>
              </a:rPr>
              <a:t>,</a:t>
            </a:r>
            <a:r>
              <a:rPr sz="1000" spc="5" dirty="0" smtClean="0">
                <a:latin typeface="Myriad Pro"/>
                <a:cs typeface="Myriad Pro"/>
              </a:rPr>
              <a:t> discha</a:t>
            </a:r>
            <a:r>
              <a:rPr sz="1000" spc="-5" dirty="0" smtClean="0">
                <a:latin typeface="Myriad Pro"/>
                <a:cs typeface="Myriad Pro"/>
              </a:rPr>
              <a:t>r</a:t>
            </a:r>
            <a:r>
              <a:rPr sz="1000" spc="10" dirty="0" smtClean="0">
                <a:latin typeface="Myriad Pro"/>
                <a:cs typeface="Myriad Pro"/>
              </a:rPr>
              <a:t>ge</a:t>
            </a:r>
            <a:r>
              <a:rPr sz="1000" spc="5" dirty="0" smtClean="0">
                <a:latin typeface="Myriad Pro"/>
                <a:cs typeface="Myriad Pro"/>
              </a:rPr>
              <a:t> planning/M</a:t>
            </a:r>
            <a:r>
              <a:rPr sz="1000" spc="-20" dirty="0" smtClean="0">
                <a:latin typeface="Myriad Pro"/>
                <a:cs typeface="Myriad Pro"/>
              </a:rPr>
              <a:t>D</a:t>
            </a:r>
            <a:r>
              <a:rPr sz="1000" spc="5" dirty="0" smtClean="0">
                <a:latin typeface="Myriad Pro"/>
                <a:cs typeface="Myriad Pro"/>
              </a:rPr>
              <a:t>T</a:t>
            </a:r>
            <a:endParaRPr sz="1000">
              <a:latin typeface="Myriad Pro"/>
              <a:cs typeface="Myriad Pro"/>
            </a:endParaRPr>
          </a:p>
          <a:p>
            <a:pPr marL="12700" marR="268605">
              <a:lnSpc>
                <a:spcPct val="102400"/>
              </a:lnSpc>
              <a:spcBef>
                <a:spcPts val="290"/>
              </a:spcBef>
            </a:pPr>
            <a:r>
              <a:rPr sz="1000" b="1" spc="5" dirty="0" smtClean="0">
                <a:latin typeface="Myriad Pro"/>
                <a:cs typeface="Myriad Pro"/>
              </a:rPr>
              <a:t>In</a:t>
            </a:r>
            <a:r>
              <a:rPr sz="1000" b="1" spc="-10" dirty="0" smtClean="0">
                <a:latin typeface="Myriad Pro"/>
                <a:cs typeface="Myriad Pro"/>
              </a:rPr>
              <a:t>f</a:t>
            </a:r>
            <a:r>
              <a:rPr sz="1000" b="1" spc="10" dirty="0" smtClean="0">
                <a:latin typeface="Myriad Pro"/>
                <a:cs typeface="Myriad Pro"/>
              </a:rPr>
              <a:t>orm</a:t>
            </a:r>
            <a:r>
              <a:rPr sz="1000" b="1" spc="0" dirty="0" smtClean="0">
                <a:latin typeface="Myriad Pro"/>
                <a:cs typeface="Myriad Pro"/>
              </a:rPr>
              <a:t>a</a:t>
            </a:r>
            <a:r>
              <a:rPr sz="1000" b="1" spc="5" dirty="0" smtClean="0">
                <a:latin typeface="Myriad Pro"/>
                <a:cs typeface="Myriad Pro"/>
              </a:rPr>
              <a:t>tion </a:t>
            </a:r>
            <a:r>
              <a:rPr sz="1000" b="1" spc="10" dirty="0" smtClean="0">
                <a:latin typeface="Myriad Pro"/>
                <a:cs typeface="Myriad Pro"/>
              </a:rPr>
              <a:t>Manageme</a:t>
            </a:r>
            <a:r>
              <a:rPr sz="1000" b="1" spc="0" dirty="0" smtClean="0">
                <a:latin typeface="Myriad Pro"/>
                <a:cs typeface="Myriad Pro"/>
              </a:rPr>
              <a:t>n</a:t>
            </a:r>
            <a:r>
              <a:rPr sz="1000" b="1" spc="5" dirty="0" smtClean="0">
                <a:latin typeface="Myriad Pro"/>
                <a:cs typeface="Myriad Pro"/>
              </a:rPr>
              <a:t>t </a:t>
            </a:r>
            <a:r>
              <a:rPr sz="1000" b="1" spc="10" dirty="0" smtClean="0">
                <a:latin typeface="Myriad Pro"/>
                <a:cs typeface="Myriad Pro"/>
              </a:rPr>
              <a:t>&amp;</a:t>
            </a:r>
            <a:r>
              <a:rPr sz="1000" b="1" spc="-35" dirty="0" smtClean="0">
                <a:latin typeface="Myriad Pro"/>
                <a:cs typeface="Myriad Pro"/>
              </a:rPr>
              <a:t> </a:t>
            </a:r>
            <a:r>
              <a:rPr sz="1000" b="1" spc="-75" dirty="0" smtClean="0">
                <a:latin typeface="Myriad Pro"/>
                <a:cs typeface="Myriad Pro"/>
              </a:rPr>
              <a:t>T</a:t>
            </a:r>
            <a:r>
              <a:rPr sz="1000" b="1" spc="10" dirty="0" smtClean="0">
                <a:latin typeface="Myriad Pro"/>
                <a:cs typeface="Myriad Pro"/>
              </a:rPr>
              <a:t>echnology</a:t>
            </a:r>
            <a:r>
              <a:rPr sz="1000" b="1" spc="15" dirty="0" smtClean="0">
                <a:latin typeface="Myriad Pro"/>
                <a:cs typeface="Myriad Pro"/>
              </a:rPr>
              <a:t> </a:t>
            </a:r>
            <a:r>
              <a:rPr sz="1000" spc="5" dirty="0" smtClean="0">
                <a:latin typeface="Myriad Pro"/>
                <a:cs typeface="Myriad Pro"/>
              </a:rPr>
              <a:t>- decision</a:t>
            </a:r>
            <a:r>
              <a:rPr sz="1000" spc="10" dirty="0" smtClean="0">
                <a:latin typeface="Myriad Pro"/>
                <a:cs typeface="Myriad Pro"/>
              </a:rPr>
              <a:t> ma</a:t>
            </a:r>
            <a:r>
              <a:rPr sz="1000" spc="20" dirty="0" smtClean="0">
                <a:latin typeface="Myriad Pro"/>
                <a:cs typeface="Myriad Pro"/>
              </a:rPr>
              <a:t>k</a:t>
            </a:r>
            <a:r>
              <a:rPr sz="1000" spc="5" dirty="0" smtClean="0">
                <a:latin typeface="Myriad Pro"/>
                <a:cs typeface="Myriad Pro"/>
              </a:rPr>
              <a:t>ing aid</a:t>
            </a:r>
            <a:r>
              <a:rPr sz="1000" spc="-10" dirty="0" smtClean="0">
                <a:latin typeface="Myriad Pro"/>
                <a:cs typeface="Myriad Pro"/>
              </a:rPr>
              <a:t>s</a:t>
            </a:r>
            <a:r>
              <a:rPr sz="1000" spc="0" dirty="0" smtClean="0">
                <a:latin typeface="Myriad Pro"/>
                <a:cs typeface="Myriad Pro"/>
              </a:rPr>
              <a:t>,</a:t>
            </a:r>
            <a:r>
              <a:rPr sz="1000" spc="5" dirty="0" smtClean="0">
                <a:latin typeface="Myriad Pro"/>
                <a:cs typeface="Myriad Pro"/>
              </a:rPr>
              <a:t> algorithm</a:t>
            </a:r>
            <a:r>
              <a:rPr sz="1000" spc="-10" dirty="0" smtClean="0">
                <a:latin typeface="Myriad Pro"/>
                <a:cs typeface="Myriad Pro"/>
              </a:rPr>
              <a:t>s</a:t>
            </a:r>
            <a:r>
              <a:rPr sz="1000" spc="0" dirty="0" smtClean="0">
                <a:latin typeface="Myriad Pro"/>
                <a:cs typeface="Myriad Pro"/>
              </a:rPr>
              <a:t>,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0" dirty="0" smtClean="0">
                <a:latin typeface="Myriad Pro"/>
                <a:cs typeface="Myriad Pro"/>
              </a:rPr>
              <a:t>p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5" dirty="0" smtClean="0">
                <a:latin typeface="Myriad Pro"/>
                <a:cs typeface="Myriad Pro"/>
              </a:rPr>
              <a:t>escribing </a:t>
            </a:r>
            <a:r>
              <a:rPr sz="1000" spc="10" dirty="0" smtClean="0">
                <a:latin typeface="Myriad Pro"/>
                <a:cs typeface="Myriad Pro"/>
              </a:rPr>
              <a:t>suppo</a:t>
            </a:r>
            <a:r>
              <a:rPr sz="1000" spc="25" dirty="0" smtClean="0">
                <a:latin typeface="Myriad Pro"/>
                <a:cs typeface="Myriad Pro"/>
              </a:rPr>
              <a:t>r</a:t>
            </a:r>
            <a:r>
              <a:rPr sz="1000" spc="5" dirty="0" smtClean="0">
                <a:latin typeface="Myriad Pro"/>
                <a:cs typeface="Myriad Pro"/>
              </a:rPr>
              <a:t>t </a:t>
            </a:r>
            <a:r>
              <a:rPr sz="1000" spc="15" dirty="0" smtClean="0">
                <a:latin typeface="Myriad Pro"/>
                <a:cs typeface="Myriad Pro"/>
              </a:rPr>
              <a:t>m</a:t>
            </a:r>
            <a:r>
              <a:rPr sz="1000" spc="0" dirty="0" smtClean="0">
                <a:latin typeface="Myriad Pro"/>
                <a:cs typeface="Myriad Pro"/>
              </a:rPr>
              <a:t>a</a:t>
            </a:r>
            <a:r>
              <a:rPr sz="1000" spc="-5" dirty="0" smtClean="0">
                <a:latin typeface="Myriad Pro"/>
                <a:cs typeface="Myriad Pro"/>
              </a:rPr>
              <a:t>t</a:t>
            </a:r>
            <a:r>
              <a:rPr sz="1000" spc="5" dirty="0" smtClean="0">
                <a:latin typeface="Myriad Pro"/>
                <a:cs typeface="Myriad Pro"/>
              </a:rPr>
              <a:t>erial</a:t>
            </a:r>
            <a:r>
              <a:rPr sz="1000" spc="-10" dirty="0" smtClean="0">
                <a:latin typeface="Myriad Pro"/>
                <a:cs typeface="Myriad Pro"/>
              </a:rPr>
              <a:t>s</a:t>
            </a:r>
            <a:r>
              <a:rPr sz="1000" spc="0" dirty="0" smtClean="0">
                <a:latin typeface="Myriad Pro"/>
                <a:cs typeface="Myriad Pro"/>
              </a:rPr>
              <a:t>, </a:t>
            </a:r>
            <a:r>
              <a:rPr sz="1000" spc="-5" dirty="0" smtClean="0">
                <a:latin typeface="Myriad Pro"/>
                <a:cs typeface="Myriad Pro"/>
              </a:rPr>
              <a:t>t</a:t>
            </a:r>
            <a:r>
              <a:rPr sz="1000" spc="5" dirty="0" smtClean="0">
                <a:latin typeface="Myriad Pro"/>
                <a:cs typeface="Myriad Pro"/>
              </a:rPr>
              <a:t>elemedicin</a:t>
            </a:r>
            <a:r>
              <a:rPr sz="1000" spc="-5" dirty="0" smtClean="0">
                <a:latin typeface="Myriad Pro"/>
                <a:cs typeface="Myriad Pro"/>
              </a:rPr>
              <a:t>e</a:t>
            </a:r>
            <a:r>
              <a:rPr sz="1000" spc="0" dirty="0" smtClean="0">
                <a:latin typeface="Myriad Pro"/>
                <a:cs typeface="Myriad Pro"/>
              </a:rPr>
              <a:t>.</a:t>
            </a:r>
            <a:endParaRPr sz="1000">
              <a:latin typeface="Myriad Pro"/>
              <a:cs typeface="Myriad Pro"/>
            </a:endParaRPr>
          </a:p>
          <a:p>
            <a:pPr marL="12700" marR="273685">
              <a:lnSpc>
                <a:spcPct val="102400"/>
              </a:lnSpc>
              <a:spcBef>
                <a:spcPts val="290"/>
              </a:spcBef>
            </a:pPr>
            <a:r>
              <a:rPr sz="1000" b="1" spc="0" dirty="0" smtClean="0">
                <a:latin typeface="Myriad Pro"/>
                <a:cs typeface="Myriad Pro"/>
              </a:rPr>
              <a:t>E</a:t>
            </a:r>
            <a:r>
              <a:rPr sz="1000" b="1" spc="5" dirty="0" smtClean="0">
                <a:latin typeface="Myriad Pro"/>
                <a:cs typeface="Myriad Pro"/>
              </a:rPr>
              <a:t>thical </a:t>
            </a:r>
            <a:r>
              <a:rPr sz="1000" b="1" spc="10" dirty="0" smtClean="0">
                <a:latin typeface="Myriad Pro"/>
                <a:cs typeface="Myriad Pro"/>
              </a:rPr>
              <a:t>and</a:t>
            </a:r>
            <a:r>
              <a:rPr sz="1000" b="1" spc="5" dirty="0" smtClean="0">
                <a:latin typeface="Myriad Pro"/>
                <a:cs typeface="Myriad Pro"/>
              </a:rPr>
              <a:t> </a:t>
            </a:r>
            <a:r>
              <a:rPr sz="1000" b="1" spc="10" dirty="0" smtClean="0">
                <a:latin typeface="Myriad Pro"/>
                <a:cs typeface="Myriad Pro"/>
              </a:rPr>
              <a:t>medi</a:t>
            </a:r>
            <a:r>
              <a:rPr sz="1000" b="1" spc="-10" dirty="0" smtClean="0">
                <a:latin typeface="Myriad Pro"/>
                <a:cs typeface="Myriad Pro"/>
              </a:rPr>
              <a:t>c</a:t>
            </a:r>
            <a:r>
              <a:rPr sz="1000" b="1" spc="25" dirty="0" smtClean="0">
                <a:latin typeface="Myriad Pro"/>
                <a:cs typeface="Myriad Pro"/>
              </a:rPr>
              <a:t>o</a:t>
            </a:r>
            <a:r>
              <a:rPr sz="1000" b="1" spc="5" dirty="0" smtClean="0">
                <a:latin typeface="Myriad Pro"/>
                <a:cs typeface="Myriad Pro"/>
              </a:rPr>
              <a:t>-legal </a:t>
            </a:r>
            <a:r>
              <a:rPr sz="1000" spc="5" dirty="0" smtClean="0">
                <a:latin typeface="Myriad Pro"/>
                <a:cs typeface="Myriad Pro"/>
              </a:rPr>
              <a:t>- capaci</a:t>
            </a:r>
            <a:r>
              <a:rPr sz="1000" spc="10" dirty="0" smtClean="0">
                <a:latin typeface="Myriad Pro"/>
                <a:cs typeface="Myriad Pro"/>
              </a:rPr>
              <a:t>t</a:t>
            </a:r>
            <a:r>
              <a:rPr sz="1000" spc="-35" dirty="0" smtClean="0">
                <a:latin typeface="Myriad Pro"/>
                <a:cs typeface="Myriad Pro"/>
              </a:rPr>
              <a:t>y</a:t>
            </a:r>
            <a:r>
              <a:rPr sz="1000" spc="0" dirty="0" smtClean="0">
                <a:latin typeface="Myriad Pro"/>
                <a:cs typeface="Myriad Pro"/>
              </a:rPr>
              <a:t>,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10" dirty="0" smtClean="0">
                <a:latin typeface="Myriad Pro"/>
                <a:cs typeface="Myriad Pro"/>
              </a:rPr>
              <a:t>DNARs/ad</a:t>
            </a:r>
            <a:r>
              <a:rPr sz="1000" spc="0" dirty="0" smtClean="0">
                <a:latin typeface="Myriad Pro"/>
                <a:cs typeface="Myriad Pro"/>
              </a:rPr>
              <a:t>v</a:t>
            </a:r>
            <a:r>
              <a:rPr sz="1000" spc="10" dirty="0" smtClean="0">
                <a:latin typeface="Myriad Pro"/>
                <a:cs typeface="Myriad Pro"/>
              </a:rPr>
              <a:t>an</a:t>
            </a:r>
            <a:r>
              <a:rPr sz="1000" spc="-5" dirty="0" smtClean="0">
                <a:latin typeface="Myriad Pro"/>
                <a:cs typeface="Myriad Pro"/>
              </a:rPr>
              <a:t>c</a:t>
            </a:r>
            <a:r>
              <a:rPr sz="1000" spc="10" dirty="0" smtClean="0">
                <a:latin typeface="Myriad Pro"/>
                <a:cs typeface="Myriad Pro"/>
              </a:rPr>
              <a:t>ed</a:t>
            </a:r>
            <a:r>
              <a:rPr sz="1000" spc="5" dirty="0" smtClean="0">
                <a:latin typeface="Myriad Pro"/>
                <a:cs typeface="Myriad Pro"/>
              </a:rPr>
              <a:t> di</a:t>
            </a:r>
            <a:r>
              <a:rPr sz="1000" spc="-10" dirty="0" smtClean="0">
                <a:latin typeface="Myriad Pro"/>
                <a:cs typeface="Myriad Pro"/>
              </a:rPr>
              <a:t>r</a:t>
            </a:r>
            <a:r>
              <a:rPr sz="1000" spc="10" dirty="0" smtClean="0">
                <a:latin typeface="Myriad Pro"/>
                <a:cs typeface="Myriad Pro"/>
              </a:rPr>
              <a:t>e</a:t>
            </a:r>
            <a:r>
              <a:rPr sz="1000" spc="15" dirty="0" smtClean="0">
                <a:latin typeface="Myriad Pro"/>
                <a:cs typeface="Myriad Pro"/>
              </a:rPr>
              <a:t>c</a:t>
            </a:r>
            <a:r>
              <a:rPr sz="1000" spc="5" dirty="0" smtClean="0">
                <a:latin typeface="Myriad Pro"/>
                <a:cs typeface="Myriad Pro"/>
              </a:rPr>
              <a:t>ti</a:t>
            </a:r>
            <a:r>
              <a:rPr sz="1000" spc="-10" dirty="0" smtClean="0">
                <a:latin typeface="Myriad Pro"/>
                <a:cs typeface="Myriad Pro"/>
              </a:rPr>
              <a:t>v</a:t>
            </a:r>
            <a:r>
              <a:rPr sz="1000" spc="10" dirty="0" smtClean="0">
                <a:latin typeface="Myriad Pro"/>
                <a:cs typeface="Myriad Pro"/>
              </a:rPr>
              <a:t>e</a:t>
            </a:r>
            <a:r>
              <a:rPr sz="1000" spc="-10" dirty="0" smtClean="0">
                <a:latin typeface="Myriad Pro"/>
                <a:cs typeface="Myriad Pro"/>
              </a:rPr>
              <a:t>s</a:t>
            </a:r>
            <a:r>
              <a:rPr sz="1000" spc="0" dirty="0" smtClean="0">
                <a:latin typeface="Myriad Pro"/>
                <a:cs typeface="Myriad Pro"/>
              </a:rPr>
              <a:t>,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-5" dirty="0" smtClean="0">
                <a:latin typeface="Myriad Pro"/>
                <a:cs typeface="Myriad Pro"/>
              </a:rPr>
              <a:t>c</a:t>
            </a:r>
            <a:r>
              <a:rPr sz="1000" spc="10" dirty="0" smtClean="0">
                <a:latin typeface="Myriad Pro"/>
                <a:cs typeface="Myriad Pro"/>
              </a:rPr>
              <a:t>onse</a:t>
            </a:r>
            <a:r>
              <a:rPr sz="1000" spc="5" dirty="0" smtClean="0">
                <a:latin typeface="Myriad Pro"/>
                <a:cs typeface="Myriad Pro"/>
              </a:rPr>
              <a:t>n</a:t>
            </a:r>
            <a:r>
              <a:rPr sz="1000" spc="0" dirty="0" smtClean="0">
                <a:latin typeface="Myriad Pro"/>
                <a:cs typeface="Myriad Pro"/>
              </a:rPr>
              <a:t>t,</a:t>
            </a:r>
            <a:r>
              <a:rPr sz="1000" spc="5" dirty="0" smtClean="0">
                <a:latin typeface="Myriad Pro"/>
                <a:cs typeface="Myriad Pro"/>
              </a:rPr>
              <a:t> </a:t>
            </a:r>
            <a:r>
              <a:rPr sz="1000" spc="-5" dirty="0" smtClean="0">
                <a:latin typeface="Myriad Pro"/>
                <a:cs typeface="Myriad Pro"/>
              </a:rPr>
              <a:t>c</a:t>
            </a:r>
            <a:r>
              <a:rPr sz="1000" spc="5" dirty="0" smtClean="0">
                <a:latin typeface="Myriad Pro"/>
                <a:cs typeface="Myriad Pro"/>
              </a:rPr>
              <a:t>onfidentiali</a:t>
            </a:r>
            <a:r>
              <a:rPr sz="1000" spc="10" dirty="0" smtClean="0">
                <a:latin typeface="Myriad Pro"/>
                <a:cs typeface="Myriad Pro"/>
              </a:rPr>
              <a:t>t</a:t>
            </a:r>
            <a:r>
              <a:rPr sz="1000" spc="5" dirty="0" smtClean="0">
                <a:latin typeface="Myriad Pro"/>
                <a:cs typeface="Myriad Pro"/>
              </a:rPr>
              <a:t>y</a:t>
            </a:r>
            <a:endParaRPr sz="1000">
              <a:latin typeface="Myriad Pro"/>
              <a:cs typeface="Myriad Pro"/>
            </a:endParaRPr>
          </a:p>
        </p:txBody>
      </p:sp>
      <p:sp>
        <p:nvSpPr>
          <p:cNvPr id="30" name="object 20"/>
          <p:cNvSpPr txBox="1"/>
          <p:nvPr/>
        </p:nvSpPr>
        <p:spPr>
          <a:xfrm>
            <a:off x="7472588" y="1436785"/>
            <a:ext cx="1694180" cy="13773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b="1" spc="-5" dirty="0" smtClean="0">
                <a:latin typeface="Myriad Pro"/>
                <a:cs typeface="Myriad Pro"/>
              </a:rPr>
              <a:t>C</a:t>
            </a:r>
            <a:r>
              <a:rPr sz="1350" b="1" spc="0" dirty="0" smtClean="0">
                <a:latin typeface="Myriad Pro"/>
                <a:cs typeface="Myriad Pro"/>
              </a:rPr>
              <a:t>h</a:t>
            </a:r>
            <a:r>
              <a:rPr sz="1350" b="1" spc="-15" dirty="0" smtClean="0">
                <a:latin typeface="Myriad Pro"/>
                <a:cs typeface="Myriad Pro"/>
              </a:rPr>
              <a:t>r</a:t>
            </a:r>
            <a:r>
              <a:rPr sz="1350" b="1" spc="0" dirty="0" smtClean="0">
                <a:latin typeface="Myriad Pro"/>
                <a:cs typeface="Myriad Pro"/>
              </a:rPr>
              <a:t>onic</a:t>
            </a:r>
            <a:endParaRPr sz="1350">
              <a:latin typeface="Myriad Pro"/>
              <a:cs typeface="Myriad Pro"/>
            </a:endParaRPr>
          </a:p>
          <a:p>
            <a:pPr marL="110489" indent="-98425">
              <a:lnSpc>
                <a:spcPct val="100000"/>
              </a:lnSpc>
              <a:spcBef>
                <a:spcPts val="315"/>
              </a:spcBef>
              <a:buSzPct val="83333"/>
              <a:buFont typeface="Wingdings"/>
              <a:buChar char=""/>
              <a:tabLst>
                <a:tab pos="110489" algn="l"/>
              </a:tabLst>
            </a:pPr>
            <a:r>
              <a:rPr sz="900" spc="10" dirty="0" smtClean="0">
                <a:latin typeface="Myriad Pro"/>
                <a:cs typeface="Myriad Pro"/>
              </a:rPr>
              <a:t>Ch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onic disease </a:t>
            </a:r>
            <a:r>
              <a:rPr sz="900" spc="10" dirty="0" smtClean="0">
                <a:latin typeface="Myriad Pro"/>
                <a:cs typeface="Myriad Pro"/>
              </a:rPr>
              <a:t>manageme</a:t>
            </a:r>
            <a:r>
              <a:rPr sz="900" spc="5" dirty="0" smtClean="0">
                <a:latin typeface="Myriad Pro"/>
                <a:cs typeface="Myriad Pro"/>
              </a:rPr>
              <a:t>nt</a:t>
            </a:r>
            <a:endParaRPr sz="900">
              <a:latin typeface="Myriad Pro"/>
              <a:cs typeface="Myriad Pro"/>
            </a:endParaRPr>
          </a:p>
          <a:p>
            <a:pPr marL="110489" indent="-98425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10489" algn="l"/>
              </a:tabLst>
            </a:pPr>
            <a:r>
              <a:rPr sz="900" spc="-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ompl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5" dirty="0" smtClean="0">
                <a:latin typeface="Myriad Pro"/>
                <a:cs typeface="Myriad Pro"/>
              </a:rPr>
              <a:t>x neu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ology</a:t>
            </a:r>
            <a:endParaRPr sz="900">
              <a:latin typeface="Myriad Pro"/>
              <a:cs typeface="Myriad Pro"/>
            </a:endParaRPr>
          </a:p>
          <a:p>
            <a:pPr marL="110489" indent="-98425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10489" algn="l"/>
              </a:tabLst>
            </a:pPr>
            <a:r>
              <a:rPr sz="900" spc="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l</a:t>
            </a:r>
            <a:r>
              <a:rPr sz="900" spc="-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oho</a:t>
            </a:r>
            <a:r>
              <a:rPr sz="900" spc="-10" dirty="0" smtClean="0">
                <a:latin typeface="Myriad Pro"/>
                <a:cs typeface="Myriad Pro"/>
              </a:rPr>
              <a:t>l</a:t>
            </a:r>
            <a:r>
              <a:rPr sz="900" spc="0" dirty="0" smtClean="0">
                <a:latin typeface="Myriad Pro"/>
                <a:cs typeface="Myriad Pro"/>
              </a:rPr>
              <a:t>, </a:t>
            </a:r>
            <a:r>
              <a:rPr sz="900" spc="5" dirty="0" smtClean="0">
                <a:latin typeface="Myriad Pro"/>
                <a:cs typeface="Myriad Pro"/>
              </a:rPr>
              <a:t>dep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ession</a:t>
            </a:r>
            <a:endParaRPr sz="900">
              <a:latin typeface="Myriad Pro"/>
              <a:cs typeface="Myriad Pro"/>
            </a:endParaRPr>
          </a:p>
          <a:p>
            <a:pPr marL="110489" indent="-98425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10489" algn="l"/>
              </a:tabLst>
            </a:pPr>
            <a:r>
              <a:rPr sz="900" spc="-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o</a:t>
            </a:r>
            <a:r>
              <a:rPr sz="900" spc="0" dirty="0" smtClean="0">
                <a:latin typeface="Myriad Pro"/>
                <a:cs typeface="Myriad Pro"/>
              </a:rPr>
              <a:t>g</a:t>
            </a:r>
            <a:r>
              <a:rPr sz="900" spc="5" dirty="0" smtClean="0">
                <a:latin typeface="Myriad Pro"/>
                <a:cs typeface="Myriad Pro"/>
              </a:rPr>
              <a:t>niti</a:t>
            </a:r>
            <a:r>
              <a:rPr sz="900" spc="-5" dirty="0" smtClean="0">
                <a:latin typeface="Myriad Pro"/>
                <a:cs typeface="Myriad Pro"/>
              </a:rPr>
              <a:t>v</a:t>
            </a:r>
            <a:r>
              <a:rPr sz="900" spc="5" dirty="0" smtClean="0">
                <a:latin typeface="Myriad Pro"/>
                <a:cs typeface="Myriad Pro"/>
              </a:rPr>
              <a:t>e Impairment/dementia</a:t>
            </a:r>
            <a:endParaRPr sz="900">
              <a:latin typeface="Myriad Pro"/>
              <a:cs typeface="Myriad Pro"/>
            </a:endParaRPr>
          </a:p>
          <a:p>
            <a:pPr marL="110489" indent="-98425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10489" algn="l"/>
              </a:tabLst>
            </a:pPr>
            <a:r>
              <a:rPr sz="900" spc="-20" dirty="0" smtClean="0">
                <a:latin typeface="Myriad Pro"/>
                <a:cs typeface="Myriad Pro"/>
              </a:rPr>
              <a:t>P</a:t>
            </a:r>
            <a:r>
              <a:rPr sz="900" spc="5" dirty="0" smtClean="0">
                <a:latin typeface="Myriad Pro"/>
                <a:cs typeface="Myriad Pro"/>
              </a:rPr>
              <a:t>ain </a:t>
            </a:r>
            <a:r>
              <a:rPr sz="900" spc="10" dirty="0" smtClean="0">
                <a:latin typeface="Myriad Pro"/>
                <a:cs typeface="Myriad Pro"/>
              </a:rPr>
              <a:t>manageme</a:t>
            </a:r>
            <a:r>
              <a:rPr sz="900" spc="5" dirty="0" smtClean="0">
                <a:latin typeface="Myriad Pro"/>
                <a:cs typeface="Myriad Pro"/>
              </a:rPr>
              <a:t>nt</a:t>
            </a:r>
            <a:endParaRPr sz="900">
              <a:latin typeface="Myriad Pro"/>
              <a:cs typeface="Myriad Pro"/>
            </a:endParaRPr>
          </a:p>
          <a:p>
            <a:pPr marL="110489" indent="-98425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10489" algn="l"/>
              </a:tabLst>
            </a:pPr>
            <a:r>
              <a:rPr sz="900" spc="5" dirty="0" smtClean="0">
                <a:latin typeface="Myriad Pro"/>
                <a:cs typeface="Myriad Pro"/>
              </a:rPr>
              <a:t>I</a:t>
            </a:r>
            <a:r>
              <a:rPr sz="900" spc="10" dirty="0" smtClean="0">
                <a:latin typeface="Myriad Pro"/>
                <a:cs typeface="Myriad Pro"/>
              </a:rPr>
              <a:t>mpa</a:t>
            </a:r>
            <a:r>
              <a:rPr sz="900" spc="1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t of illness on daily living</a:t>
            </a:r>
            <a:endParaRPr sz="900">
              <a:latin typeface="Myriad Pro"/>
              <a:cs typeface="Myriad Pro"/>
            </a:endParaRPr>
          </a:p>
          <a:p>
            <a:pPr marL="110489" indent="-98425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10489" algn="l"/>
              </a:tabLst>
            </a:pPr>
            <a:r>
              <a:rPr sz="900" spc="0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an</a:t>
            </a:r>
            <a:r>
              <a:rPr sz="900" spc="-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er </a:t>
            </a:r>
            <a:r>
              <a:rPr sz="900" spc="10" dirty="0" smtClean="0">
                <a:latin typeface="Myriad Pro"/>
                <a:cs typeface="Myriad Pro"/>
              </a:rPr>
              <a:t>manageme</a:t>
            </a:r>
            <a:r>
              <a:rPr sz="900" spc="5" dirty="0" smtClean="0">
                <a:latin typeface="Myriad Pro"/>
                <a:cs typeface="Myriad Pro"/>
              </a:rPr>
              <a:t>nt</a:t>
            </a:r>
            <a:endParaRPr sz="900">
              <a:latin typeface="Myriad Pro"/>
              <a:cs typeface="Myriad Pro"/>
            </a:endParaRPr>
          </a:p>
          <a:p>
            <a:pPr marL="110489" indent="-98425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10489" algn="l"/>
              </a:tabLst>
            </a:pPr>
            <a:r>
              <a:rPr sz="900" spc="5" dirty="0" smtClean="0">
                <a:latin typeface="Myriad Pro"/>
                <a:cs typeface="Myriad Pro"/>
              </a:rPr>
              <a:t>End of </a:t>
            </a:r>
            <a:r>
              <a:rPr sz="900" spc="0" dirty="0" smtClean="0">
                <a:latin typeface="Myriad Pro"/>
                <a:cs typeface="Myriad Pro"/>
              </a:rPr>
              <a:t>li</a:t>
            </a:r>
            <a:r>
              <a:rPr sz="900" spc="-10" dirty="0" smtClean="0">
                <a:latin typeface="Myriad Pro"/>
                <a:cs typeface="Myriad Pro"/>
              </a:rPr>
              <a:t>f</a:t>
            </a:r>
            <a:r>
              <a:rPr sz="900" spc="5" dirty="0" smtClean="0">
                <a:latin typeface="Myriad Pro"/>
                <a:cs typeface="Myriad Pro"/>
              </a:rPr>
              <a:t>e </a:t>
            </a:r>
            <a:r>
              <a:rPr sz="900" spc="10" dirty="0" smtClean="0">
                <a:latin typeface="Myriad Pro"/>
                <a:cs typeface="Myriad Pro"/>
              </a:rPr>
              <a:t>manageme</a:t>
            </a:r>
            <a:r>
              <a:rPr sz="900" spc="5" dirty="0" smtClean="0">
                <a:latin typeface="Myriad Pro"/>
                <a:cs typeface="Myriad Pro"/>
              </a:rPr>
              <a:t>nt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1" name="object 21"/>
          <p:cNvSpPr txBox="1"/>
          <p:nvPr/>
        </p:nvSpPr>
        <p:spPr>
          <a:xfrm>
            <a:off x="7804405" y="5413004"/>
            <a:ext cx="1353185" cy="12376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b="1" spc="-35" dirty="0" smtClean="0">
                <a:latin typeface="Myriad Pro"/>
                <a:cs typeface="Myriad Pro"/>
              </a:rPr>
              <a:t>T</a:t>
            </a:r>
            <a:r>
              <a:rPr sz="1350" b="1" spc="0" dirty="0" smtClean="0">
                <a:latin typeface="Myriad Pro"/>
                <a:cs typeface="Myriad Pro"/>
              </a:rPr>
              <a:t>ips</a:t>
            </a:r>
            <a:endParaRPr sz="1350">
              <a:latin typeface="Myriad Pro"/>
              <a:cs typeface="Myriad Pro"/>
            </a:endParaRPr>
          </a:p>
          <a:p>
            <a:pPr marL="110489" indent="-98425">
              <a:lnSpc>
                <a:spcPct val="100000"/>
              </a:lnSpc>
              <a:spcBef>
                <a:spcPts val="315"/>
              </a:spcBef>
              <a:buSzPct val="83333"/>
              <a:buFont typeface="Wingdings"/>
              <a:buChar char=""/>
              <a:tabLst>
                <a:tab pos="110489" algn="l"/>
              </a:tabLst>
            </a:pP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5" dirty="0" smtClean="0">
                <a:latin typeface="Myriad Pro"/>
                <a:cs typeface="Myriad Pro"/>
              </a:rPr>
              <a:t>udit</a:t>
            </a:r>
            <a:endParaRPr sz="900">
              <a:latin typeface="Myriad Pro"/>
              <a:cs typeface="Myriad Pro"/>
            </a:endParaRPr>
          </a:p>
          <a:p>
            <a:pPr marL="110489" indent="-98425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10489" algn="l"/>
              </a:tabLst>
            </a:pPr>
            <a:r>
              <a:rPr sz="900" spc="5" dirty="0" smtClean="0">
                <a:latin typeface="Myriad Pro"/>
                <a:cs typeface="Myriad Pro"/>
              </a:rPr>
              <a:t>Si</a:t>
            </a:r>
            <a:r>
              <a:rPr sz="900" spc="0" dirty="0" smtClean="0">
                <a:latin typeface="Myriad Pro"/>
                <a:cs typeface="Myriad Pro"/>
              </a:rPr>
              <a:t>gnifican</a:t>
            </a:r>
            <a:r>
              <a:rPr sz="900" spc="5" dirty="0" smtClean="0">
                <a:latin typeface="Myriad Pro"/>
                <a:cs typeface="Myriad Pro"/>
              </a:rPr>
              <a:t>t </a:t>
            </a:r>
            <a:r>
              <a:rPr sz="900" spc="-5" dirty="0" smtClean="0">
                <a:latin typeface="Myriad Pro"/>
                <a:cs typeface="Myriad Pro"/>
              </a:rPr>
              <a:t>Ev</a:t>
            </a:r>
            <a:r>
              <a:rPr sz="900" spc="5" dirty="0" smtClean="0">
                <a:latin typeface="Myriad Pro"/>
                <a:cs typeface="Myriad Pro"/>
              </a:rPr>
              <a:t>ent Anal</a:t>
            </a:r>
            <a:r>
              <a:rPr sz="900" spc="-5" dirty="0" smtClean="0">
                <a:latin typeface="Myriad Pro"/>
                <a:cs typeface="Myriad Pro"/>
              </a:rPr>
              <a:t>y</a:t>
            </a:r>
            <a:r>
              <a:rPr sz="900" spc="5" dirty="0" smtClean="0">
                <a:latin typeface="Myriad Pro"/>
                <a:cs typeface="Myriad Pro"/>
              </a:rPr>
              <a:t>sis</a:t>
            </a:r>
            <a:endParaRPr sz="900">
              <a:latin typeface="Myriad Pro"/>
              <a:cs typeface="Myriad Pro"/>
            </a:endParaRPr>
          </a:p>
          <a:p>
            <a:pPr marL="110489" indent="-98425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10489" algn="l"/>
              </a:tabLst>
            </a:pPr>
            <a:r>
              <a:rPr sz="900" spc="5" dirty="0" smtClean="0">
                <a:latin typeface="Myriad Pro"/>
                <a:cs typeface="Myriad Pro"/>
              </a:rPr>
              <a:t>Clinical </a:t>
            </a:r>
            <a:r>
              <a:rPr sz="900" spc="10" dirty="0" smtClean="0">
                <a:latin typeface="Myriad Pro"/>
                <a:cs typeface="Myriad Pro"/>
              </a:rPr>
              <a:t>g</a:t>
            </a:r>
            <a:r>
              <a:rPr sz="900" spc="0" dirty="0" smtClean="0">
                <a:latin typeface="Myriad Pro"/>
                <a:cs typeface="Myriad Pro"/>
              </a:rPr>
              <a:t>o</a:t>
            </a:r>
            <a:r>
              <a:rPr sz="900" spc="-5" dirty="0" smtClean="0">
                <a:latin typeface="Myriad Pro"/>
                <a:cs typeface="Myriad Pro"/>
              </a:rPr>
              <a:t>v</a:t>
            </a:r>
            <a:r>
              <a:rPr sz="900" spc="5" dirty="0" smtClean="0">
                <a:latin typeface="Myriad Pro"/>
                <a:cs typeface="Myriad Pro"/>
              </a:rPr>
              <a:t>ernan</a:t>
            </a:r>
            <a:r>
              <a:rPr sz="900" spc="-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e</a:t>
            </a:r>
            <a:endParaRPr sz="900">
              <a:latin typeface="Myriad Pro"/>
              <a:cs typeface="Myriad Pro"/>
            </a:endParaRPr>
          </a:p>
          <a:p>
            <a:pPr marL="110489" indent="-98425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10489" algn="l"/>
              </a:tabLst>
            </a:pPr>
            <a:r>
              <a:rPr sz="900" spc="10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isk 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5" dirty="0" smtClean="0">
                <a:latin typeface="Myriad Pro"/>
                <a:cs typeface="Myriad Pro"/>
              </a:rPr>
              <a:t>ssessment</a:t>
            </a:r>
            <a:endParaRPr sz="900">
              <a:latin typeface="Myriad Pro"/>
              <a:cs typeface="Myriad Pro"/>
            </a:endParaRPr>
          </a:p>
          <a:p>
            <a:pPr marL="110489" indent="-98425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10489" algn="l"/>
              </a:tabLst>
            </a:pPr>
            <a:r>
              <a:rPr sz="900" spc="5" dirty="0" smtClean="0">
                <a:latin typeface="Myriad Pro"/>
                <a:cs typeface="Myriad Pro"/>
              </a:rPr>
              <a:t>Dr as 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eacher</a:t>
            </a:r>
            <a:endParaRPr sz="900">
              <a:latin typeface="Myriad Pro"/>
              <a:cs typeface="Myriad Pro"/>
            </a:endParaRPr>
          </a:p>
          <a:p>
            <a:pPr marL="110489" indent="-98425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10489" algn="l"/>
              </a:tabLst>
            </a:pPr>
            <a:r>
              <a:rPr sz="900" spc="-10" dirty="0" smtClean="0">
                <a:latin typeface="Myriad Pro"/>
                <a:cs typeface="Myriad Pro"/>
              </a:rPr>
              <a:t>L</a:t>
            </a:r>
            <a:r>
              <a:rPr sz="900" spc="5" dirty="0" smtClean="0">
                <a:latin typeface="Myriad Pro"/>
                <a:cs typeface="Myriad Pro"/>
              </a:rPr>
              <a:t>eadership</a:t>
            </a:r>
            <a:endParaRPr sz="900">
              <a:latin typeface="Myriad Pro"/>
              <a:cs typeface="Myriad Pro"/>
            </a:endParaRPr>
          </a:p>
          <a:p>
            <a:pPr marL="110489" indent="-98425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10489" algn="l"/>
              </a:tabLst>
            </a:pPr>
            <a:r>
              <a:rPr sz="900" spc="10" dirty="0" smtClean="0">
                <a:latin typeface="Myriad Pro"/>
                <a:cs typeface="Myriad Pro"/>
              </a:rPr>
              <a:t>BNF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2" name="object 22"/>
          <p:cNvSpPr txBox="1"/>
          <p:nvPr/>
        </p:nvSpPr>
        <p:spPr>
          <a:xfrm>
            <a:off x="852761" y="3469080"/>
            <a:ext cx="1999614" cy="12376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b="1" spc="-30" dirty="0" smtClean="0">
                <a:latin typeface="Myriad Pro"/>
                <a:cs typeface="Myriad Pro"/>
              </a:rPr>
              <a:t>C</a:t>
            </a:r>
            <a:r>
              <a:rPr sz="1350" b="1" spc="0" dirty="0" smtClean="0">
                <a:latin typeface="Myriad Pro"/>
                <a:cs typeface="Myriad Pro"/>
              </a:rPr>
              <a:t>ommuni</a:t>
            </a:r>
            <a:r>
              <a:rPr sz="1350" b="1" spc="5" dirty="0" smtClean="0">
                <a:latin typeface="Myriad Pro"/>
                <a:cs typeface="Myriad Pro"/>
              </a:rPr>
              <a:t>t</a:t>
            </a:r>
            <a:r>
              <a:rPr sz="1350" b="1" spc="0" dirty="0" smtClean="0">
                <a:latin typeface="Myriad Pro"/>
                <a:cs typeface="Myriad Pro"/>
              </a:rPr>
              <a:t>y/M</a:t>
            </a:r>
            <a:r>
              <a:rPr sz="1350" b="1" spc="-40" dirty="0" smtClean="0">
                <a:latin typeface="Myriad Pro"/>
                <a:cs typeface="Myriad Pro"/>
              </a:rPr>
              <a:t>D</a:t>
            </a:r>
            <a:r>
              <a:rPr sz="1350" b="1" spc="0" dirty="0" smtClean="0">
                <a:latin typeface="Myriad Pro"/>
                <a:cs typeface="Myriad Pro"/>
              </a:rPr>
              <a:t>T</a:t>
            </a:r>
            <a:endParaRPr sz="1350">
              <a:latin typeface="Myriad Pro"/>
              <a:cs typeface="Myriad Pro"/>
            </a:endParaRPr>
          </a:p>
          <a:p>
            <a:pPr marL="123189" marR="12700" indent="-111125">
              <a:lnSpc>
                <a:spcPct val="102000"/>
              </a:lnSpc>
              <a:spcBef>
                <a:spcPts val="295"/>
              </a:spcBef>
              <a:buSzPct val="83333"/>
              <a:buFont typeface="Wingdings"/>
              <a:buChar char=""/>
              <a:tabLst>
                <a:tab pos="135255" algn="l"/>
              </a:tabLst>
            </a:pPr>
            <a:r>
              <a:rPr sz="900" spc="5" dirty="0" smtClean="0">
                <a:latin typeface="Myriad Pro"/>
                <a:cs typeface="Myriad Pro"/>
              </a:rPr>
              <a:t>Special</a:t>
            </a:r>
            <a:r>
              <a:rPr sz="900" spc="10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y Liaison </a:t>
            </a:r>
            <a:r>
              <a:rPr sz="900" spc="10" dirty="0" smtClean="0">
                <a:latin typeface="Myriad Pro"/>
                <a:cs typeface="Myriad Pro"/>
              </a:rPr>
              <a:t>S</a:t>
            </a:r>
            <a:r>
              <a:rPr sz="900" spc="5" dirty="0" smtClean="0">
                <a:latin typeface="Myriad Pro"/>
                <a:cs typeface="Myriad Pro"/>
              </a:rPr>
              <a:t>e</a:t>
            </a:r>
            <a:r>
              <a:rPr sz="900" spc="2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vi</a:t>
            </a:r>
            <a:r>
              <a:rPr sz="900" spc="-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e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 </a:t>
            </a:r>
            <a:r>
              <a:rPr sz="900" spc="-5" dirty="0" smtClean="0">
                <a:latin typeface="Myriad Pro"/>
                <a:cs typeface="Myriad Pro"/>
              </a:rPr>
              <a:t>C</a:t>
            </a:r>
            <a:r>
              <a:rPr sz="900" spc="10" dirty="0" smtClean="0">
                <a:latin typeface="Myriad Pro"/>
                <a:cs typeface="Myriad Pro"/>
              </a:rPr>
              <a:t>ommunit</a:t>
            </a:r>
            <a:r>
              <a:rPr sz="900" spc="5" dirty="0" smtClean="0">
                <a:latin typeface="Myriad Pro"/>
                <a:cs typeface="Myriad Pro"/>
              </a:rPr>
              <a:t>y out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each clinics</a:t>
            </a:r>
            <a:endParaRPr sz="900">
              <a:latin typeface="Myriad Pro"/>
              <a:cs typeface="Myriad Pro"/>
            </a:endParaRPr>
          </a:p>
          <a:p>
            <a:pPr marL="123189" marR="217170" indent="-111125">
              <a:lnSpc>
                <a:spcPct val="102000"/>
              </a:lnSpc>
              <a:buSzPct val="83333"/>
              <a:buFont typeface="Wingdings"/>
              <a:buChar char=""/>
              <a:tabLst>
                <a:tab pos="135255" algn="l"/>
              </a:tabLst>
            </a:pPr>
            <a:r>
              <a:rPr sz="900" spc="5" dirty="0" smtClean="0">
                <a:latin typeface="Myriad Pro"/>
                <a:cs typeface="Myriad Pro"/>
              </a:rPr>
              <a:t>Distri</a:t>
            </a:r>
            <a:r>
              <a:rPr sz="900" spc="1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t nurse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 </a:t>
            </a:r>
            <a:r>
              <a:rPr sz="900" spc="5" dirty="0" smtClean="0">
                <a:latin typeface="Myriad Pro"/>
                <a:cs typeface="Myriad Pro"/>
              </a:rPr>
              <a:t> </a:t>
            </a:r>
            <a:r>
              <a:rPr sz="900" spc="10" dirty="0" smtClean="0">
                <a:latin typeface="Myriad Pro"/>
                <a:cs typeface="Myriad Pro"/>
              </a:rPr>
              <a:t>S</a:t>
            </a:r>
            <a:r>
              <a:rPr sz="900" spc="5" dirty="0" smtClean="0">
                <a:latin typeface="Myriad Pro"/>
                <a:cs typeface="Myriad Pro"/>
              </a:rPr>
              <a:t>ocial </a:t>
            </a:r>
            <a:r>
              <a:rPr sz="900" spc="0" dirty="0" smtClean="0">
                <a:latin typeface="Myriad Pro"/>
                <a:cs typeface="Myriad Pro"/>
              </a:rPr>
              <a:t>w</a:t>
            </a:r>
            <a:r>
              <a:rPr sz="900" spc="5" dirty="0" smtClean="0">
                <a:latin typeface="Myriad Pro"/>
                <a:cs typeface="Myriad Pro"/>
              </a:rPr>
              <a:t>orker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</a:t>
            </a:r>
            <a:r>
              <a:rPr sz="900" spc="5" dirty="0" smtClean="0">
                <a:latin typeface="Myriad Pro"/>
                <a:cs typeface="Myriad Pro"/>
              </a:rPr>
              <a:t> p</a:t>
            </a:r>
            <a:r>
              <a:rPr sz="900" spc="-5" dirty="0" smtClean="0">
                <a:latin typeface="Myriad Pro"/>
                <a:cs typeface="Myriad Pro"/>
              </a:rPr>
              <a:t>hy</a:t>
            </a:r>
            <a:r>
              <a:rPr sz="900" spc="5" dirty="0" smtClean="0">
                <a:latin typeface="Myriad Pro"/>
                <a:cs typeface="Myriad Pro"/>
              </a:rPr>
              <a:t>siothe</a:t>
            </a:r>
            <a:r>
              <a:rPr sz="900" spc="0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apist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 </a:t>
            </a:r>
            <a:r>
              <a:rPr sz="900" spc="-15" dirty="0" smtClean="0">
                <a:latin typeface="Myriad Pro"/>
                <a:cs typeface="Myriad Pro"/>
              </a:rPr>
              <a:t>O</a:t>
            </a:r>
            <a:r>
              <a:rPr sz="900" spc="-50" dirty="0" smtClean="0">
                <a:latin typeface="Myriad Pro"/>
                <a:cs typeface="Myriad Pro"/>
              </a:rPr>
              <a:t>T</a:t>
            </a:r>
            <a:r>
              <a:rPr sz="900" spc="0" dirty="0" smtClean="0">
                <a:latin typeface="Myriad Pro"/>
                <a:cs typeface="Myriad Pro"/>
              </a:rPr>
              <a:t>, </a:t>
            </a:r>
            <a:r>
              <a:rPr sz="900" spc="-5" dirty="0" smtClean="0">
                <a:latin typeface="Myriad Pro"/>
                <a:cs typeface="Myriad Pro"/>
              </a:rPr>
              <a:t>c</a:t>
            </a:r>
            <a:r>
              <a:rPr sz="900" spc="10" dirty="0" smtClean="0">
                <a:latin typeface="Myriad Pro"/>
                <a:cs typeface="Myriad Pro"/>
              </a:rPr>
              <a:t>ommunit</a:t>
            </a:r>
            <a:r>
              <a:rPr sz="900" spc="5" dirty="0" smtClean="0">
                <a:latin typeface="Myriad Pro"/>
                <a:cs typeface="Myriad Pro"/>
              </a:rPr>
              <a:t>y nursing </a:t>
            </a:r>
            <a:r>
              <a:rPr sz="900" spc="10" dirty="0" smtClean="0">
                <a:latin typeface="Myriad Pro"/>
                <a:cs typeface="Myriad Pro"/>
              </a:rPr>
              <a:t>home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 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esidential </a:t>
            </a:r>
            <a:r>
              <a:rPr sz="900" spc="10" dirty="0" smtClean="0">
                <a:latin typeface="Myriad Pro"/>
                <a:cs typeface="Myriad Pro"/>
              </a:rPr>
              <a:t>home</a:t>
            </a:r>
            <a:r>
              <a:rPr sz="900" spc="-10" dirty="0" smtClean="0">
                <a:latin typeface="Myriad Pro"/>
                <a:cs typeface="Myriad Pro"/>
              </a:rPr>
              <a:t>s</a:t>
            </a:r>
            <a:r>
              <a:rPr sz="900" spc="0" dirty="0" smtClean="0">
                <a:latin typeface="Myriad Pro"/>
                <a:cs typeface="Myriad Pro"/>
              </a:rPr>
              <a:t>,</a:t>
            </a:r>
            <a:r>
              <a:rPr sz="900" spc="5" dirty="0" smtClean="0">
                <a:latin typeface="Myriad Pro"/>
                <a:cs typeface="Myriad Pro"/>
              </a:rPr>
              <a:t> assis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ed living</a:t>
            </a:r>
            <a:endParaRPr sz="900">
              <a:latin typeface="Myriad Pro"/>
              <a:cs typeface="Myriad Pro"/>
            </a:endParaRPr>
          </a:p>
          <a:p>
            <a:pPr marL="135255" indent="-123189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35255" algn="l"/>
              </a:tabLst>
            </a:pPr>
            <a:r>
              <a:rPr sz="900" spc="5" dirty="0" smtClean="0">
                <a:latin typeface="Myriad Pro"/>
                <a:cs typeface="Myriad Pro"/>
              </a:rPr>
              <a:t>I</a:t>
            </a:r>
            <a:r>
              <a:rPr sz="900" spc="10" dirty="0" smtClean="0">
                <a:latin typeface="Myriad Pro"/>
                <a:cs typeface="Myriad Pro"/>
              </a:rPr>
              <a:t>mmedi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e discha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ge 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eams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3" name="object 23"/>
          <p:cNvSpPr txBox="1"/>
          <p:nvPr/>
        </p:nvSpPr>
        <p:spPr>
          <a:xfrm>
            <a:off x="1105656" y="5264108"/>
            <a:ext cx="1628775" cy="12376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b="1" spc="15" dirty="0" smtClean="0">
                <a:latin typeface="Myriad Pro"/>
                <a:cs typeface="Myriad Pro"/>
              </a:rPr>
              <a:t>O</a:t>
            </a:r>
            <a:r>
              <a:rPr sz="1350" b="1" spc="0" dirty="0" smtClean="0">
                <a:latin typeface="Myriad Pro"/>
                <a:cs typeface="Myriad Pro"/>
              </a:rPr>
              <a:t>ther </a:t>
            </a:r>
            <a:r>
              <a:rPr sz="1350" b="1" spc="5" dirty="0" smtClean="0">
                <a:latin typeface="Myriad Pro"/>
                <a:cs typeface="Myriad Pro"/>
              </a:rPr>
              <a:t>O</a:t>
            </a:r>
            <a:r>
              <a:rPr sz="1350" b="1" spc="0" dirty="0" smtClean="0">
                <a:latin typeface="Myriad Pro"/>
                <a:cs typeface="Myriad Pro"/>
              </a:rPr>
              <a:t>ppo</a:t>
            </a:r>
            <a:r>
              <a:rPr sz="1350" b="1" spc="25" dirty="0" smtClean="0">
                <a:latin typeface="Myriad Pro"/>
                <a:cs typeface="Myriad Pro"/>
              </a:rPr>
              <a:t>r</a:t>
            </a:r>
            <a:r>
              <a:rPr sz="1350" b="1" spc="0" dirty="0" smtClean="0">
                <a:latin typeface="Myriad Pro"/>
                <a:cs typeface="Myriad Pro"/>
              </a:rPr>
              <a:t>tunities</a:t>
            </a:r>
            <a:endParaRPr sz="1350">
              <a:latin typeface="Myriad Pro"/>
              <a:cs typeface="Myriad Pro"/>
            </a:endParaRPr>
          </a:p>
          <a:p>
            <a:pPr marL="135255" indent="-123189">
              <a:lnSpc>
                <a:spcPct val="100000"/>
              </a:lnSpc>
              <a:spcBef>
                <a:spcPts val="315"/>
              </a:spcBef>
              <a:buSzPct val="83333"/>
              <a:buFont typeface="Wingdings"/>
              <a:buChar char=""/>
              <a:tabLst>
                <a:tab pos="135255" algn="l"/>
              </a:tabLst>
            </a:pPr>
            <a:r>
              <a:rPr sz="900" spc="5" dirty="0" smtClean="0">
                <a:latin typeface="Myriad Pro"/>
                <a:cs typeface="Myriad Pro"/>
              </a:rPr>
              <a:t>A/</a:t>
            </a:r>
            <a:r>
              <a:rPr sz="900" spc="0" dirty="0" smtClean="0">
                <a:latin typeface="Myriad Pro"/>
                <a:cs typeface="Myriad Pro"/>
              </a:rPr>
              <a:t>E, </a:t>
            </a:r>
            <a:r>
              <a:rPr sz="900" spc="5" dirty="0" smtClean="0">
                <a:latin typeface="Myriad Pro"/>
                <a:cs typeface="Myriad Pro"/>
              </a:rPr>
              <a:t>or acu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e 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e</a:t>
            </a:r>
            <a:r>
              <a:rPr sz="900" spc="-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eiving unit</a:t>
            </a:r>
            <a:endParaRPr sz="900">
              <a:latin typeface="Myriad Pro"/>
              <a:cs typeface="Myriad Pro"/>
            </a:endParaRPr>
          </a:p>
          <a:p>
            <a:pPr marL="135255" indent="-123189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35255" algn="l"/>
              </a:tabLst>
            </a:pPr>
            <a:r>
              <a:rPr sz="900" spc="5" dirty="0" smtClean="0">
                <a:latin typeface="Myriad Pro"/>
                <a:cs typeface="Myriad Pro"/>
              </a:rPr>
              <a:t>Out of Hours in </a:t>
            </a:r>
            <a:r>
              <a:rPr sz="900" spc="10" dirty="0" smtClean="0">
                <a:latin typeface="Myriad Pro"/>
                <a:cs typeface="Myriad Pro"/>
              </a:rPr>
              <a:t>GP</a:t>
            </a:r>
            <a:endParaRPr sz="900">
              <a:latin typeface="Myriad Pro"/>
              <a:cs typeface="Myriad Pro"/>
            </a:endParaRPr>
          </a:p>
          <a:p>
            <a:pPr marL="135255" indent="-123189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35255" algn="l"/>
              </a:tabLst>
            </a:pPr>
            <a:r>
              <a:rPr sz="900" spc="5" dirty="0" smtClean="0">
                <a:latin typeface="Myriad Pro"/>
                <a:cs typeface="Myriad Pro"/>
              </a:rPr>
              <a:t>Outp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5" dirty="0" smtClean="0">
                <a:latin typeface="Myriad Pro"/>
                <a:cs typeface="Myriad Pro"/>
              </a:rPr>
              <a:t>tients/specialised clinics</a:t>
            </a:r>
            <a:endParaRPr sz="900">
              <a:latin typeface="Myriad Pro"/>
              <a:cs typeface="Myriad Pro"/>
            </a:endParaRPr>
          </a:p>
          <a:p>
            <a:pPr marL="135255" indent="-123189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35255" algn="l"/>
              </a:tabLst>
            </a:pPr>
            <a:r>
              <a:rPr sz="900" spc="-25" dirty="0" smtClean="0">
                <a:latin typeface="Myriad Pro"/>
                <a:cs typeface="Myriad Pro"/>
              </a:rPr>
              <a:t>F</a:t>
            </a:r>
            <a:r>
              <a:rPr sz="900" spc="5" dirty="0" smtClean="0">
                <a:latin typeface="Myriad Pro"/>
                <a:cs typeface="Myriad Pro"/>
              </a:rPr>
              <a:t>ormal 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eaching </a:t>
            </a:r>
            <a:r>
              <a:rPr sz="900" spc="10" dirty="0" smtClean="0">
                <a:latin typeface="Myriad Pro"/>
                <a:cs typeface="Myriad Pro"/>
              </a:rPr>
              <a:t>oppo</a:t>
            </a:r>
            <a:r>
              <a:rPr sz="900" spc="2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tunities</a:t>
            </a:r>
            <a:endParaRPr sz="900">
              <a:latin typeface="Myriad Pro"/>
              <a:cs typeface="Myriad Pro"/>
            </a:endParaRPr>
          </a:p>
          <a:p>
            <a:pPr marL="135255" indent="-123189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35255" algn="l"/>
              </a:tabLst>
            </a:pPr>
            <a:r>
              <a:rPr sz="900" spc="5" dirty="0" smtClean="0">
                <a:latin typeface="Myriad Pro"/>
                <a:cs typeface="Myriad Pro"/>
              </a:rPr>
              <a:t>Endos</a:t>
            </a:r>
            <a:r>
              <a:rPr sz="900" spc="-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o</a:t>
            </a:r>
            <a:r>
              <a:rPr sz="900" spc="0" dirty="0" smtClean="0">
                <a:latin typeface="Myriad Pro"/>
                <a:cs typeface="Myriad Pro"/>
              </a:rPr>
              <a:t>p</a:t>
            </a:r>
            <a:r>
              <a:rPr sz="900" spc="5" dirty="0" smtClean="0">
                <a:latin typeface="Myriad Pro"/>
                <a:cs typeface="Myriad Pro"/>
              </a:rPr>
              <a:t>y clinics</a:t>
            </a:r>
            <a:endParaRPr sz="900">
              <a:latin typeface="Myriad Pro"/>
              <a:cs typeface="Myriad Pro"/>
            </a:endParaRPr>
          </a:p>
          <a:p>
            <a:pPr marL="135255" indent="-123189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35255" algn="l"/>
              </a:tabLst>
            </a:pPr>
            <a:r>
              <a:rPr sz="900" spc="5" dirty="0" smtClean="0">
                <a:latin typeface="Myriad Pro"/>
                <a:cs typeface="Myriad Pro"/>
              </a:rPr>
              <a:t>I</a:t>
            </a:r>
            <a:r>
              <a:rPr sz="900" spc="10" dirty="0" smtClean="0">
                <a:latin typeface="Myriad Pro"/>
                <a:cs typeface="Myriad Pro"/>
              </a:rPr>
              <a:t>n</a:t>
            </a:r>
            <a:r>
              <a:rPr sz="900" spc="-10" dirty="0" smtClean="0">
                <a:latin typeface="Myriad Pro"/>
                <a:cs typeface="Myriad Pro"/>
              </a:rPr>
              <a:t>f</a:t>
            </a:r>
            <a:r>
              <a:rPr sz="900" spc="5" dirty="0" smtClean="0">
                <a:latin typeface="Myriad Pro"/>
                <a:cs typeface="Myriad Pro"/>
              </a:rPr>
              <a:t>e</a:t>
            </a:r>
            <a:r>
              <a:rPr sz="900" spc="1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tious diseases unit</a:t>
            </a:r>
            <a:endParaRPr sz="900">
              <a:latin typeface="Myriad Pro"/>
              <a:cs typeface="Myriad Pro"/>
            </a:endParaRPr>
          </a:p>
          <a:p>
            <a:pPr marL="135255" indent="-123189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35255" algn="l"/>
              </a:tabLst>
            </a:pPr>
            <a:r>
              <a:rPr sz="900" spc="5" dirty="0" smtClean="0">
                <a:latin typeface="Myriad Pro"/>
                <a:cs typeface="Myriad Pro"/>
              </a:rPr>
              <a:t>Hospi</a:t>
            </a:r>
            <a:r>
              <a:rPr sz="900" spc="-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e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4" name="object 24"/>
          <p:cNvSpPr txBox="1"/>
          <p:nvPr/>
        </p:nvSpPr>
        <p:spPr>
          <a:xfrm>
            <a:off x="4055928" y="825024"/>
            <a:ext cx="2460625" cy="15176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b="1" spc="-20" dirty="0" smtClean="0">
                <a:latin typeface="Myriad Pro"/>
                <a:cs typeface="Myriad Pro"/>
              </a:rPr>
              <a:t>A</a:t>
            </a:r>
            <a:r>
              <a:rPr sz="1350" b="1" spc="0" dirty="0" smtClean="0">
                <a:latin typeface="Myriad Pro"/>
                <a:cs typeface="Myriad Pro"/>
              </a:rPr>
              <a:t>cu</a:t>
            </a:r>
            <a:r>
              <a:rPr sz="1350" b="1" spc="-10" dirty="0" smtClean="0">
                <a:latin typeface="Myriad Pro"/>
                <a:cs typeface="Myriad Pro"/>
              </a:rPr>
              <a:t>t</a:t>
            </a:r>
            <a:r>
              <a:rPr sz="1350" b="1" spc="0" dirty="0" smtClean="0">
                <a:latin typeface="Myriad Pro"/>
                <a:cs typeface="Myriad Pro"/>
              </a:rPr>
              <a:t>e</a:t>
            </a:r>
            <a:endParaRPr sz="1350">
              <a:latin typeface="Myriad Pro"/>
              <a:cs typeface="Myriad Pro"/>
            </a:endParaRPr>
          </a:p>
          <a:p>
            <a:pPr marL="110489" indent="-98425">
              <a:lnSpc>
                <a:spcPct val="100000"/>
              </a:lnSpc>
              <a:spcBef>
                <a:spcPts val="315"/>
              </a:spcBef>
              <a:buSzPct val="83333"/>
              <a:buFont typeface="Wingdings"/>
              <a:buChar char=""/>
              <a:tabLst>
                <a:tab pos="110489" algn="l"/>
              </a:tabLst>
            </a:pPr>
            <a:r>
              <a:rPr sz="900" spc="5" dirty="0" smtClean="0">
                <a:latin typeface="Myriad Pro"/>
                <a:cs typeface="Myriad Pro"/>
              </a:rPr>
              <a:t>A</a:t>
            </a:r>
            <a:r>
              <a:rPr sz="900" spc="0" dirty="0" smtClean="0">
                <a:latin typeface="Myriad Pro"/>
                <a:cs typeface="Myriad Pro"/>
              </a:rPr>
              <a:t>l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e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ed </a:t>
            </a:r>
            <a:r>
              <a:rPr sz="900" spc="-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onscious st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e</a:t>
            </a:r>
            <a:endParaRPr sz="900">
              <a:latin typeface="Myriad Pro"/>
              <a:cs typeface="Myriad Pro"/>
            </a:endParaRPr>
          </a:p>
          <a:p>
            <a:pPr marL="110489" marR="12700" indent="-98425">
              <a:lnSpc>
                <a:spcPct val="102000"/>
              </a:lnSpc>
              <a:buSzPct val="83333"/>
              <a:buFont typeface="Wingdings"/>
              <a:buChar char=""/>
              <a:tabLst>
                <a:tab pos="110489" algn="l"/>
              </a:tabLst>
            </a:pP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5" dirty="0" smtClean="0">
                <a:latin typeface="Myriad Pro"/>
                <a:cs typeface="Myriad Pro"/>
              </a:rPr>
              <a:t>cu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e </a:t>
            </a:r>
            <a:r>
              <a:rPr sz="900" spc="0" dirty="0" smtClean="0">
                <a:latin typeface="Myriad Pro"/>
                <a:cs typeface="Myriad Pro"/>
              </a:rPr>
              <a:t>e</a:t>
            </a:r>
            <a:r>
              <a:rPr sz="900" spc="5" dirty="0" smtClean="0">
                <a:latin typeface="Myriad Pro"/>
                <a:cs typeface="Myriad Pro"/>
              </a:rPr>
              <a:t>xa</a:t>
            </a:r>
            <a:r>
              <a:rPr sz="900" spc="-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erb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5" dirty="0" smtClean="0">
                <a:latin typeface="Myriad Pro"/>
                <a:cs typeface="Myriad Pro"/>
              </a:rPr>
              <a:t>tions of ch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onic illness (including those trigge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ed </a:t>
            </a:r>
            <a:r>
              <a:rPr sz="900" spc="0" dirty="0" smtClean="0">
                <a:latin typeface="Myriad Pro"/>
                <a:cs typeface="Myriad Pro"/>
              </a:rPr>
              <a:t>b</a:t>
            </a:r>
            <a:r>
              <a:rPr sz="900" spc="5" dirty="0" smtClean="0">
                <a:latin typeface="Myriad Pro"/>
                <a:cs typeface="Myriad Pro"/>
              </a:rPr>
              <a:t>y ps</a:t>
            </a:r>
            <a:r>
              <a:rPr sz="900" spc="-5" dirty="0" smtClean="0">
                <a:latin typeface="Myriad Pro"/>
                <a:cs typeface="Myriad Pro"/>
              </a:rPr>
              <a:t>y</a:t>
            </a:r>
            <a:r>
              <a:rPr sz="900" spc="5" dirty="0" smtClean="0">
                <a:latin typeface="Myriad Pro"/>
                <a:cs typeface="Myriad Pro"/>
              </a:rPr>
              <a:t>ch</a:t>
            </a:r>
            <a:r>
              <a:rPr sz="900" spc="15" dirty="0" smtClean="0">
                <a:latin typeface="Myriad Pro"/>
                <a:cs typeface="Myriad Pro"/>
              </a:rPr>
              <a:t>o</a:t>
            </a:r>
            <a:r>
              <a:rPr sz="900" spc="5" dirty="0" smtClean="0">
                <a:latin typeface="Myriad Pro"/>
                <a:cs typeface="Myriad Pro"/>
              </a:rPr>
              <a:t>-social issues)</a:t>
            </a:r>
            <a:endParaRPr sz="900">
              <a:latin typeface="Myriad Pro"/>
              <a:cs typeface="Myriad Pro"/>
            </a:endParaRPr>
          </a:p>
          <a:p>
            <a:pPr marL="110489" indent="-98425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10489" algn="l"/>
              </a:tabLst>
            </a:pPr>
            <a:r>
              <a:rPr sz="900" spc="5" dirty="0" smtClean="0">
                <a:latin typeface="Myriad Pro"/>
                <a:cs typeface="Myriad Pro"/>
              </a:rPr>
              <a:t>Chest pain</a:t>
            </a:r>
            <a:endParaRPr sz="900">
              <a:latin typeface="Myriad Pro"/>
              <a:cs typeface="Myriad Pro"/>
            </a:endParaRPr>
          </a:p>
          <a:p>
            <a:pPr marL="110489" indent="-98425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10489" algn="l"/>
              </a:tabLst>
            </a:pPr>
            <a:r>
              <a:rPr sz="900" spc="20" dirty="0" smtClean="0">
                <a:latin typeface="Myriad Pro"/>
                <a:cs typeface="Myriad Pro"/>
              </a:rPr>
              <a:t>D</a:t>
            </a:r>
            <a:r>
              <a:rPr sz="900" spc="5" dirty="0" smtClean="0">
                <a:latin typeface="Myriad Pro"/>
                <a:cs typeface="Myriad Pro"/>
              </a:rPr>
              <a:t>ypsnoea</a:t>
            </a:r>
            <a:endParaRPr sz="900">
              <a:latin typeface="Myriad Pro"/>
              <a:cs typeface="Myriad Pro"/>
            </a:endParaRPr>
          </a:p>
          <a:p>
            <a:pPr marL="110489" indent="-98425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10489" algn="l"/>
              </a:tabLst>
            </a:pP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5" dirty="0" smtClean="0">
                <a:latin typeface="Myriad Pro"/>
                <a:cs typeface="Myriad Pro"/>
              </a:rPr>
              <a:t>cu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e metabolic disturban</a:t>
            </a:r>
            <a:r>
              <a:rPr sz="900" spc="-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e</a:t>
            </a:r>
            <a:endParaRPr sz="900">
              <a:latin typeface="Myriad Pro"/>
              <a:cs typeface="Myriad Pro"/>
            </a:endParaRPr>
          </a:p>
          <a:p>
            <a:pPr marL="110489" indent="-98425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10489" algn="l"/>
              </a:tabLst>
            </a:pPr>
            <a:r>
              <a:rPr sz="900" spc="-5" dirty="0" smtClean="0">
                <a:latin typeface="Myriad Pro"/>
                <a:cs typeface="Myriad Pro"/>
              </a:rPr>
              <a:t>A</a:t>
            </a:r>
            <a:r>
              <a:rPr sz="900" spc="5" dirty="0" smtClean="0">
                <a:latin typeface="Myriad Pro"/>
                <a:cs typeface="Myriad Pro"/>
              </a:rPr>
              <a:t>cu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e abdominal pain</a:t>
            </a:r>
            <a:endParaRPr sz="900">
              <a:latin typeface="Myriad Pro"/>
              <a:cs typeface="Myriad Pro"/>
            </a:endParaRPr>
          </a:p>
          <a:p>
            <a:pPr marL="110489" marR="384175" indent="-98425">
              <a:lnSpc>
                <a:spcPct val="102000"/>
              </a:lnSpc>
              <a:buSzPct val="83333"/>
              <a:buFont typeface="Wingdings"/>
              <a:buChar char=""/>
              <a:tabLst>
                <a:tab pos="110489" algn="l"/>
              </a:tabLst>
            </a:pPr>
            <a:r>
              <a:rPr sz="900" spc="10" dirty="0" smtClean="0">
                <a:latin typeface="Myriad Pro"/>
                <a:cs typeface="Myriad Pro"/>
              </a:rPr>
              <a:t>S</a:t>
            </a:r>
            <a:r>
              <a:rPr sz="900" spc="5" dirty="0" smtClean="0">
                <a:latin typeface="Myriad Pro"/>
                <a:cs typeface="Myriad Pro"/>
              </a:rPr>
              <a:t>equelae of A</a:t>
            </a:r>
            <a:r>
              <a:rPr sz="900" spc="0" dirty="0" smtClean="0">
                <a:latin typeface="Myriad Pro"/>
                <a:cs typeface="Myriad Pro"/>
              </a:rPr>
              <a:t>l</a:t>
            </a:r>
            <a:r>
              <a:rPr sz="900" spc="-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ohol </a:t>
            </a:r>
            <a:r>
              <a:rPr sz="900" spc="10" dirty="0" smtClean="0">
                <a:latin typeface="Myriad Pro"/>
                <a:cs typeface="Myriad Pro"/>
              </a:rPr>
              <a:t>&amp; </a:t>
            </a:r>
            <a:r>
              <a:rPr sz="900" spc="5" dirty="0" smtClean="0">
                <a:latin typeface="Myriad Pro"/>
                <a:cs typeface="Myriad Pro"/>
              </a:rPr>
              <a:t>substan</a:t>
            </a:r>
            <a:r>
              <a:rPr sz="900" spc="-5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e misus</a:t>
            </a:r>
            <a:r>
              <a:rPr sz="900" spc="-10" dirty="0" smtClean="0">
                <a:latin typeface="Myriad Pro"/>
                <a:cs typeface="Myriad Pro"/>
              </a:rPr>
              <a:t>e</a:t>
            </a:r>
            <a:r>
              <a:rPr sz="900" spc="0" dirty="0" smtClean="0">
                <a:latin typeface="Myriad Pro"/>
                <a:cs typeface="Myriad Pro"/>
              </a:rPr>
              <a:t>,</a:t>
            </a:r>
            <a:r>
              <a:rPr sz="900" spc="5" dirty="0" smtClean="0">
                <a:latin typeface="Myriad Pro"/>
                <a:cs typeface="Myriad Pro"/>
              </a:rPr>
              <a:t> including </a:t>
            </a:r>
            <a:r>
              <a:rPr sz="900" spc="0" dirty="0" smtClean="0">
                <a:latin typeface="Myriad Pro"/>
                <a:cs typeface="Myriad Pro"/>
              </a:rPr>
              <a:t>o</a:t>
            </a:r>
            <a:r>
              <a:rPr sz="900" spc="-5" dirty="0" smtClean="0">
                <a:latin typeface="Myriad Pro"/>
                <a:cs typeface="Myriad Pro"/>
              </a:rPr>
              <a:t>v</a:t>
            </a:r>
            <a:r>
              <a:rPr sz="900" spc="5" dirty="0" smtClean="0">
                <a:latin typeface="Myriad Pro"/>
                <a:cs typeface="Myriad Pro"/>
              </a:rPr>
              <a:t>e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dose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5" name="object 25"/>
          <p:cNvSpPr txBox="1"/>
          <p:nvPr/>
        </p:nvSpPr>
        <p:spPr>
          <a:xfrm>
            <a:off x="7951672" y="3529353"/>
            <a:ext cx="1758314" cy="12376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350" b="1" spc="-110" dirty="0" smtClean="0">
                <a:latin typeface="Myriad Pro"/>
                <a:cs typeface="Myriad Pro"/>
              </a:rPr>
              <a:t>T</a:t>
            </a:r>
            <a:r>
              <a:rPr sz="1350" b="1" spc="0" dirty="0" smtClean="0">
                <a:latin typeface="Myriad Pro"/>
                <a:cs typeface="Myriad Pro"/>
              </a:rPr>
              <a:t>echni</a:t>
            </a:r>
            <a:r>
              <a:rPr sz="1350" b="1" spc="5" dirty="0" smtClean="0">
                <a:latin typeface="Myriad Pro"/>
                <a:cs typeface="Myriad Pro"/>
              </a:rPr>
              <a:t>c</a:t>
            </a:r>
            <a:r>
              <a:rPr sz="1350" b="1" spc="0" dirty="0" smtClean="0">
                <a:latin typeface="Myriad Pro"/>
                <a:cs typeface="Myriad Pro"/>
              </a:rPr>
              <a:t>al </a:t>
            </a:r>
            <a:r>
              <a:rPr sz="1350" b="1" spc="-10" dirty="0" smtClean="0">
                <a:latin typeface="Myriad Pro"/>
                <a:cs typeface="Myriad Pro"/>
              </a:rPr>
              <a:t>S</a:t>
            </a:r>
            <a:r>
              <a:rPr sz="1350" b="1" spc="10" dirty="0" smtClean="0">
                <a:latin typeface="Myriad Pro"/>
                <a:cs typeface="Myriad Pro"/>
              </a:rPr>
              <a:t>k</a:t>
            </a:r>
            <a:r>
              <a:rPr sz="1350" b="1" spc="0" dirty="0" smtClean="0">
                <a:latin typeface="Myriad Pro"/>
                <a:cs typeface="Myriad Pro"/>
              </a:rPr>
              <a:t>ills</a:t>
            </a:r>
            <a:endParaRPr sz="1350">
              <a:latin typeface="Myriad Pro"/>
              <a:cs typeface="Myriad Pro"/>
            </a:endParaRPr>
          </a:p>
          <a:p>
            <a:pPr marL="123189" marR="165100" indent="-111125">
              <a:lnSpc>
                <a:spcPct val="102000"/>
              </a:lnSpc>
              <a:spcBef>
                <a:spcPts val="295"/>
              </a:spcBef>
              <a:buSzPct val="83333"/>
              <a:buFont typeface="Wingdings"/>
              <a:buChar char=""/>
              <a:tabLst>
                <a:tab pos="123189" algn="l"/>
              </a:tabLst>
            </a:pPr>
            <a:r>
              <a:rPr sz="900" spc="5" dirty="0" smtClean="0">
                <a:latin typeface="Myriad Pro"/>
                <a:cs typeface="Myriad Pro"/>
              </a:rPr>
              <a:t>IV cannulis</a:t>
            </a:r>
            <a:r>
              <a:rPr sz="900" spc="0" dirty="0" smtClean="0">
                <a:latin typeface="Myriad Pro"/>
                <a:cs typeface="Myriad Pro"/>
              </a:rPr>
              <a:t>a</a:t>
            </a:r>
            <a:r>
              <a:rPr sz="900" spc="5" dirty="0" smtClean="0">
                <a:latin typeface="Myriad Pro"/>
                <a:cs typeface="Myriad Pro"/>
              </a:rPr>
              <a:t>tion and antibiotic p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epa</a:t>
            </a:r>
            <a:r>
              <a:rPr sz="900" spc="0" dirty="0" smtClean="0">
                <a:latin typeface="Myriad Pro"/>
                <a:cs typeface="Myriad Pro"/>
              </a:rPr>
              <a:t>ra</a:t>
            </a:r>
            <a:r>
              <a:rPr sz="900" spc="5" dirty="0" smtClean="0">
                <a:latin typeface="Myriad Pro"/>
                <a:cs typeface="Myriad Pro"/>
              </a:rPr>
              <a:t>tion</a:t>
            </a:r>
            <a:endParaRPr sz="900">
              <a:latin typeface="Myriad Pro"/>
              <a:cs typeface="Myriad Pro"/>
            </a:endParaRPr>
          </a:p>
          <a:p>
            <a:pPr marL="123189" indent="-111125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23189" algn="l"/>
              </a:tabLst>
            </a:pPr>
            <a:r>
              <a:rPr sz="900" spc="5" dirty="0" smtClean="0">
                <a:latin typeface="Myriad Pro"/>
                <a:cs typeface="Myriad Pro"/>
              </a:rPr>
              <a:t>E</a:t>
            </a:r>
            <a:r>
              <a:rPr sz="900" spc="-10" dirty="0" smtClean="0">
                <a:latin typeface="Myriad Pro"/>
                <a:cs typeface="Myriad Pro"/>
              </a:rPr>
              <a:t>C</a:t>
            </a:r>
            <a:r>
              <a:rPr sz="900" spc="5" dirty="0" smtClean="0">
                <a:latin typeface="Myriad Pro"/>
                <a:cs typeface="Myriad Pro"/>
              </a:rPr>
              <a:t>G/ BP</a:t>
            </a:r>
            <a:endParaRPr sz="900">
              <a:latin typeface="Myriad Pro"/>
              <a:cs typeface="Myriad Pro"/>
            </a:endParaRPr>
          </a:p>
          <a:p>
            <a:pPr marL="123189" indent="-111125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23189" algn="l"/>
              </a:tabLst>
            </a:pPr>
            <a:r>
              <a:rPr sz="900" spc="5" dirty="0" smtClean="0">
                <a:latin typeface="Myriad Pro"/>
                <a:cs typeface="Myriad Pro"/>
              </a:rPr>
              <a:t>Spi</a:t>
            </a:r>
            <a:r>
              <a:rPr sz="900" spc="-5" dirty="0" smtClean="0">
                <a:latin typeface="Myriad Pro"/>
                <a:cs typeface="Myriad Pro"/>
              </a:rPr>
              <a:t>r</a:t>
            </a:r>
            <a:r>
              <a:rPr sz="900" spc="10" dirty="0" smtClean="0">
                <a:latin typeface="Myriad Pro"/>
                <a:cs typeface="Myriad Pro"/>
              </a:rPr>
              <a:t>omet</a:t>
            </a:r>
            <a:r>
              <a:rPr sz="900" spc="2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y </a:t>
            </a:r>
            <a:r>
              <a:rPr sz="900" spc="10" dirty="0" smtClean="0">
                <a:latin typeface="Myriad Pro"/>
                <a:cs typeface="Myriad Pro"/>
              </a:rPr>
              <a:t>&amp; </a:t>
            </a:r>
            <a:r>
              <a:rPr sz="900" spc="5" dirty="0" smtClean="0">
                <a:latin typeface="Myriad Pro"/>
                <a:cs typeface="Myriad Pro"/>
              </a:rPr>
              <a:t>inhaler 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echniques</a:t>
            </a:r>
            <a:endParaRPr sz="900">
              <a:latin typeface="Myriad Pro"/>
              <a:cs typeface="Myriad Pro"/>
            </a:endParaRPr>
          </a:p>
          <a:p>
            <a:pPr marL="123189" indent="-111125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23189" algn="l"/>
              </a:tabLst>
            </a:pPr>
            <a:r>
              <a:rPr sz="900" spc="10" dirty="0" smtClean="0">
                <a:latin typeface="Myriad Pro"/>
                <a:cs typeface="Myriad Pro"/>
              </a:rPr>
              <a:t>BM 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esting</a:t>
            </a:r>
            <a:endParaRPr sz="900">
              <a:latin typeface="Myriad Pro"/>
              <a:cs typeface="Myriad Pro"/>
            </a:endParaRPr>
          </a:p>
          <a:p>
            <a:pPr marL="123189" indent="-111125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23189" algn="l"/>
              </a:tabLst>
            </a:pPr>
            <a:r>
              <a:rPr sz="900" spc="5" dirty="0" smtClean="0">
                <a:latin typeface="Myriad Pro"/>
                <a:cs typeface="Myriad Pro"/>
              </a:rPr>
              <a:t>ima</a:t>
            </a:r>
            <a:r>
              <a:rPr sz="900" spc="0" dirty="0" smtClean="0">
                <a:latin typeface="Myriad Pro"/>
                <a:cs typeface="Myriad Pro"/>
              </a:rPr>
              <a:t>g</a:t>
            </a:r>
            <a:r>
              <a:rPr sz="900" spc="5" dirty="0" smtClean="0">
                <a:latin typeface="Myriad Pro"/>
                <a:cs typeface="Myriad Pro"/>
              </a:rPr>
              <a:t>ing</a:t>
            </a:r>
            <a:endParaRPr sz="900">
              <a:latin typeface="Myriad Pro"/>
              <a:cs typeface="Myriad Pro"/>
            </a:endParaRPr>
          </a:p>
          <a:p>
            <a:pPr marL="123189" indent="-111125">
              <a:lnSpc>
                <a:spcPct val="100000"/>
              </a:lnSpc>
              <a:spcBef>
                <a:spcPts val="20"/>
              </a:spcBef>
              <a:buSzPct val="83333"/>
              <a:buFont typeface="Wingdings"/>
              <a:buChar char=""/>
              <a:tabLst>
                <a:tab pos="123189" algn="l"/>
              </a:tabLst>
            </a:pPr>
            <a:r>
              <a:rPr sz="900" spc="5" dirty="0" smtClean="0">
                <a:latin typeface="Myriad Pro"/>
                <a:cs typeface="Myriad Pro"/>
              </a:rPr>
              <a:t>senso</a:t>
            </a:r>
            <a:r>
              <a:rPr sz="900" spc="25" dirty="0" smtClean="0">
                <a:latin typeface="Myriad Pro"/>
                <a:cs typeface="Myriad Pro"/>
              </a:rPr>
              <a:t>r</a:t>
            </a:r>
            <a:r>
              <a:rPr sz="900" spc="5" dirty="0" smtClean="0">
                <a:latin typeface="Myriad Pro"/>
                <a:cs typeface="Myriad Pro"/>
              </a:rPr>
              <a:t>y </a:t>
            </a:r>
            <a:r>
              <a:rPr sz="900" spc="-5" dirty="0" smtClean="0">
                <a:latin typeface="Myriad Pro"/>
                <a:cs typeface="Myriad Pro"/>
              </a:rPr>
              <a:t>t</a:t>
            </a:r>
            <a:r>
              <a:rPr sz="900" spc="5" dirty="0" smtClean="0">
                <a:latin typeface="Myriad Pro"/>
                <a:cs typeface="Myriad Pro"/>
              </a:rPr>
              <a:t>esting including hearing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6" name="object 26"/>
          <p:cNvSpPr txBox="1"/>
          <p:nvPr/>
        </p:nvSpPr>
        <p:spPr>
          <a:xfrm>
            <a:off x="1438069" y="2021201"/>
            <a:ext cx="1805305" cy="8369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ts val="1450"/>
              </a:lnSpc>
            </a:pPr>
            <a:r>
              <a:rPr sz="1350" b="1" dirty="0" smtClean="0">
                <a:latin typeface="Myriad Pro"/>
                <a:cs typeface="Myriad Pro"/>
              </a:rPr>
              <a:t>Multiple c</a:t>
            </a:r>
            <a:r>
              <a:rPr sz="1350" b="1" spc="-15" dirty="0" smtClean="0">
                <a:latin typeface="Myriad Pro"/>
                <a:cs typeface="Myriad Pro"/>
              </a:rPr>
              <a:t>r</a:t>
            </a:r>
            <a:r>
              <a:rPr sz="1350" b="1" spc="0" dirty="0" smtClean="0">
                <a:latin typeface="Myriad Pro"/>
                <a:cs typeface="Myriad Pro"/>
              </a:rPr>
              <a:t>oss </a:t>
            </a:r>
            <a:r>
              <a:rPr sz="1350" b="1" spc="-15" dirty="0" smtClean="0">
                <a:latin typeface="Myriad Pro"/>
                <a:cs typeface="Myriad Pro"/>
              </a:rPr>
              <a:t>o</a:t>
            </a:r>
            <a:r>
              <a:rPr sz="1350" b="1" spc="-25" dirty="0" smtClean="0">
                <a:latin typeface="Myriad Pro"/>
                <a:cs typeface="Myriad Pro"/>
              </a:rPr>
              <a:t>v</a:t>
            </a:r>
            <a:r>
              <a:rPr sz="1350" b="1" spc="0" dirty="0" smtClean="0">
                <a:latin typeface="Myriad Pro"/>
                <a:cs typeface="Myriad Pro"/>
              </a:rPr>
              <a:t>er special</a:t>
            </a:r>
            <a:r>
              <a:rPr sz="1350" b="1" spc="5" dirty="0" smtClean="0">
                <a:latin typeface="Myriad Pro"/>
                <a:cs typeface="Myriad Pro"/>
              </a:rPr>
              <a:t>t</a:t>
            </a:r>
            <a:r>
              <a:rPr sz="1350" b="1" spc="0" dirty="0" smtClean="0">
                <a:latin typeface="Myriad Pro"/>
                <a:cs typeface="Myriad Pro"/>
              </a:rPr>
              <a:t>y oppo</a:t>
            </a:r>
            <a:r>
              <a:rPr sz="1350" b="1" spc="25" dirty="0" smtClean="0">
                <a:latin typeface="Myriad Pro"/>
                <a:cs typeface="Myriad Pro"/>
              </a:rPr>
              <a:t>r</a:t>
            </a:r>
            <a:r>
              <a:rPr sz="1350" b="1" spc="0" dirty="0" smtClean="0">
                <a:latin typeface="Myriad Pro"/>
                <a:cs typeface="Myriad Pro"/>
              </a:rPr>
              <a:t>tunities</a:t>
            </a:r>
            <a:endParaRPr sz="1350">
              <a:latin typeface="Myriad Pro"/>
              <a:cs typeface="Myriad Pro"/>
            </a:endParaRPr>
          </a:p>
          <a:p>
            <a:pPr marL="12700" marR="168275">
              <a:lnSpc>
                <a:spcPct val="102000"/>
              </a:lnSpc>
              <a:spcBef>
                <a:spcPts val="275"/>
              </a:spcBef>
            </a:pPr>
            <a:r>
              <a:rPr sz="900" b="1" spc="15" dirty="0" smtClean="0">
                <a:latin typeface="Myriad Pro"/>
                <a:cs typeface="Myriad Pro"/>
              </a:rPr>
              <a:t>B</a:t>
            </a:r>
            <a:r>
              <a:rPr sz="900" b="1" spc="5" dirty="0" smtClean="0">
                <a:latin typeface="Myriad Pro"/>
                <a:cs typeface="Myriad Pro"/>
              </a:rPr>
              <a:t>e </a:t>
            </a:r>
            <a:r>
              <a:rPr sz="900" b="1" spc="-10" dirty="0" smtClean="0">
                <a:latin typeface="Myriad Pro"/>
                <a:cs typeface="Myriad Pro"/>
              </a:rPr>
              <a:t>a</a:t>
            </a:r>
            <a:r>
              <a:rPr sz="900" b="1" spc="0" dirty="0" smtClean="0">
                <a:latin typeface="Myriad Pro"/>
                <a:cs typeface="Myriad Pro"/>
              </a:rPr>
              <a:t>w</a:t>
            </a:r>
            <a:r>
              <a:rPr sz="900" b="1" spc="5" dirty="0" smtClean="0">
                <a:latin typeface="Myriad Pro"/>
                <a:cs typeface="Myriad Pro"/>
              </a:rPr>
              <a:t>a</a:t>
            </a:r>
            <a:r>
              <a:rPr sz="900" b="1" spc="-5" dirty="0" smtClean="0">
                <a:latin typeface="Myriad Pro"/>
                <a:cs typeface="Myriad Pro"/>
              </a:rPr>
              <a:t>r</a:t>
            </a:r>
            <a:r>
              <a:rPr sz="900" b="1" spc="5" dirty="0" smtClean="0">
                <a:latin typeface="Myriad Pro"/>
                <a:cs typeface="Myriad Pro"/>
              </a:rPr>
              <a:t>e of all </a:t>
            </a:r>
            <a:r>
              <a:rPr sz="900" b="1" spc="10" dirty="0" smtClean="0">
                <a:latin typeface="Myriad Pro"/>
                <a:cs typeface="Myriad Pro"/>
              </a:rPr>
              <a:t>oppo</a:t>
            </a:r>
            <a:r>
              <a:rPr sz="900" b="1" spc="20" dirty="0" smtClean="0">
                <a:latin typeface="Myriad Pro"/>
                <a:cs typeface="Myriad Pro"/>
              </a:rPr>
              <a:t>r</a:t>
            </a:r>
            <a:r>
              <a:rPr sz="900" b="1" spc="5" dirty="0" smtClean="0">
                <a:latin typeface="Myriad Pro"/>
                <a:cs typeface="Myriad Pro"/>
              </a:rPr>
              <a:t>tunities of</a:t>
            </a:r>
            <a:r>
              <a:rPr sz="900" b="1" spc="0" dirty="0" smtClean="0">
                <a:latin typeface="Myriad Pro"/>
                <a:cs typeface="Myriad Pro"/>
              </a:rPr>
              <a:t> </a:t>
            </a:r>
            <a:r>
              <a:rPr sz="900" b="1" spc="-10" dirty="0" smtClean="0">
                <a:latin typeface="Myriad Pro"/>
                <a:cs typeface="Myriad Pro"/>
              </a:rPr>
              <a:t>e</a:t>
            </a:r>
            <a:r>
              <a:rPr sz="900" b="1" spc="5" dirty="0" smtClean="0">
                <a:latin typeface="Myriad Pro"/>
                <a:cs typeface="Myriad Pro"/>
              </a:rPr>
              <a:t>xposu</a:t>
            </a:r>
            <a:r>
              <a:rPr sz="900" b="1" spc="-5" dirty="0" smtClean="0">
                <a:latin typeface="Myriad Pro"/>
                <a:cs typeface="Myriad Pro"/>
              </a:rPr>
              <a:t>r</a:t>
            </a:r>
            <a:r>
              <a:rPr sz="900" b="1" spc="5" dirty="0" smtClean="0">
                <a:latin typeface="Myriad Pro"/>
                <a:cs typeface="Myriad Pro"/>
              </a:rPr>
              <a:t>e </a:t>
            </a:r>
            <a:r>
              <a:rPr sz="900" b="1" spc="0" dirty="0" smtClean="0">
                <a:latin typeface="Myriad Pro"/>
                <a:cs typeface="Myriad Pro"/>
              </a:rPr>
              <a:t>t</a:t>
            </a:r>
            <a:r>
              <a:rPr sz="900" b="1" spc="10" dirty="0" smtClean="0">
                <a:latin typeface="Myriad Pro"/>
                <a:cs typeface="Myriad Pro"/>
              </a:rPr>
              <a:t>o </a:t>
            </a:r>
            <a:r>
              <a:rPr sz="900" b="1" spc="5" dirty="0" smtClean="0">
                <a:latin typeface="Myriad Pro"/>
                <a:cs typeface="Myriad Pro"/>
              </a:rPr>
              <a:t>other specialties</a:t>
            </a:r>
            <a:endParaRPr sz="90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900" b="1" spc="-10" dirty="0" smtClean="0">
                <a:latin typeface="Myriad Pro"/>
                <a:cs typeface="Myriad Pro"/>
              </a:rPr>
              <a:t>e</a:t>
            </a:r>
            <a:r>
              <a:rPr sz="900" b="1" spc="0" dirty="0" smtClean="0">
                <a:latin typeface="Myriad Pro"/>
                <a:cs typeface="Myriad Pro"/>
              </a:rPr>
              <a:t>.</a:t>
            </a:r>
            <a:r>
              <a:rPr sz="900" b="1" spc="-10" dirty="0" smtClean="0">
                <a:latin typeface="Myriad Pro"/>
                <a:cs typeface="Myriad Pro"/>
              </a:rPr>
              <a:t>g</a:t>
            </a:r>
            <a:r>
              <a:rPr sz="900" b="1" spc="0" dirty="0" smtClean="0">
                <a:latin typeface="Myriad Pro"/>
                <a:cs typeface="Myriad Pro"/>
              </a:rPr>
              <a:t>. </a:t>
            </a:r>
            <a:r>
              <a:rPr sz="900" b="1" spc="10" dirty="0" smtClean="0">
                <a:latin typeface="Myriad Pro"/>
                <a:cs typeface="Myriad Pro"/>
              </a:rPr>
              <a:t>derm</a:t>
            </a:r>
            <a:r>
              <a:rPr sz="900" b="1" spc="-5" dirty="0" smtClean="0">
                <a:latin typeface="Myriad Pro"/>
                <a:cs typeface="Myriad Pro"/>
              </a:rPr>
              <a:t>a</a:t>
            </a:r>
            <a:r>
              <a:rPr sz="900" b="1" spc="0" dirty="0" smtClean="0">
                <a:latin typeface="Myriad Pro"/>
                <a:cs typeface="Myriad Pro"/>
              </a:rPr>
              <a:t>t</a:t>
            </a:r>
            <a:r>
              <a:rPr sz="900" b="1" spc="5" dirty="0" smtClean="0">
                <a:latin typeface="Myriad Pro"/>
                <a:cs typeface="Myriad Pro"/>
              </a:rPr>
              <a:t>ology</a:t>
            </a:r>
            <a:endParaRPr sz="900">
              <a:latin typeface="Myriad Pro"/>
              <a:cs typeface="Myriad Pro"/>
            </a:endParaRPr>
          </a:p>
        </p:txBody>
      </p:sp>
      <p:sp>
        <p:nvSpPr>
          <p:cNvPr id="37" name="object 27"/>
          <p:cNvSpPr/>
          <p:nvPr/>
        </p:nvSpPr>
        <p:spPr>
          <a:xfrm>
            <a:off x="0" y="708004"/>
            <a:ext cx="3304410" cy="457568"/>
          </a:xfrm>
          <a:custGeom>
            <a:avLst/>
            <a:gdLst/>
            <a:ahLst/>
            <a:cxnLst/>
            <a:rect l="l" t="t" r="r" b="b"/>
            <a:pathLst>
              <a:path w="3304410" h="457568">
                <a:moveTo>
                  <a:pt x="0" y="457568"/>
                </a:moveTo>
                <a:lnTo>
                  <a:pt x="3147046" y="457352"/>
                </a:lnTo>
                <a:lnTo>
                  <a:pt x="3193896" y="455841"/>
                </a:lnTo>
                <a:lnTo>
                  <a:pt x="3245145" y="448311"/>
                </a:lnTo>
                <a:lnTo>
                  <a:pt x="3284763" y="421647"/>
                </a:lnTo>
                <a:lnTo>
                  <a:pt x="3298607" y="383514"/>
                </a:lnTo>
                <a:lnTo>
                  <a:pt x="3303708" y="324978"/>
                </a:lnTo>
                <a:lnTo>
                  <a:pt x="3304410" y="272461"/>
                </a:lnTo>
                <a:lnTo>
                  <a:pt x="3304410" y="185107"/>
                </a:lnTo>
                <a:lnTo>
                  <a:pt x="3304221" y="157391"/>
                </a:lnTo>
                <a:lnTo>
                  <a:pt x="3302709" y="110540"/>
                </a:lnTo>
                <a:lnTo>
                  <a:pt x="3295180" y="59291"/>
                </a:lnTo>
                <a:lnTo>
                  <a:pt x="3268516" y="19673"/>
                </a:lnTo>
                <a:lnTo>
                  <a:pt x="3230383" y="5829"/>
                </a:lnTo>
                <a:lnTo>
                  <a:pt x="3171847" y="728"/>
                </a:lnTo>
                <a:lnTo>
                  <a:pt x="0" y="0"/>
                </a:lnTo>
                <a:lnTo>
                  <a:pt x="0" y="457568"/>
                </a:lnTo>
              </a:path>
            </a:pathLst>
          </a:custGeom>
          <a:solidFill>
            <a:srgbClr val="B0E2F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28"/>
          <p:cNvSpPr txBox="1"/>
          <p:nvPr/>
        </p:nvSpPr>
        <p:spPr>
          <a:xfrm>
            <a:off x="350136" y="734941"/>
            <a:ext cx="2766695" cy="3663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300" spc="-80" dirty="0" smtClean="0">
                <a:solidFill>
                  <a:srgbClr val="002F62"/>
                </a:solidFill>
                <a:latin typeface="Myriad Pro"/>
                <a:cs typeface="Myriad Pro"/>
              </a:rPr>
              <a:t>L</a:t>
            </a:r>
            <a:r>
              <a:rPr sz="2300" spc="-50" dirty="0" smtClean="0">
                <a:solidFill>
                  <a:srgbClr val="002F62"/>
                </a:solidFill>
                <a:latin typeface="Myriad Pro"/>
                <a:cs typeface="Myriad Pro"/>
              </a:rPr>
              <a:t>ea</a:t>
            </a:r>
            <a:r>
              <a:rPr sz="2300" spc="-40" dirty="0" smtClean="0">
                <a:solidFill>
                  <a:srgbClr val="002F62"/>
                </a:solidFill>
                <a:latin typeface="Myriad Pro"/>
                <a:cs typeface="Myriad Pro"/>
              </a:rPr>
              <a:t>r</a:t>
            </a:r>
            <a:r>
              <a:rPr sz="2300" spc="-50" dirty="0" smtClean="0">
                <a:solidFill>
                  <a:srgbClr val="002F62"/>
                </a:solidFill>
                <a:latin typeface="Myriad Pro"/>
                <a:cs typeface="Myriad Pro"/>
              </a:rPr>
              <a:t>nin</a:t>
            </a:r>
            <a:r>
              <a:rPr sz="2300" spc="0" dirty="0" smtClean="0">
                <a:solidFill>
                  <a:srgbClr val="002F62"/>
                </a:solidFill>
                <a:latin typeface="Myriad Pro"/>
                <a:cs typeface="Myriad Pro"/>
              </a:rPr>
              <a:t>g</a:t>
            </a:r>
            <a:r>
              <a:rPr sz="2300" spc="-90" dirty="0" smtClean="0">
                <a:solidFill>
                  <a:srgbClr val="002F62"/>
                </a:solidFill>
                <a:latin typeface="Myriad Pro"/>
                <a:cs typeface="Myriad Pro"/>
              </a:rPr>
              <a:t> </a:t>
            </a:r>
            <a:r>
              <a:rPr sz="2300" spc="-50" dirty="0" smtClean="0">
                <a:solidFill>
                  <a:srgbClr val="002F62"/>
                </a:solidFill>
                <a:latin typeface="Myriad Pro"/>
                <a:cs typeface="Myriad Pro"/>
              </a:rPr>
              <a:t>Oppo</a:t>
            </a:r>
            <a:r>
              <a:rPr sz="2300" spc="5" dirty="0" smtClean="0">
                <a:solidFill>
                  <a:srgbClr val="002F62"/>
                </a:solidFill>
                <a:latin typeface="Myriad Pro"/>
                <a:cs typeface="Myriad Pro"/>
              </a:rPr>
              <a:t>r</a:t>
            </a:r>
            <a:r>
              <a:rPr sz="2300" spc="-50" dirty="0" smtClean="0">
                <a:solidFill>
                  <a:srgbClr val="002F62"/>
                </a:solidFill>
                <a:latin typeface="Myriad Pro"/>
                <a:cs typeface="Myriad Pro"/>
              </a:rPr>
              <a:t>tunities</a:t>
            </a:r>
            <a:endParaRPr sz="2300">
              <a:latin typeface="Myriad Pro"/>
              <a:cs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5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9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rl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lang="en-US" sz="1050" spc="-75" dirty="0" smtClean="0">
                <a:solidFill>
                  <a:srgbClr val="FFFFFF"/>
                </a:solidFill>
                <a:latin typeface="Arial"/>
                <a:cs typeface="Arial"/>
              </a:rPr>
              <a:t>  / R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531278" y="3868381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531278" y="410238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8" y="4336383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31278" y="457038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531278" y="4804383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531278" y="5045881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531278" y="567834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531278" y="611280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531278" y="6332404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 txBox="1"/>
          <p:nvPr/>
        </p:nvSpPr>
        <p:spPr>
          <a:xfrm>
            <a:off x="444500" y="800446"/>
            <a:ext cx="9733915" cy="19907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3335">
              <a:lnSpc>
                <a:spcPct val="100000"/>
              </a:lnSpc>
            </a:pPr>
            <a:r>
              <a:rPr sz="2500" spc="-80" dirty="0" smtClean="0">
                <a:solidFill>
                  <a:srgbClr val="002F62"/>
                </a:solidFill>
                <a:latin typeface="Myriad Pro"/>
                <a:cs typeface="Myriad Pro"/>
              </a:rPr>
              <a:t>C</a:t>
            </a:r>
            <a:r>
              <a:rPr sz="2500" spc="-65" dirty="0" smtClean="0">
                <a:solidFill>
                  <a:srgbClr val="002F62"/>
                </a:solidFill>
                <a:latin typeface="Myriad Pro"/>
                <a:cs typeface="Myriad Pro"/>
              </a:rPr>
              <a:t>onfiden</a:t>
            </a:r>
            <a:r>
              <a:rPr sz="2500" spc="-80" dirty="0" smtClean="0">
                <a:solidFill>
                  <a:srgbClr val="002F62"/>
                </a:solidFill>
                <a:latin typeface="Myriad Pro"/>
                <a:cs typeface="Myriad Pro"/>
              </a:rPr>
              <a:t>c</a:t>
            </a:r>
            <a:r>
              <a:rPr sz="2500" spc="0" dirty="0" smtClean="0">
                <a:solidFill>
                  <a:srgbClr val="002F62"/>
                </a:solidFill>
                <a:latin typeface="Myriad Pro"/>
                <a:cs typeface="Myriad Pro"/>
              </a:rPr>
              <a:t>e</a:t>
            </a:r>
            <a:r>
              <a:rPr sz="2500" spc="-100" dirty="0" smtClean="0">
                <a:solidFill>
                  <a:srgbClr val="002F62"/>
                </a:solidFill>
                <a:latin typeface="Myriad Pro"/>
                <a:cs typeface="Myriad Pro"/>
              </a:rPr>
              <a:t> </a:t>
            </a:r>
            <a:r>
              <a:rPr sz="2500" spc="-20" dirty="0" smtClean="0">
                <a:solidFill>
                  <a:srgbClr val="002F62"/>
                </a:solidFill>
                <a:latin typeface="Myriad Pro"/>
                <a:cs typeface="Myriad Pro"/>
              </a:rPr>
              <a:t>R</a:t>
            </a:r>
            <a:r>
              <a:rPr sz="2500" spc="-60" dirty="0" smtClean="0">
                <a:solidFill>
                  <a:srgbClr val="002F62"/>
                </a:solidFill>
                <a:latin typeface="Myriad Pro"/>
                <a:cs typeface="Myriad Pro"/>
              </a:rPr>
              <a:t>a</a:t>
            </a:r>
            <a:r>
              <a:rPr sz="2500" spc="-50" dirty="0" smtClean="0">
                <a:solidFill>
                  <a:srgbClr val="002F62"/>
                </a:solidFill>
                <a:latin typeface="Myriad Pro"/>
                <a:cs typeface="Myriad Pro"/>
              </a:rPr>
              <a:t>tin</a:t>
            </a:r>
            <a:r>
              <a:rPr sz="2500" spc="0" dirty="0" smtClean="0">
                <a:solidFill>
                  <a:srgbClr val="002F62"/>
                </a:solidFill>
                <a:latin typeface="Myriad Pro"/>
                <a:cs typeface="Myriad Pro"/>
              </a:rPr>
              <a:t>g</a:t>
            </a:r>
            <a:r>
              <a:rPr sz="2500" spc="-100" dirty="0" smtClean="0">
                <a:solidFill>
                  <a:srgbClr val="002F62"/>
                </a:solidFill>
                <a:latin typeface="Myriad Pro"/>
                <a:cs typeface="Myriad Pro"/>
              </a:rPr>
              <a:t> </a:t>
            </a:r>
            <a:r>
              <a:rPr sz="2500" spc="-35" dirty="0" smtClean="0">
                <a:solidFill>
                  <a:srgbClr val="002F62"/>
                </a:solidFill>
                <a:latin typeface="Myriad Pro"/>
                <a:cs typeface="Myriad Pro"/>
              </a:rPr>
              <a:t>S</a:t>
            </a:r>
            <a:r>
              <a:rPr sz="2500" spc="-50" dirty="0" smtClean="0">
                <a:solidFill>
                  <a:srgbClr val="002F62"/>
                </a:solidFill>
                <a:latin typeface="Myriad Pro"/>
                <a:cs typeface="Myriad Pro"/>
              </a:rPr>
              <a:t>cale</a:t>
            </a:r>
            <a:endParaRPr sz="2500">
              <a:latin typeface="Myriad Pro"/>
              <a:cs typeface="Myriad Pro"/>
            </a:endParaRPr>
          </a:p>
          <a:p>
            <a:pPr>
              <a:lnSpc>
                <a:spcPts val="1400"/>
              </a:lnSpc>
              <a:spcBef>
                <a:spcPts val="68"/>
              </a:spcBef>
            </a:pPr>
            <a:endParaRPr sz="1400"/>
          </a:p>
          <a:p>
            <a:pPr marL="12700">
              <a:lnSpc>
                <a:spcPct val="100000"/>
              </a:lnSpc>
            </a:pPr>
            <a:r>
              <a:rPr sz="1400" spc="5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M</a:t>
            </a:r>
            <a:r>
              <a:rPr sz="1400" spc="0" dirty="0" smtClean="0">
                <a:solidFill>
                  <a:srgbClr val="25408F"/>
                </a:solidFill>
                <a:latin typeface="Myriad Pro Light"/>
                <a:cs typeface="Myriad Pro Light"/>
              </a:rPr>
              <a:t>edicine</a:t>
            </a:r>
            <a:endParaRPr sz="1400">
              <a:latin typeface="Myriad Pro Light"/>
              <a:cs typeface="Myriad Pro Light"/>
            </a:endParaRPr>
          </a:p>
          <a:p>
            <a:pPr>
              <a:lnSpc>
                <a:spcPts val="1100"/>
              </a:lnSpc>
              <a:spcBef>
                <a:spcPts val="25"/>
              </a:spcBef>
            </a:pPr>
            <a:endParaRPr sz="1100"/>
          </a:p>
          <a:p>
            <a:pPr marL="12700" marR="12700">
              <a:lnSpc>
                <a:spcPct val="100000"/>
              </a:lnSpc>
            </a:pPr>
            <a:r>
              <a:rPr sz="1150" spc="-35" dirty="0" smtClean="0">
                <a:latin typeface="Arial"/>
                <a:cs typeface="Arial"/>
              </a:rPr>
              <a:t>Below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-50" dirty="0" smtClean="0">
                <a:latin typeface="Arial"/>
                <a:cs typeface="Arial"/>
              </a:rPr>
              <a:t>some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80" dirty="0" smtClean="0">
                <a:latin typeface="Arial"/>
                <a:cs typeface="Arial"/>
              </a:rPr>
              <a:t>issues </a:t>
            </a:r>
            <a:r>
              <a:rPr sz="1150" spc="-5" dirty="0" smtClean="0">
                <a:latin typeface="Arial"/>
                <a:cs typeface="Arial"/>
              </a:rPr>
              <a:t>pertinent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45" dirty="0" smtClean="0">
                <a:latin typeface="Arial"/>
                <a:cs typeface="Arial"/>
              </a:rPr>
              <a:t>General </a:t>
            </a:r>
            <a:r>
              <a:rPr sz="1150" spc="-20" dirty="0" smtClean="0">
                <a:latin typeface="Arial"/>
                <a:cs typeface="Arial"/>
              </a:rPr>
              <a:t>Medicine. </a:t>
            </a:r>
            <a:r>
              <a:rPr sz="1150" spc="-26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o </a:t>
            </a:r>
            <a:r>
              <a:rPr sz="1150" spc="-20" dirty="0" smtClean="0">
                <a:latin typeface="Arial"/>
                <a:cs typeface="Arial"/>
              </a:rPr>
              <a:t>help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35" dirty="0" smtClean="0">
                <a:latin typeface="Arial"/>
                <a:cs typeface="Arial"/>
              </a:rPr>
              <a:t>organise </a:t>
            </a:r>
            <a:r>
              <a:rPr sz="1150" spc="-20" dirty="0" smtClean="0">
                <a:latin typeface="Arial"/>
                <a:cs typeface="Arial"/>
              </a:rPr>
              <a:t>your </a:t>
            </a:r>
            <a:r>
              <a:rPr sz="1150" spc="-10" dirty="0" smtClean="0">
                <a:latin typeface="Arial"/>
                <a:cs typeface="Arial"/>
              </a:rPr>
              <a:t>thoughts </a:t>
            </a:r>
            <a:r>
              <a:rPr sz="1150" spc="-25" dirty="0" smtClean="0">
                <a:latin typeface="Arial"/>
                <a:cs typeface="Arial"/>
              </a:rPr>
              <a:t>they </a:t>
            </a:r>
            <a:r>
              <a:rPr sz="1150" spc="-50" dirty="0" smtClean="0">
                <a:latin typeface="Arial"/>
                <a:cs typeface="Arial"/>
              </a:rPr>
              <a:t>have </a:t>
            </a:r>
            <a:r>
              <a:rPr sz="1150" spc="-40" dirty="0" smtClean="0">
                <a:latin typeface="Arial"/>
                <a:cs typeface="Arial"/>
              </a:rPr>
              <a:t>been 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ouped </a:t>
            </a:r>
            <a:r>
              <a:rPr sz="1150" spc="10" dirty="0" smtClean="0">
                <a:latin typeface="Arial"/>
                <a:cs typeface="Arial"/>
              </a:rPr>
              <a:t>into </a:t>
            </a:r>
            <a:r>
              <a:rPr sz="1150" spc="-35" dirty="0" smtClean="0">
                <a:latin typeface="Arial"/>
                <a:cs typeface="Arial"/>
              </a:rPr>
              <a:t>competency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0" dirty="0" smtClean="0">
                <a:latin typeface="Arial"/>
                <a:cs typeface="Arial"/>
              </a:rPr>
              <a:t>eas. The </a:t>
            </a:r>
            <a:r>
              <a:rPr sz="1150" spc="-20" dirty="0" smtClean="0">
                <a:latin typeface="Arial"/>
                <a:cs typeface="Arial"/>
              </a:rPr>
              <a:t>list </a:t>
            </a:r>
            <a:r>
              <a:rPr sz="1150" spc="-70" dirty="0" smtClean="0">
                <a:latin typeface="Arial"/>
                <a:cs typeface="Arial"/>
              </a:rPr>
              <a:t>has </a:t>
            </a:r>
            <a:r>
              <a:rPr sz="1150" spc="-40" dirty="0" smtClean="0">
                <a:latin typeface="Arial"/>
                <a:cs typeface="Arial"/>
              </a:rPr>
              <a:t>been drawn </a:t>
            </a:r>
            <a:r>
              <a:rPr sz="1150" spc="-10" dirty="0" smtClean="0">
                <a:latin typeface="Arial"/>
                <a:cs typeface="Arial"/>
              </a:rPr>
              <a:t>together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30" dirty="0" smtClean="0">
                <a:latin typeface="Arial"/>
                <a:cs typeface="Arial"/>
              </a:rPr>
              <a:t>“highlights”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35" dirty="0" smtClean="0">
                <a:latin typeface="Arial"/>
                <a:cs typeface="Arial"/>
              </a:rPr>
              <a:t>GP </a:t>
            </a:r>
            <a:r>
              <a:rPr sz="1150" spc="-20" dirty="0" smtClean="0">
                <a:latin typeface="Arial"/>
                <a:cs typeface="Arial"/>
              </a:rPr>
              <a:t>Curriculum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135" dirty="0" smtClean="0">
                <a:latin typeface="Arial"/>
                <a:cs typeface="Arial"/>
              </a:rPr>
              <a:t>RCGP </a:t>
            </a:r>
            <a:r>
              <a:rPr sz="1150" spc="-80" dirty="0" smtClean="0">
                <a:latin typeface="Arial"/>
                <a:cs typeface="Arial"/>
              </a:rPr>
              <a:t>Lea</a:t>
            </a:r>
            <a:r>
              <a:rPr sz="1150" spc="-3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35" dirty="0" smtClean="0">
                <a:latin typeface="Arial"/>
                <a:cs typeface="Arial"/>
              </a:rPr>
              <a:t>Outcomes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5" dirty="0" smtClean="0">
                <a:latin typeface="Arial"/>
                <a:cs typeface="Arial"/>
              </a:rPr>
              <a:t>Car</a:t>
            </a:r>
            <a:r>
              <a:rPr sz="1150" spc="-75" dirty="0" smtClean="0">
                <a:latin typeface="Arial"/>
                <a:cs typeface="Arial"/>
              </a:rPr>
              <a:t>e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35" dirty="0" smtClean="0">
                <a:latin typeface="Arial"/>
                <a:cs typeface="Arial"/>
              </a:rPr>
              <a:t>acutely ill </a:t>
            </a:r>
            <a:r>
              <a:rPr sz="1150" spc="-25" dirty="0" smtClean="0">
                <a:latin typeface="Arial"/>
                <a:cs typeface="Arial"/>
              </a:rPr>
              <a:t>patients 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30" dirty="0" smtClean="0">
                <a:latin typeface="Arial"/>
                <a:cs typeface="Arial"/>
              </a:rPr>
              <a:t>medical </a:t>
            </a:r>
            <a:r>
              <a:rPr sz="1150" spc="-10" dirty="0" smtClean="0">
                <a:latin typeface="Arial"/>
                <a:cs typeface="Arial"/>
              </a:rPr>
              <a:t>setting </a:t>
            </a:r>
            <a:r>
              <a:rPr sz="1150" spc="-30" dirty="0" smtClean="0">
                <a:latin typeface="Arial"/>
                <a:cs typeface="Arial"/>
              </a:rPr>
              <a:t>and</a:t>
            </a:r>
            <a:r>
              <a:rPr sz="1150" spc="-15" dirty="0" smtClean="0">
                <a:latin typeface="Arial"/>
                <a:cs typeface="Arial"/>
              </a:rPr>
              <a:t>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40" dirty="0" smtClean="0">
                <a:latin typeface="Arial"/>
                <a:cs typeface="Arial"/>
              </a:rPr>
              <a:t>by no </a:t>
            </a:r>
            <a:r>
              <a:rPr sz="1150" spc="-60" dirty="0" smtClean="0">
                <a:latin typeface="Arial"/>
                <a:cs typeface="Arial"/>
              </a:rPr>
              <a:t>means </a:t>
            </a:r>
            <a:r>
              <a:rPr sz="1150" spc="-40" dirty="0" smtClean="0">
                <a:latin typeface="Arial"/>
                <a:cs typeface="Arial"/>
              </a:rPr>
              <a:t>exhaustive. </a:t>
            </a:r>
            <a:r>
              <a:rPr sz="1150" spc="-265" dirty="0" smtClean="0">
                <a:latin typeface="Arial"/>
                <a:cs typeface="Arial"/>
              </a:rPr>
              <a:t>T</a:t>
            </a:r>
            <a:r>
              <a:rPr sz="1150" spc="0" dirty="0" smtClean="0">
                <a:latin typeface="Arial"/>
                <a:cs typeface="Arial"/>
              </a:rPr>
              <a:t>o </a:t>
            </a:r>
            <a:r>
              <a:rPr sz="1150" spc="-45" dirty="0" smtClean="0">
                <a:latin typeface="Arial"/>
                <a:cs typeface="Arial"/>
              </a:rPr>
              <a:t>ensu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75" dirty="0" smtClean="0">
                <a:latin typeface="Arial"/>
                <a:cs typeface="Arial"/>
              </a:rPr>
              <a:t>e a </a:t>
            </a:r>
            <a:r>
              <a:rPr sz="1150" spc="-20" dirty="0" smtClean="0">
                <a:latin typeface="Arial"/>
                <a:cs typeface="Arial"/>
              </a:rPr>
              <a:t>rich </a:t>
            </a:r>
            <a:r>
              <a:rPr sz="1150" spc="-40" dirty="0" smtClean="0">
                <a:latin typeface="Arial"/>
                <a:cs typeface="Arial"/>
              </a:rPr>
              <a:t>experience </a:t>
            </a:r>
            <a:r>
              <a:rPr sz="1150" spc="30" dirty="0" smtClean="0">
                <a:latin typeface="Arial"/>
                <a:cs typeface="Arial"/>
              </a:rPr>
              <a:t>it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5" dirty="0" smtClean="0">
                <a:latin typeface="Arial"/>
                <a:cs typeface="Arial"/>
              </a:rPr>
              <a:t>important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5" dirty="0" smtClean="0">
                <a:latin typeface="Arial"/>
                <a:cs typeface="Arial"/>
              </a:rPr>
              <a:t>think b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30" dirty="0" smtClean="0">
                <a:latin typeface="Arial"/>
                <a:cs typeface="Arial"/>
              </a:rPr>
              <a:t>oadly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ound </a:t>
            </a:r>
            <a:r>
              <a:rPr sz="1150" spc="-40" dirty="0" smtClean="0">
                <a:latin typeface="Arial"/>
                <a:cs typeface="Arial"/>
              </a:rPr>
              <a:t>topics/experiences. </a:t>
            </a:r>
            <a:r>
              <a:rPr sz="1150" spc="-70" dirty="0" smtClean="0">
                <a:latin typeface="Arial"/>
                <a:cs typeface="Arial"/>
              </a:rPr>
              <a:t>This </a:t>
            </a:r>
            <a:r>
              <a:rPr sz="1150" spc="-15" dirty="0" smtClean="0">
                <a:latin typeface="Arial"/>
                <a:cs typeface="Arial"/>
              </a:rPr>
              <a:t>document </a:t>
            </a:r>
            <a:r>
              <a:rPr sz="1150" spc="-70" dirty="0" smtClean="0">
                <a:latin typeface="Arial"/>
                <a:cs typeface="Arial"/>
              </a:rPr>
              <a:t>is </a:t>
            </a:r>
            <a:r>
              <a:rPr sz="1150" spc="-15" dirty="0" smtClean="0">
                <a:latin typeface="Arial"/>
                <a:cs typeface="Arial"/>
              </a:rPr>
              <a:t>intended </a:t>
            </a:r>
            <a:r>
              <a:rPr sz="1150" spc="25" dirty="0" smtClean="0">
                <a:latin typeface="Arial"/>
                <a:cs typeface="Arial"/>
              </a:rPr>
              <a:t>to </a:t>
            </a:r>
            <a:r>
              <a:rPr sz="1150" spc="-20" dirty="0" smtClean="0">
                <a:latin typeface="Arial"/>
                <a:cs typeface="Arial"/>
              </a:rPr>
              <a:t>help </a:t>
            </a:r>
            <a:r>
              <a:rPr sz="1150" spc="-5" dirty="0" smtClean="0">
                <a:latin typeface="Arial"/>
                <a:cs typeface="Arial"/>
              </a:rPr>
              <a:t>identify </a:t>
            </a:r>
            <a:r>
              <a:rPr sz="1150" spc="-45" dirty="0" smtClean="0">
                <a:latin typeface="Arial"/>
                <a:cs typeface="Arial"/>
              </a:rPr>
              <a:t>a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90" dirty="0" smtClean="0">
                <a:latin typeface="Arial"/>
                <a:cs typeface="Arial"/>
              </a:rPr>
              <a:t>eas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0" dirty="0" smtClean="0">
                <a:latin typeface="Arial"/>
                <a:cs typeface="Arial"/>
              </a:rPr>
              <a:t>further </a:t>
            </a:r>
            <a:r>
              <a:rPr sz="1150" spc="-20" dirty="0" smtClean="0">
                <a:latin typeface="Arial"/>
                <a:cs typeface="Arial"/>
              </a:rPr>
              <a:t>development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eation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35" dirty="0" smtClean="0">
                <a:latin typeface="Arial"/>
                <a:cs typeface="Arial"/>
              </a:rPr>
              <a:t>specific </a:t>
            </a:r>
            <a:r>
              <a:rPr sz="1150" spc="-40" dirty="0" smtClean="0">
                <a:latin typeface="Arial"/>
                <a:cs typeface="Arial"/>
              </a:rPr>
              <a:t>lea</a:t>
            </a:r>
            <a:r>
              <a:rPr sz="1150" spc="-1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ning </a:t>
            </a:r>
            <a:r>
              <a:rPr sz="1150" spc="-60" dirty="0" smtClean="0">
                <a:latin typeface="Arial"/>
                <a:cs typeface="Arial"/>
              </a:rPr>
              <a:t>needs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15" dirty="0" smtClean="0">
                <a:latin typeface="Arial"/>
                <a:cs typeface="Arial"/>
              </a:rPr>
              <a:t>post. </a:t>
            </a:r>
            <a:r>
              <a:rPr sz="1150" spc="-90" dirty="0" smtClean="0">
                <a:latin typeface="Arial"/>
                <a:cs typeface="Arial"/>
              </a:rPr>
              <a:t>Please 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40" dirty="0" smtClean="0">
                <a:latin typeface="Arial"/>
                <a:cs typeface="Arial"/>
              </a:rPr>
              <a:t>eco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d </a:t>
            </a:r>
            <a:r>
              <a:rPr sz="1150" spc="-20" dirty="0" smtClean="0">
                <a:latin typeface="Arial"/>
                <a:cs typeface="Arial"/>
              </a:rPr>
              <a:t>your </a:t>
            </a:r>
            <a:r>
              <a:rPr sz="1150" spc="-45" dirty="0" smtClean="0">
                <a:latin typeface="Arial"/>
                <a:cs typeface="Arial"/>
              </a:rPr>
              <a:t>level </a:t>
            </a:r>
            <a:r>
              <a:rPr sz="1150" spc="25" dirty="0" smtClean="0">
                <a:latin typeface="Arial"/>
                <a:cs typeface="Arial"/>
              </a:rPr>
              <a:t>of </a:t>
            </a:r>
            <a:r>
              <a:rPr sz="1150" spc="-25" dirty="0" smtClean="0">
                <a:latin typeface="Arial"/>
                <a:cs typeface="Arial"/>
              </a:rPr>
              <a:t>confidence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50" dirty="0" smtClean="0">
                <a:latin typeface="Arial"/>
                <a:cs typeface="Arial"/>
              </a:rPr>
              <a:t>each </a:t>
            </a:r>
            <a:r>
              <a:rPr sz="1150" spc="-5" dirty="0" smtClean="0">
                <a:latin typeface="Arial"/>
                <a:cs typeface="Arial"/>
              </a:rPr>
              <a:t>bullet </a:t>
            </a:r>
            <a:r>
              <a:rPr sz="1150" spc="10" dirty="0" smtClean="0">
                <a:latin typeface="Arial"/>
                <a:cs typeface="Arial"/>
              </a:rPr>
              <a:t>point </a:t>
            </a:r>
            <a:r>
              <a:rPr sz="1150" spc="-40" dirty="0" smtClean="0">
                <a:latin typeface="Arial"/>
                <a:cs typeface="Arial"/>
              </a:rPr>
              <a:t>by </a:t>
            </a:r>
            <a:r>
              <a:rPr sz="1150" spc="-5" dirty="0" smtClean="0">
                <a:latin typeface="Arial"/>
                <a:cs typeface="Arial"/>
              </a:rPr>
              <a:t>ticking in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95" dirty="0" smtClean="0">
                <a:latin typeface="Arial"/>
                <a:cs typeface="Arial"/>
              </a:rPr>
              <a:t>Red </a:t>
            </a:r>
            <a:r>
              <a:rPr sz="1150" spc="-25" dirty="0" smtClean="0">
                <a:latin typeface="Arial"/>
                <a:cs typeface="Arial"/>
              </a:rPr>
              <a:t>(no </a:t>
            </a:r>
            <a:r>
              <a:rPr sz="1150" spc="-30" dirty="0" smtClean="0">
                <a:latin typeface="Arial"/>
                <a:cs typeface="Arial"/>
              </a:rPr>
              <a:t>confidence), </a:t>
            </a:r>
            <a:r>
              <a:rPr sz="1150" spc="-15" dirty="0" smtClean="0">
                <a:latin typeface="Arial"/>
                <a:cs typeface="Arial"/>
              </a:rPr>
              <a:t>Amber </a:t>
            </a:r>
            <a:r>
              <a:rPr sz="1150" spc="-55" dirty="0" smtClean="0">
                <a:latin typeface="Arial"/>
                <a:cs typeface="Arial"/>
              </a:rPr>
              <a:t>(some </a:t>
            </a:r>
            <a:r>
              <a:rPr sz="1150" spc="-30" dirty="0" smtClean="0">
                <a:latin typeface="Arial"/>
                <a:cs typeface="Arial"/>
              </a:rPr>
              <a:t>confidence) or </a:t>
            </a:r>
            <a:r>
              <a:rPr sz="1150" spc="-55" dirty="0" smtClean="0">
                <a:latin typeface="Arial"/>
                <a:cs typeface="Arial"/>
              </a:rPr>
              <a:t>G</a:t>
            </a:r>
            <a:r>
              <a:rPr sz="1150" spc="-50" dirty="0" smtClean="0">
                <a:latin typeface="Arial"/>
                <a:cs typeface="Arial"/>
              </a:rPr>
              <a:t>r</a:t>
            </a:r>
            <a:r>
              <a:rPr sz="1150" spc="-45" dirty="0" smtClean="0">
                <a:latin typeface="Arial"/>
                <a:cs typeface="Arial"/>
              </a:rPr>
              <a:t>een </a:t>
            </a:r>
            <a:r>
              <a:rPr sz="1150" spc="-15" dirty="0" smtClean="0">
                <a:latin typeface="Arial"/>
                <a:cs typeface="Arial"/>
              </a:rPr>
              <a:t>(confident) </a:t>
            </a:r>
            <a:r>
              <a:rPr sz="1150" spc="-30" dirty="0" smtClean="0">
                <a:latin typeface="Arial"/>
                <a:cs typeface="Arial"/>
              </a:rPr>
              <a:t>columns. </a:t>
            </a:r>
            <a:r>
              <a:rPr sz="1150" spc="-70" dirty="0" smtClean="0">
                <a:latin typeface="Arial"/>
                <a:cs typeface="Arial"/>
              </a:rPr>
              <a:t>This </a:t>
            </a:r>
            <a:r>
              <a:rPr sz="1150" spc="-25" dirty="0" smtClean="0">
                <a:latin typeface="Arial"/>
                <a:cs typeface="Arial"/>
              </a:rPr>
              <a:t>should </a:t>
            </a:r>
            <a:r>
              <a:rPr sz="1150" spc="-40" dirty="0" smtClean="0">
                <a:latin typeface="Arial"/>
                <a:cs typeface="Arial"/>
              </a:rPr>
              <a:t>be </a:t>
            </a:r>
            <a:r>
              <a:rPr sz="1150" spc="-20" dirty="0" smtClean="0">
                <a:latin typeface="Arial"/>
                <a:cs typeface="Arial"/>
              </a:rPr>
              <a:t>completed in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20" dirty="0" smtClean="0">
                <a:latin typeface="Arial"/>
                <a:cs typeface="Arial"/>
              </a:rPr>
              <a:t>eparation </a:t>
            </a:r>
            <a:r>
              <a:rPr sz="1150" spc="15" dirty="0" smtClean="0">
                <a:latin typeface="Arial"/>
                <a:cs typeface="Arial"/>
              </a:rPr>
              <a:t>for </a:t>
            </a:r>
            <a:r>
              <a:rPr sz="1150" spc="-20" dirty="0" smtClean="0">
                <a:latin typeface="Arial"/>
                <a:cs typeface="Arial"/>
              </a:rPr>
              <a:t>your first </a:t>
            </a:r>
            <a:r>
              <a:rPr sz="1150" spc="-15" dirty="0" smtClean="0">
                <a:latin typeface="Arial"/>
                <a:cs typeface="Arial"/>
              </a:rPr>
              <a:t>meeting </a:t>
            </a:r>
            <a:r>
              <a:rPr sz="1150" spc="30" dirty="0" smtClean="0">
                <a:latin typeface="Arial"/>
                <a:cs typeface="Arial"/>
              </a:rPr>
              <a:t>with </a:t>
            </a:r>
            <a:r>
              <a:rPr sz="1150" spc="-20" dirty="0" smtClean="0">
                <a:latin typeface="Arial"/>
                <a:cs typeface="Arial"/>
              </a:rPr>
              <a:t>your</a:t>
            </a:r>
            <a:r>
              <a:rPr sz="1150" spc="-10" dirty="0" smtClean="0">
                <a:latin typeface="Arial"/>
                <a:cs typeface="Arial"/>
              </a:rPr>
              <a:t> </a:t>
            </a:r>
            <a:r>
              <a:rPr sz="1150" spc="-30" dirty="0" smtClean="0">
                <a:latin typeface="Arial"/>
                <a:cs typeface="Arial"/>
              </a:rPr>
              <a:t>Clinical </a:t>
            </a:r>
            <a:r>
              <a:rPr sz="1150" spc="-50" dirty="0" smtClean="0">
                <a:latin typeface="Arial"/>
                <a:cs typeface="Arial"/>
              </a:rPr>
              <a:t>Supervisor </a:t>
            </a:r>
            <a:r>
              <a:rPr sz="1150" spc="-30" dirty="0" smtClean="0">
                <a:latin typeface="Arial"/>
                <a:cs typeface="Arial"/>
              </a:rPr>
              <a:t>and </a:t>
            </a:r>
            <a:r>
              <a:rPr sz="1150" spc="15" dirty="0" smtClean="0">
                <a:latin typeface="Arial"/>
                <a:cs typeface="Arial"/>
              </a:rPr>
              <a:t>will </a:t>
            </a:r>
            <a:r>
              <a:rPr sz="1150" spc="-20" dirty="0" smtClean="0">
                <a:latin typeface="Arial"/>
                <a:cs typeface="Arial"/>
              </a:rPr>
              <a:t>help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-45" dirty="0" smtClean="0">
                <a:latin typeface="Arial"/>
                <a:cs typeface="Arial"/>
              </a:rPr>
              <a:t>c</a:t>
            </a:r>
            <a:r>
              <a:rPr sz="1150" spc="-55" dirty="0" smtClean="0">
                <a:latin typeface="Arial"/>
                <a:cs typeface="Arial"/>
              </a:rPr>
              <a:t>r</a:t>
            </a:r>
            <a:r>
              <a:rPr sz="1150" spc="-35" dirty="0" smtClean="0">
                <a:latin typeface="Arial"/>
                <a:cs typeface="Arial"/>
              </a:rPr>
              <a:t>eate </a:t>
            </a:r>
            <a:r>
              <a:rPr sz="1150" spc="-75" dirty="0" smtClean="0">
                <a:latin typeface="Arial"/>
                <a:cs typeface="Arial"/>
              </a:rPr>
              <a:t>a </a:t>
            </a:r>
            <a:r>
              <a:rPr sz="1150" spc="-45" dirty="0" smtClean="0">
                <a:latin typeface="Arial"/>
                <a:cs typeface="Arial"/>
              </a:rPr>
              <a:t>baseline </a:t>
            </a:r>
            <a:r>
              <a:rPr sz="1150" spc="25" dirty="0" smtClean="0">
                <a:latin typeface="Arial"/>
                <a:cs typeface="Arial"/>
              </a:rPr>
              <a:t>f</a:t>
            </a:r>
            <a:r>
              <a:rPr sz="1150" spc="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om which </a:t>
            </a:r>
            <a:r>
              <a:rPr sz="1150" spc="-25" dirty="0" smtClean="0">
                <a:latin typeface="Arial"/>
                <a:cs typeface="Arial"/>
              </a:rPr>
              <a:t>you </a:t>
            </a:r>
            <a:r>
              <a:rPr sz="1150" spc="-45" dirty="0" smtClean="0">
                <a:latin typeface="Arial"/>
                <a:cs typeface="Arial"/>
              </a:rPr>
              <a:t>can </a:t>
            </a:r>
            <a:r>
              <a:rPr sz="1150" spc="5" dirty="0" smtClean="0">
                <a:latin typeface="Arial"/>
                <a:cs typeface="Arial"/>
              </a:rPr>
              <a:t>monitor </a:t>
            </a:r>
            <a:r>
              <a:rPr sz="1150" spc="-20" dirty="0" smtClean="0">
                <a:latin typeface="Arial"/>
                <a:cs typeface="Arial"/>
              </a:rPr>
              <a:t>your p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0" dirty="0" smtClean="0">
                <a:latin typeface="Arial"/>
                <a:cs typeface="Arial"/>
              </a:rPr>
              <a:t>og</a:t>
            </a:r>
            <a:r>
              <a:rPr sz="1150" spc="-25" dirty="0" smtClean="0">
                <a:latin typeface="Arial"/>
                <a:cs typeface="Arial"/>
              </a:rPr>
              <a:t>r</a:t>
            </a:r>
            <a:r>
              <a:rPr sz="1150" spc="-110" dirty="0" smtClean="0">
                <a:latin typeface="Arial"/>
                <a:cs typeface="Arial"/>
              </a:rPr>
              <a:t>ess during </a:t>
            </a:r>
            <a:r>
              <a:rPr sz="1150" spc="-10" dirty="0" smtClean="0">
                <a:latin typeface="Arial"/>
                <a:cs typeface="Arial"/>
              </a:rPr>
              <a:t>the </a:t>
            </a:r>
            <a:r>
              <a:rPr sz="1150" spc="-25" dirty="0" smtClean="0">
                <a:latin typeface="Arial"/>
                <a:cs typeface="Arial"/>
              </a:rPr>
              <a:t>placement.</a:t>
            </a:r>
            <a:endParaRPr sz="1150">
              <a:latin typeface="Arial"/>
              <a:cs typeface="Arial"/>
            </a:endParaRPr>
          </a:p>
        </p:txBody>
      </p:sp>
      <p:sp>
        <p:nvSpPr>
          <p:cNvPr id="22" name="object 13"/>
          <p:cNvSpPr/>
          <p:nvPr/>
        </p:nvSpPr>
        <p:spPr>
          <a:xfrm>
            <a:off x="0" y="774004"/>
            <a:ext cx="3788966" cy="493293"/>
          </a:xfrm>
          <a:custGeom>
            <a:avLst/>
            <a:gdLst/>
            <a:ahLst/>
            <a:cxnLst/>
            <a:rect l="l" t="t" r="r" b="b"/>
            <a:pathLst>
              <a:path w="3788966" h="493293">
                <a:moveTo>
                  <a:pt x="0" y="493293"/>
                </a:moveTo>
                <a:lnTo>
                  <a:pt x="3622346" y="493064"/>
                </a:lnTo>
                <a:lnTo>
                  <a:pt x="3671952" y="491464"/>
                </a:lnTo>
                <a:lnTo>
                  <a:pt x="3710585" y="487121"/>
                </a:lnTo>
                <a:lnTo>
                  <a:pt x="3750962" y="472462"/>
                </a:lnTo>
                <a:lnTo>
                  <a:pt x="3779194" y="430514"/>
                </a:lnTo>
                <a:lnTo>
                  <a:pt x="3787166" y="376250"/>
                </a:lnTo>
                <a:lnTo>
                  <a:pt x="3788766" y="326644"/>
                </a:lnTo>
                <a:lnTo>
                  <a:pt x="3788966" y="297297"/>
                </a:lnTo>
                <a:lnTo>
                  <a:pt x="3788966" y="195995"/>
                </a:lnTo>
                <a:lnTo>
                  <a:pt x="3788223" y="140388"/>
                </a:lnTo>
                <a:lnTo>
                  <a:pt x="3785423" y="96440"/>
                </a:lnTo>
                <a:lnTo>
                  <a:pt x="3774365" y="49377"/>
                </a:lnTo>
                <a:lnTo>
                  <a:pt x="3739617" y="14630"/>
                </a:lnTo>
                <a:lnTo>
                  <a:pt x="3692554" y="3571"/>
                </a:lnTo>
                <a:lnTo>
                  <a:pt x="3648606" y="771"/>
                </a:lnTo>
                <a:lnTo>
                  <a:pt x="0" y="0"/>
                </a:lnTo>
                <a:lnTo>
                  <a:pt x="0" y="493293"/>
                </a:lnTo>
              </a:path>
            </a:pathLst>
          </a:custGeom>
          <a:solidFill>
            <a:srgbClr val="B0E2FA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23" name="object 12"/>
          <p:cNvGraphicFramePr>
            <a:graphicFrameLocks noGrp="1"/>
          </p:cNvGraphicFramePr>
          <p:nvPr/>
        </p:nvGraphicFramePr>
        <p:xfrm>
          <a:off x="457200" y="2970005"/>
          <a:ext cx="9771251" cy="34724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45623"/>
                <a:gridCol w="308544"/>
                <a:gridCol w="308540"/>
                <a:gridCol w="308544"/>
              </a:tblGrid>
              <a:tr h="274064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200" b="1" spc="-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linical Manageme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nt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, D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ta </a:t>
                      </a:r>
                      <a:r>
                        <a:rPr sz="1200" b="1" spc="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20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therin</a:t>
                      </a: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, Ma</a:t>
                      </a:r>
                      <a:r>
                        <a:rPr sz="1200" b="1" spc="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ing a Diagnosi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, Managing </a:t>
                      </a:r>
                      <a:r>
                        <a:rPr sz="120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ompl</a:t>
                      </a:r>
                      <a:r>
                        <a:rPr sz="1200" b="1" spc="-1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xi</a:t>
                      </a:r>
                      <a:r>
                        <a:rPr sz="1200" b="1" spc="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20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y</a:t>
                      </a:r>
                      <a:endParaRPr sz="12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78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514760">
                <a:tc>
                  <a:txBody>
                    <a:bodyPr/>
                    <a:lstStyle/>
                    <a:p>
                      <a:pPr marL="65405" marR="295275">
                        <a:lnSpc>
                          <a:spcPct val="113700"/>
                        </a:lnSpc>
                      </a:pPr>
                      <a:r>
                        <a:rPr sz="110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ou feel in the assessment, 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estigation, diagnosis and management of the foll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wing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onditions/sit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ations? (Bear in mind this 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equi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es s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ills in acu</a:t>
                      </a:r>
                      <a:r>
                        <a:rPr sz="110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00" i="1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, ch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oni</a:t>
                      </a:r>
                      <a:r>
                        <a:rPr sz="110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, p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entati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00" i="1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, palliati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 and eme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gen</a:t>
                      </a:r>
                      <a:r>
                        <a:rPr sz="1100" i="1" spc="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y </a:t>
                      </a:r>
                      <a:r>
                        <a:rPr sz="1100" i="1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e and a </a:t>
                      </a:r>
                      <a:r>
                        <a:rPr sz="110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wledge of the epidemiology of older peopl</a:t>
                      </a:r>
                      <a:r>
                        <a:rPr sz="1100" i="1" spc="-2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00" i="1" spc="-70" dirty="0" smtClean="0">
                          <a:latin typeface="Myriad Pro"/>
                          <a:cs typeface="Myriad Pro"/>
                        </a:rPr>
                        <a:t>’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s p</a:t>
                      </a:r>
                      <a:r>
                        <a:rPr sz="110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00" i="1" spc="0" dirty="0" smtClean="0">
                          <a:latin typeface="Myriad Pro"/>
                          <a:cs typeface="Myriad Pro"/>
                        </a:rPr>
                        <a:t>oblems).</a:t>
                      </a:r>
                      <a:endParaRPr sz="11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</a:pPr>
                      <a:r>
                        <a:rPr sz="130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30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new onset chest pain, palpit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ca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diac failu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ype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ension,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al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diseas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ca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dio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my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PTE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Renal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CK</a:t>
                      </a:r>
                      <a:r>
                        <a:rPr sz="1150" spc="-40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 Renal </a:t>
                      </a:r>
                      <a:r>
                        <a:rPr sz="1150" spc="-5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ailu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33999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Respi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Ch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onic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espi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diseas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haemop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indic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home 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x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gen, app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opri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eness of 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tibiotic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escribing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Neu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ology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7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A/TIA, 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ar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inson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epilepsy and first fit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headach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MS and 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estig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 of pa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aesthesia, 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emor and abnormal m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etabolic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Diabe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 (including diabetic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oot), nutritional st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ele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oly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imbalan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obesi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oid disease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630000">
                <a:tc>
                  <a:txBody>
                    <a:bodyPr/>
                    <a:lstStyle/>
                    <a:p>
                      <a:pPr marL="173355" marR="76200">
                        <a:lnSpc>
                          <a:spcPct val="1087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Musculoskeletal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heum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oid a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thritis (including used of D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ARds), poor mobili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y/de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ormi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and pain manageme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indic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blood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septic joi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so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tissue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oblem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emic inflamm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ondition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onne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tissue disease and impa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on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x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a-a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ticular 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gan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post 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aum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tic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onditions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444423">
                <a:tc>
                  <a:txBody>
                    <a:bodyPr/>
                    <a:lstStyle/>
                    <a:p>
                      <a:pPr marL="173355" marR="392430">
                        <a:lnSpc>
                          <a:spcPct val="108700"/>
                        </a:lnSpc>
                      </a:pP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ast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ology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inflamm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b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 diseas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irritable b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 synd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d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spepsia, impa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of diet and li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yle on gut health, peptic ul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6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li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 disease including NAFL</a:t>
                      </a:r>
                      <a:r>
                        <a:rPr sz="1150" spc="-40" dirty="0" smtClean="0">
                          <a:latin typeface="Myriad Pro"/>
                          <a:cs typeface="Myriad Pro"/>
                        </a:rPr>
                        <a:t>D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flags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33998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Haem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ology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eu</a:t>
                      </a:r>
                      <a:r>
                        <a:rPr sz="1150" spc="20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aemia, </a:t>
                      </a: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eloma, 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naemia (all causes), 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eting blood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esults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0520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ddi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tions including al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ohol and drug withd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associ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in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poor nutrition, assessme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of risk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self or others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1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1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 flipH="1">
            <a:off x="-1" y="6680201"/>
            <a:ext cx="10680700" cy="889000"/>
          </a:xfrm>
          <a:prstGeom prst="rect">
            <a:avLst/>
          </a:prstGeom>
          <a:solidFill>
            <a:srgbClr val="E2AE74"/>
          </a:solidFill>
        </p:spPr>
      </p:pic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6254750" y="6370637"/>
            <a:ext cx="4191001" cy="119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We are the Local Education and Training Board for the West Midlands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493000" y="6832600"/>
            <a:ext cx="31877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www.hee.nhs.uk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letb@westmidlands.nhs.uk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@WestMidsLETB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11150" y="6756400"/>
            <a:ext cx="18161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Developing people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for health and</a:t>
            </a:r>
            <a:b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</a:br>
            <a:r>
              <a:rPr kumimoji="0" lang="en-US" sz="1300" b="1" i="1" u="none" strike="noStrike" cap="none" normalizeH="0" baseline="0" smtClean="0">
                <a:ln>
                  <a:noFill/>
                </a:ln>
                <a:solidFill>
                  <a:srgbClr val="FDD491"/>
                </a:solidFill>
                <a:effectLst/>
                <a:latin typeface="Arial" pitchFamily="34" charset="0"/>
              </a:rPr>
              <a:t>healthcare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object 7"/>
          <p:cNvSpPr/>
          <p:nvPr/>
        </p:nvSpPr>
        <p:spPr>
          <a:xfrm>
            <a:off x="0" y="0"/>
            <a:ext cx="10692003" cy="457200"/>
          </a:xfrm>
          <a:custGeom>
            <a:avLst/>
            <a:gdLst/>
            <a:ahLst/>
            <a:cxnLst/>
            <a:rect l="l" t="t" r="r" b="b"/>
            <a:pathLst>
              <a:path w="10692003" h="457200">
                <a:moveTo>
                  <a:pt x="0" y="457200"/>
                </a:moveTo>
                <a:lnTo>
                  <a:pt x="10692003" y="457200"/>
                </a:lnTo>
                <a:lnTo>
                  <a:pt x="10692003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8"/>
          <p:cNvSpPr txBox="1"/>
          <p:nvPr/>
        </p:nvSpPr>
        <p:spPr>
          <a:xfrm>
            <a:off x="230300" y="143765"/>
            <a:ext cx="2258060" cy="1746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Supe</a:t>
            </a:r>
            <a:r>
              <a:rPr sz="1050" i="1" spc="-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</a:t>
            </a:r>
            <a:r>
              <a:rPr sz="1050" i="1" spc="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-</a:t>
            </a:r>
            <a:r>
              <a:rPr sz="1050" i="1" spc="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ond</a:t>
            </a:r>
            <a:r>
              <a:rPr sz="1050" i="1" spc="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r>
              <a:rPr sz="1050" i="1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nsed</a:t>
            </a:r>
            <a:r>
              <a:rPr sz="1050" i="1" spc="3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P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3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rric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l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m</a:t>
            </a:r>
            <a:r>
              <a:rPr sz="1050" spc="-4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 </a:t>
            </a:r>
            <a:r>
              <a:rPr sz="1050" spc="-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G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u</a:t>
            </a:r>
            <a:r>
              <a:rPr sz="1050" spc="-2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i</a:t>
            </a:r>
            <a:r>
              <a:rPr sz="1050" spc="-15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d</a:t>
            </a:r>
            <a:r>
              <a:rPr sz="1050" spc="10" dirty="0" smtClean="0">
                <a:solidFill>
                  <a:srgbClr val="FFFFFF"/>
                </a:solidFill>
                <a:latin typeface="Myriad Pro Light"/>
                <a:cs typeface="Myriad Pro Light"/>
              </a:rPr>
              <a:t>e</a:t>
            </a: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8" name="object 9"/>
          <p:cNvSpPr/>
          <p:nvPr/>
        </p:nvSpPr>
        <p:spPr>
          <a:xfrm>
            <a:off x="2527334" y="186926"/>
            <a:ext cx="47536" cy="84493"/>
          </a:xfrm>
          <a:custGeom>
            <a:avLst/>
            <a:gdLst/>
            <a:ahLst/>
            <a:cxnLst/>
            <a:rect l="l" t="t" r="r" b="b"/>
            <a:pathLst>
              <a:path w="47536" h="84493">
                <a:moveTo>
                  <a:pt x="0" y="84493"/>
                </a:moveTo>
                <a:lnTo>
                  <a:pt x="47536" y="42252"/>
                </a:lnTo>
                <a:lnTo>
                  <a:pt x="0" y="0"/>
                </a:lnTo>
              </a:path>
            </a:pathLst>
          </a:custGeom>
          <a:ln w="15240">
            <a:solidFill>
              <a:srgbClr val="B3B0D4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10"/>
          <p:cNvSpPr txBox="1"/>
          <p:nvPr/>
        </p:nvSpPr>
        <p:spPr>
          <a:xfrm>
            <a:off x="2620822" y="143765"/>
            <a:ext cx="5157928" cy="211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85445" marR="414655" indent="-74930" algn="ctr">
              <a:lnSpc>
                <a:spcPct val="123400"/>
              </a:lnSpc>
              <a:buFont typeface="Arial" pitchFamily="34" charset="0"/>
              <a:buChar char="•"/>
            </a:pP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50" dirty="0" smtClean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-49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rl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lang="en-US" sz="1050" spc="-75" dirty="0" smtClean="0">
                <a:solidFill>
                  <a:srgbClr val="FFFFFF"/>
                </a:solidFill>
                <a:latin typeface="Arial"/>
                <a:cs typeface="Arial"/>
              </a:rPr>
              <a:t>  / R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ili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en-US" sz="1050" spc="95" dirty="0" smtClean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lang="en-US" sz="1050" spc="10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en-US" sz="1050" spc="114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185" dirty="0" smtClean="0">
                <a:solidFill>
                  <a:srgbClr val="FFFFFF"/>
                </a:solidFill>
                <a:latin typeface="Arial"/>
                <a:cs typeface="Arial"/>
              </a:rPr>
              <a:t>c</a:t>
            </a:r>
            <a:r>
              <a:rPr lang="en-US" sz="1050" spc="-5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lang="en-US" sz="1050" spc="-45" dirty="0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lang="en-US" sz="1050" spc="-130" dirty="0" smtClean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endParaRPr lang="en-US" sz="105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endParaRPr sz="1050" dirty="0">
              <a:latin typeface="Myriad Pro Light"/>
              <a:cs typeface="Myriad Pro Light"/>
            </a:endParaRPr>
          </a:p>
        </p:txBody>
      </p:sp>
      <p:sp>
        <p:nvSpPr>
          <p:cNvPr id="10" name="object 11"/>
          <p:cNvSpPr txBox="1"/>
          <p:nvPr/>
        </p:nvSpPr>
        <p:spPr>
          <a:xfrm>
            <a:off x="10408687" y="72095"/>
            <a:ext cx="152400" cy="2876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endParaRPr sz="1800" dirty="0">
              <a:latin typeface="Myriad Pro"/>
              <a:cs typeface="Myriad Pro"/>
            </a:endParaRPr>
          </a:p>
        </p:txBody>
      </p:sp>
      <p:sp>
        <p:nvSpPr>
          <p:cNvPr id="11" name="object 12"/>
          <p:cNvSpPr/>
          <p:nvPr/>
        </p:nvSpPr>
        <p:spPr>
          <a:xfrm>
            <a:off x="10305001" y="145685"/>
            <a:ext cx="0" cy="179997"/>
          </a:xfrm>
          <a:custGeom>
            <a:avLst/>
            <a:gdLst/>
            <a:ahLst/>
            <a:cxnLst/>
            <a:rect l="l" t="t" r="r" b="b"/>
            <a:pathLst>
              <a:path h="179997">
                <a:moveTo>
                  <a:pt x="0" y="0"/>
                </a:moveTo>
                <a:lnTo>
                  <a:pt x="0" y="179997"/>
                </a:lnTo>
              </a:path>
            </a:pathLst>
          </a:custGeom>
          <a:ln w="15875">
            <a:solidFill>
              <a:srgbClr val="9A96C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2"/>
          <p:cNvSpPr/>
          <p:nvPr/>
        </p:nvSpPr>
        <p:spPr>
          <a:xfrm>
            <a:off x="531278" y="1535243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3"/>
          <p:cNvSpPr/>
          <p:nvPr/>
        </p:nvSpPr>
        <p:spPr>
          <a:xfrm>
            <a:off x="531278" y="1770965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4"/>
          <p:cNvSpPr/>
          <p:nvPr/>
        </p:nvSpPr>
        <p:spPr>
          <a:xfrm>
            <a:off x="531278" y="2006688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5"/>
          <p:cNvSpPr/>
          <p:nvPr/>
        </p:nvSpPr>
        <p:spPr>
          <a:xfrm>
            <a:off x="531278" y="224241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6"/>
          <p:cNvSpPr/>
          <p:nvPr/>
        </p:nvSpPr>
        <p:spPr>
          <a:xfrm>
            <a:off x="531278" y="2478131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7"/>
          <p:cNvSpPr/>
          <p:nvPr/>
        </p:nvSpPr>
        <p:spPr>
          <a:xfrm>
            <a:off x="531278" y="271385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8"/>
          <p:cNvSpPr/>
          <p:nvPr/>
        </p:nvSpPr>
        <p:spPr>
          <a:xfrm>
            <a:off x="531278" y="323198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9"/>
          <p:cNvSpPr/>
          <p:nvPr/>
        </p:nvSpPr>
        <p:spPr>
          <a:xfrm>
            <a:off x="531278" y="375308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10"/>
          <p:cNvSpPr/>
          <p:nvPr/>
        </p:nvSpPr>
        <p:spPr>
          <a:xfrm>
            <a:off x="531278" y="4303379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11"/>
          <p:cNvSpPr/>
          <p:nvPr/>
        </p:nvSpPr>
        <p:spPr>
          <a:xfrm>
            <a:off x="531278" y="5333740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12"/>
          <p:cNvSpPr/>
          <p:nvPr/>
        </p:nvSpPr>
        <p:spPr>
          <a:xfrm>
            <a:off x="531278" y="5620346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13"/>
          <p:cNvSpPr/>
          <p:nvPr/>
        </p:nvSpPr>
        <p:spPr>
          <a:xfrm>
            <a:off x="531278" y="5906952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14"/>
          <p:cNvSpPr/>
          <p:nvPr/>
        </p:nvSpPr>
        <p:spPr>
          <a:xfrm>
            <a:off x="531278" y="6193557"/>
            <a:ext cx="38606" cy="40004"/>
          </a:xfrm>
          <a:custGeom>
            <a:avLst/>
            <a:gdLst/>
            <a:ahLst/>
            <a:cxnLst/>
            <a:rect l="l" t="t" r="r" b="b"/>
            <a:pathLst>
              <a:path w="38606" h="40004">
                <a:moveTo>
                  <a:pt x="25727" y="0"/>
                </a:moveTo>
                <a:lnTo>
                  <a:pt x="9287" y="2174"/>
                </a:lnTo>
                <a:lnTo>
                  <a:pt x="0" y="10147"/>
                </a:lnTo>
                <a:lnTo>
                  <a:pt x="1237" y="27176"/>
                </a:lnTo>
                <a:lnTo>
                  <a:pt x="8204" y="36971"/>
                </a:lnTo>
                <a:lnTo>
                  <a:pt x="18376" y="40004"/>
                </a:lnTo>
                <a:lnTo>
                  <a:pt x="31452" y="35350"/>
                </a:lnTo>
                <a:lnTo>
                  <a:pt x="38606" y="23712"/>
                </a:lnTo>
                <a:lnTo>
                  <a:pt x="35221" y="8441"/>
                </a:lnTo>
                <a:lnTo>
                  <a:pt x="25727" y="0"/>
                </a:lnTo>
                <a:close/>
              </a:path>
            </a:pathLst>
          </a:custGeom>
          <a:solidFill>
            <a:srgbClr val="00478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25" name="object 15"/>
          <p:cNvGraphicFramePr>
            <a:graphicFrameLocks noGrp="1"/>
          </p:cNvGraphicFramePr>
          <p:nvPr/>
        </p:nvGraphicFramePr>
        <p:xfrm>
          <a:off x="457200" y="709205"/>
          <a:ext cx="9771252" cy="56350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45623"/>
                <a:gridCol w="308544"/>
                <a:gridCol w="308540"/>
                <a:gridCol w="308545"/>
              </a:tblGrid>
              <a:tr h="463625">
                <a:tc>
                  <a:txBody>
                    <a:bodyPr/>
                    <a:lstStyle/>
                    <a:p>
                      <a:pPr marL="65405" marR="401320">
                        <a:lnSpc>
                          <a:spcPct val="108700"/>
                        </a:lnSpc>
                      </a:pPr>
                      <a:r>
                        <a:rPr sz="115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ou feel in the assessment, i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nv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estigation, diagnosis and management of the foll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wing 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onditions/sit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ations? (Bear in mind this 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equi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es s</a:t>
                      </a:r>
                      <a:r>
                        <a:rPr sz="115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ills in acu</a:t>
                      </a:r>
                      <a:r>
                        <a:rPr sz="1150" i="1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, ch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oni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, p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entati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, palliati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 and eme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gen</a:t>
                      </a:r>
                      <a:r>
                        <a:rPr sz="1150" i="1" spc="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y </a:t>
                      </a:r>
                      <a:r>
                        <a:rPr sz="1150" i="1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e and a </a:t>
                      </a:r>
                      <a:r>
                        <a:rPr sz="115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wledge of the epidemiology of older peopl</a:t>
                      </a:r>
                      <a:r>
                        <a:rPr sz="1150" i="1" spc="-2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i="1" spc="-75" dirty="0" smtClean="0">
                          <a:latin typeface="Myriad Pro"/>
                          <a:cs typeface="Myriad Pro"/>
                        </a:rPr>
                        <a:t>’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s p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oblems).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115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115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115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</a:tr>
              <a:tr h="251999"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sz="1150" b="1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CuT</a:t>
                      </a:r>
                      <a:r>
                        <a:rPr sz="1150" b="1" spc="10" dirty="0" smtClean="0">
                          <a:latin typeface="Myriad Pro"/>
                          <a:cs typeface="Myriad Pro"/>
                        </a:rPr>
                        <a:t>e/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eMe</a:t>
                      </a:r>
                      <a:r>
                        <a:rPr sz="1150" b="1" spc="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Gen</a:t>
                      </a:r>
                      <a:r>
                        <a:rPr sz="1150" b="1" spc="3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SIT</a:t>
                      </a:r>
                      <a:r>
                        <a:rPr sz="1150" b="1" spc="-15" dirty="0" smtClean="0">
                          <a:latin typeface="Myriad Pro"/>
                          <a:cs typeface="Myriad Pro"/>
                        </a:rPr>
                        <a:t>u</a:t>
                      </a:r>
                      <a:r>
                        <a:rPr sz="1150" b="1" spc="-7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TIOn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</a:tr>
              <a:tr h="23572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Chest pain (including impa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of distan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on 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t), </a:t>
                      </a:r>
                      <a:r>
                        <a:rPr sz="1150" spc="-70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-114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ca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diac ar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70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35722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GI bleed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35722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ypo and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ype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gl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caemia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onditions including D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 and HONK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3572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irst fits and st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tus epilepticu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SAH, menin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itis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35721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d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spnoea including asthma, in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tion, pneumotho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ax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35720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nap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ylaxis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70001"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TeChnI</a:t>
                      </a:r>
                      <a:r>
                        <a:rPr sz="1150" b="1" spc="3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SkILLS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</a:tr>
              <a:tr h="26054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-2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G, B</a:t>
                      </a:r>
                      <a:r>
                        <a:rPr sz="1150" spc="-165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BM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estin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fundos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inhaler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echnique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joi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inje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tion, use of sc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eening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ools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al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ohol and drug misuse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60546"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InTeRPR</a:t>
                      </a:r>
                      <a:r>
                        <a:rPr sz="1150" b="1" spc="2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b="1" spc="-6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b="1" spc="-7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TIO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O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ReSu</a:t>
                      </a:r>
                      <a:r>
                        <a:rPr sz="1150" b="1" spc="-100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b="1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</a:tr>
              <a:tr h="26054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OG</a:t>
                      </a:r>
                      <a:r>
                        <a:rPr sz="1150" spc="4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7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PEFR/spi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omet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DE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X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A,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x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-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and indic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tions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or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tt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 rules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60546"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eXP</a:t>
                      </a:r>
                      <a:r>
                        <a:rPr sz="1150" b="1" spc="30" dirty="0" smtClean="0">
                          <a:latin typeface="Myriad Pro"/>
                          <a:cs typeface="Myriad Pro"/>
                        </a:rPr>
                        <a:t>L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An</a:t>
                      </a:r>
                      <a:r>
                        <a:rPr sz="1150" b="1" spc="-7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TIO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O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 P</a:t>
                      </a:r>
                      <a:r>
                        <a:rPr sz="1150" b="1" spc="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b="1" spc="20" dirty="0" smtClean="0">
                          <a:latin typeface="Myriad Pro"/>
                          <a:cs typeface="Myriad Pro"/>
                        </a:rPr>
                        <a:t>OCeDuR</a:t>
                      </a:r>
                      <a:r>
                        <a:rPr sz="1150" b="1" spc="0" dirty="0" smtClean="0">
                          <a:latin typeface="Myriad Pro"/>
                          <a:cs typeface="Myriad Pro"/>
                        </a:rPr>
                        <a:t>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EDED8"/>
                    </a:solidFill>
                  </a:tcPr>
                </a:tc>
              </a:tr>
              <a:tr h="496762">
                <a:tc>
                  <a:txBody>
                    <a:bodyPr/>
                    <a:lstStyle/>
                    <a:p>
                      <a:pPr marL="173355" marR="299720">
                        <a:lnSpc>
                          <a:spcPct val="101400"/>
                        </a:lnSpc>
                      </a:pP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ch</a:t>
                      </a: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4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7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an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io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gr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Dopple</a:t>
                      </a:r>
                      <a:r>
                        <a:rPr sz="1150" spc="-6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24 hr tap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olonos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y/endos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</a:t>
                      </a:r>
                      <a:r>
                        <a:rPr sz="1150" spc="3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T/MRI/M</a:t>
                      </a:r>
                      <a:r>
                        <a:rPr sz="1150" spc="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A, L</a:t>
                      </a:r>
                      <a:r>
                        <a:rPr sz="1150" spc="-165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EEG, b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onchos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PF</a:t>
                      </a:r>
                      <a:r>
                        <a:rPr sz="1150" spc="-65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s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pleu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al tap/biops</a:t>
                      </a:r>
                      <a:r>
                        <a:rPr sz="1150" spc="-45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, DE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X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A, inhaler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echniques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3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3">
                      <a:solidFill>
                        <a:srgbClr val="000000"/>
                      </a:solidFill>
                      <a:prstDash val="solid"/>
                    </a:lnL>
                    <a:lnR w="6352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2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57400">
                <a:tc gridSpan="4"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5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ommunic</a:t>
                      </a:r>
                      <a:r>
                        <a:rPr sz="1150" b="1" spc="-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tion/</a:t>
                      </a:r>
                      <a:r>
                        <a:rPr sz="1150" b="1" spc="-5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b="1" spc="-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b="1" spc="1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ing with </a:t>
                      </a:r>
                      <a:r>
                        <a:rPr sz="1150" b="1" spc="-25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b="1" spc="0" dirty="0" smtClean="0">
                          <a:solidFill>
                            <a:srgbClr val="FFFFFF"/>
                          </a:solidFill>
                          <a:latin typeface="Myriad Pro"/>
                          <a:cs typeface="Myriad Pro"/>
                        </a:rPr>
                        <a:t>olleagues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478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92374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1150" i="1" dirty="0" smtClean="0">
                          <a:latin typeface="Myriad Pro"/>
                          <a:cs typeface="Myriad Pro"/>
                        </a:rPr>
                        <a:t>H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w 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onfident do 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y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ou feel about </a:t>
                      </a:r>
                      <a:r>
                        <a:rPr sz="1150" i="1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om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m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uni</a:t>
                      </a:r>
                      <a:r>
                        <a:rPr sz="1150" i="1" spc="-2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ating and 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w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or</a:t>
                      </a:r>
                      <a:r>
                        <a:rPr sz="1150" i="1" spc="5" dirty="0" smtClean="0">
                          <a:latin typeface="Myriad Pro"/>
                          <a:cs typeface="Myriad Pro"/>
                        </a:rPr>
                        <a:t>k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ing with the foll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wing g</a:t>
                      </a:r>
                      <a:r>
                        <a:rPr sz="1150" i="1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i="1" spc="0" dirty="0" smtClean="0">
                          <a:latin typeface="Myriad Pro"/>
                          <a:cs typeface="Myriad Pro"/>
                        </a:rPr>
                        <a:t>oups?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115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115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sz="1150" b="1" dirty="0" smtClean="0">
                          <a:latin typeface="Myriad Pro"/>
                          <a:cs typeface="Myriad Pro"/>
                        </a:rPr>
                        <a:t>X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CAD1E4"/>
                    </a:solidFill>
                  </a:tcPr>
                </a:tc>
              </a:tr>
              <a:tr h="28660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olleagues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hand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er ar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angeme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6607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30" dirty="0" smtClean="0">
                          <a:latin typeface="Myriad Pro"/>
                          <a:cs typeface="Myriad Pro"/>
                        </a:rPr>
                        <a:t>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ts including those with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estri</a:t>
                      </a:r>
                      <a:r>
                        <a:rPr sz="1150" spc="15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ed abili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ommunic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6605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llied healthca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 p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f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essionals including specialist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oles 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e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</a:t>
                      </a:r>
                      <a:r>
                        <a:rPr sz="1150" spc="-20" dirty="0" smtClean="0">
                          <a:latin typeface="Myriad Pro"/>
                          <a:cs typeface="Myriad Pro"/>
                        </a:rPr>
                        <a:t>g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. ca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diac/rheum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ology/diabe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 specialist se</a:t>
                      </a:r>
                      <a:r>
                        <a:rPr sz="1150" spc="25" dirty="0" smtClean="0">
                          <a:latin typeface="Myriad Pro"/>
                          <a:cs typeface="Myriad Pro"/>
                        </a:rPr>
                        <a:t>r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vi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  <a:tr h="286606"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sz="1150" dirty="0" smtClean="0">
                          <a:latin typeface="Myriad Pro"/>
                          <a:cs typeface="Myriad Pro"/>
                        </a:rPr>
                        <a:t>Rel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</a:t>
                      </a:r>
                      <a:r>
                        <a:rPr sz="1150" spc="-15" dirty="0" smtClean="0">
                          <a:latin typeface="Myriad Pro"/>
                          <a:cs typeface="Myriad Pro"/>
                        </a:rPr>
                        <a:t>v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es (p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a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 </a:t>
                      </a:r>
                      <a:r>
                        <a:rPr sz="1150" spc="-10" dirty="0" smtClean="0">
                          <a:latin typeface="Myriad Pro"/>
                          <a:cs typeface="Myriad Pro"/>
                        </a:rPr>
                        <a:t>c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onfide</a:t>
                      </a:r>
                      <a:r>
                        <a:rPr sz="1150" spc="-5" dirty="0" smtClean="0">
                          <a:latin typeface="Myriad Pro"/>
                          <a:cs typeface="Myriad Pro"/>
                        </a:rPr>
                        <a:t>n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tiali</a:t>
                      </a:r>
                      <a:r>
                        <a:rPr sz="1150" spc="10" dirty="0" smtClean="0">
                          <a:latin typeface="Myriad Pro"/>
                          <a:cs typeface="Myriad Pro"/>
                        </a:rPr>
                        <a:t>t</a:t>
                      </a:r>
                      <a:r>
                        <a:rPr sz="1150" spc="0" dirty="0" smtClean="0">
                          <a:latin typeface="Myriad Pro"/>
                          <a:cs typeface="Myriad Pro"/>
                        </a:rPr>
                        <a:t>y)</a:t>
                      </a:r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04B58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CB240"/>
                    </a:solidFill>
                  </a:tcPr>
                </a:tc>
                <a:tc>
                  <a:txBody>
                    <a:bodyPr/>
                    <a:lstStyle/>
                    <a:p>
                      <a:endParaRPr sz="1150">
                        <a:latin typeface="Myriad Pro"/>
                        <a:cs typeface="Myriad Pro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6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6D06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3264</Words>
  <Application>Microsoft Office PowerPoint</Application>
  <PresentationFormat>Custom</PresentationFormat>
  <Paragraphs>381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Super-Condensed</dc:title>
  <cp:lastModifiedBy>stevewa</cp:lastModifiedBy>
  <cp:revision>8</cp:revision>
  <dcterms:created xsi:type="dcterms:W3CDTF">2013-10-31T14:34:39Z</dcterms:created>
  <dcterms:modified xsi:type="dcterms:W3CDTF">2013-11-05T20:43:43Z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2013-02-01T00:00:00Z</vt:filetime>
  </property>
  <property fmtid="{D5CDD505-2E9C-101B-9397-08002B2CF9AE}" pid="3" name="LastSaved">
    <vt:filetime>2013-10-31T00:00:00Z</vt:filetime>
  </property>
</Properties>
</file>