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9" r:id="rId3"/>
    <p:sldId id="270" r:id="rId4"/>
    <p:sldId id="271" r:id="rId5"/>
    <p:sldId id="272" r:id="rId6"/>
    <p:sldId id="273" r:id="rId7"/>
    <p:sldId id="276" r:id="rId8"/>
    <p:sldId id="277" r:id="rId9"/>
    <p:sldId id="278" r:id="rId10"/>
    <p:sldId id="279" r:id="rId11"/>
    <p:sldId id="280" r:id="rId12"/>
    <p:sldId id="275" r:id="rId13"/>
  </p:sldIdLst>
  <p:sldSz cx="10680700" cy="7569200"/>
  <p:notesSz cx="10680700" cy="756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96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909" y="2346452"/>
            <a:ext cx="9088310" cy="15895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819" y="4238752"/>
            <a:ext cx="7484490" cy="1892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3" cy="6955193"/>
          </a:xfrm>
          <a:custGeom>
            <a:avLst/>
            <a:gdLst/>
            <a:ahLst/>
            <a:cxnLst/>
            <a:rect l="l" t="t" r="r" b="b"/>
            <a:pathLst>
              <a:path w="10692003" h="6955193">
                <a:moveTo>
                  <a:pt x="0" y="6955193"/>
                </a:moveTo>
                <a:lnTo>
                  <a:pt x="10692003" y="6955193"/>
                </a:lnTo>
                <a:lnTo>
                  <a:pt x="10692003" y="0"/>
                </a:lnTo>
                <a:lnTo>
                  <a:pt x="0" y="0"/>
                </a:lnTo>
                <a:lnTo>
                  <a:pt x="0" y="6955193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278479"/>
            <a:ext cx="10692003" cy="4281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3432162"/>
            <a:ext cx="10692002" cy="4127842"/>
          </a:xfrm>
          <a:custGeom>
            <a:avLst/>
            <a:gdLst/>
            <a:ahLst/>
            <a:cxnLst/>
            <a:rect l="l" t="t" r="r" b="b"/>
            <a:pathLst>
              <a:path w="10692002" h="4127842">
                <a:moveTo>
                  <a:pt x="0" y="832791"/>
                </a:moveTo>
                <a:lnTo>
                  <a:pt x="0" y="4127842"/>
                </a:lnTo>
                <a:lnTo>
                  <a:pt x="10692002" y="4127842"/>
                </a:lnTo>
                <a:lnTo>
                  <a:pt x="10692002" y="1192177"/>
                </a:lnTo>
                <a:lnTo>
                  <a:pt x="2119920" y="1192177"/>
                </a:lnTo>
                <a:lnTo>
                  <a:pt x="1706729" y="1181395"/>
                </a:lnTo>
                <a:lnTo>
                  <a:pt x="1327196" y="1151043"/>
                </a:lnTo>
                <a:lnTo>
                  <a:pt x="980054" y="1103487"/>
                </a:lnTo>
                <a:lnTo>
                  <a:pt x="664036" y="1041091"/>
                </a:lnTo>
                <a:lnTo>
                  <a:pt x="377876" y="966221"/>
                </a:lnTo>
                <a:lnTo>
                  <a:pt x="120307" y="881241"/>
                </a:lnTo>
                <a:lnTo>
                  <a:pt x="0" y="832791"/>
                </a:lnTo>
              </a:path>
              <a:path w="10692002" h="4127842">
                <a:moveTo>
                  <a:pt x="9365240" y="0"/>
                </a:moveTo>
                <a:lnTo>
                  <a:pt x="8876551" y="7005"/>
                </a:lnTo>
                <a:lnTo>
                  <a:pt x="8365364" y="41583"/>
                </a:lnTo>
                <a:lnTo>
                  <a:pt x="7831958" y="105987"/>
                </a:lnTo>
                <a:lnTo>
                  <a:pt x="7276612" y="202469"/>
                </a:lnTo>
                <a:lnTo>
                  <a:pt x="6699604" y="333282"/>
                </a:lnTo>
                <a:lnTo>
                  <a:pt x="6101214" y="500678"/>
                </a:lnTo>
                <a:lnTo>
                  <a:pt x="4309795" y="932429"/>
                </a:lnTo>
                <a:lnTo>
                  <a:pt x="4042549" y="990757"/>
                </a:lnTo>
                <a:lnTo>
                  <a:pt x="3914829" y="1016782"/>
                </a:lnTo>
                <a:lnTo>
                  <a:pt x="3789922" y="1040788"/>
                </a:lnTo>
                <a:lnTo>
                  <a:pt x="3666983" y="1062832"/>
                </a:lnTo>
                <a:lnTo>
                  <a:pt x="3545171" y="1082970"/>
                </a:lnTo>
                <a:lnTo>
                  <a:pt x="3423643" y="1101256"/>
                </a:lnTo>
                <a:lnTo>
                  <a:pt x="3301556" y="1117748"/>
                </a:lnTo>
                <a:lnTo>
                  <a:pt x="3178069" y="1132501"/>
                </a:lnTo>
                <a:lnTo>
                  <a:pt x="3052338" y="1145571"/>
                </a:lnTo>
                <a:lnTo>
                  <a:pt x="2568034" y="1181024"/>
                </a:lnTo>
                <a:lnTo>
                  <a:pt x="2119920" y="1192177"/>
                </a:lnTo>
                <a:lnTo>
                  <a:pt x="10692002" y="1192177"/>
                </a:lnTo>
                <a:lnTo>
                  <a:pt x="10692002" y="121668"/>
                </a:lnTo>
                <a:lnTo>
                  <a:pt x="10274011" y="59697"/>
                </a:lnTo>
                <a:lnTo>
                  <a:pt x="9831153" y="18314"/>
                </a:lnTo>
                <a:lnTo>
                  <a:pt x="9365240" y="0"/>
                </a:lnTo>
              </a:path>
            </a:pathLst>
          </a:custGeom>
          <a:solidFill>
            <a:srgbClr val="2E5D9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20208" y="353649"/>
            <a:ext cx="1220797" cy="1217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6955205"/>
            <a:ext cx="10692003" cy="604799"/>
          </a:xfrm>
          <a:custGeom>
            <a:avLst/>
            <a:gdLst/>
            <a:ahLst/>
            <a:cxnLst/>
            <a:rect l="l" t="t" r="r" b="b"/>
            <a:pathLst>
              <a:path w="10692003" h="604799">
                <a:moveTo>
                  <a:pt x="0" y="604799"/>
                </a:moveTo>
                <a:lnTo>
                  <a:pt x="10692003" y="604799"/>
                </a:lnTo>
                <a:lnTo>
                  <a:pt x="10692003" y="0"/>
                </a:lnTo>
                <a:lnTo>
                  <a:pt x="0" y="0"/>
                </a:lnTo>
                <a:lnTo>
                  <a:pt x="0" y="604799"/>
                </a:lnTo>
                <a:close/>
              </a:path>
            </a:pathLst>
          </a:custGeom>
          <a:solidFill>
            <a:srgbClr val="00213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436262" y="2035060"/>
            <a:ext cx="5967983" cy="4639056"/>
          </a:xfrm>
          <a:custGeom>
            <a:avLst/>
            <a:gdLst/>
            <a:ahLst/>
            <a:cxnLst/>
            <a:rect l="l" t="t" r="r" b="b"/>
            <a:pathLst>
              <a:path w="5967983" h="4639056">
                <a:moveTo>
                  <a:pt x="0" y="0"/>
                </a:moveTo>
                <a:lnTo>
                  <a:pt x="5967983" y="0"/>
                </a:lnTo>
                <a:lnTo>
                  <a:pt x="5967983" y="4639056"/>
                </a:lnTo>
                <a:lnTo>
                  <a:pt x="0" y="463905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374180" y="1900808"/>
            <a:ext cx="1363979" cy="1045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628830" y="2980029"/>
            <a:ext cx="2854667" cy="11087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176001" y="5191201"/>
            <a:ext cx="5760326" cy="112459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0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44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5818" y="913549"/>
            <a:ext cx="9740493" cy="55050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06" y="1740916"/>
            <a:ext cx="962291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0300" y="7169155"/>
            <a:ext cx="2221395" cy="2126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06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333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portfolio.rcgp.org.uk/login.asp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" y="584200"/>
            <a:ext cx="10680700" cy="6985001"/>
            <a:chOff x="-1" y="584200"/>
            <a:chExt cx="10680700" cy="6985001"/>
          </a:xfrm>
        </p:grpSpPr>
        <p:sp>
          <p:nvSpPr>
            <p:cNvPr id="15" name="Isosceles Triangle 14"/>
            <p:cNvSpPr/>
            <p:nvPr/>
          </p:nvSpPr>
          <p:spPr>
            <a:xfrm>
              <a:off x="6026150" y="2336800"/>
              <a:ext cx="4425950" cy="3657600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bject 2"/>
            <p:cNvSpPr txBox="1"/>
            <p:nvPr/>
          </p:nvSpPr>
          <p:spPr>
            <a:xfrm>
              <a:off x="6635750" y="2870200"/>
              <a:ext cx="3169285" cy="3048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R="0" algn="ctr">
                <a:lnSpc>
                  <a:spcPct val="100000"/>
                </a:lnSpc>
              </a:pPr>
              <a:r>
                <a:rPr sz="255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CSR</a:t>
              </a:r>
              <a:endParaRPr sz="255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400"/>
                </a:lnSpc>
                <a:spcBef>
                  <a:spcPts val="32"/>
                </a:spcBef>
              </a:pPr>
              <a:endParaRPr sz="1400" dirty="0">
                <a:solidFill>
                  <a:schemeClr val="bg1"/>
                </a:solidFill>
              </a:endParaRPr>
            </a:p>
            <a:p>
              <a:pPr marL="632460" marR="632460" indent="-635" algn="ctr">
                <a:lnSpc>
                  <a:spcPts val="2140"/>
                </a:lnSpc>
              </a:pP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CS/</a:t>
              </a:r>
              <a:r>
                <a:rPr sz="2200" spc="-12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</a:t>
              </a:r>
              <a:r>
                <a:rPr sz="220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ainee meetings</a:t>
              </a:r>
              <a:r>
                <a:rPr sz="2200" spc="-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a</a:t>
              </a:r>
              <a:r>
                <a:rPr sz="220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200" spc="-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tion</a:t>
              </a:r>
              <a:r>
                <a:rPr sz="2200" spc="-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planning</a:t>
              </a: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100"/>
                </a:lnSpc>
                <a:spcBef>
                  <a:spcPts val="18"/>
                </a:spcBef>
              </a:pPr>
              <a:endParaRPr sz="1100" dirty="0">
                <a:solidFill>
                  <a:schemeClr val="bg1"/>
                </a:solidFill>
              </a:endParaRPr>
            </a:p>
            <a:p>
              <a:pPr marL="0" algn="ctr">
                <a:lnSpc>
                  <a:spcPct val="100000"/>
                </a:lnSpc>
              </a:pPr>
              <a:r>
                <a:rPr sz="235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urriculum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G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uide</a:t>
              </a: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 algn="ctr">
                <a:lnSpc>
                  <a:spcPct val="100000"/>
                </a:lnSpc>
              </a:pPr>
              <a:r>
                <a:rPr sz="235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onfiden</a:t>
              </a:r>
              <a:r>
                <a:rPr sz="2350" spc="-2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e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2350" spc="-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ting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S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cale</a:t>
              </a:r>
              <a:endParaRPr sz="235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</p:txBody>
        </p:sp>
        <p:sp>
          <p:nvSpPr>
            <p:cNvPr id="17" name="object 4"/>
            <p:cNvSpPr txBox="1">
              <a:spLocks/>
            </p:cNvSpPr>
            <p:nvPr/>
          </p:nvSpPr>
          <p:spPr>
            <a:xfrm>
              <a:off x="311150" y="1955800"/>
              <a:ext cx="6858000" cy="762000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marL="127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Super-Condensed GP Curriculum Guide</a:t>
              </a:r>
            </a:p>
            <a:p>
              <a:pPr marL="12700">
                <a:lnSpc>
                  <a:spcPct val="100000"/>
                </a:lnSpc>
              </a:pPr>
              <a:r>
                <a:rPr lang="en-US" sz="24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                 </a:t>
              </a:r>
              <a:r>
                <a:rPr lang="en-US" sz="12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Courtesy of South East Scotland 2013 </a:t>
              </a:r>
            </a:p>
            <a:p>
              <a:pPr marL="127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yriad Pro Light"/>
                <a:cs typeface="Myriad Pro Light"/>
              </a:endParaRPr>
            </a:p>
          </p:txBody>
        </p:sp>
        <p:pic>
          <p:nvPicPr>
            <p:cNvPr id="18" name="Picture 17" descr="C:\Users\sarahda\AppData\Local\Temp\wzd5f6\HE West Midlands\HE West Midlands Col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2550" y="584200"/>
              <a:ext cx="2438400" cy="990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Picture 1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tretch>
              <a:fillRect/>
            </a:stretch>
          </p:blipFill>
          <p:spPr>
            <a:xfrm flipH="1">
              <a:off x="-1" y="6680201"/>
              <a:ext cx="10680700" cy="889000"/>
            </a:xfrm>
            <a:prstGeom prst="rect">
              <a:avLst/>
            </a:prstGeom>
            <a:solidFill>
              <a:srgbClr val="E2AE74"/>
            </a:solidFill>
          </p:spPr>
        </p:pic>
        <p:sp>
          <p:nvSpPr>
            <p:cNvPr id="20" name="Text Box 2"/>
            <p:cNvSpPr txBox="1">
              <a:spLocks noChangeArrowheads="1"/>
            </p:cNvSpPr>
            <p:nvPr/>
          </p:nvSpPr>
          <p:spPr bwMode="auto">
            <a:xfrm>
              <a:off x="6254750" y="6370637"/>
              <a:ext cx="4191001" cy="1198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We are the Local Education and Training Board for the West Midlands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auto">
            <a:xfrm>
              <a:off x="234950" y="1193800"/>
              <a:ext cx="72390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91C9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SecondaryCare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3893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4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E28C05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PrimaryCare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11150" y="3098800"/>
              <a:ext cx="5943600" cy="2209800"/>
            </a:xfrm>
            <a:prstGeom prst="roundRect">
              <a:avLst/>
            </a:prstGeom>
            <a:solidFill>
              <a:srgbClr val="A0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85445">
                <a:lnSpc>
                  <a:spcPct val="100000"/>
                </a:lnSpc>
                <a:buFont typeface="Arial" pitchFamily="34" charset="0"/>
                <a:buChar char="•"/>
              </a:pPr>
              <a:r>
                <a:rPr lang="en-US" sz="2800" spc="-18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spc="-150" dirty="0" smtClean="0">
                  <a:solidFill>
                    <a:srgbClr val="FFFFFF"/>
                  </a:solidFill>
                  <a:latin typeface="Arial"/>
                  <a:cs typeface="Arial"/>
                </a:rPr>
                <a:t>Paediatrics</a:t>
              </a:r>
              <a:endParaRPr lang="en-US" sz="2800" dirty="0" smtClean="0">
                <a:latin typeface="Arial"/>
                <a:cs typeface="Arial"/>
              </a:endParaRPr>
            </a:p>
          </p:txBody>
        </p:sp>
      </p:grpSp>
      <p:pic>
        <p:nvPicPr>
          <p:cNvPr id="2" name="Picture 1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993140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9923081" y="3244595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40633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168976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197052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25129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253206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281282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365512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393588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21664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501060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526139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551218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8" y="576298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7" name="object 17"/>
          <p:cNvGraphicFramePr>
            <a:graphicFrameLocks noGrp="1"/>
          </p:cNvGraphicFramePr>
          <p:nvPr/>
        </p:nvGraphicFramePr>
        <p:xfrm>
          <a:off x="457200" y="709205"/>
          <a:ext cx="9771253" cy="51866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3"/>
                <a:gridCol w="308541"/>
                <a:gridCol w="308545"/>
              </a:tblGrid>
              <a:tr h="2807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 Orie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tising 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olistically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uni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ating and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with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g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oups?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609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ca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Health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ors and 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ocial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ork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Child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issues and non 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inju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Childhood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mmunis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eness of impa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pa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 on health of unborn ba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b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Health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omotion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b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eedin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healt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die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smo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self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minor illness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an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thical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pp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oach/Medi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olegal issues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our 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wledge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issues and 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 apply the theories in p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ompe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in the minor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Changes in au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with inc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easing age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onfide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47443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</a:t>
                      </a:r>
                      <a:r>
                        <a:rPr sz="1200" b="1" spc="-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orman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earning and</a:t>
                      </a:r>
                      <a:r>
                        <a:rPr sz="120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200" b="1" spc="-10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eaching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36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with unde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5078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udit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078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nifica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079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078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 as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eacher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60375" y="712381"/>
            <a:ext cx="9771253" cy="307619"/>
          </a:xfrm>
          <a:custGeom>
            <a:avLst/>
            <a:gdLst/>
            <a:ahLst/>
            <a:cxnLst/>
            <a:rect l="l" t="t" r="r" b="b"/>
            <a:pathLst>
              <a:path w="9771253" h="307619">
                <a:moveTo>
                  <a:pt x="0" y="0"/>
                </a:moveTo>
                <a:lnTo>
                  <a:pt x="9771253" y="0"/>
                </a:lnTo>
                <a:lnTo>
                  <a:pt x="9771253" y="307619"/>
                </a:lnTo>
                <a:lnTo>
                  <a:pt x="0" y="307619"/>
                </a:lnTo>
                <a:lnTo>
                  <a:pt x="0" y="0"/>
                </a:lnTo>
                <a:close/>
              </a:path>
            </a:pathLst>
          </a:custGeom>
          <a:solidFill>
            <a:srgbClr val="FDC1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12380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200" y="1020004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200" y="6476831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6037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1023162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16255" y="770943"/>
            <a:ext cx="9415780" cy="6813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75" dirty="0" smtClean="0">
                <a:solidFill>
                  <a:srgbClr val="002F62"/>
                </a:solidFill>
                <a:latin typeface="Myriad Pro"/>
                <a:cs typeface="Myriad Pro"/>
              </a:rPr>
              <a:t>S</a:t>
            </a:r>
            <a:r>
              <a:rPr sz="1200" b="1" spc="-190" dirty="0" smtClean="0">
                <a:solidFill>
                  <a:srgbClr val="002F62"/>
                </a:solidFill>
                <a:latin typeface="Myriad Pro"/>
                <a:cs typeface="Myriad Pro"/>
              </a:rPr>
              <a:t>umma</a:t>
            </a:r>
            <a:r>
              <a:rPr sz="1200" b="1" spc="-8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1200" b="1" spc="-165" dirty="0" smtClean="0">
                <a:solidFill>
                  <a:srgbClr val="002F62"/>
                </a:solidFill>
                <a:latin typeface="Myriad Pro"/>
                <a:cs typeface="Myriad Pro"/>
              </a:rPr>
              <a:t>y</a:t>
            </a:r>
            <a:r>
              <a:rPr sz="1200" b="1" spc="-55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1200" b="1" spc="-125" dirty="0" smtClean="0">
                <a:solidFill>
                  <a:srgbClr val="002F62"/>
                </a:solidFill>
                <a:latin typeface="Myriad Pro"/>
                <a:cs typeface="Myriad Pro"/>
              </a:rPr>
              <a:t>of</a:t>
            </a:r>
            <a:r>
              <a:rPr sz="1200" b="1" spc="-55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1200" b="1" spc="-170" dirty="0" smtClean="0">
                <a:solidFill>
                  <a:srgbClr val="002F62"/>
                </a:solidFill>
                <a:latin typeface="Myriad Pro"/>
                <a:cs typeface="Myriad Pro"/>
              </a:rPr>
              <a:t>L</a:t>
            </a:r>
            <a:r>
              <a:rPr sz="1200" b="1" spc="-135" dirty="0" smtClean="0">
                <a:solidFill>
                  <a:srgbClr val="002F62"/>
                </a:solidFill>
                <a:latin typeface="Myriad Pro"/>
                <a:cs typeface="Myriad Pro"/>
              </a:rPr>
              <a:t>earning</a:t>
            </a:r>
            <a:r>
              <a:rPr sz="1200" b="1" spc="-55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1200" b="1" spc="-229" dirty="0" smtClean="0">
                <a:solidFill>
                  <a:srgbClr val="002F62"/>
                </a:solidFill>
                <a:latin typeface="Myriad Pro"/>
                <a:cs typeface="Myriad Pro"/>
              </a:rPr>
              <a:t>N</a:t>
            </a:r>
            <a:r>
              <a:rPr sz="1200" b="1" spc="-130" dirty="0" smtClean="0">
                <a:solidFill>
                  <a:srgbClr val="002F62"/>
                </a:solidFill>
                <a:latin typeface="Myriad Pro"/>
                <a:cs typeface="Myriad Pro"/>
              </a:rPr>
              <a:t>eeds/</a:t>
            </a:r>
            <a:r>
              <a:rPr sz="1200" b="1" spc="-185" dirty="0" smtClean="0">
                <a:solidFill>
                  <a:srgbClr val="002F62"/>
                </a:solidFill>
                <a:latin typeface="Myriad Pro"/>
                <a:cs typeface="Myriad Pro"/>
              </a:rPr>
              <a:t>P</a:t>
            </a:r>
            <a:r>
              <a:rPr sz="1200" b="1" spc="-120" dirty="0" smtClean="0">
                <a:solidFill>
                  <a:srgbClr val="002F62"/>
                </a:solidFill>
                <a:latin typeface="Myriad Pro"/>
                <a:cs typeface="Myriad Pro"/>
              </a:rPr>
              <a:t>oints</a:t>
            </a:r>
            <a:r>
              <a:rPr sz="1200" b="1" spc="-55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1200" b="1" spc="-80" dirty="0" smtClean="0">
                <a:solidFill>
                  <a:srgbClr val="002F62"/>
                </a:solidFill>
                <a:latin typeface="Myriad Pro"/>
                <a:cs typeface="Myriad Pro"/>
              </a:rPr>
              <a:t>f</a:t>
            </a:r>
            <a:r>
              <a:rPr sz="1200" b="1" spc="-145" dirty="0" smtClean="0">
                <a:solidFill>
                  <a:srgbClr val="002F62"/>
                </a:solidFill>
                <a:latin typeface="Myriad Pro"/>
                <a:cs typeface="Myriad Pro"/>
              </a:rPr>
              <a:t>or</a:t>
            </a:r>
            <a:r>
              <a:rPr sz="1200" b="1" spc="-55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1200" b="1" spc="-254" dirty="0" smtClean="0">
                <a:solidFill>
                  <a:srgbClr val="002F62"/>
                </a:solidFill>
                <a:latin typeface="Myriad Pro"/>
                <a:cs typeface="Myriad Pro"/>
              </a:rPr>
              <a:t>A</a:t>
            </a:r>
            <a:r>
              <a:rPr sz="1200" b="1" spc="-14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1200" b="1" spc="-120" dirty="0" smtClean="0">
                <a:solidFill>
                  <a:srgbClr val="002F62"/>
                </a:solidFill>
                <a:latin typeface="Myriad Pro"/>
                <a:cs typeface="Myriad Pro"/>
              </a:rPr>
              <a:t>tion</a:t>
            </a:r>
            <a:endParaRPr sz="1200">
              <a:latin typeface="Myriad Pro"/>
              <a:cs typeface="Myriad Pro"/>
            </a:endParaRPr>
          </a:p>
          <a:p>
            <a:pPr>
              <a:lnSpc>
                <a:spcPts val="800"/>
              </a:lnSpc>
              <a:spcBef>
                <a:spcPts val="10"/>
              </a:spcBef>
            </a:pPr>
            <a:endParaRPr sz="800"/>
          </a:p>
          <a:p>
            <a:pPr marL="15875" marR="12700">
              <a:lnSpc>
                <a:spcPct val="104200"/>
              </a:lnSpc>
            </a:pPr>
            <a:r>
              <a:rPr sz="1200" i="1" spc="-35" dirty="0" smtClean="0">
                <a:latin typeface="Myriad Pro"/>
                <a:cs typeface="Myriad Pro"/>
              </a:rPr>
              <a:t>L</a:t>
            </a:r>
            <a:r>
              <a:rPr sz="1200" i="1" spc="0" dirty="0" smtClean="0">
                <a:latin typeface="Myriad Pro"/>
                <a:cs typeface="Myriad Pro"/>
              </a:rPr>
              <a:t>oo</a:t>
            </a:r>
            <a:r>
              <a:rPr sz="1200" i="1" spc="5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ing at the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eas ab</a:t>
            </a:r>
            <a:r>
              <a:rPr sz="1200" i="1" spc="-10" dirty="0" smtClean="0">
                <a:latin typeface="Myriad Pro"/>
                <a:cs typeface="Myriad Pro"/>
              </a:rPr>
              <a:t>ov</a:t>
            </a:r>
            <a:r>
              <a:rPr sz="1200" i="1" spc="0" dirty="0" smtClean="0">
                <a:latin typeface="Myriad Pro"/>
                <a:cs typeface="Myriad Pro"/>
              </a:rPr>
              <a:t>e which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ha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mar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ed amber or 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</a:t>
            </a:r>
            <a:r>
              <a:rPr sz="1200" i="1" spc="-20" dirty="0" smtClean="0">
                <a:latin typeface="Myriad Pro"/>
                <a:cs typeface="Myriad Pro"/>
              </a:rPr>
              <a:t>d</a:t>
            </a:r>
            <a:r>
              <a:rPr sz="1200" i="1" spc="0" dirty="0" smtClean="0">
                <a:latin typeface="Myriad Pro"/>
                <a:cs typeface="Myriad Pro"/>
              </a:rPr>
              <a:t>, not the sp</a:t>
            </a:r>
            <a:r>
              <a:rPr sz="1200" i="1" spc="-5" dirty="0" smtClean="0">
                <a:latin typeface="Myriad Pro"/>
                <a:cs typeface="Myriad Pro"/>
              </a:rPr>
              <a:t>ecific learning needs t</a:t>
            </a:r>
            <a:r>
              <a:rPr sz="1200" i="1" spc="0" dirty="0" smtClean="0">
                <a:latin typeface="Myriad Pro"/>
                <a:cs typeface="Myriad Pro"/>
              </a:rPr>
              <a:t>o ta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get during this post and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might achie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these (including outpatient clini</a:t>
            </a:r>
            <a:r>
              <a:rPr sz="1200" i="1" spc="-15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, home visit</a:t>
            </a:r>
            <a:r>
              <a:rPr sz="1200" i="1" spc="-15" dirty="0" smtClean="0">
                <a:latin typeface="Myriad Pro"/>
                <a:cs typeface="Myriad Pro"/>
              </a:rPr>
              <a:t>s</a:t>
            </a:r>
            <a:r>
              <a:rPr sz="1200" i="1" spc="0" dirty="0" smtClean="0">
                <a:latin typeface="Myriad Pro"/>
                <a:cs typeface="Myriad Pro"/>
              </a:rPr>
              <a:t>, hospital at night e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c). </a:t>
            </a:r>
            <a:r>
              <a:rPr sz="1200" i="1" spc="5" dirty="0" smtClean="0">
                <a:latin typeface="Myriad Pro"/>
                <a:cs typeface="Myriad Pro"/>
              </a:rPr>
              <a:t>D</a:t>
            </a:r>
            <a:r>
              <a:rPr sz="1200" i="1" spc="0" dirty="0" smtClean="0">
                <a:latin typeface="Myriad Pro"/>
                <a:cs typeface="Myriad Pro"/>
              </a:rPr>
              <a:t>iscuss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our </a:t>
            </a:r>
            <a:r>
              <a:rPr sz="1200" i="1" spc="-5" dirty="0" smtClean="0">
                <a:latin typeface="Myriad Pro"/>
                <a:cs typeface="Myriad Pro"/>
              </a:rPr>
              <a:t>identified learning needs with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our Clini</a:t>
            </a:r>
            <a:r>
              <a:rPr sz="1200" i="1" spc="-20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al Supe</a:t>
            </a:r>
            <a:r>
              <a:rPr sz="1200" i="1" spc="2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viso</a:t>
            </a:r>
            <a:r>
              <a:rPr sz="1200" i="1" spc="-45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.</a:t>
            </a:r>
            <a:endParaRPr sz="12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WestMidsLETB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DD49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GB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2670175" y="3322935"/>
            <a:ext cx="534035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www.hee.nhs.uk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letb@westmidlands.nhs.uk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@</a:t>
            </a:r>
            <a:r>
              <a:rPr lang="en-US" b="1" dirty="0" err="1" smtClean="0">
                <a:solidFill>
                  <a:srgbClr val="FDD491"/>
                </a:solidFill>
                <a:latin typeface="Arial" pitchFamily="34" charset="0"/>
              </a:rPr>
              <a:t>WestMidsLETB</a:t>
            </a:r>
            <a:endParaRPr lang="en-US" dirty="0"/>
          </a:p>
        </p:txBody>
      </p:sp>
      <p:pic>
        <p:nvPicPr>
          <p:cNvPr id="13" name="Picture 12" descr="C:\Users\sarahda\AppData\Local\Temp\wzd5f6\HE West Midlands\HE West Midlands Col.jp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016750" y="584200"/>
            <a:ext cx="312420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0" y="774006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 txBox="1"/>
          <p:nvPr/>
        </p:nvSpPr>
        <p:spPr>
          <a:xfrm>
            <a:off x="444500" y="807454"/>
            <a:ext cx="4513580" cy="221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I</a:t>
            </a:r>
            <a:r>
              <a:rPr sz="3000" spc="-7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3000" spc="-9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odu</a:t>
            </a:r>
            <a:r>
              <a:rPr sz="3000" spc="-2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tio</a:t>
            </a:r>
            <a:r>
              <a:rPr sz="3000" spc="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endParaRPr sz="30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4"/>
              </a:spcBef>
            </a:pPr>
            <a:endParaRPr sz="5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tionale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60" dirty="0" smtClean="0">
                <a:latin typeface="Arial"/>
                <a:cs typeface="Arial"/>
              </a:rPr>
              <a:t>Super </a:t>
            </a:r>
            <a:r>
              <a:rPr sz="1150" spc="-40" dirty="0" smtClean="0">
                <a:latin typeface="Arial"/>
                <a:cs typeface="Arial"/>
              </a:rPr>
              <a:t>Condensed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eated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0" dirty="0" smtClean="0">
                <a:latin typeface="Arial"/>
                <a:cs typeface="Arial"/>
              </a:rPr>
              <a:t>package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0" dirty="0" smtClean="0">
                <a:latin typeface="Arial"/>
                <a:cs typeface="Arial"/>
              </a:rPr>
              <a:t>used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50" dirty="0" smtClean="0">
                <a:latin typeface="Arial"/>
                <a:cs typeface="Arial"/>
              </a:rPr>
              <a:t>Specialty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in o</a:t>
            </a:r>
            <a:r>
              <a:rPr sz="1150" spc="-25" dirty="0" smtClean="0">
                <a:latin typeface="Arial"/>
                <a:cs typeface="Arial"/>
              </a:rPr>
              <a:t>rder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units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attached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30" dirty="0" smtClean="0">
                <a:latin typeface="Arial"/>
                <a:cs typeface="Arial"/>
              </a:rPr>
              <a:t>deliver</a:t>
            </a:r>
            <a:r>
              <a:rPr sz="1150" spc="-35" dirty="0" smtClean="0">
                <a:latin typeface="Arial"/>
                <a:cs typeface="Arial"/>
              </a:rPr>
              <a:t> an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highest </a:t>
            </a:r>
            <a:r>
              <a:rPr sz="1150" spc="-10" dirty="0" smtClean="0">
                <a:latin typeface="Arial"/>
                <a:cs typeface="Arial"/>
              </a:rPr>
              <a:t>quality </a:t>
            </a:r>
            <a:r>
              <a:rPr sz="1150" spc="-35" dirty="0" smtClean="0">
                <a:latin typeface="Arial"/>
                <a:cs typeface="Arial"/>
              </a:rPr>
              <a:t>feasible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trainee, thus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oving </a:t>
            </a:r>
            <a:r>
              <a:rPr sz="1150" spc="-45" dirty="0" smtClean="0">
                <a:latin typeface="Arial"/>
                <a:cs typeface="Arial"/>
              </a:rPr>
              <a:t>consistency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outcome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egion.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444500" y="3227115"/>
            <a:ext cx="4649470" cy="2008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onfiden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 </a:t>
            </a: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ting </a:t>
            </a:r>
            <a:r>
              <a:rPr sz="1400" spc="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35" dirty="0" smtClean="0">
                <a:latin typeface="Arial"/>
                <a:cs typeface="Arial"/>
              </a:rPr>
              <a:t>designed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p</a:t>
            </a:r>
            <a:r>
              <a:rPr sz="1150" spc="-25" dirty="0" smtClean="0">
                <a:latin typeface="Arial"/>
                <a:cs typeface="Arial"/>
              </a:rPr>
              <a:t>reparing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0" dirty="0" smtClean="0">
                <a:latin typeface="Arial"/>
                <a:cs typeface="Arial"/>
              </a:rPr>
              <a:t>CS. </a:t>
            </a:r>
            <a:r>
              <a:rPr sz="1150" spc="5" dirty="0" smtClean="0">
                <a:latin typeface="Arial"/>
                <a:cs typeface="Arial"/>
              </a:rPr>
              <a:t>Although </a:t>
            </a:r>
            <a:r>
              <a:rPr sz="1150" spc="15" dirty="0" smtClean="0">
                <a:latin typeface="Arial"/>
                <a:cs typeface="Arial"/>
              </a:rPr>
              <a:t>not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exhaustive, </a:t>
            </a:r>
            <a:r>
              <a:rPr sz="1150" spc="30" dirty="0" smtClean="0">
                <a:latin typeface="Arial"/>
                <a:cs typeface="Arial"/>
              </a:rPr>
              <a:t>it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20" dirty="0" smtClean="0">
                <a:latin typeface="Arial"/>
                <a:cs typeface="Arial"/>
              </a:rPr>
              <a:t>conditions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specialt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equiring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rate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in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</a:t>
            </a:r>
            <a:r>
              <a:rPr sz="1150" spc="-4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start </a:t>
            </a:r>
            <a:r>
              <a:rPr sz="1150" spc="-35" dirty="0" smtClean="0">
                <a:latin typeface="Arial"/>
                <a:cs typeface="Arial"/>
              </a:rPr>
              <a:t>(and </a:t>
            </a:r>
            <a:r>
              <a:rPr sz="1150" spc="-45" dirty="0" smtClean="0">
                <a:latin typeface="Arial"/>
                <a:cs typeface="Arial"/>
              </a:rPr>
              <a:t>possibly </a:t>
            </a:r>
            <a:r>
              <a:rPr sz="1150" spc="-15" dirty="0" smtClean="0">
                <a:latin typeface="Arial"/>
                <a:cs typeface="Arial"/>
              </a:rPr>
              <a:t>middle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35" dirty="0" smtClean="0">
                <a:latin typeface="Arial"/>
                <a:cs typeface="Arial"/>
              </a:rPr>
              <a:t>end)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identified,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discussion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omoted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endParaRPr sz="1150">
              <a:latin typeface="Arial"/>
              <a:cs typeface="Arial"/>
            </a:endParaRPr>
          </a:p>
          <a:p>
            <a:pPr marL="12700" marR="40005" algn="just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eby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5" dirty="0" smtClean="0">
                <a:latin typeface="Arial"/>
                <a:cs typeface="Arial"/>
              </a:rPr>
              <a:t>platform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negotiating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20" dirty="0" smtClean="0">
                <a:latin typeface="Arial"/>
                <a:cs typeface="Arial"/>
              </a:rPr>
              <a:t>could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in 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0" dirty="0" smtClean="0">
                <a:latin typeface="Arial"/>
                <a:cs typeface="Arial"/>
              </a:rPr>
              <a:t>space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document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points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action which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ded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50" dirty="0" smtClean="0">
                <a:latin typeface="Arial"/>
                <a:cs typeface="Arial"/>
              </a:rPr>
              <a:t>PDP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0" dirty="0" smtClean="0">
                <a:latin typeface="Arial"/>
                <a:cs typeface="Arial"/>
              </a:rPr>
              <a:t>eportfolio.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5"/>
          <p:cNvSpPr txBox="1"/>
          <p:nvPr/>
        </p:nvSpPr>
        <p:spPr>
          <a:xfrm>
            <a:off x="5513299" y="1582755"/>
            <a:ext cx="4734560" cy="2389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Guide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8763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10" dirty="0" smtClean="0">
                <a:latin typeface="Arial"/>
                <a:cs typeface="Arial"/>
              </a:rPr>
              <a:t>highlights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15" dirty="0" smtClean="0">
                <a:latin typeface="Arial"/>
                <a:cs typeface="Arial"/>
              </a:rPr>
              <a:t>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oups these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15" dirty="0" smtClean="0">
                <a:latin typeface="Arial"/>
                <a:cs typeface="Arial"/>
              </a:rPr>
              <a:t>“geographical”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0" dirty="0" smtClean="0">
                <a:latin typeface="Arial"/>
                <a:cs typeface="Arial"/>
              </a:rPr>
              <a:t>might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achieved </a:t>
            </a:r>
            <a:r>
              <a:rPr sz="1150" spc="-20" dirty="0" smtClean="0">
                <a:latin typeface="Arial"/>
                <a:cs typeface="Arial"/>
              </a:rPr>
              <a:t>e.g. </a:t>
            </a:r>
            <a:r>
              <a:rPr sz="1150" spc="-30" dirty="0" smtClean="0">
                <a:latin typeface="Arial"/>
                <a:cs typeface="Arial"/>
              </a:rPr>
              <a:t>acute, </a:t>
            </a:r>
            <a:r>
              <a:rPr sz="1150" spc="-35" dirty="0" smtClean="0">
                <a:latin typeface="Arial"/>
                <a:cs typeface="Arial"/>
              </a:rPr>
              <a:t>ch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onic, </a:t>
            </a:r>
            <a:r>
              <a:rPr sz="1150" spc="-10" dirty="0" smtClean="0">
                <a:latin typeface="Arial"/>
                <a:cs typeface="Arial"/>
              </a:rPr>
              <a:t>communit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10" dirty="0" smtClean="0">
                <a:latin typeface="Arial"/>
                <a:cs typeface="Arial"/>
              </a:rPr>
              <a:t>including </a:t>
            </a:r>
            <a:r>
              <a:rPr sz="1150" spc="-35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skills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technical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achieved.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makes </a:t>
            </a:r>
            <a:r>
              <a:rPr sz="1150" spc="-40" dirty="0" smtClean="0">
                <a:latin typeface="Arial"/>
                <a:cs typeface="Arial"/>
              </a:rPr>
              <a:t>suggestions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additional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5" dirty="0" smtClean="0">
                <a:latin typeface="Arial"/>
                <a:cs typeface="Arial"/>
              </a:rPr>
              <a:t>opportunities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e.g. teaching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audit. </a:t>
            </a:r>
            <a:r>
              <a:rPr sz="1150" spc="-70" dirty="0" smtClean="0">
                <a:latin typeface="Arial"/>
                <a:cs typeface="Arial"/>
              </a:rPr>
              <a:t>Some</a:t>
            </a:r>
            <a:r>
              <a:rPr sz="1150" spc="-30" dirty="0" smtClean="0">
                <a:latin typeface="Arial"/>
                <a:cs typeface="Arial"/>
              </a:rPr>
              <a:t>  </a:t>
            </a:r>
            <a:r>
              <a:rPr sz="1150" spc="-40" dirty="0" smtClean="0">
                <a:latin typeface="Arial"/>
                <a:cs typeface="Arial"/>
              </a:rPr>
              <a:t>posts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-5" dirty="0" smtClean="0">
                <a:latin typeface="Arial"/>
                <a:cs typeface="Arial"/>
              </a:rPr>
              <a:t>fer opportunities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elates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curriculum,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" dirty="0" smtClean="0">
                <a:latin typeface="Arial"/>
                <a:cs typeface="Arial"/>
              </a:rPr>
              <a:t>highlighted.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idea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5" dirty="0" smtClean="0">
                <a:latin typeface="Arial"/>
                <a:cs typeface="Arial"/>
              </a:rPr>
              <a:t>inform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stimulate </a:t>
            </a:r>
            <a:r>
              <a:rPr sz="1150" spc="-50" dirty="0" smtClean="0">
                <a:latin typeface="Arial"/>
                <a:cs typeface="Arial"/>
              </a:rPr>
              <a:t>discussion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ega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ding </a:t>
            </a:r>
            <a:r>
              <a:rPr sz="1150" spc="-45" dirty="0" smtClean="0">
                <a:latin typeface="Arial"/>
                <a:cs typeface="Arial"/>
              </a:rPr>
              <a:t>possible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</a:t>
            </a:r>
            <a:endParaRPr sz="115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might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essed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-for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35" dirty="0" smtClean="0">
                <a:latin typeface="Arial"/>
                <a:cs typeface="Arial"/>
              </a:rPr>
              <a:t>example,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may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need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attend </a:t>
            </a:r>
            <a:r>
              <a:rPr sz="1150" spc="5" dirty="0" smtClean="0">
                <a:latin typeface="Arial"/>
                <a:cs typeface="Arial"/>
              </a:rPr>
              <a:t>outpatient </a:t>
            </a:r>
            <a:r>
              <a:rPr sz="1150" spc="-45" dirty="0" smtClean="0">
                <a:latin typeface="Arial"/>
                <a:cs typeface="Arial"/>
              </a:rPr>
              <a:t>clinics or </a:t>
            </a:r>
            <a:r>
              <a:rPr sz="1150" spc="-15" dirty="0" smtClean="0">
                <a:latin typeface="Arial"/>
                <a:cs typeface="Arial"/>
              </a:rPr>
              <a:t>community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-35" dirty="0" smtClean="0">
                <a:latin typeface="Arial"/>
                <a:cs typeface="Arial"/>
              </a:rPr>
              <a:t>hospitals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15" dirty="0" smtClean="0">
                <a:latin typeface="Arial"/>
                <a:cs typeface="Arial"/>
              </a:rPr>
              <a:t>fulfill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which </a:t>
            </a:r>
            <a:r>
              <a:rPr sz="1150" spc="-15" dirty="0" smtClean="0">
                <a:latin typeface="Arial"/>
                <a:cs typeface="Arial"/>
              </a:rPr>
              <a:t>cannot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on the wa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ds.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5513299" y="4179615"/>
            <a:ext cx="4619625" cy="14370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fl</a:t>
            </a:r>
            <a:r>
              <a:rPr sz="1400" spc="-3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cha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5" dirty="0" smtClean="0">
                <a:latin typeface="Arial"/>
                <a:cs typeface="Arial"/>
              </a:rPr>
              <a:t>flowchart </a:t>
            </a:r>
            <a:r>
              <a:rPr sz="1150" spc="-40" dirty="0" smtClean="0">
                <a:latin typeface="Arial"/>
                <a:cs typeface="Arial"/>
              </a:rPr>
              <a:t>clearly </a:t>
            </a:r>
            <a:r>
              <a:rPr sz="1150" spc="-70" dirty="0" smtClean="0">
                <a:latin typeface="Arial"/>
                <a:cs typeface="Arial"/>
              </a:rPr>
              <a:t>lays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tasks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-40" dirty="0" smtClean="0">
                <a:latin typeface="Arial"/>
                <a:cs typeface="Arial"/>
              </a:rPr>
              <a:t>needed </a:t>
            </a:r>
            <a:r>
              <a:rPr sz="1150" spc="-10" dirty="0" smtClean="0">
                <a:latin typeface="Arial"/>
                <a:cs typeface="Arial"/>
              </a:rPr>
              <a:t>befo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after </a:t>
            </a:r>
            <a:r>
              <a:rPr sz="1150" spc="-40" dirty="0" smtClean="0">
                <a:latin typeface="Arial"/>
                <a:cs typeface="Arial"/>
              </a:rPr>
              <a:t>each. </a:t>
            </a: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aid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timeline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discussion</a:t>
            </a:r>
            <a:r>
              <a:rPr sz="1150" spc="-30" dirty="0" smtClean="0">
                <a:latin typeface="Arial"/>
                <a:cs typeface="Arial"/>
              </a:rPr>
              <a:t> 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65" dirty="0" smtClean="0">
                <a:latin typeface="Arial"/>
                <a:cs typeface="Arial"/>
              </a:rPr>
              <a:t>assessments.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hope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enable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mo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confident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identifying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meeting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objectives in </a:t>
            </a:r>
            <a:r>
              <a:rPr sz="1150" spc="-20" dirty="0" smtClean="0">
                <a:latin typeface="Arial"/>
                <a:cs typeface="Arial"/>
              </a:rPr>
              <a:t>trainee education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60" dirty="0" smtClean="0">
                <a:latin typeface="Arial"/>
                <a:cs typeface="Arial"/>
              </a:rPr>
              <a:t>assessment.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73350" y="203200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GB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57225" y="756005"/>
            <a:ext cx="4708750" cy="5858978"/>
          </a:xfrm>
          <a:custGeom>
            <a:avLst/>
            <a:gdLst/>
            <a:ahLst/>
            <a:cxnLst/>
            <a:rect l="l" t="t" r="r" b="b"/>
            <a:pathLst>
              <a:path w="4708750" h="5858978">
                <a:moveTo>
                  <a:pt x="215974" y="0"/>
                </a:moveTo>
                <a:lnTo>
                  <a:pt x="157438" y="216"/>
                </a:lnTo>
                <a:lnTo>
                  <a:pt x="110565" y="1728"/>
                </a:lnTo>
                <a:lnTo>
                  <a:pt x="59292" y="9261"/>
                </a:lnTo>
                <a:lnTo>
                  <a:pt x="19656" y="35937"/>
                </a:lnTo>
                <a:lnTo>
                  <a:pt x="5805" y="74088"/>
                </a:lnTo>
                <a:lnTo>
                  <a:pt x="702" y="132651"/>
                </a:lnTo>
                <a:lnTo>
                  <a:pt x="0" y="185194"/>
                </a:lnTo>
                <a:lnTo>
                  <a:pt x="0" y="5673810"/>
                </a:lnTo>
                <a:lnTo>
                  <a:pt x="702" y="5726353"/>
                </a:lnTo>
                <a:lnTo>
                  <a:pt x="3348" y="5767879"/>
                </a:lnTo>
                <a:lnTo>
                  <a:pt x="13797" y="5812348"/>
                </a:lnTo>
                <a:lnTo>
                  <a:pt x="46629" y="5845181"/>
                </a:lnTo>
                <a:lnTo>
                  <a:pt x="91098" y="5855630"/>
                </a:lnTo>
                <a:lnTo>
                  <a:pt x="132624" y="5858276"/>
                </a:lnTo>
                <a:lnTo>
                  <a:pt x="185167" y="5858978"/>
                </a:lnTo>
                <a:lnTo>
                  <a:pt x="4523583" y="5858978"/>
                </a:lnTo>
                <a:lnTo>
                  <a:pt x="4576125" y="5858276"/>
                </a:lnTo>
                <a:lnTo>
                  <a:pt x="4617651" y="5855630"/>
                </a:lnTo>
                <a:lnTo>
                  <a:pt x="4662121" y="5845181"/>
                </a:lnTo>
                <a:lnTo>
                  <a:pt x="4694953" y="5812348"/>
                </a:lnTo>
                <a:lnTo>
                  <a:pt x="4705402" y="5767879"/>
                </a:lnTo>
                <a:lnTo>
                  <a:pt x="4708048" y="5726353"/>
                </a:lnTo>
                <a:lnTo>
                  <a:pt x="4708750" y="5673810"/>
                </a:lnTo>
                <a:lnTo>
                  <a:pt x="4708750" y="185194"/>
                </a:lnTo>
                <a:lnTo>
                  <a:pt x="4708561" y="157465"/>
                </a:lnTo>
                <a:lnTo>
                  <a:pt x="4707049" y="110592"/>
                </a:lnTo>
                <a:lnTo>
                  <a:pt x="4699516" y="59319"/>
                </a:lnTo>
                <a:lnTo>
                  <a:pt x="4672840" y="19683"/>
                </a:lnTo>
                <a:lnTo>
                  <a:pt x="4634688" y="5832"/>
                </a:lnTo>
                <a:lnTo>
                  <a:pt x="4576125" y="729"/>
                </a:lnTo>
                <a:lnTo>
                  <a:pt x="215974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68705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 txBox="1"/>
          <p:nvPr/>
        </p:nvSpPr>
        <p:spPr>
          <a:xfrm>
            <a:off x="599300" y="885205"/>
            <a:ext cx="243586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dirty="0" smtClean="0">
                <a:solidFill>
                  <a:srgbClr val="003060"/>
                </a:solidFill>
                <a:latin typeface="Myriad Pro"/>
                <a:cs typeface="Myriad Pro"/>
              </a:rPr>
              <a:t>Clinical Supe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visor 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v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view</a:t>
            </a:r>
            <a:endParaRPr sz="1600">
              <a:latin typeface="Myriad Pro"/>
              <a:cs typeface="Myriad Pro"/>
            </a:endParaRPr>
          </a:p>
        </p:txBody>
      </p:sp>
      <p:sp>
        <p:nvSpPr>
          <p:cNvPr id="15" name="object 5"/>
          <p:cNvSpPr/>
          <p:nvPr/>
        </p:nvSpPr>
        <p:spPr>
          <a:xfrm>
            <a:off x="612279" y="16691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12279" y="19136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12279" y="253917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759695" y="2797334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759695" y="30418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759695" y="32863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59695" y="3530832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612279" y="4392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12279" y="46371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12279" y="5072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12279" y="5697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612279" y="6323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599300" y="1314765"/>
            <a:ext cx="4451985" cy="51390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Role and </a:t>
            </a: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esponsibilities of </a:t>
            </a:r>
            <a:r>
              <a:rPr sz="1400" spc="-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linical Supe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visor 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or GPST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36"/>
              </a:spcBef>
            </a:pPr>
            <a:endParaRPr sz="60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Oversee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(di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15" dirty="0" smtClean="0">
                <a:latin typeface="Arial"/>
                <a:cs typeface="Arial"/>
              </a:rPr>
              <a:t>contact or </a:t>
            </a:r>
            <a:r>
              <a:rPr sz="1150" spc="-30" dirty="0" smtClean="0">
                <a:latin typeface="Arial"/>
                <a:cs typeface="Arial"/>
              </a:rPr>
              <a:t>delegated)</a:t>
            </a:r>
            <a:endParaRPr sz="1150">
              <a:latin typeface="Arial"/>
              <a:cs typeface="Arial"/>
            </a:endParaRPr>
          </a:p>
          <a:p>
            <a:pPr marL="156210" marR="675005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Hold 3 </a:t>
            </a:r>
            <a:r>
              <a:rPr sz="1150" spc="-15" dirty="0" smtClean="0">
                <a:latin typeface="Arial"/>
                <a:cs typeface="Arial"/>
              </a:rPr>
              <a:t>formative </a:t>
            </a:r>
            <a:r>
              <a:rPr sz="1150" spc="-30" dirty="0" smtClean="0">
                <a:latin typeface="Arial"/>
                <a:cs typeface="Arial"/>
              </a:rPr>
              <a:t>meetings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“Super </a:t>
            </a:r>
            <a:r>
              <a:rPr sz="1150" spc="-15" dirty="0" smtClean="0">
                <a:latin typeface="Arial"/>
                <a:cs typeface="Arial"/>
              </a:rPr>
              <a:t>Condensed”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25" dirty="0" smtClean="0">
                <a:latin typeface="Arial"/>
                <a:cs typeface="Arial"/>
              </a:rPr>
              <a:t>(gather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collate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0" dirty="0" smtClean="0">
                <a:latin typeface="Arial"/>
                <a:cs typeface="Arial"/>
              </a:rPr>
              <a:t>sou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85" dirty="0" smtClean="0">
                <a:latin typeface="Arial"/>
                <a:cs typeface="Arial"/>
              </a:rPr>
              <a:t>ces)</a:t>
            </a:r>
            <a:endParaRPr sz="1150">
              <a:latin typeface="Arial"/>
              <a:cs typeface="Arial"/>
            </a:endParaRPr>
          </a:p>
          <a:p>
            <a:pPr marL="300355" marR="1394460" indent="-144145">
              <a:lnSpc>
                <a:spcPct val="139500"/>
              </a:lnSpc>
            </a:pPr>
            <a:r>
              <a:rPr sz="1150" spc="-55" dirty="0" smtClean="0">
                <a:latin typeface="Arial"/>
                <a:cs typeface="Arial"/>
              </a:rPr>
              <a:t>Sign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60" dirty="0" smtClean="0">
                <a:latin typeface="Arial"/>
                <a:cs typeface="Arial"/>
              </a:rPr>
              <a:t>f </a:t>
            </a:r>
            <a:r>
              <a:rPr sz="1150" spc="-25" dirty="0" smtClean="0">
                <a:latin typeface="Arial"/>
                <a:cs typeface="Arial"/>
              </a:rPr>
              <a:t>W</a:t>
            </a:r>
            <a:r>
              <a:rPr sz="1150" spc="-30" dirty="0" smtClean="0">
                <a:latin typeface="Arial"/>
                <a:cs typeface="Arial"/>
              </a:rPr>
              <a:t>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75" dirty="0" smtClean="0">
                <a:latin typeface="Arial"/>
                <a:cs typeface="Arial"/>
              </a:rPr>
              <a:t>assessments </a:t>
            </a:r>
            <a:r>
              <a:rPr sz="1150" spc="-80" dirty="0" smtClean="0">
                <a:latin typeface="Arial"/>
                <a:cs typeface="Arial"/>
              </a:rPr>
              <a:t>(WPBA)</a:t>
            </a:r>
            <a:r>
              <a:rPr sz="1150" spc="-40" dirty="0" smtClean="0">
                <a:latin typeface="Arial"/>
                <a:cs typeface="Arial"/>
              </a:rPr>
              <a:t> 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85" dirty="0" smtClean="0">
                <a:latin typeface="Arial"/>
                <a:cs typeface="Arial"/>
              </a:rPr>
              <a:t>Case </a:t>
            </a:r>
            <a:r>
              <a:rPr sz="1150" spc="-80" dirty="0" smtClean="0">
                <a:latin typeface="Arial"/>
                <a:cs typeface="Arial"/>
              </a:rPr>
              <a:t>Based </a:t>
            </a:r>
            <a:r>
              <a:rPr sz="1150" spc="-55" dirty="0" smtClean="0">
                <a:latin typeface="Arial"/>
                <a:cs typeface="Arial"/>
              </a:rPr>
              <a:t>discussions </a:t>
            </a:r>
            <a:r>
              <a:rPr sz="1150" spc="-80" dirty="0" smtClean="0">
                <a:latin typeface="Arial"/>
                <a:cs typeface="Arial"/>
              </a:rPr>
              <a:t>(CBD)</a:t>
            </a:r>
            <a:endParaRPr sz="1150">
              <a:latin typeface="Arial"/>
              <a:cs typeface="Arial"/>
            </a:endParaRPr>
          </a:p>
          <a:p>
            <a:pPr marL="300355" marR="1240155">
              <a:lnSpc>
                <a:spcPct val="139500"/>
              </a:lnSpc>
            </a:pPr>
            <a:r>
              <a:rPr sz="1150" dirty="0" smtClean="0">
                <a:latin typeface="Arial"/>
                <a:cs typeface="Arial"/>
              </a:rPr>
              <a:t>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15" dirty="0" smtClean="0">
                <a:latin typeface="Arial"/>
                <a:cs typeface="Arial"/>
              </a:rPr>
              <a:t>Mini-Clinical </a:t>
            </a:r>
            <a:r>
              <a:rPr sz="1150" spc="-35" dirty="0" smtClean="0">
                <a:latin typeface="Arial"/>
                <a:cs typeface="Arial"/>
              </a:rPr>
              <a:t>Evaluation </a:t>
            </a:r>
            <a:r>
              <a:rPr sz="1150" spc="-95" dirty="0" smtClean="0">
                <a:latin typeface="Arial"/>
                <a:cs typeface="Arial"/>
              </a:rPr>
              <a:t>Exe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cise </a:t>
            </a:r>
            <a:r>
              <a:rPr sz="1150" spc="-40" dirty="0" smtClean="0">
                <a:latin typeface="Arial"/>
                <a:cs typeface="Arial"/>
              </a:rPr>
              <a:t>(Mini-CEX)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35" dirty="0" smtClean="0">
                <a:latin typeface="Arial"/>
                <a:cs typeface="Arial"/>
              </a:rPr>
              <a:t>Observation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ocedural </a:t>
            </a:r>
            <a:r>
              <a:rPr sz="1150" spc="-55" dirty="0" smtClean="0">
                <a:latin typeface="Arial"/>
                <a:cs typeface="Arial"/>
              </a:rPr>
              <a:t>Skills </a:t>
            </a:r>
            <a:r>
              <a:rPr sz="1150" spc="-110" dirty="0" smtClean="0">
                <a:latin typeface="Arial"/>
                <a:cs typeface="Arial"/>
              </a:rPr>
              <a:t>(DOPS)</a:t>
            </a:r>
            <a:r>
              <a:rPr sz="1150" spc="-55" dirty="0" smtClean="0">
                <a:latin typeface="Arial"/>
                <a:cs typeface="Arial"/>
              </a:rPr>
              <a:t> Multi-sou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ce </a:t>
            </a:r>
            <a:r>
              <a:rPr sz="1150" spc="-30" dirty="0" smtClean="0">
                <a:latin typeface="Arial"/>
                <a:cs typeface="Arial"/>
              </a:rPr>
              <a:t>feedback </a:t>
            </a:r>
            <a:r>
              <a:rPr sz="1150" spc="-90" dirty="0" smtClean="0">
                <a:latin typeface="Arial"/>
                <a:cs typeface="Arial"/>
              </a:rPr>
              <a:t>(MSF) 5 </a:t>
            </a:r>
            <a:r>
              <a:rPr sz="1150" spc="-35" dirty="0" smtClean="0">
                <a:latin typeface="Arial"/>
                <a:cs typeface="Arial"/>
              </a:rPr>
              <a:t>clinicians </a:t>
            </a:r>
            <a:r>
              <a:rPr sz="1150" spc="-25" dirty="0" smtClean="0">
                <a:latin typeface="Arial"/>
                <a:cs typeface="Arial"/>
              </a:rPr>
              <a:t>only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7"/>
              </a:spcBef>
            </a:pPr>
            <a:endParaRPr sz="500"/>
          </a:p>
          <a:p>
            <a:pPr marL="156210" marR="177800">
              <a:lnSpc>
                <a:spcPct val="104299"/>
              </a:lnSpc>
            </a:pPr>
            <a:r>
              <a:rPr sz="1150" spc="-15" dirty="0" smtClean="0">
                <a:latin typeface="Arial"/>
                <a:cs typeface="Arial"/>
              </a:rPr>
              <a:t>N</a:t>
            </a:r>
            <a:r>
              <a:rPr sz="1150" spc="-70" dirty="0" smtClean="0">
                <a:latin typeface="Arial"/>
                <a:cs typeface="Arial"/>
              </a:rPr>
              <a:t>B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und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k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0" dirty="0" smtClean="0">
                <a:latin typeface="Arial"/>
                <a:cs typeface="Arial"/>
              </a:rPr>
              <a:t>h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6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pp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40" dirty="0" smtClean="0">
                <a:latin typeface="Arial"/>
                <a:cs typeface="Arial"/>
              </a:rPr>
              <a:t>op</a:t>
            </a:r>
            <a:r>
              <a:rPr sz="1150" spc="45" dirty="0" smtClean="0">
                <a:latin typeface="Arial"/>
                <a:cs typeface="Arial"/>
              </a:rPr>
              <a:t>ri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 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mb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05" dirty="0" smtClean="0">
                <a:latin typeface="Arial"/>
                <a:cs typeface="Arial"/>
              </a:rPr>
              <a:t>f</a:t>
            </a:r>
            <a:r>
              <a:rPr sz="1150" spc="0" dirty="0" smtClean="0">
                <a:latin typeface="Arial"/>
                <a:cs typeface="Arial"/>
              </a:rPr>
              <a:t>: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li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g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nh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d</a:t>
            </a:r>
            <a:r>
              <a:rPr sz="1150" spc="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nu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on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15" dirty="0" smtClean="0">
                <a:latin typeface="Arial"/>
                <a:cs typeface="Arial"/>
              </a:rPr>
              <a:t>ee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&gt;</a:t>
            </a:r>
            <a:r>
              <a:rPr sz="1150" spc="-215" dirty="0" smtClean="0">
                <a:latin typeface="Arial"/>
                <a:cs typeface="Arial"/>
              </a:rPr>
              <a:t>S</a:t>
            </a:r>
            <a:r>
              <a:rPr sz="1150" spc="-90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  <a:p>
            <a:pPr marL="156210" marR="142240">
              <a:lnSpc>
                <a:spcPct val="139500"/>
              </a:lnSpc>
              <a:spcBef>
                <a:spcPts val="140"/>
              </a:spcBef>
            </a:pPr>
            <a:r>
              <a:rPr sz="1150" spc="-75" dirty="0" smtClean="0">
                <a:latin typeface="Arial"/>
                <a:cs typeface="Arial"/>
              </a:rPr>
              <a:t>Ensu</a:t>
            </a:r>
            <a:r>
              <a:rPr sz="1150" spc="-7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trainees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esponsibilities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40" dirty="0" smtClean="0">
                <a:latin typeface="Arial"/>
                <a:cs typeface="Arial"/>
              </a:rPr>
              <a:t>safety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0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5" dirty="0" smtClean="0">
                <a:latin typeface="Arial"/>
                <a:cs typeface="Arial"/>
              </a:rPr>
              <a:t>initial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elating </a:t>
            </a:r>
            <a:r>
              <a:rPr sz="1150" spc="25" dirty="0" smtClean="0">
                <a:latin typeface="Arial"/>
                <a:cs typeface="Arial"/>
              </a:rPr>
              <a:t>to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 marL="156210" marR="458470" indent="0">
              <a:lnSpc>
                <a:spcPct val="108700"/>
              </a:lnSpc>
              <a:spcBef>
                <a:spcPts val="425"/>
              </a:spcBef>
            </a:pPr>
            <a:r>
              <a:rPr sz="1150" spc="-2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10" dirty="0" smtClean="0">
                <a:latin typeface="Arial"/>
                <a:cs typeface="Arial"/>
              </a:rPr>
              <a:t>attending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25" dirty="0" smtClean="0">
                <a:latin typeface="Arial"/>
                <a:cs typeface="Arial"/>
              </a:rPr>
              <a:t>educational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opportunities: </a:t>
            </a:r>
            <a:r>
              <a:rPr sz="1150" spc="-105" dirty="0" smtClean="0">
                <a:latin typeface="Arial"/>
                <a:cs typeface="Arial"/>
              </a:rPr>
              <a:t>HBGL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15" dirty="0" smtClean="0">
                <a:latin typeface="Arial"/>
                <a:cs typeface="Arial"/>
              </a:rPr>
              <a:t>meeting;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30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Course.</a:t>
            </a:r>
            <a:endParaRPr sz="1150">
              <a:latin typeface="Arial"/>
              <a:cs typeface="Arial"/>
            </a:endParaRPr>
          </a:p>
          <a:p>
            <a:pPr marL="156210" marR="501650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Communicate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opriately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40" dirty="0" smtClean="0">
                <a:latin typeface="Arial"/>
                <a:cs typeface="Arial"/>
              </a:rPr>
              <a:t>conce</a:t>
            </a:r>
            <a:r>
              <a:rPr sz="1150" spc="-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ns </a:t>
            </a:r>
            <a:r>
              <a:rPr sz="1150" spc="-10" dirty="0" smtClean="0">
                <a:latin typeface="Arial"/>
                <a:cs typeface="Arial"/>
              </a:rPr>
              <a:t>about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TPD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45"/>
              </a:spcBef>
            </a:pPr>
            <a:endParaRPr sz="500"/>
          </a:p>
          <a:p>
            <a:pPr marL="156210">
              <a:lnSpc>
                <a:spcPct val="1000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114" dirty="0" smtClean="0">
                <a:latin typeface="Arial"/>
                <a:cs typeface="Arial"/>
              </a:rPr>
              <a:t>(CSR)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placement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18"/>
          <p:cNvSpPr txBox="1"/>
          <p:nvPr/>
        </p:nvSpPr>
        <p:spPr>
          <a:xfrm>
            <a:off x="5513299" y="828554"/>
            <a:ext cx="4654550" cy="1246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 smtClean="0">
                <a:solidFill>
                  <a:srgbClr val="003782"/>
                </a:solidFill>
                <a:latin typeface="Myriad Pro"/>
                <a:cs typeface="Myriad Pro"/>
              </a:rPr>
              <a:t>Guide </a:t>
            </a:r>
            <a:r>
              <a:rPr sz="1400" b="1" spc="-1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o </a:t>
            </a:r>
            <a:r>
              <a:rPr sz="1400" b="1" spc="-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lini</a:t>
            </a:r>
            <a:r>
              <a:rPr sz="1400" b="1" spc="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al Supe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visor Repo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endParaRPr sz="14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last appraisal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your trainee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6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eview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, or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6 </a:t>
            </a:r>
            <a:r>
              <a:rPr sz="1150" spc="5" dirty="0" smtClean="0">
                <a:latin typeface="Arial"/>
                <a:cs typeface="Arial"/>
              </a:rPr>
              <a:t>month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85" dirty="0" smtClean="0">
                <a:latin typeface="Arial"/>
                <a:cs typeface="Arial"/>
              </a:rPr>
              <a:t>(see </a:t>
            </a:r>
            <a:r>
              <a:rPr sz="1150" spc="-10" dirty="0" smtClean="0">
                <a:latin typeface="Arial"/>
                <a:cs typeface="Arial"/>
              </a:rPr>
              <a:t>timeline on </a:t>
            </a:r>
            <a:r>
              <a:rPr sz="1150" spc="30" dirty="0" smtClean="0">
                <a:latin typeface="Arial"/>
                <a:cs typeface="Arial"/>
              </a:rPr>
              <a:t>flow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chart). 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e-Portfolio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5" dirty="0" smtClean="0">
                <a:latin typeface="Arial"/>
                <a:cs typeface="Arial"/>
              </a:rPr>
              <a:t>section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write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short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on 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5526279" y="2577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279" y="284046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526279" y="3102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526279" y="355596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 txBox="1"/>
          <p:nvPr/>
        </p:nvSpPr>
        <p:spPr>
          <a:xfrm>
            <a:off x="5513299" y="2219304"/>
            <a:ext cx="4730750" cy="2491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5" dirty="0" smtClean="0">
                <a:latin typeface="Arial"/>
                <a:cs typeface="Arial"/>
              </a:rPr>
              <a:t>This </a:t>
            </a:r>
            <a:r>
              <a:rPr sz="1150" b="1" spc="-50" dirty="0" smtClean="0">
                <a:latin typeface="Arial"/>
                <a:cs typeface="Arial"/>
              </a:rPr>
              <a:t>covers:</a:t>
            </a:r>
            <a:endParaRPr sz="1150">
              <a:latin typeface="Arial"/>
              <a:cs typeface="Arial"/>
            </a:endParaRPr>
          </a:p>
          <a:p>
            <a:pPr marL="156210" marR="1995170">
              <a:lnSpc>
                <a:spcPct val="149800"/>
              </a:lnSpc>
              <a:spcBef>
                <a:spcPts val="280"/>
              </a:spcBef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70" dirty="0" smtClean="0">
                <a:latin typeface="Arial"/>
                <a:cs typeface="Arial"/>
              </a:rPr>
              <a:t>base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post;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Practical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5005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35" dirty="0" smtClean="0">
                <a:latin typeface="Arial"/>
                <a:cs typeface="Arial"/>
              </a:rPr>
              <a:t>competencies,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4 - </a:t>
            </a:r>
            <a:r>
              <a:rPr sz="1150" spc="-45" dirty="0" smtClean="0">
                <a:latin typeface="Arial"/>
                <a:cs typeface="Arial"/>
              </a:rPr>
              <a:t>Relationships,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Diagnostics,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15" dirty="0" smtClean="0">
                <a:latin typeface="Arial"/>
                <a:cs typeface="Arial"/>
              </a:rPr>
              <a:t>Management,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ofessionalism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expect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165" dirty="0" smtClean="0">
                <a:latin typeface="Arial"/>
                <a:cs typeface="Arial"/>
              </a:rPr>
              <a:t>ST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20" dirty="0" smtClean="0">
                <a:latin typeface="Arial"/>
                <a:cs typeface="Arial"/>
              </a:rPr>
              <a:t>i.e. </a:t>
            </a:r>
            <a:r>
              <a:rPr sz="1150" spc="-114" dirty="0" smtClean="0">
                <a:latin typeface="Arial"/>
                <a:cs typeface="Arial"/>
              </a:rPr>
              <a:t>ST1 or </a:t>
            </a:r>
            <a:r>
              <a:rPr sz="1150" spc="-85" dirty="0" smtClean="0">
                <a:latin typeface="Arial"/>
                <a:cs typeface="Arial"/>
              </a:rPr>
              <a:t>ST2.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92075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elect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onic </a:t>
            </a:r>
            <a:r>
              <a:rPr sz="1150" spc="10" dirty="0" smtClean="0">
                <a:latin typeface="Arial"/>
                <a:cs typeface="Arial"/>
              </a:rPr>
              <a:t>form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eminders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definitions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competences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make </a:t>
            </a:r>
            <a:r>
              <a:rPr sz="1150" spc="10" dirty="0" smtClean="0">
                <a:latin typeface="Arial"/>
                <a:cs typeface="Arial"/>
              </a:rPr>
              <a:t>writing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60" dirty="0" smtClean="0">
                <a:latin typeface="Arial"/>
                <a:cs typeface="Arial"/>
              </a:rPr>
              <a:t>easier (wo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5" dirty="0" smtClean="0">
                <a:latin typeface="Arial"/>
                <a:cs typeface="Arial"/>
              </a:rPr>
              <a:t>pictu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es).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55" dirty="0" smtClean="0">
                <a:latin typeface="Arial"/>
                <a:cs typeface="Arial"/>
              </a:rPr>
              <a:t>also</a:t>
            </a:r>
            <a:r>
              <a:rPr sz="1150" spc="-3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helpful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efer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40" dirty="0" smtClean="0">
                <a:latin typeface="Arial"/>
                <a:cs typeface="Arial"/>
              </a:rPr>
              <a:t>statement(s)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website in r</a:t>
            </a:r>
            <a:r>
              <a:rPr sz="1150" spc="-10" dirty="0" smtClean="0">
                <a:latin typeface="Arial"/>
                <a:cs typeface="Arial"/>
              </a:rPr>
              <a:t>eporting on 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GB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508021" y="873031"/>
            <a:ext cx="4708750" cy="4022950"/>
          </a:xfrm>
          <a:custGeom>
            <a:avLst/>
            <a:gdLst/>
            <a:ahLst/>
            <a:cxnLst/>
            <a:rect l="l" t="t" r="r" b="b"/>
            <a:pathLst>
              <a:path w="4708750" h="4022950">
                <a:moveTo>
                  <a:pt x="4523583" y="0"/>
                </a:moveTo>
                <a:lnTo>
                  <a:pt x="185167" y="0"/>
                </a:lnTo>
                <a:lnTo>
                  <a:pt x="132624" y="702"/>
                </a:lnTo>
                <a:lnTo>
                  <a:pt x="91098" y="3348"/>
                </a:lnTo>
                <a:lnTo>
                  <a:pt x="46629" y="13797"/>
                </a:lnTo>
                <a:lnTo>
                  <a:pt x="13797" y="46629"/>
                </a:lnTo>
                <a:lnTo>
                  <a:pt x="3348" y="91098"/>
                </a:lnTo>
                <a:lnTo>
                  <a:pt x="702" y="132624"/>
                </a:lnTo>
                <a:lnTo>
                  <a:pt x="0" y="185167"/>
                </a:lnTo>
                <a:lnTo>
                  <a:pt x="0" y="3837783"/>
                </a:lnTo>
                <a:lnTo>
                  <a:pt x="702" y="3890325"/>
                </a:lnTo>
                <a:lnTo>
                  <a:pt x="3348" y="3931851"/>
                </a:lnTo>
                <a:lnTo>
                  <a:pt x="13797" y="3976321"/>
                </a:lnTo>
                <a:lnTo>
                  <a:pt x="46629" y="4009153"/>
                </a:lnTo>
                <a:lnTo>
                  <a:pt x="91098" y="4019602"/>
                </a:lnTo>
                <a:lnTo>
                  <a:pt x="132624" y="4022248"/>
                </a:lnTo>
                <a:lnTo>
                  <a:pt x="185167" y="4022950"/>
                </a:lnTo>
                <a:lnTo>
                  <a:pt x="4523583" y="4022950"/>
                </a:lnTo>
                <a:lnTo>
                  <a:pt x="4576125" y="4022248"/>
                </a:lnTo>
                <a:lnTo>
                  <a:pt x="4617651" y="4019602"/>
                </a:lnTo>
                <a:lnTo>
                  <a:pt x="4662121" y="4009153"/>
                </a:lnTo>
                <a:lnTo>
                  <a:pt x="4694953" y="3976321"/>
                </a:lnTo>
                <a:lnTo>
                  <a:pt x="4705402" y="3931851"/>
                </a:lnTo>
                <a:lnTo>
                  <a:pt x="4708048" y="3890325"/>
                </a:lnTo>
                <a:lnTo>
                  <a:pt x="4708750" y="3837783"/>
                </a:lnTo>
                <a:lnTo>
                  <a:pt x="4708750" y="185167"/>
                </a:lnTo>
                <a:lnTo>
                  <a:pt x="4708048" y="132624"/>
                </a:lnTo>
                <a:lnTo>
                  <a:pt x="4705402" y="91098"/>
                </a:lnTo>
                <a:lnTo>
                  <a:pt x="4694953" y="46629"/>
                </a:lnTo>
                <a:lnTo>
                  <a:pt x="4662121" y="13797"/>
                </a:lnTo>
                <a:lnTo>
                  <a:pt x="4617651" y="3348"/>
                </a:lnTo>
                <a:lnTo>
                  <a:pt x="4576125" y="702"/>
                </a:lnTo>
                <a:lnTo>
                  <a:pt x="4523583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6012279" y="208299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12279" y="230949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012279" y="25359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 txBox="1"/>
          <p:nvPr/>
        </p:nvSpPr>
        <p:spPr>
          <a:xfrm>
            <a:off x="5855300" y="1463106"/>
            <a:ext cx="4107179" cy="12045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00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h</a:t>
            </a:r>
            <a:r>
              <a:rPr sz="1200" b="1" spc="0" dirty="0" smtClean="0">
                <a:latin typeface="Arial"/>
                <a:cs typeface="Arial"/>
              </a:rPr>
              <a:t>e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-25" dirty="0" smtClean="0">
                <a:latin typeface="Arial"/>
                <a:cs typeface="Arial"/>
              </a:rPr>
              <a:t>imple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60" dirty="0" smtClean="0">
                <a:latin typeface="Arial"/>
                <a:cs typeface="Arial"/>
              </a:rPr>
              <a:t>t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y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g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tt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-9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: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epor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tf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olio.</a:t>
            </a:r>
            <a:r>
              <a:rPr sz="1200" b="1" spc="-5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c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gp.org.uk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login.a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30" dirty="0" smtClean="0">
                <a:latin typeface="Arial"/>
                <a:cs typeface="Arial"/>
              </a:rPr>
              <a:t>click on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b="1" spc="-50" dirty="0" smtClean="0">
                <a:latin typeface="Arial"/>
                <a:cs typeface="Arial"/>
              </a:rPr>
              <a:t>Assessment </a:t>
            </a:r>
            <a:r>
              <a:rPr sz="1200" b="1" spc="10" dirty="0" smtClean="0">
                <a:latin typeface="Arial"/>
                <a:cs typeface="Arial"/>
              </a:rPr>
              <a:t>form page</a:t>
            </a:r>
            <a:endParaRPr sz="1200">
              <a:latin typeface="Arial"/>
              <a:cs typeface="Arial"/>
            </a:endParaRPr>
          </a:p>
          <a:p>
            <a:pPr marL="300355" marR="12700">
              <a:lnSpc>
                <a:spcPct val="123900"/>
              </a:lnSpc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30" dirty="0" smtClean="0">
                <a:latin typeface="Arial"/>
                <a:cs typeface="Arial"/>
              </a:rPr>
              <a:t>details </a:t>
            </a:r>
            <a:r>
              <a:rPr sz="1200" spc="-40" dirty="0" smtClean="0">
                <a:latin typeface="Arial"/>
                <a:cs typeface="Arial"/>
              </a:rPr>
              <a:t>page </a:t>
            </a:r>
            <a:r>
              <a:rPr sz="1200" spc="-30" dirty="0" smtClean="0">
                <a:latin typeface="Arial"/>
                <a:cs typeface="Arial"/>
              </a:rPr>
              <a:t>and click on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5" dirty="0" smtClean="0">
                <a:latin typeface="Arial"/>
                <a:cs typeface="Arial"/>
              </a:rPr>
              <a:t>at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5" dirty="0" smtClean="0">
                <a:latin typeface="Arial"/>
                <a:cs typeface="Arial"/>
              </a:rPr>
              <a:t>bottom.</a:t>
            </a:r>
            <a:r>
              <a:rPr sz="1200" spc="10" dirty="0" smtClean="0">
                <a:latin typeface="Arial"/>
                <a:cs typeface="Arial"/>
              </a:rPr>
              <a:t> </a:t>
            </a: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0" dirty="0" smtClean="0">
                <a:latin typeface="Arial"/>
                <a:cs typeface="Arial"/>
              </a:rPr>
              <a:t>form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7"/>
          <p:cNvSpPr/>
          <p:nvPr/>
        </p:nvSpPr>
        <p:spPr>
          <a:xfrm>
            <a:off x="6012279" y="35347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012279" y="37612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012279" y="3987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012279" y="42142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012279" y="4440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 txBox="1"/>
          <p:nvPr/>
        </p:nvSpPr>
        <p:spPr>
          <a:xfrm>
            <a:off x="5855299" y="2914865"/>
            <a:ext cx="4096385" cy="1657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</a:t>
            </a:r>
            <a:r>
              <a:rPr sz="1200" b="1" spc="0" dirty="0" smtClean="0">
                <a:latin typeface="Arial"/>
                <a:cs typeface="Arial"/>
              </a:rPr>
              <a:t>u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c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</a:t>
            </a:r>
            <a:r>
              <a:rPr sz="1200" b="1" spc="0" dirty="0" smtClean="0">
                <a:latin typeface="Arial"/>
                <a:cs typeface="Arial"/>
              </a:rPr>
              <a:t>g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h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you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RC</a:t>
            </a:r>
            <a:r>
              <a:rPr sz="1200" b="1" spc="-100" dirty="0" smtClean="0">
                <a:latin typeface="Arial"/>
                <a:cs typeface="Arial"/>
              </a:rPr>
              <a:t>G</a:t>
            </a:r>
            <a:r>
              <a:rPr sz="1200" b="1" spc="-140" dirty="0" smtClean="0">
                <a:latin typeface="Arial"/>
                <a:cs typeface="Arial"/>
              </a:rPr>
              <a:t>P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logi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de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ail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https://eportfolio.</a:t>
            </a:r>
            <a:r>
              <a:rPr sz="1200" b="1" spc="-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rcgp.org.uk/login.asp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65" dirty="0" smtClean="0">
                <a:latin typeface="Arial"/>
                <a:cs typeface="Arial"/>
              </a:rPr>
              <a:t>Select </a:t>
            </a:r>
            <a:r>
              <a:rPr sz="1200" spc="-20" dirty="0" smtClean="0">
                <a:latin typeface="Arial"/>
                <a:cs typeface="Arial"/>
              </a:rPr>
              <a:t>your </a:t>
            </a:r>
            <a:r>
              <a:rPr sz="1200" spc="-25" dirty="0" smtClean="0">
                <a:latin typeface="Arial"/>
                <a:cs typeface="Arial"/>
              </a:rPr>
              <a:t>trainee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Left hand navigation </a:t>
            </a:r>
            <a:r>
              <a:rPr sz="1200" spc="-25" dirty="0" smtClean="0">
                <a:latin typeface="Arial"/>
                <a:cs typeface="Arial"/>
              </a:rPr>
              <a:t>bar </a:t>
            </a:r>
            <a:r>
              <a:rPr sz="1200" spc="10" dirty="0" smtClean="0">
                <a:latin typeface="Arial"/>
                <a:cs typeface="Arial"/>
              </a:rPr>
              <a:t>&gt; </a:t>
            </a:r>
            <a:r>
              <a:rPr sz="1200" spc="-30" dirty="0" smtClean="0">
                <a:latin typeface="Arial"/>
                <a:cs typeface="Arial"/>
              </a:rPr>
              <a:t>click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b="1" spc="-20" dirty="0" smtClean="0">
                <a:latin typeface="Arial"/>
                <a:cs typeface="Arial"/>
              </a:rPr>
              <a:t>evidence</a:t>
            </a:r>
            <a:endParaRPr sz="1200">
              <a:latin typeface="Arial"/>
              <a:cs typeface="Arial"/>
            </a:endParaRPr>
          </a:p>
          <a:p>
            <a:pPr marL="300355" marR="1429385">
              <a:lnSpc>
                <a:spcPct val="123900"/>
              </a:lnSpc>
            </a:pPr>
            <a:r>
              <a:rPr sz="1200" spc="-105" dirty="0" smtClean="0">
                <a:latin typeface="Arial"/>
                <a:cs typeface="Arial"/>
              </a:rPr>
              <a:t>Sc</a:t>
            </a:r>
            <a:r>
              <a:rPr sz="1200" spc="-85" dirty="0" smtClean="0">
                <a:latin typeface="Arial"/>
                <a:cs typeface="Arial"/>
              </a:rPr>
              <a:t>r</a:t>
            </a:r>
            <a:r>
              <a:rPr sz="1200" spc="0" dirty="0" smtClean="0">
                <a:latin typeface="Arial"/>
                <a:cs typeface="Arial"/>
              </a:rPr>
              <a:t>oll </a:t>
            </a:r>
            <a:r>
              <a:rPr sz="1200" spc="10" dirty="0" smtClean="0">
                <a:latin typeface="Arial"/>
                <a:cs typeface="Arial"/>
              </a:rPr>
              <a:t>down </a:t>
            </a:r>
            <a:r>
              <a:rPr sz="1200" spc="30" dirty="0" smtClean="0">
                <a:latin typeface="Arial"/>
                <a:cs typeface="Arial"/>
              </a:rPr>
              <a:t>to </a:t>
            </a:r>
            <a:r>
              <a:rPr sz="1200" spc="10" dirty="0" smtClean="0">
                <a:latin typeface="Arial"/>
                <a:cs typeface="Arial"/>
              </a:rPr>
              <a:t>find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r</a:t>
            </a:r>
            <a:r>
              <a:rPr sz="1200" spc="-35" dirty="0" smtClean="0">
                <a:latin typeface="Arial"/>
                <a:cs typeface="Arial"/>
              </a:rPr>
              <a:t>elevant </a:t>
            </a:r>
            <a:r>
              <a:rPr sz="1200" spc="-20" dirty="0" smtClean="0">
                <a:latin typeface="Arial"/>
                <a:cs typeface="Arial"/>
              </a:rPr>
              <a:t>post</a:t>
            </a:r>
            <a:r>
              <a:rPr sz="1200" spc="-10" dirty="0" smtClean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Click </a:t>
            </a:r>
            <a:r>
              <a:rPr sz="1200" spc="-20" dirty="0" smtClean="0">
                <a:latin typeface="Arial"/>
                <a:cs typeface="Arial"/>
              </a:rPr>
              <a:t>under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35" dirty="0" smtClean="0">
                <a:latin typeface="Arial"/>
                <a:cs typeface="Arial"/>
              </a:rPr>
              <a:t>(hand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40" dirty="0" smtClean="0">
                <a:latin typeface="Arial"/>
                <a:cs typeface="Arial"/>
              </a:rPr>
              <a:t>pen)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documentation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13"/>
          <p:cNvSpPr/>
          <p:nvPr/>
        </p:nvSpPr>
        <p:spPr>
          <a:xfrm>
            <a:off x="457479" y="115915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457479" y="180265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 txBox="1"/>
          <p:nvPr/>
        </p:nvSpPr>
        <p:spPr>
          <a:xfrm>
            <a:off x="444500" y="836494"/>
            <a:ext cx="4652010" cy="12871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30" dirty="0" smtClean="0">
                <a:latin typeface="Arial"/>
                <a:cs typeface="Arial"/>
              </a:rPr>
              <a:t>The 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10" dirty="0" smtClean="0">
                <a:latin typeface="Arial"/>
                <a:cs typeface="Arial"/>
              </a:rPr>
              <a:t>eport </a:t>
            </a:r>
            <a:r>
              <a:rPr sz="1150" b="1" spc="-25" dirty="0" smtClean="0">
                <a:latin typeface="Arial"/>
                <a:cs typeface="Arial"/>
              </a:rPr>
              <a:t>should </a:t>
            </a:r>
            <a:r>
              <a:rPr sz="1150" b="1" spc="15" dirty="0" smtClean="0">
                <a:latin typeface="Arial"/>
                <a:cs typeface="Arial"/>
              </a:rPr>
              <a:t>identify and </a:t>
            </a:r>
            <a:r>
              <a:rPr sz="1150" b="1" spc="-15" dirty="0" smtClean="0">
                <a:latin typeface="Arial"/>
                <a:cs typeface="Arial"/>
              </a:rPr>
              <a:t>comment </a:t>
            </a:r>
            <a:r>
              <a:rPr sz="1150" b="1" spc="-25" dirty="0" smtClean="0">
                <a:latin typeface="Arial"/>
                <a:cs typeface="Arial"/>
              </a:rPr>
              <a:t>on: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63525" algn="just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significant </a:t>
            </a:r>
            <a:r>
              <a:rPr sz="1150" spc="-25" dirty="0" smtClean="0">
                <a:latin typeface="Arial"/>
                <a:cs typeface="Arial"/>
              </a:rPr>
              <a:t>developmental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5" dirty="0" smtClean="0">
                <a:latin typeface="Arial"/>
                <a:cs typeface="Arial"/>
              </a:rPr>
              <a:t>identified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placement, and </a:t>
            </a:r>
            <a:r>
              <a:rPr sz="1150" spc="-55" dirty="0" smtClean="0">
                <a:latin typeface="Arial"/>
                <a:cs typeface="Arial"/>
              </a:rPr>
              <a:t>also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45" dirty="0" smtClean="0">
                <a:latin typeface="Arial"/>
                <a:cs typeface="Arial"/>
              </a:rPr>
              <a:t>any 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15" dirty="0" smtClean="0">
                <a:latin typeface="Arial"/>
                <a:cs typeface="Arial"/>
              </a:rPr>
              <a:t>shown particular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st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engths.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30" dirty="0" smtClean="0">
                <a:latin typeface="Arial"/>
                <a:cs typeface="Arial"/>
              </a:rPr>
              <a:t>terms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evidence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competence (it </a:t>
            </a:r>
            <a:r>
              <a:rPr sz="1150" spc="-70" dirty="0" smtClean="0">
                <a:latin typeface="Arial"/>
                <a:cs typeface="Arial"/>
              </a:rPr>
              <a:t>is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not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70" dirty="0" smtClean="0">
                <a:latin typeface="Arial"/>
                <a:cs typeface="Arial"/>
              </a:rPr>
              <a:t>pass/ </a:t>
            </a:r>
            <a:r>
              <a:rPr sz="1150" spc="-5" dirty="0" smtClean="0">
                <a:latin typeface="Arial"/>
                <a:cs typeface="Arial"/>
              </a:rPr>
              <a:t>fail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eport).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16"/>
          <p:cNvSpPr txBox="1"/>
          <p:nvPr/>
        </p:nvSpPr>
        <p:spPr>
          <a:xfrm>
            <a:off x="444500" y="2252246"/>
            <a:ext cx="4545965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If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serious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25" dirty="0" smtClean="0">
                <a:latin typeface="Arial"/>
                <a:cs typeface="Arial"/>
              </a:rPr>
              <a:t>of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performance or ill </a:t>
            </a:r>
            <a:r>
              <a:rPr sz="1150" spc="-20" dirty="0" smtClean="0">
                <a:latin typeface="Arial"/>
                <a:cs typeface="Arial"/>
              </a:rPr>
              <a:t>health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handled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5" dirty="0" smtClean="0">
                <a:latin typeface="Arial"/>
                <a:cs typeface="Arial"/>
              </a:rPr>
              <a:t>normal </a:t>
            </a:r>
            <a:r>
              <a:rPr sz="1150" spc="-30" dirty="0" smtClean="0">
                <a:latin typeface="Arial"/>
                <a:cs typeface="Arial"/>
              </a:rPr>
              <a:t>acute </a:t>
            </a:r>
            <a:r>
              <a:rPr sz="1150" spc="-5" dirty="0" smtClean="0">
                <a:latin typeface="Arial"/>
                <a:cs typeface="Arial"/>
              </a:rPr>
              <a:t>trust/ </a:t>
            </a:r>
            <a:r>
              <a:rPr sz="1150" spc="-100" dirty="0" smtClean="0">
                <a:latin typeface="Arial"/>
                <a:cs typeface="Arial"/>
              </a:rPr>
              <a:t>PCT/</a:t>
            </a:r>
            <a:r>
              <a:rPr sz="1150" spc="-50" dirty="0" smtClean="0">
                <a:latin typeface="Arial"/>
                <a:cs typeface="Arial"/>
              </a:rPr>
              <a:t> Deanery </a:t>
            </a:r>
            <a:r>
              <a:rPr sz="1150" spc="-45" dirty="0" smtClean="0">
                <a:latin typeface="Arial"/>
                <a:cs typeface="Arial"/>
              </a:rPr>
              <a:t>mechanisms.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17"/>
          <p:cNvSpPr/>
          <p:nvPr/>
        </p:nvSpPr>
        <p:spPr>
          <a:xfrm>
            <a:off x="5663305" y="1502038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727208" y="15306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686615" y="1572647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663305" y="2955539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727208" y="29841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686615" y="3026149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5508000" y="885706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 txBox="1"/>
          <p:nvPr/>
        </p:nvSpPr>
        <p:spPr>
          <a:xfrm>
            <a:off x="5650099" y="1002206"/>
            <a:ext cx="388874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ompleting assessme</a:t>
            </a:r>
            <a:r>
              <a:rPr sz="16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ts or CSR ele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onically</a:t>
            </a:r>
            <a:endParaRPr sz="16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GB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7942371" y="1539627"/>
            <a:ext cx="2193346" cy="4337776"/>
          </a:xfrm>
          <a:custGeom>
            <a:avLst/>
            <a:gdLst/>
            <a:ahLst/>
            <a:cxnLst/>
            <a:rect l="l" t="t" r="r" b="b"/>
            <a:pathLst>
              <a:path w="2193346" h="4337776">
                <a:moveTo>
                  <a:pt x="2051802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9"/>
                </a:lnTo>
                <a:lnTo>
                  <a:pt x="201" y="4228227"/>
                </a:lnTo>
                <a:lnTo>
                  <a:pt x="3573" y="4279363"/>
                </a:lnTo>
                <a:lnTo>
                  <a:pt x="20978" y="4318670"/>
                </a:lnTo>
                <a:lnTo>
                  <a:pt x="63279" y="4334631"/>
                </a:lnTo>
                <a:lnTo>
                  <a:pt x="118001" y="4337615"/>
                </a:lnTo>
                <a:lnTo>
                  <a:pt x="141544" y="4337776"/>
                </a:lnTo>
                <a:lnTo>
                  <a:pt x="2078249" y="4337574"/>
                </a:lnTo>
                <a:lnTo>
                  <a:pt x="2116525" y="4336038"/>
                </a:lnTo>
                <a:lnTo>
                  <a:pt x="2156388" y="4328387"/>
                </a:lnTo>
                <a:lnTo>
                  <a:pt x="2184041" y="4301292"/>
                </a:lnTo>
                <a:lnTo>
                  <a:pt x="2191708" y="4262541"/>
                </a:lnTo>
                <a:lnTo>
                  <a:pt x="2193333" y="4206179"/>
                </a:lnTo>
                <a:lnTo>
                  <a:pt x="2193346" y="131597"/>
                </a:lnTo>
                <a:lnTo>
                  <a:pt x="2193144" y="109549"/>
                </a:lnTo>
                <a:lnTo>
                  <a:pt x="2189773" y="58412"/>
                </a:lnTo>
                <a:lnTo>
                  <a:pt x="2172368" y="19105"/>
                </a:lnTo>
                <a:lnTo>
                  <a:pt x="2130066" y="3145"/>
                </a:lnTo>
                <a:lnTo>
                  <a:pt x="2075345" y="160"/>
                </a:lnTo>
                <a:lnTo>
                  <a:pt x="2051802" y="0"/>
                </a:lnTo>
                <a:close/>
              </a:path>
            </a:pathLst>
          </a:custGeom>
          <a:solidFill>
            <a:srgbClr val="FEED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7942342" y="1539609"/>
            <a:ext cx="2193404" cy="4337812"/>
          </a:xfrm>
          <a:custGeom>
            <a:avLst/>
            <a:gdLst/>
            <a:ahLst/>
            <a:cxnLst/>
            <a:rect l="l" t="t" r="r" b="b"/>
            <a:pathLst>
              <a:path w="2193404" h="4337812">
                <a:moveTo>
                  <a:pt x="2193404" y="4181373"/>
                </a:moveTo>
                <a:lnTo>
                  <a:pt x="2193404" y="3815892"/>
                </a:lnTo>
                <a:lnTo>
                  <a:pt x="2193404" y="521919"/>
                </a:lnTo>
                <a:lnTo>
                  <a:pt x="2193404" y="156438"/>
                </a:lnTo>
                <a:lnTo>
                  <a:pt x="2193375" y="131615"/>
                </a:lnTo>
                <a:lnTo>
                  <a:pt x="2192626" y="90129"/>
                </a:lnTo>
                <a:lnTo>
                  <a:pt x="2187180" y="45839"/>
                </a:lnTo>
                <a:lnTo>
                  <a:pt x="2164588" y="13356"/>
                </a:lnTo>
                <a:lnTo>
                  <a:pt x="2114333" y="1586"/>
                </a:lnTo>
                <a:lnTo>
                  <a:pt x="2075374" y="178"/>
                </a:lnTo>
                <a:lnTo>
                  <a:pt x="1960219" y="0"/>
                </a:lnTo>
                <a:lnTo>
                  <a:pt x="1823021" y="0"/>
                </a:lnTo>
                <a:lnTo>
                  <a:pt x="175421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4"/>
                </a:lnTo>
                <a:lnTo>
                  <a:pt x="3601" y="4279381"/>
                </a:lnTo>
                <a:lnTo>
                  <a:pt x="21006" y="4318688"/>
                </a:lnTo>
                <a:lnTo>
                  <a:pt x="63308" y="4334648"/>
                </a:lnTo>
                <a:lnTo>
                  <a:pt x="118030" y="4337633"/>
                </a:lnTo>
                <a:lnTo>
                  <a:pt x="233184" y="4337812"/>
                </a:lnTo>
                <a:lnTo>
                  <a:pt x="370382" y="4337812"/>
                </a:lnTo>
                <a:lnTo>
                  <a:pt x="439191" y="4337812"/>
                </a:lnTo>
                <a:lnTo>
                  <a:pt x="2029028" y="4337812"/>
                </a:lnTo>
                <a:lnTo>
                  <a:pt x="2055111" y="4337784"/>
                </a:lnTo>
                <a:lnTo>
                  <a:pt x="2098701" y="4337071"/>
                </a:lnTo>
                <a:lnTo>
                  <a:pt x="2145239" y="4331888"/>
                </a:lnTo>
                <a:lnTo>
                  <a:pt x="2179370" y="4310387"/>
                </a:lnTo>
                <a:lnTo>
                  <a:pt x="2191737" y="4262559"/>
                </a:lnTo>
                <a:lnTo>
                  <a:pt x="2193385" y="4203075"/>
                </a:lnTo>
                <a:lnTo>
                  <a:pt x="2193404" y="4181373"/>
                </a:lnTo>
                <a:close/>
              </a:path>
            </a:pathLst>
          </a:custGeom>
          <a:ln w="24180">
            <a:solidFill>
              <a:srgbClr val="F8B5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521112" y="1539632"/>
            <a:ext cx="2502521" cy="4337763"/>
          </a:xfrm>
          <a:custGeom>
            <a:avLst/>
            <a:gdLst/>
            <a:ahLst/>
            <a:cxnLst/>
            <a:rect l="l" t="t" r="r" b="b"/>
            <a:pathLst>
              <a:path w="2502521" h="4337763">
                <a:moveTo>
                  <a:pt x="1982993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009442" y="4337561"/>
                </a:lnTo>
                <a:lnTo>
                  <a:pt x="2047719" y="4336026"/>
                </a:lnTo>
                <a:lnTo>
                  <a:pt x="2087582" y="4328374"/>
                </a:lnTo>
                <a:lnTo>
                  <a:pt x="2115234" y="4301278"/>
                </a:lnTo>
                <a:lnTo>
                  <a:pt x="2122900" y="4262525"/>
                </a:lnTo>
                <a:lnTo>
                  <a:pt x="2124524" y="4206177"/>
                </a:lnTo>
                <a:lnTo>
                  <a:pt x="2124566" y="2271770"/>
                </a:lnTo>
                <a:lnTo>
                  <a:pt x="2423432" y="2271770"/>
                </a:lnTo>
                <a:lnTo>
                  <a:pt x="2475594" y="2224475"/>
                </a:lnTo>
                <a:lnTo>
                  <a:pt x="2500558" y="2186780"/>
                </a:lnTo>
                <a:lnTo>
                  <a:pt x="2502521" y="2174916"/>
                </a:lnTo>
                <a:lnTo>
                  <a:pt x="2502147" y="2163660"/>
                </a:lnTo>
                <a:lnTo>
                  <a:pt x="2487374" y="2127785"/>
                </a:lnTo>
                <a:lnTo>
                  <a:pt x="2475820" y="2114151"/>
                </a:lnTo>
                <a:lnTo>
                  <a:pt x="2475594" y="2114151"/>
                </a:lnTo>
                <a:lnTo>
                  <a:pt x="2423437" y="2066856"/>
                </a:lnTo>
                <a:lnTo>
                  <a:pt x="2124566" y="2066856"/>
                </a:lnTo>
                <a:lnTo>
                  <a:pt x="2124538" y="131597"/>
                </a:lnTo>
                <a:lnTo>
                  <a:pt x="2124336" y="109549"/>
                </a:lnTo>
                <a:lnTo>
                  <a:pt x="2120964" y="58412"/>
                </a:lnTo>
                <a:lnTo>
                  <a:pt x="2103560" y="19105"/>
                </a:lnTo>
                <a:lnTo>
                  <a:pt x="2061258" y="3145"/>
                </a:lnTo>
                <a:lnTo>
                  <a:pt x="2006536" y="160"/>
                </a:lnTo>
                <a:lnTo>
                  <a:pt x="1982993" y="0"/>
                </a:lnTo>
                <a:close/>
              </a:path>
              <a:path w="2502521" h="4337763">
                <a:moveTo>
                  <a:pt x="2423432" y="2271770"/>
                </a:moveTo>
                <a:lnTo>
                  <a:pt x="2233393" y="2271770"/>
                </a:lnTo>
                <a:lnTo>
                  <a:pt x="2251989" y="2272985"/>
                </a:lnTo>
                <a:lnTo>
                  <a:pt x="2257684" y="2281486"/>
                </a:lnTo>
                <a:lnTo>
                  <a:pt x="2258094" y="2341735"/>
                </a:lnTo>
                <a:lnTo>
                  <a:pt x="2268089" y="2379851"/>
                </a:lnTo>
                <a:lnTo>
                  <a:pt x="2282028" y="2385071"/>
                </a:lnTo>
                <a:lnTo>
                  <a:pt x="2289803" y="2383779"/>
                </a:lnTo>
                <a:lnTo>
                  <a:pt x="2318350" y="2367046"/>
                </a:lnTo>
                <a:lnTo>
                  <a:pt x="2423432" y="2271770"/>
                </a:lnTo>
                <a:close/>
              </a:path>
              <a:path w="2502521" h="4337763">
                <a:moveTo>
                  <a:pt x="2475594" y="2113935"/>
                </a:moveTo>
                <a:lnTo>
                  <a:pt x="2475594" y="2114151"/>
                </a:lnTo>
                <a:lnTo>
                  <a:pt x="2475820" y="2114151"/>
                </a:lnTo>
                <a:lnTo>
                  <a:pt x="2475594" y="2113935"/>
                </a:lnTo>
                <a:close/>
              </a:path>
              <a:path w="2502521" h="4337763">
                <a:moveTo>
                  <a:pt x="2283034" y="1952685"/>
                </a:moveTo>
                <a:lnTo>
                  <a:pt x="2258821" y="1986923"/>
                </a:lnTo>
                <a:lnTo>
                  <a:pt x="2258094" y="2043348"/>
                </a:lnTo>
                <a:lnTo>
                  <a:pt x="2256818" y="2061046"/>
                </a:lnTo>
                <a:lnTo>
                  <a:pt x="2247885" y="2066465"/>
                </a:lnTo>
                <a:lnTo>
                  <a:pt x="2124566" y="2066856"/>
                </a:lnTo>
                <a:lnTo>
                  <a:pt x="2423437" y="2066856"/>
                </a:lnTo>
                <a:lnTo>
                  <a:pt x="2318927" y="1972088"/>
                </a:lnTo>
                <a:lnTo>
                  <a:pt x="2304588" y="1960749"/>
                </a:lnTo>
                <a:lnTo>
                  <a:pt x="2292700" y="1954552"/>
                </a:lnTo>
                <a:lnTo>
                  <a:pt x="2283034" y="1952685"/>
                </a:lnTo>
                <a:close/>
              </a:path>
            </a:pathLst>
          </a:custGeom>
          <a:solidFill>
            <a:srgbClr val="C8E8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521083" y="1539614"/>
            <a:ext cx="2502550" cy="4337799"/>
          </a:xfrm>
          <a:custGeom>
            <a:avLst/>
            <a:gdLst/>
            <a:ahLst/>
            <a:cxnLst/>
            <a:rect l="l" t="t" r="r" b="b"/>
            <a:pathLst>
              <a:path w="2502550" h="4337799">
                <a:moveTo>
                  <a:pt x="2475623" y="2113953"/>
                </a:moveTo>
                <a:lnTo>
                  <a:pt x="2475623" y="2114169"/>
                </a:lnTo>
                <a:lnTo>
                  <a:pt x="2457742" y="2097951"/>
                </a:lnTo>
                <a:lnTo>
                  <a:pt x="2318956" y="1972106"/>
                </a:lnTo>
                <a:lnTo>
                  <a:pt x="2304617" y="1960767"/>
                </a:lnTo>
                <a:lnTo>
                  <a:pt x="2292729" y="1954570"/>
                </a:lnTo>
                <a:lnTo>
                  <a:pt x="2283063" y="1952703"/>
                </a:lnTo>
                <a:lnTo>
                  <a:pt x="2275388" y="1954354"/>
                </a:lnTo>
                <a:lnTo>
                  <a:pt x="2258301" y="1992637"/>
                </a:lnTo>
                <a:lnTo>
                  <a:pt x="2258123" y="2043366"/>
                </a:lnTo>
                <a:lnTo>
                  <a:pt x="2256847" y="2061064"/>
                </a:lnTo>
                <a:lnTo>
                  <a:pt x="2247914" y="2066483"/>
                </a:lnTo>
                <a:lnTo>
                  <a:pt x="2124595" y="2066874"/>
                </a:lnTo>
                <a:lnTo>
                  <a:pt x="2124595" y="521919"/>
                </a:lnTo>
                <a:lnTo>
                  <a:pt x="2124595" y="156438"/>
                </a:lnTo>
                <a:lnTo>
                  <a:pt x="2124365" y="109567"/>
                </a:lnTo>
                <a:lnTo>
                  <a:pt x="2120993" y="58430"/>
                </a:lnTo>
                <a:lnTo>
                  <a:pt x="2103588" y="19123"/>
                </a:lnTo>
                <a:lnTo>
                  <a:pt x="2061286" y="3163"/>
                </a:lnTo>
                <a:lnTo>
                  <a:pt x="2006565" y="178"/>
                </a:lnTo>
                <a:lnTo>
                  <a:pt x="1754212" y="0"/>
                </a:lnTo>
                <a:lnTo>
                  <a:pt x="1546212" y="0"/>
                </a:lnTo>
                <a:lnTo>
                  <a:pt x="578370" y="0"/>
                </a:lnTo>
                <a:lnTo>
                  <a:pt x="37038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370382" y="4337799"/>
                </a:lnTo>
                <a:lnTo>
                  <a:pt x="578370" y="4337799"/>
                </a:lnTo>
                <a:lnTo>
                  <a:pt x="1546212" y="4337799"/>
                </a:lnTo>
                <a:lnTo>
                  <a:pt x="1754212" y="4337799"/>
                </a:lnTo>
                <a:lnTo>
                  <a:pt x="1960219" y="4337799"/>
                </a:lnTo>
                <a:lnTo>
                  <a:pt x="1986303" y="4337771"/>
                </a:lnTo>
                <a:lnTo>
                  <a:pt x="2029894" y="4337058"/>
                </a:lnTo>
                <a:lnTo>
                  <a:pt x="2076433" y="4331875"/>
                </a:lnTo>
                <a:lnTo>
                  <a:pt x="2110563" y="4310373"/>
                </a:lnTo>
                <a:lnTo>
                  <a:pt x="2122929" y="4262543"/>
                </a:lnTo>
                <a:lnTo>
                  <a:pt x="2124576" y="4203058"/>
                </a:lnTo>
                <a:lnTo>
                  <a:pt x="2124595" y="3815892"/>
                </a:lnTo>
                <a:lnTo>
                  <a:pt x="2124595" y="2271788"/>
                </a:lnTo>
                <a:lnTo>
                  <a:pt x="2233422" y="2271788"/>
                </a:lnTo>
                <a:lnTo>
                  <a:pt x="2252018" y="2273003"/>
                </a:lnTo>
                <a:lnTo>
                  <a:pt x="2257713" y="2281504"/>
                </a:lnTo>
                <a:lnTo>
                  <a:pt x="2258123" y="2341753"/>
                </a:lnTo>
                <a:lnTo>
                  <a:pt x="2259387" y="2359454"/>
                </a:lnTo>
                <a:lnTo>
                  <a:pt x="2262871" y="2371920"/>
                </a:lnTo>
                <a:lnTo>
                  <a:pt x="2268117" y="2379869"/>
                </a:lnTo>
                <a:lnTo>
                  <a:pt x="2274666" y="2384019"/>
                </a:lnTo>
                <a:lnTo>
                  <a:pt x="2282057" y="2385089"/>
                </a:lnTo>
                <a:lnTo>
                  <a:pt x="2289832" y="2383797"/>
                </a:lnTo>
                <a:lnTo>
                  <a:pt x="2475623" y="2224493"/>
                </a:lnTo>
                <a:lnTo>
                  <a:pt x="2500587" y="2186798"/>
                </a:lnTo>
                <a:lnTo>
                  <a:pt x="2502550" y="2174934"/>
                </a:lnTo>
                <a:lnTo>
                  <a:pt x="2502175" y="2163678"/>
                </a:lnTo>
                <a:lnTo>
                  <a:pt x="2487403" y="2127803"/>
                </a:lnTo>
                <a:lnTo>
                  <a:pt x="2476522" y="2114814"/>
                </a:lnTo>
                <a:lnTo>
                  <a:pt x="2475623" y="2113953"/>
                </a:lnTo>
                <a:close/>
              </a:path>
            </a:pathLst>
          </a:custGeom>
          <a:ln w="24180">
            <a:solidFill>
              <a:srgbClr val="009DE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2838121" y="1539632"/>
            <a:ext cx="2761512" cy="4337763"/>
          </a:xfrm>
          <a:custGeom>
            <a:avLst/>
            <a:gdLst/>
            <a:ahLst/>
            <a:cxnLst/>
            <a:rect l="l" t="t" r="r" b="b"/>
            <a:pathLst>
              <a:path w="2761512" h="4337763">
                <a:moveTo>
                  <a:pt x="2190981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217430" y="4337561"/>
                </a:lnTo>
                <a:lnTo>
                  <a:pt x="2255706" y="4336026"/>
                </a:lnTo>
                <a:lnTo>
                  <a:pt x="2295570" y="4328374"/>
                </a:lnTo>
                <a:lnTo>
                  <a:pt x="2323222" y="4301278"/>
                </a:lnTo>
                <a:lnTo>
                  <a:pt x="2330888" y="4262525"/>
                </a:lnTo>
                <a:lnTo>
                  <a:pt x="2332512" y="4206177"/>
                </a:lnTo>
                <a:lnTo>
                  <a:pt x="2332554" y="2271770"/>
                </a:lnTo>
                <a:lnTo>
                  <a:pt x="2682423" y="2271770"/>
                </a:lnTo>
                <a:lnTo>
                  <a:pt x="2734585" y="2224475"/>
                </a:lnTo>
                <a:lnTo>
                  <a:pt x="2759549" y="2186780"/>
                </a:lnTo>
                <a:lnTo>
                  <a:pt x="2761512" y="2174916"/>
                </a:lnTo>
                <a:lnTo>
                  <a:pt x="2761138" y="2163660"/>
                </a:lnTo>
                <a:lnTo>
                  <a:pt x="2746365" y="2127785"/>
                </a:lnTo>
                <a:lnTo>
                  <a:pt x="2734811" y="2114151"/>
                </a:lnTo>
                <a:lnTo>
                  <a:pt x="2734585" y="2114151"/>
                </a:lnTo>
                <a:lnTo>
                  <a:pt x="2682428" y="2066856"/>
                </a:lnTo>
                <a:lnTo>
                  <a:pt x="2332554" y="2066856"/>
                </a:lnTo>
                <a:lnTo>
                  <a:pt x="2332525" y="131597"/>
                </a:lnTo>
                <a:lnTo>
                  <a:pt x="2332324" y="109549"/>
                </a:lnTo>
                <a:lnTo>
                  <a:pt x="2328952" y="58412"/>
                </a:lnTo>
                <a:lnTo>
                  <a:pt x="2311547" y="19105"/>
                </a:lnTo>
                <a:lnTo>
                  <a:pt x="2269246" y="3145"/>
                </a:lnTo>
                <a:lnTo>
                  <a:pt x="2214524" y="160"/>
                </a:lnTo>
                <a:lnTo>
                  <a:pt x="2190981" y="0"/>
                </a:lnTo>
                <a:close/>
              </a:path>
              <a:path w="2761512" h="4337763">
                <a:moveTo>
                  <a:pt x="2682423" y="2271770"/>
                </a:moveTo>
                <a:lnTo>
                  <a:pt x="2492384" y="2271770"/>
                </a:lnTo>
                <a:lnTo>
                  <a:pt x="2510980" y="2272985"/>
                </a:lnTo>
                <a:lnTo>
                  <a:pt x="2516675" y="2281486"/>
                </a:lnTo>
                <a:lnTo>
                  <a:pt x="2517085" y="2341735"/>
                </a:lnTo>
                <a:lnTo>
                  <a:pt x="2527080" y="2379851"/>
                </a:lnTo>
                <a:lnTo>
                  <a:pt x="2541019" y="2385071"/>
                </a:lnTo>
                <a:lnTo>
                  <a:pt x="2548794" y="2383779"/>
                </a:lnTo>
                <a:lnTo>
                  <a:pt x="2577341" y="2367046"/>
                </a:lnTo>
                <a:lnTo>
                  <a:pt x="2682423" y="2271770"/>
                </a:lnTo>
                <a:close/>
              </a:path>
              <a:path w="2761512" h="4337763">
                <a:moveTo>
                  <a:pt x="2734585" y="2113935"/>
                </a:moveTo>
                <a:lnTo>
                  <a:pt x="2734585" y="2114151"/>
                </a:lnTo>
                <a:lnTo>
                  <a:pt x="2734811" y="2114151"/>
                </a:lnTo>
                <a:lnTo>
                  <a:pt x="2734585" y="2113935"/>
                </a:lnTo>
                <a:close/>
              </a:path>
              <a:path w="2761512" h="4337763">
                <a:moveTo>
                  <a:pt x="2542025" y="1952685"/>
                </a:moveTo>
                <a:lnTo>
                  <a:pt x="2517812" y="1986923"/>
                </a:lnTo>
                <a:lnTo>
                  <a:pt x="2517085" y="2043348"/>
                </a:lnTo>
                <a:lnTo>
                  <a:pt x="2515809" y="2061046"/>
                </a:lnTo>
                <a:lnTo>
                  <a:pt x="2506876" y="2066465"/>
                </a:lnTo>
                <a:lnTo>
                  <a:pt x="2332554" y="2066856"/>
                </a:lnTo>
                <a:lnTo>
                  <a:pt x="2682428" y="2066856"/>
                </a:lnTo>
                <a:lnTo>
                  <a:pt x="2577918" y="1972088"/>
                </a:lnTo>
                <a:lnTo>
                  <a:pt x="2563579" y="1960749"/>
                </a:lnTo>
                <a:lnTo>
                  <a:pt x="2551691" y="1954552"/>
                </a:lnTo>
                <a:lnTo>
                  <a:pt x="2542025" y="1952685"/>
                </a:lnTo>
                <a:close/>
              </a:path>
            </a:pathLst>
          </a:custGeom>
          <a:solidFill>
            <a:srgbClr val="E4ED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2838093" y="1539614"/>
            <a:ext cx="2761541" cy="4337799"/>
          </a:xfrm>
          <a:custGeom>
            <a:avLst/>
            <a:gdLst/>
            <a:ahLst/>
            <a:cxnLst/>
            <a:rect l="l" t="t" r="r" b="b"/>
            <a:pathLst>
              <a:path w="2761541" h="4337799">
                <a:moveTo>
                  <a:pt x="2734614" y="2113953"/>
                </a:moveTo>
                <a:lnTo>
                  <a:pt x="2734614" y="2114169"/>
                </a:lnTo>
                <a:lnTo>
                  <a:pt x="2716733" y="2097951"/>
                </a:lnTo>
                <a:lnTo>
                  <a:pt x="2577947" y="1972106"/>
                </a:lnTo>
                <a:lnTo>
                  <a:pt x="2563608" y="1960767"/>
                </a:lnTo>
                <a:lnTo>
                  <a:pt x="2551720" y="1954570"/>
                </a:lnTo>
                <a:lnTo>
                  <a:pt x="2542054" y="1952703"/>
                </a:lnTo>
                <a:lnTo>
                  <a:pt x="2534379" y="1954354"/>
                </a:lnTo>
                <a:lnTo>
                  <a:pt x="2517292" y="1992637"/>
                </a:lnTo>
                <a:lnTo>
                  <a:pt x="2517114" y="2043366"/>
                </a:lnTo>
                <a:lnTo>
                  <a:pt x="2515838" y="2061064"/>
                </a:lnTo>
                <a:lnTo>
                  <a:pt x="2506905" y="2066483"/>
                </a:lnTo>
                <a:lnTo>
                  <a:pt x="2332583" y="2066874"/>
                </a:lnTo>
                <a:lnTo>
                  <a:pt x="2332583" y="521919"/>
                </a:lnTo>
                <a:lnTo>
                  <a:pt x="2332583" y="156438"/>
                </a:lnTo>
                <a:lnTo>
                  <a:pt x="2332353" y="109567"/>
                </a:lnTo>
                <a:lnTo>
                  <a:pt x="2328981" y="58430"/>
                </a:lnTo>
                <a:lnTo>
                  <a:pt x="2311576" y="19123"/>
                </a:lnTo>
                <a:lnTo>
                  <a:pt x="2269274" y="3163"/>
                </a:lnTo>
                <a:lnTo>
                  <a:pt x="2214553" y="178"/>
                </a:lnTo>
                <a:lnTo>
                  <a:pt x="1754212" y="0"/>
                </a:lnTo>
                <a:lnTo>
                  <a:pt x="578370" y="0"/>
                </a:lnTo>
                <a:lnTo>
                  <a:pt x="164376" y="0"/>
                </a:lnTo>
                <a:lnTo>
                  <a:pt x="115126" y="219"/>
                </a:lnTo>
                <a:lnTo>
                  <a:pt x="76850" y="1755"/>
                </a:lnTo>
                <a:lnTo>
                  <a:pt x="36986" y="9406"/>
                </a:lnTo>
                <a:lnTo>
                  <a:pt x="9333" y="36502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578370" y="4337799"/>
                </a:lnTo>
                <a:lnTo>
                  <a:pt x="1754212" y="4337799"/>
                </a:lnTo>
                <a:lnTo>
                  <a:pt x="2168207" y="4337799"/>
                </a:lnTo>
                <a:lnTo>
                  <a:pt x="2217458" y="4337579"/>
                </a:lnTo>
                <a:lnTo>
                  <a:pt x="2255735" y="4336044"/>
                </a:lnTo>
                <a:lnTo>
                  <a:pt x="2295599" y="4328392"/>
                </a:lnTo>
                <a:lnTo>
                  <a:pt x="2323251" y="4301296"/>
                </a:lnTo>
                <a:lnTo>
                  <a:pt x="2330917" y="4262543"/>
                </a:lnTo>
                <a:lnTo>
                  <a:pt x="2332564" y="4203058"/>
                </a:lnTo>
                <a:lnTo>
                  <a:pt x="2332583" y="3815892"/>
                </a:lnTo>
                <a:lnTo>
                  <a:pt x="2332583" y="2271788"/>
                </a:lnTo>
                <a:lnTo>
                  <a:pt x="2492413" y="2271788"/>
                </a:lnTo>
                <a:lnTo>
                  <a:pt x="2511009" y="2273003"/>
                </a:lnTo>
                <a:lnTo>
                  <a:pt x="2516704" y="2281504"/>
                </a:lnTo>
                <a:lnTo>
                  <a:pt x="2517114" y="2341753"/>
                </a:lnTo>
                <a:lnTo>
                  <a:pt x="2518378" y="2359454"/>
                </a:lnTo>
                <a:lnTo>
                  <a:pt x="2521862" y="2371920"/>
                </a:lnTo>
                <a:lnTo>
                  <a:pt x="2527108" y="2379869"/>
                </a:lnTo>
                <a:lnTo>
                  <a:pt x="2533657" y="2384019"/>
                </a:lnTo>
                <a:lnTo>
                  <a:pt x="2541048" y="2385089"/>
                </a:lnTo>
                <a:lnTo>
                  <a:pt x="2548823" y="2383797"/>
                </a:lnTo>
                <a:lnTo>
                  <a:pt x="2734614" y="2224493"/>
                </a:lnTo>
                <a:lnTo>
                  <a:pt x="2759578" y="2186798"/>
                </a:lnTo>
                <a:lnTo>
                  <a:pt x="2761541" y="2174934"/>
                </a:lnTo>
                <a:lnTo>
                  <a:pt x="2761166" y="2163678"/>
                </a:lnTo>
                <a:lnTo>
                  <a:pt x="2746394" y="2127803"/>
                </a:lnTo>
                <a:lnTo>
                  <a:pt x="2735513" y="2114814"/>
                </a:lnTo>
                <a:lnTo>
                  <a:pt x="2734614" y="2113953"/>
                </a:lnTo>
                <a:close/>
              </a:path>
            </a:pathLst>
          </a:custGeom>
          <a:ln w="24180">
            <a:solidFill>
              <a:srgbClr val="83B71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8114420" y="253960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8114420" y="326578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8114420" y="3991954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8114420" y="4207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8114420" y="476312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 txBox="1"/>
          <p:nvPr/>
        </p:nvSpPr>
        <p:spPr>
          <a:xfrm>
            <a:off x="8208933" y="1896148"/>
            <a:ext cx="1785620" cy="33229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4485" marR="129539" indent="-286385">
              <a:lnSpc>
                <a:spcPts val="1970"/>
              </a:lnSpc>
            </a:pPr>
            <a:r>
              <a:rPr sz="1750" spc="-12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w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ds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End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of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550"/>
              </a:lnSpc>
              <a:spcBef>
                <a:spcPts val="26"/>
              </a:spcBef>
            </a:pPr>
            <a:endParaRPr sz="550"/>
          </a:p>
          <a:p>
            <a:pPr marL="12700" marR="44450" indent="-635">
              <a:lnSpc>
                <a:spcPct val="106400"/>
              </a:lnSpc>
            </a:pPr>
            <a:r>
              <a:rPr sz="1050" spc="-55" dirty="0" smtClean="0">
                <a:latin typeface="Arial"/>
                <a:cs typeface="Arial"/>
              </a:rPr>
              <a:t>The final </a:t>
            </a:r>
            <a:r>
              <a:rPr sz="1050" spc="-10" dirty="0" smtClean="0">
                <a:latin typeface="Arial"/>
                <a:cs typeface="Arial"/>
              </a:rPr>
              <a:t>meeting </a:t>
            </a:r>
            <a:r>
              <a:rPr sz="1050" spc="-20" dirty="0" smtClean="0">
                <a:latin typeface="Arial"/>
                <a:cs typeface="Arial"/>
              </a:rPr>
              <a:t>should </a:t>
            </a:r>
            <a:r>
              <a:rPr sz="1050" spc="-40" dirty="0" smtClean="0">
                <a:latin typeface="Arial"/>
                <a:cs typeface="Arial"/>
              </a:rPr>
              <a:t>have</a:t>
            </a:r>
            <a:r>
              <a:rPr sz="1050" spc="-25" dirty="0" smtClean="0">
                <a:latin typeface="Arial"/>
                <a:cs typeface="Arial"/>
              </a:rPr>
              <a:t> occur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30" dirty="0" smtClean="0">
                <a:latin typeface="Arial"/>
                <a:cs typeface="Arial"/>
              </a:rPr>
              <a:t>ed by </a:t>
            </a:r>
            <a:r>
              <a:rPr sz="1050" spc="-50" dirty="0" smtClean="0">
                <a:latin typeface="Arial"/>
                <a:cs typeface="Arial"/>
              </a:rPr>
              <a:t>January or mid </a:t>
            </a:r>
            <a:r>
              <a:rPr sz="1050" spc="-60" dirty="0" smtClean="0">
                <a:latin typeface="Arial"/>
                <a:cs typeface="Arial"/>
              </a:rPr>
              <a:t>June prior </a:t>
            </a:r>
            <a:r>
              <a:rPr sz="1050" spc="30" dirty="0" smtClean="0">
                <a:latin typeface="Arial"/>
                <a:cs typeface="Arial"/>
              </a:rPr>
              <a:t>to the </a:t>
            </a:r>
            <a:r>
              <a:rPr sz="1050" spc="-105" dirty="0" smtClean="0">
                <a:latin typeface="Arial"/>
                <a:cs typeface="Arial"/>
              </a:rPr>
              <a:t>ARCP </a:t>
            </a:r>
            <a:r>
              <a:rPr sz="1050" spc="-25" dirty="0" smtClean="0">
                <a:latin typeface="Arial"/>
                <a:cs typeface="Arial"/>
              </a:rPr>
              <a:t>panel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10" dirty="0" smtClean="0">
                <a:latin typeface="Arial"/>
                <a:cs typeface="Arial"/>
              </a:rPr>
              <a:t>meeting</a:t>
            </a:r>
            <a:endParaRPr sz="1050">
              <a:latin typeface="Arial"/>
              <a:cs typeface="Arial"/>
            </a:endParaRPr>
          </a:p>
          <a:p>
            <a:pPr marL="12700" marR="45085" indent="-635">
              <a:lnSpc>
                <a:spcPct val="106400"/>
              </a:lnSpc>
              <a:spcBef>
                <a:spcPts val="355"/>
              </a:spcBef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</a:t>
            </a:r>
            <a:r>
              <a:rPr sz="1050" spc="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mandatory </a:t>
            </a:r>
            <a:r>
              <a:rPr sz="1050" spc="-30" dirty="0" smtClean="0">
                <a:latin typeface="Arial"/>
                <a:cs typeface="Arial"/>
              </a:rPr>
              <a:t>elements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5" dirty="0" smtClean="0">
                <a:latin typeface="Arial"/>
                <a:cs typeface="Arial"/>
              </a:rPr>
              <a:t>further </a:t>
            </a:r>
            <a:r>
              <a:rPr sz="1050" spc="-40" dirty="0" smtClean="0">
                <a:latin typeface="Arial"/>
                <a:cs typeface="Arial"/>
              </a:rPr>
              <a:t>evidence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including audit &amp; </a:t>
            </a:r>
            <a:r>
              <a:rPr sz="1050" spc="-114" dirty="0" smtClean="0">
                <a:latin typeface="Arial"/>
                <a:cs typeface="Arial"/>
              </a:rPr>
              <a:t>SEA</a:t>
            </a:r>
            <a:endParaRPr sz="1050">
              <a:latin typeface="Arial"/>
              <a:cs typeface="Arial"/>
            </a:endParaRPr>
          </a:p>
          <a:p>
            <a:pPr marL="12700" marR="29845">
              <a:lnSpc>
                <a:spcPct val="134500"/>
              </a:lnSpc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135" dirty="0" smtClean="0">
                <a:latin typeface="Arial"/>
                <a:cs typeface="Arial"/>
              </a:rPr>
              <a:t>CSR documentation 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</a:t>
            </a:r>
            <a:endParaRPr sz="1050">
              <a:latin typeface="Arial"/>
              <a:cs typeface="Arial"/>
            </a:endParaRPr>
          </a:p>
          <a:p>
            <a:pPr marL="12700" marR="239395">
              <a:lnSpc>
                <a:spcPct val="106400"/>
              </a:lnSpc>
            </a:pP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Supervisory/GP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TDP</a:t>
            </a:r>
            <a:endParaRPr sz="1050">
              <a:latin typeface="Arial"/>
              <a:cs typeface="Arial"/>
            </a:endParaRPr>
          </a:p>
          <a:p>
            <a:pPr marL="12700" marR="1270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completes the </a:t>
            </a:r>
            <a:r>
              <a:rPr sz="1050" spc="-40" dirty="0" smtClean="0">
                <a:latin typeface="Arial"/>
                <a:cs typeface="Arial"/>
              </a:rPr>
              <a:t>Deanery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60" dirty="0" smtClean="0">
                <a:latin typeface="Arial"/>
                <a:cs typeface="Arial"/>
              </a:rPr>
              <a:t>assessment </a:t>
            </a:r>
            <a:r>
              <a:rPr sz="1050" spc="-15" dirty="0" smtClean="0">
                <a:latin typeface="Arial"/>
                <a:cs typeface="Arial"/>
              </a:rPr>
              <a:t>questionnai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e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80" dirty="0" smtClean="0">
                <a:latin typeface="Arial"/>
                <a:cs typeface="Arial"/>
              </a:rPr>
              <a:t>(</a:t>
            </a:r>
            <a:r>
              <a:rPr sz="1050" spc="-235" dirty="0" smtClean="0">
                <a:latin typeface="Arial"/>
                <a:cs typeface="Arial"/>
              </a:rPr>
              <a:t>P</a:t>
            </a:r>
            <a:r>
              <a:rPr sz="1050" spc="-40" dirty="0" smtClean="0">
                <a:latin typeface="Arial"/>
                <a:cs typeface="Arial"/>
              </a:rPr>
              <a:t>AQ)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14"/>
          <p:cNvSpPr/>
          <p:nvPr/>
        </p:nvSpPr>
        <p:spPr>
          <a:xfrm>
            <a:off x="5659437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659437" y="280434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659437" y="336022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659437" y="425668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 txBox="1"/>
          <p:nvPr/>
        </p:nvSpPr>
        <p:spPr>
          <a:xfrm>
            <a:off x="5703633" y="1662376"/>
            <a:ext cx="1791970" cy="30499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750" spc="4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id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62865" marR="12700" indent="-635">
              <a:lnSpc>
                <a:spcPct val="106400"/>
              </a:lnSpc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 </a:t>
            </a:r>
            <a:r>
              <a:rPr sz="1050" spc="-10" dirty="0" smtClean="0">
                <a:latin typeface="Arial"/>
                <a:cs typeface="Arial"/>
              </a:rPr>
              <a:t>action plan,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50" dirty="0" smtClean="0">
                <a:latin typeface="Arial"/>
                <a:cs typeface="Arial"/>
              </a:rPr>
              <a:t>scale,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00" dirty="0" smtClean="0">
                <a:latin typeface="Arial"/>
                <a:cs typeface="Arial"/>
              </a:rPr>
              <a:t>MSF (if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" dirty="0" smtClean="0">
                <a:latin typeface="Arial"/>
                <a:cs typeface="Arial"/>
              </a:rPr>
              <a:t>equi</a:t>
            </a:r>
            <a:r>
              <a:rPr sz="1050" spc="-3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ed)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consider</a:t>
            </a:r>
            <a:r>
              <a:rPr sz="1050" spc="-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pointers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50" dirty="0" smtClean="0">
                <a:latin typeface="Arial"/>
                <a:cs typeface="Arial"/>
              </a:rPr>
              <a:t>needs</a:t>
            </a:r>
            <a:endParaRPr sz="1050">
              <a:latin typeface="Arial"/>
              <a:cs typeface="Arial"/>
            </a:endParaRPr>
          </a:p>
          <a:p>
            <a:pPr marL="62865" marR="1416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25" dirty="0" smtClean="0">
                <a:latin typeface="Arial"/>
                <a:cs typeface="Arial"/>
              </a:rPr>
              <a:t>general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</a:t>
            </a:r>
            <a:r>
              <a:rPr sz="1050" spc="-5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using the </a:t>
            </a:r>
            <a:r>
              <a:rPr sz="1050" spc="-40" dirty="0" smtClean="0">
                <a:latin typeface="Arial"/>
                <a:cs typeface="Arial"/>
              </a:rPr>
              <a:t>RDMp </a:t>
            </a:r>
            <a:r>
              <a:rPr sz="1050" spc="-15" dirty="0" smtClean="0">
                <a:latin typeface="Arial"/>
                <a:cs typeface="Arial"/>
              </a:rPr>
              <a:t>model </a:t>
            </a:r>
            <a:r>
              <a:rPr sz="1050" spc="-90" dirty="0" smtClean="0">
                <a:latin typeface="Arial"/>
                <a:cs typeface="Arial"/>
              </a:rPr>
              <a:t>as </a:t>
            </a:r>
            <a:r>
              <a:rPr sz="1050" spc="-60" dirty="0" smtClean="0">
                <a:latin typeface="Arial"/>
                <a:cs typeface="Arial"/>
              </a:rPr>
              <a:t>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guide </a:t>
            </a:r>
            <a:r>
              <a:rPr sz="1050" spc="-75" dirty="0" smtClean="0">
                <a:latin typeface="Arial"/>
                <a:cs typeface="Arial"/>
              </a:rPr>
              <a:t>(see </a:t>
            </a:r>
            <a:r>
              <a:rPr sz="1050" spc="-120" dirty="0" smtClean="0">
                <a:latin typeface="Arial"/>
                <a:cs typeface="Arial"/>
              </a:rPr>
              <a:t>CSR)</a:t>
            </a:r>
            <a:endParaRPr sz="1050">
              <a:latin typeface="Arial"/>
              <a:cs typeface="Arial"/>
            </a:endParaRPr>
          </a:p>
          <a:p>
            <a:pPr marL="62865" marR="30480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3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in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5" dirty="0" smtClean="0">
                <a:latin typeface="Arial"/>
                <a:cs typeface="Arial"/>
              </a:rPr>
              <a:t>notes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20" dirty="0" smtClean="0">
                <a:latin typeface="Arial"/>
                <a:cs typeface="Arial"/>
              </a:rPr>
              <a:t> documents in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25" dirty="0" smtClean="0">
                <a:latin typeface="Arial"/>
                <a:cs typeface="Arial"/>
              </a:rPr>
              <a:t>updates pdp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endParaRPr sz="1050">
              <a:latin typeface="Arial"/>
              <a:cs typeface="Arial"/>
            </a:endParaRPr>
          </a:p>
          <a:p>
            <a:pPr marL="62865" marR="177800" indent="-635">
              <a:lnSpc>
                <a:spcPct val="106400"/>
              </a:lnSpc>
              <a:spcBef>
                <a:spcPts val="355"/>
              </a:spcBef>
            </a:pPr>
            <a:r>
              <a:rPr sz="1050" dirty="0" smtClean="0">
                <a:latin typeface="Arial"/>
                <a:cs typeface="Arial"/>
              </a:rPr>
              <a:t>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TPD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2988720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2988720" y="246375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2988720" y="318992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2988720" y="357551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2988720" y="430169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/>
          <p:nvPr/>
        </p:nvSpPr>
        <p:spPr>
          <a:xfrm>
            <a:off x="2988720" y="485756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25"/>
          <p:cNvSpPr/>
          <p:nvPr/>
        </p:nvSpPr>
        <p:spPr>
          <a:xfrm>
            <a:off x="2988720" y="54134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26"/>
          <p:cNvSpPr txBox="1"/>
          <p:nvPr/>
        </p:nvSpPr>
        <p:spPr>
          <a:xfrm>
            <a:off x="3083232" y="1662376"/>
            <a:ext cx="1965325" cy="4036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15900">
              <a:lnSpc>
                <a:spcPct val="100000"/>
              </a:lnSpc>
            </a:pP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nitial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12700" marR="12700" indent="-635">
              <a:lnSpc>
                <a:spcPct val="1064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&amp; </a:t>
            </a: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15" dirty="0" smtClean="0">
                <a:latin typeface="Arial"/>
                <a:cs typeface="Arial"/>
              </a:rPr>
              <a:t>meet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within 2 </a:t>
            </a:r>
            <a:r>
              <a:rPr sz="1050" spc="-30" dirty="0" smtClean="0">
                <a:latin typeface="Arial"/>
                <a:cs typeface="Arial"/>
              </a:rPr>
              <a:t>weeks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5" dirty="0" smtClean="0">
                <a:latin typeface="Arial"/>
                <a:cs typeface="Arial"/>
              </a:rPr>
              <a:t>starting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endParaRPr sz="1050">
              <a:latin typeface="Arial"/>
              <a:cs typeface="Arial"/>
            </a:endParaRPr>
          </a:p>
          <a:p>
            <a:pPr marL="12700" marR="5905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40" dirty="0" smtClean="0">
                <a:latin typeface="Arial"/>
                <a:cs typeface="Arial"/>
              </a:rPr>
              <a:t>ideas,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&amp; </a:t>
            </a:r>
            <a:r>
              <a:rPr sz="1050" spc="-25" dirty="0" smtClean="0">
                <a:latin typeface="Arial"/>
                <a:cs typeface="Arial"/>
              </a:rPr>
              <a:t>expectations </a:t>
            </a:r>
            <a:r>
              <a:rPr sz="1050" spc="20" dirty="0" smtClean="0">
                <a:latin typeface="Arial"/>
                <a:cs typeface="Arial"/>
              </a:rPr>
              <a:t>for the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5" dirty="0" smtClean="0">
                <a:latin typeface="Arial"/>
                <a:cs typeface="Arial"/>
              </a:rPr>
              <a:t>how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20" dirty="0" smtClean="0">
                <a:latin typeface="Arial"/>
                <a:cs typeface="Arial"/>
              </a:rPr>
              <a:t>focus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in </a:t>
            </a:r>
            <a:r>
              <a:rPr sz="1050" spc="-35" dirty="0" smtClean="0">
                <a:latin typeface="Arial"/>
                <a:cs typeface="Arial"/>
              </a:rPr>
              <a:t>a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80" dirty="0" smtClean="0">
                <a:latin typeface="Arial"/>
                <a:cs typeface="Arial"/>
              </a:rPr>
              <a:t>eas </a:t>
            </a:r>
            <a:r>
              <a:rPr sz="1050" spc="30" dirty="0" smtClean="0">
                <a:latin typeface="Arial"/>
                <a:cs typeface="Arial"/>
              </a:rPr>
              <a:t>of</a:t>
            </a:r>
            <a:r>
              <a:rPr sz="1050" spc="20" dirty="0" smtClean="0">
                <a:latin typeface="Arial"/>
                <a:cs typeface="Arial"/>
              </a:rPr>
              <a:t> identified </a:t>
            </a:r>
            <a:r>
              <a:rPr sz="1050" spc="-40" dirty="0" smtClean="0">
                <a:latin typeface="Arial"/>
                <a:cs typeface="Arial"/>
              </a:rPr>
              <a:t>needs.</a:t>
            </a:r>
            <a:endParaRPr sz="1050">
              <a:latin typeface="Arial"/>
              <a:cs typeface="Arial"/>
            </a:endParaRPr>
          </a:p>
          <a:p>
            <a:pPr marL="12700" marR="3067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35" dirty="0" smtClean="0">
                <a:latin typeface="Arial"/>
                <a:cs typeface="Arial"/>
              </a:rPr>
              <a:t>plans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130" dirty="0" smtClean="0">
                <a:latin typeface="Arial"/>
                <a:cs typeface="Arial"/>
              </a:rPr>
              <a:t>GPST </a:t>
            </a:r>
            <a:r>
              <a:rPr sz="1050" spc="-90" dirty="0" smtClean="0">
                <a:latin typeface="Arial"/>
                <a:cs typeface="Arial"/>
              </a:rPr>
              <a:t>HBGL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attendance in </a:t>
            </a:r>
            <a:r>
              <a:rPr sz="1050" spc="-15" dirty="0" smtClean="0">
                <a:latin typeface="Arial"/>
                <a:cs typeface="Arial"/>
              </a:rPr>
              <a:t>this </a:t>
            </a:r>
            <a:r>
              <a:rPr sz="1050" spc="-10" dirty="0" smtClean="0">
                <a:latin typeface="Arial"/>
                <a:cs typeface="Arial"/>
              </a:rPr>
              <a:t>post.</a:t>
            </a:r>
            <a:endParaRPr sz="1050">
              <a:latin typeface="Arial"/>
              <a:cs typeface="Arial"/>
            </a:endParaRPr>
          </a:p>
          <a:p>
            <a:pPr marL="12700" marR="11938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60" dirty="0" smtClean="0">
                <a:latin typeface="Arial"/>
                <a:cs typeface="Arial"/>
              </a:rPr>
              <a:t>a brief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r>
              <a:rPr sz="1050" spc="-10" dirty="0" smtClean="0">
                <a:latin typeface="Arial"/>
                <a:cs typeface="Arial"/>
              </a:rPr>
              <a:t> togethe</a:t>
            </a:r>
            <a:r>
              <a:rPr sz="1050" spc="-10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, </a:t>
            </a:r>
            <a:r>
              <a:rPr sz="1050" spc="-15" dirty="0" smtClean="0">
                <a:latin typeface="Arial"/>
                <a:cs typeface="Arial"/>
              </a:rPr>
              <a:t>trainee </a:t>
            </a:r>
            <a:r>
              <a:rPr sz="1050" spc="-20" dirty="0" smtClean="0">
                <a:latin typeface="Arial"/>
                <a:cs typeface="Arial"/>
              </a:rPr>
              <a:t>documents in the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35" dirty="0" smtClean="0">
                <a:latin typeface="Arial"/>
                <a:cs typeface="Arial"/>
              </a:rPr>
              <a:t>c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50" dirty="0" smtClean="0">
                <a:latin typeface="Arial"/>
                <a:cs typeface="Arial"/>
              </a:rPr>
              <a:t>eates </a:t>
            </a:r>
            <a:r>
              <a:rPr sz="1050" spc="-60" dirty="0" smtClean="0">
                <a:latin typeface="Arial"/>
                <a:cs typeface="Arial"/>
              </a:rPr>
              <a:t>a pdp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40" dirty="0" smtClean="0">
                <a:latin typeface="Arial"/>
                <a:cs typeface="Arial"/>
              </a:rPr>
              <a:t>each </a:t>
            </a:r>
            <a:r>
              <a:rPr sz="1050" spc="-20" dirty="0" smtClean="0">
                <a:latin typeface="Arial"/>
                <a:cs typeface="Arial"/>
              </a:rPr>
              <a:t>categor</a:t>
            </a:r>
            <a:r>
              <a:rPr sz="1050" spc="-125" dirty="0" smtClean="0">
                <a:latin typeface="Arial"/>
                <a:cs typeface="Arial"/>
              </a:rPr>
              <a:t>y</a:t>
            </a:r>
            <a:r>
              <a:rPr sz="1050" spc="0" dirty="0" smtClean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  <a:p>
            <a:pPr marL="12700" marR="97155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brief </a:t>
            </a:r>
            <a:r>
              <a:rPr sz="1050" spc="-35" dirty="0" smtClean="0">
                <a:latin typeface="Arial"/>
                <a:cs typeface="Arial"/>
              </a:rPr>
              <a:t>summary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10" dirty="0" smtClean="0">
                <a:latin typeface="Arial"/>
                <a:cs typeface="Arial"/>
              </a:rPr>
              <a:t>meeting in the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0" dirty="0" smtClean="0">
                <a:latin typeface="Arial"/>
                <a:cs typeface="Arial"/>
              </a:rPr>
              <a:t>notes.</a:t>
            </a:r>
            <a:endParaRPr sz="1050">
              <a:latin typeface="Arial"/>
              <a:cs typeface="Arial"/>
            </a:endParaRPr>
          </a:p>
          <a:p>
            <a:pPr marL="12700" marR="264160" indent="-635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Both </a:t>
            </a:r>
            <a:r>
              <a:rPr sz="1050" spc="-40" dirty="0" smtClean="0">
                <a:latin typeface="Arial"/>
                <a:cs typeface="Arial"/>
              </a:rPr>
              <a:t>set </a:t>
            </a:r>
            <a:r>
              <a:rPr sz="1050" spc="-35" dirty="0" smtClean="0">
                <a:latin typeface="Arial"/>
                <a:cs typeface="Arial"/>
              </a:rPr>
              <a:t>dates </a:t>
            </a:r>
            <a:r>
              <a:rPr sz="1050" spc="-20" dirty="0" smtClean="0">
                <a:latin typeface="Arial"/>
                <a:cs typeface="Arial"/>
              </a:rPr>
              <a:t>and times </a:t>
            </a:r>
            <a:r>
              <a:rPr sz="1050" spc="20" dirty="0" smtClean="0">
                <a:latin typeface="Arial"/>
                <a:cs typeface="Arial"/>
              </a:rPr>
              <a:t>for</a:t>
            </a:r>
            <a:r>
              <a:rPr sz="1050" spc="10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completion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elevant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65" dirty="0" smtClean="0">
                <a:latin typeface="Arial"/>
                <a:cs typeface="Arial"/>
              </a:rPr>
              <a:t>assessments</a:t>
            </a:r>
            <a:endParaRPr sz="1050">
              <a:latin typeface="Arial"/>
              <a:cs typeface="Arial"/>
            </a:endParaRPr>
          </a:p>
          <a:p>
            <a:pPr marL="12700" marR="194310" indent="-635">
              <a:lnSpc>
                <a:spcPct val="106400"/>
              </a:lnSpc>
              <a:spcBef>
                <a:spcPts val="355"/>
              </a:spcBef>
            </a:pPr>
            <a:r>
              <a:rPr sz="1050" spc="-60" dirty="0" smtClean="0">
                <a:latin typeface="Arial"/>
                <a:cs typeface="Arial"/>
              </a:rPr>
              <a:t>Set </a:t>
            </a:r>
            <a:r>
              <a:rPr sz="1050" spc="-20" dirty="0" smtClean="0">
                <a:latin typeface="Arial"/>
                <a:cs typeface="Arial"/>
              </a:rPr>
              <a:t>date and time </a:t>
            </a:r>
            <a:r>
              <a:rPr sz="1050" spc="20" dirty="0" smtClean="0">
                <a:latin typeface="Arial"/>
                <a:cs typeface="Arial"/>
              </a:rPr>
              <a:t>for mid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eview</a:t>
            </a:r>
            <a:endParaRPr sz="1050">
              <a:latin typeface="Arial"/>
              <a:cs typeface="Arial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588115" y="1539632"/>
            <a:ext cx="2342196" cy="4337763"/>
          </a:xfrm>
          <a:custGeom>
            <a:avLst/>
            <a:gdLst/>
            <a:ahLst/>
            <a:cxnLst/>
            <a:rect l="l" t="t" r="r" b="b"/>
            <a:pathLst>
              <a:path w="2342196" h="4337763">
                <a:moveTo>
                  <a:pt x="1776987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1803435" y="4337561"/>
                </a:lnTo>
                <a:lnTo>
                  <a:pt x="1841712" y="4336026"/>
                </a:lnTo>
                <a:lnTo>
                  <a:pt x="1881576" y="4328374"/>
                </a:lnTo>
                <a:lnTo>
                  <a:pt x="1909227" y="4301278"/>
                </a:lnTo>
                <a:lnTo>
                  <a:pt x="1916893" y="4262525"/>
                </a:lnTo>
                <a:lnTo>
                  <a:pt x="1918517" y="4206177"/>
                </a:lnTo>
                <a:lnTo>
                  <a:pt x="1918560" y="2271770"/>
                </a:lnTo>
                <a:lnTo>
                  <a:pt x="2263107" y="2271770"/>
                </a:lnTo>
                <a:lnTo>
                  <a:pt x="2315270" y="2224475"/>
                </a:lnTo>
                <a:lnTo>
                  <a:pt x="2340233" y="2186780"/>
                </a:lnTo>
                <a:lnTo>
                  <a:pt x="2342196" y="2174916"/>
                </a:lnTo>
                <a:lnTo>
                  <a:pt x="2341822" y="2163660"/>
                </a:lnTo>
                <a:lnTo>
                  <a:pt x="2327049" y="2127785"/>
                </a:lnTo>
                <a:lnTo>
                  <a:pt x="2315495" y="2114151"/>
                </a:lnTo>
                <a:lnTo>
                  <a:pt x="2315270" y="2114151"/>
                </a:lnTo>
                <a:lnTo>
                  <a:pt x="2263113" y="2066856"/>
                </a:lnTo>
                <a:lnTo>
                  <a:pt x="1918560" y="2066856"/>
                </a:lnTo>
                <a:lnTo>
                  <a:pt x="1918531" y="131597"/>
                </a:lnTo>
                <a:lnTo>
                  <a:pt x="1918329" y="109549"/>
                </a:lnTo>
                <a:lnTo>
                  <a:pt x="1914958" y="58412"/>
                </a:lnTo>
                <a:lnTo>
                  <a:pt x="1897553" y="19105"/>
                </a:lnTo>
                <a:lnTo>
                  <a:pt x="1855251" y="3145"/>
                </a:lnTo>
                <a:lnTo>
                  <a:pt x="1800529" y="160"/>
                </a:lnTo>
                <a:lnTo>
                  <a:pt x="1776987" y="0"/>
                </a:lnTo>
                <a:close/>
              </a:path>
              <a:path w="2342196" h="4337763">
                <a:moveTo>
                  <a:pt x="2263107" y="2271770"/>
                </a:moveTo>
                <a:lnTo>
                  <a:pt x="2073068" y="2271770"/>
                </a:lnTo>
                <a:lnTo>
                  <a:pt x="2091664" y="2272985"/>
                </a:lnTo>
                <a:lnTo>
                  <a:pt x="2097359" y="2281486"/>
                </a:lnTo>
                <a:lnTo>
                  <a:pt x="2097769" y="2341735"/>
                </a:lnTo>
                <a:lnTo>
                  <a:pt x="2107764" y="2379851"/>
                </a:lnTo>
                <a:lnTo>
                  <a:pt x="2121703" y="2385071"/>
                </a:lnTo>
                <a:lnTo>
                  <a:pt x="2129478" y="2383779"/>
                </a:lnTo>
                <a:lnTo>
                  <a:pt x="2158025" y="2367046"/>
                </a:lnTo>
                <a:lnTo>
                  <a:pt x="2263107" y="2271770"/>
                </a:lnTo>
                <a:close/>
              </a:path>
              <a:path w="2342196" h="4337763">
                <a:moveTo>
                  <a:pt x="2315270" y="2113935"/>
                </a:moveTo>
                <a:lnTo>
                  <a:pt x="2315270" y="2114151"/>
                </a:lnTo>
                <a:lnTo>
                  <a:pt x="2315495" y="2114151"/>
                </a:lnTo>
                <a:lnTo>
                  <a:pt x="2315270" y="2113935"/>
                </a:lnTo>
                <a:close/>
              </a:path>
              <a:path w="2342196" h="4337763">
                <a:moveTo>
                  <a:pt x="2122709" y="1952685"/>
                </a:moveTo>
                <a:lnTo>
                  <a:pt x="2098496" y="1986923"/>
                </a:lnTo>
                <a:lnTo>
                  <a:pt x="2097769" y="2043348"/>
                </a:lnTo>
                <a:lnTo>
                  <a:pt x="2096493" y="2061046"/>
                </a:lnTo>
                <a:lnTo>
                  <a:pt x="2087560" y="2066465"/>
                </a:lnTo>
                <a:lnTo>
                  <a:pt x="1918560" y="2066856"/>
                </a:lnTo>
                <a:lnTo>
                  <a:pt x="2263113" y="2066856"/>
                </a:lnTo>
                <a:lnTo>
                  <a:pt x="2158602" y="1972088"/>
                </a:lnTo>
                <a:lnTo>
                  <a:pt x="2144263" y="1960749"/>
                </a:lnTo>
                <a:lnTo>
                  <a:pt x="2132375" y="1954552"/>
                </a:lnTo>
                <a:lnTo>
                  <a:pt x="2122709" y="1952685"/>
                </a:lnTo>
                <a:close/>
              </a:path>
            </a:pathLst>
          </a:custGeom>
          <a:solidFill>
            <a:srgbClr val="DCEEE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/>
          <p:nvPr/>
        </p:nvSpPr>
        <p:spPr>
          <a:xfrm>
            <a:off x="588086" y="1539614"/>
            <a:ext cx="2342225" cy="4337799"/>
          </a:xfrm>
          <a:custGeom>
            <a:avLst/>
            <a:gdLst/>
            <a:ahLst/>
            <a:cxnLst/>
            <a:rect l="l" t="t" r="r" b="b"/>
            <a:pathLst>
              <a:path w="2342225" h="4337799">
                <a:moveTo>
                  <a:pt x="2315298" y="2113953"/>
                </a:moveTo>
                <a:lnTo>
                  <a:pt x="2315298" y="2114169"/>
                </a:lnTo>
                <a:lnTo>
                  <a:pt x="2297417" y="2097951"/>
                </a:lnTo>
                <a:lnTo>
                  <a:pt x="2158631" y="1972106"/>
                </a:lnTo>
                <a:lnTo>
                  <a:pt x="2144292" y="1960767"/>
                </a:lnTo>
                <a:lnTo>
                  <a:pt x="2132404" y="1954570"/>
                </a:lnTo>
                <a:lnTo>
                  <a:pt x="2122738" y="1952703"/>
                </a:lnTo>
                <a:lnTo>
                  <a:pt x="2115063" y="1954354"/>
                </a:lnTo>
                <a:lnTo>
                  <a:pt x="2097976" y="1992637"/>
                </a:lnTo>
                <a:lnTo>
                  <a:pt x="2097798" y="2043366"/>
                </a:lnTo>
                <a:lnTo>
                  <a:pt x="2096522" y="2061064"/>
                </a:lnTo>
                <a:lnTo>
                  <a:pt x="2087589" y="2066483"/>
                </a:lnTo>
                <a:lnTo>
                  <a:pt x="1918589" y="2066874"/>
                </a:lnTo>
                <a:lnTo>
                  <a:pt x="1918589" y="521919"/>
                </a:lnTo>
                <a:lnTo>
                  <a:pt x="1918589" y="156438"/>
                </a:lnTo>
                <a:lnTo>
                  <a:pt x="1918358" y="109567"/>
                </a:lnTo>
                <a:lnTo>
                  <a:pt x="1914987" y="58430"/>
                </a:lnTo>
                <a:lnTo>
                  <a:pt x="1897582" y="19123"/>
                </a:lnTo>
                <a:lnTo>
                  <a:pt x="1855280" y="3163"/>
                </a:lnTo>
                <a:lnTo>
                  <a:pt x="1800558" y="178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1754212" y="4337799"/>
                </a:lnTo>
                <a:lnTo>
                  <a:pt x="1780296" y="4337771"/>
                </a:lnTo>
                <a:lnTo>
                  <a:pt x="1823888" y="4337058"/>
                </a:lnTo>
                <a:lnTo>
                  <a:pt x="1870426" y="4331875"/>
                </a:lnTo>
                <a:lnTo>
                  <a:pt x="1904557" y="4310373"/>
                </a:lnTo>
                <a:lnTo>
                  <a:pt x="1916922" y="4262543"/>
                </a:lnTo>
                <a:lnTo>
                  <a:pt x="1918570" y="4203058"/>
                </a:lnTo>
                <a:lnTo>
                  <a:pt x="1918589" y="3815892"/>
                </a:lnTo>
                <a:lnTo>
                  <a:pt x="1918589" y="2271788"/>
                </a:lnTo>
                <a:lnTo>
                  <a:pt x="2073097" y="2271788"/>
                </a:lnTo>
                <a:lnTo>
                  <a:pt x="2091693" y="2273003"/>
                </a:lnTo>
                <a:lnTo>
                  <a:pt x="2097388" y="2281504"/>
                </a:lnTo>
                <a:lnTo>
                  <a:pt x="2097798" y="2341753"/>
                </a:lnTo>
                <a:lnTo>
                  <a:pt x="2099062" y="2359454"/>
                </a:lnTo>
                <a:lnTo>
                  <a:pt x="2102546" y="2371920"/>
                </a:lnTo>
                <a:lnTo>
                  <a:pt x="2107793" y="2379869"/>
                </a:lnTo>
                <a:lnTo>
                  <a:pt x="2114341" y="2384019"/>
                </a:lnTo>
                <a:lnTo>
                  <a:pt x="2121732" y="2385089"/>
                </a:lnTo>
                <a:lnTo>
                  <a:pt x="2129507" y="2383797"/>
                </a:lnTo>
                <a:lnTo>
                  <a:pt x="2315298" y="2224493"/>
                </a:lnTo>
                <a:lnTo>
                  <a:pt x="2340262" y="2186798"/>
                </a:lnTo>
                <a:lnTo>
                  <a:pt x="2342225" y="2174934"/>
                </a:lnTo>
                <a:lnTo>
                  <a:pt x="2341851" y="2163678"/>
                </a:lnTo>
                <a:lnTo>
                  <a:pt x="2327078" y="2127803"/>
                </a:lnTo>
                <a:lnTo>
                  <a:pt x="2316198" y="2114814"/>
                </a:lnTo>
                <a:lnTo>
                  <a:pt x="2315298" y="2113953"/>
                </a:lnTo>
                <a:close/>
              </a:path>
            </a:pathLst>
          </a:custGeom>
          <a:ln w="24180">
            <a:solidFill>
              <a:srgbClr val="44B5A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/>
          <p:nvPr/>
        </p:nvSpPr>
        <p:spPr>
          <a:xfrm>
            <a:off x="0" y="776359"/>
            <a:ext cx="6787952" cy="493293"/>
          </a:xfrm>
          <a:custGeom>
            <a:avLst/>
            <a:gdLst/>
            <a:ahLst/>
            <a:cxnLst/>
            <a:rect l="l" t="t" r="r" b="b"/>
            <a:pathLst>
              <a:path w="6787952" h="493293">
                <a:moveTo>
                  <a:pt x="0" y="493293"/>
                </a:moveTo>
                <a:lnTo>
                  <a:pt x="6612074" y="493052"/>
                </a:lnTo>
                <a:lnTo>
                  <a:pt x="6664436" y="491363"/>
                </a:lnTo>
                <a:lnTo>
                  <a:pt x="6705216" y="486778"/>
                </a:lnTo>
                <a:lnTo>
                  <a:pt x="6747836" y="471304"/>
                </a:lnTo>
                <a:lnTo>
                  <a:pt x="6772539" y="441172"/>
                </a:lnTo>
                <a:lnTo>
                  <a:pt x="6784212" y="391494"/>
                </a:lnTo>
                <a:lnTo>
                  <a:pt x="6787167" y="345105"/>
                </a:lnTo>
                <a:lnTo>
                  <a:pt x="6787952" y="286408"/>
                </a:lnTo>
                <a:lnTo>
                  <a:pt x="6787952" y="206884"/>
                </a:lnTo>
                <a:lnTo>
                  <a:pt x="6787167" y="148188"/>
                </a:lnTo>
                <a:lnTo>
                  <a:pt x="6784212" y="101798"/>
                </a:lnTo>
                <a:lnTo>
                  <a:pt x="6772539" y="52120"/>
                </a:lnTo>
                <a:lnTo>
                  <a:pt x="6747836" y="21988"/>
                </a:lnTo>
                <a:lnTo>
                  <a:pt x="6705216" y="6515"/>
                </a:lnTo>
                <a:lnTo>
                  <a:pt x="6664436" y="1930"/>
                </a:lnTo>
                <a:lnTo>
                  <a:pt x="6612074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0"/>
          <p:cNvSpPr txBox="1"/>
          <p:nvPr/>
        </p:nvSpPr>
        <p:spPr>
          <a:xfrm>
            <a:off x="430872" y="802803"/>
            <a:ext cx="6171565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imelin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8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Clinica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Supe</a:t>
            </a:r>
            <a:r>
              <a:rPr sz="2500" spc="1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visor/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M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eeting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41" name="object 31"/>
          <p:cNvSpPr/>
          <p:nvPr/>
        </p:nvSpPr>
        <p:spPr>
          <a:xfrm>
            <a:off x="2875540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32"/>
          <p:cNvSpPr/>
          <p:nvPr/>
        </p:nvSpPr>
        <p:spPr>
          <a:xfrm>
            <a:off x="5336518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33"/>
          <p:cNvSpPr/>
          <p:nvPr/>
        </p:nvSpPr>
        <p:spPr>
          <a:xfrm>
            <a:off x="7814664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34"/>
          <p:cNvSpPr txBox="1"/>
          <p:nvPr/>
        </p:nvSpPr>
        <p:spPr>
          <a:xfrm>
            <a:off x="1248999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35"/>
          <p:cNvSpPr txBox="1"/>
          <p:nvPr/>
        </p:nvSpPr>
        <p:spPr>
          <a:xfrm>
            <a:off x="3734061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36"/>
          <p:cNvSpPr txBox="1"/>
          <p:nvPr/>
        </p:nvSpPr>
        <p:spPr>
          <a:xfrm>
            <a:off x="6125277" y="6151294"/>
            <a:ext cx="9429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91135" marR="12700" indent="-179070">
              <a:lnSpc>
                <a:spcPct val="103099"/>
              </a:lnSpc>
            </a:pPr>
            <a:r>
              <a:rPr sz="1200" b="1" spc="-25" dirty="0" smtClean="0">
                <a:latin typeface="Arial"/>
                <a:cs typeface="Arial"/>
              </a:rPr>
              <a:t>End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5" dirty="0" smtClean="0">
                <a:latin typeface="Arial"/>
                <a:cs typeface="Arial"/>
              </a:rPr>
              <a:t>October</a:t>
            </a:r>
            <a:r>
              <a:rPr sz="1200" b="1" spc="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April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37"/>
          <p:cNvSpPr/>
          <p:nvPr/>
        </p:nvSpPr>
        <p:spPr>
          <a:xfrm>
            <a:off x="4842079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38"/>
          <p:cNvSpPr txBox="1"/>
          <p:nvPr/>
        </p:nvSpPr>
        <p:spPr>
          <a:xfrm>
            <a:off x="4897986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39"/>
          <p:cNvSpPr/>
          <p:nvPr/>
        </p:nvSpPr>
        <p:spPr>
          <a:xfrm>
            <a:off x="7312865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40"/>
          <p:cNvSpPr txBox="1"/>
          <p:nvPr/>
        </p:nvSpPr>
        <p:spPr>
          <a:xfrm>
            <a:off x="7368771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41"/>
          <p:cNvSpPr/>
          <p:nvPr/>
        </p:nvSpPr>
        <p:spPr>
          <a:xfrm>
            <a:off x="9502804" y="6234714"/>
            <a:ext cx="556577" cy="339978"/>
          </a:xfrm>
          <a:custGeom>
            <a:avLst/>
            <a:gdLst/>
            <a:ahLst/>
            <a:cxnLst/>
            <a:rect l="l" t="t" r="r" b="b"/>
            <a:pathLst>
              <a:path w="556577" h="339978">
                <a:moveTo>
                  <a:pt x="71996" y="0"/>
                </a:moveTo>
                <a:lnTo>
                  <a:pt x="30438" y="1117"/>
                </a:lnTo>
                <a:lnTo>
                  <a:pt x="1146" y="30178"/>
                </a:lnTo>
                <a:lnTo>
                  <a:pt x="0" y="71534"/>
                </a:lnTo>
                <a:lnTo>
                  <a:pt x="2" y="268463"/>
                </a:lnTo>
                <a:lnTo>
                  <a:pt x="1117" y="309540"/>
                </a:lnTo>
                <a:lnTo>
                  <a:pt x="30178" y="338832"/>
                </a:lnTo>
                <a:lnTo>
                  <a:pt x="484568" y="339978"/>
                </a:lnTo>
                <a:lnTo>
                  <a:pt x="508290" y="339839"/>
                </a:lnTo>
                <a:lnTo>
                  <a:pt x="547516" y="331039"/>
                </a:lnTo>
                <a:lnTo>
                  <a:pt x="556430" y="292069"/>
                </a:lnTo>
                <a:lnTo>
                  <a:pt x="556577" y="268463"/>
                </a:lnTo>
                <a:lnTo>
                  <a:pt x="556574" y="71534"/>
                </a:lnTo>
                <a:lnTo>
                  <a:pt x="555459" y="30441"/>
                </a:lnTo>
                <a:lnTo>
                  <a:pt x="526401" y="1147"/>
                </a:lnTo>
                <a:lnTo>
                  <a:pt x="71996" y="0"/>
                </a:lnTo>
                <a:close/>
              </a:path>
            </a:pathLst>
          </a:custGeom>
          <a:solidFill>
            <a:srgbClr val="009D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42"/>
          <p:cNvSpPr txBox="1"/>
          <p:nvPr/>
        </p:nvSpPr>
        <p:spPr>
          <a:xfrm>
            <a:off x="9610525" y="6298542"/>
            <a:ext cx="335280" cy="22097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45" dirty="0" smtClean="0">
                <a:solidFill>
                  <a:srgbClr val="FFFFFF"/>
                </a:solidFill>
                <a:latin typeface="Arial"/>
                <a:cs typeface="Arial"/>
              </a:rPr>
              <a:t>CSR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43"/>
          <p:cNvSpPr txBox="1"/>
          <p:nvPr/>
        </p:nvSpPr>
        <p:spPr>
          <a:xfrm>
            <a:off x="8520500" y="6128875"/>
            <a:ext cx="8032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4769" marR="12700" indent="-52705">
              <a:lnSpc>
                <a:spcPct val="103099"/>
              </a:lnSpc>
            </a:pPr>
            <a:r>
              <a:rPr sz="1200" b="1" spc="-15" dirty="0" smtClean="0">
                <a:latin typeface="Arial"/>
                <a:cs typeface="Arial"/>
              </a:rPr>
              <a:t>January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60" dirty="0" smtClean="0">
                <a:latin typeface="Arial"/>
                <a:cs typeface="Arial"/>
              </a:rPr>
              <a:t>Mid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-35" dirty="0" smtClean="0">
                <a:latin typeface="Arial"/>
                <a:cs typeface="Arial"/>
              </a:rPr>
              <a:t>June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567321" y="6048617"/>
            <a:ext cx="9586912" cy="629399"/>
          </a:xfrm>
          <a:custGeom>
            <a:avLst/>
            <a:gdLst/>
            <a:ahLst/>
            <a:cxnLst/>
            <a:rect l="l" t="t" r="r" b="b"/>
            <a:pathLst>
              <a:path w="9586912" h="629399">
                <a:moveTo>
                  <a:pt x="0" y="0"/>
                </a:moveTo>
                <a:lnTo>
                  <a:pt x="0" y="629399"/>
                </a:lnTo>
                <a:lnTo>
                  <a:pt x="9586912" y="629399"/>
                </a:lnTo>
                <a:lnTo>
                  <a:pt x="9586912" y="0"/>
                </a:lnTo>
              </a:path>
            </a:pathLst>
          </a:custGeom>
          <a:ln w="24180">
            <a:solidFill>
              <a:srgbClr val="7FA2C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45"/>
          <p:cNvSpPr/>
          <p:nvPr/>
        </p:nvSpPr>
        <p:spPr>
          <a:xfrm>
            <a:off x="710874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46"/>
          <p:cNvSpPr/>
          <p:nvPr/>
        </p:nvSpPr>
        <p:spPr>
          <a:xfrm>
            <a:off x="710874" y="314493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47"/>
          <p:cNvSpPr txBox="1"/>
          <p:nvPr/>
        </p:nvSpPr>
        <p:spPr>
          <a:xfrm>
            <a:off x="805387" y="1662376"/>
            <a:ext cx="1522095" cy="1597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67310" algn="ctr">
              <a:lnSpc>
                <a:spcPct val="100000"/>
              </a:lnSpc>
            </a:pP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epa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tion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700"/>
              </a:lnSpc>
              <a:spcBef>
                <a:spcPts val="1"/>
              </a:spcBef>
            </a:pPr>
            <a:endParaRPr sz="700"/>
          </a:p>
          <a:p>
            <a:pPr marL="12700">
              <a:lnSpc>
                <a:spcPct val="1000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</a:t>
            </a:r>
            <a:r>
              <a:rPr sz="1050" spc="-20" dirty="0" smtClean="0">
                <a:latin typeface="Arial"/>
                <a:cs typeface="Arial"/>
              </a:rPr>
              <a:t>looks at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050" spc="10" dirty="0" smtClean="0">
                <a:latin typeface="Arial"/>
                <a:cs typeface="Arial"/>
              </a:rPr>
              <a:t>“supe</a:t>
            </a:r>
            <a:r>
              <a:rPr sz="1050" spc="-55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-</a:t>
            </a:r>
            <a:r>
              <a:rPr sz="1050" spc="-10" dirty="0" smtClean="0">
                <a:latin typeface="Arial"/>
                <a:cs typeface="Arial"/>
              </a:rPr>
              <a:t>condensed” </a:t>
            </a:r>
            <a:r>
              <a:rPr sz="1050" spc="-15" dirty="0" smtClean="0">
                <a:latin typeface="Arial"/>
                <a:cs typeface="Arial"/>
              </a:rPr>
              <a:t>guide</a:t>
            </a:r>
            <a:endParaRPr sz="1050">
              <a:latin typeface="Arial"/>
              <a:cs typeface="Arial"/>
            </a:endParaRPr>
          </a:p>
          <a:p>
            <a:pPr marL="12700" marR="12700">
              <a:lnSpc>
                <a:spcPct val="106400"/>
              </a:lnSpc>
            </a:pPr>
            <a:r>
              <a:rPr sz="1050" dirty="0" smtClean="0">
                <a:latin typeface="Arial"/>
                <a:cs typeface="Arial"/>
              </a:rPr>
              <a:t>&amp;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60" dirty="0" smtClean="0">
                <a:latin typeface="Arial"/>
                <a:cs typeface="Arial"/>
              </a:rPr>
              <a:t>scale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35" dirty="0" smtClean="0">
                <a:latin typeface="Arial"/>
                <a:cs typeface="Arial"/>
              </a:rPr>
              <a:t>specialty &amp; identify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65" dirty="0" smtClean="0">
                <a:latin typeface="Arial"/>
                <a:cs typeface="Arial"/>
              </a:rPr>
              <a:t>issues </a:t>
            </a:r>
            <a:r>
              <a:rPr sz="1050" spc="15" dirty="0" smtClean="0">
                <a:latin typeface="Arial"/>
                <a:cs typeface="Arial"/>
              </a:rPr>
              <a:t>that </a:t>
            </a:r>
            <a:r>
              <a:rPr sz="1050" spc="-30" dirty="0" smtClean="0">
                <a:latin typeface="Arial"/>
                <a:cs typeface="Arial"/>
              </a:rPr>
              <a:t>need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30" dirty="0" smtClean="0">
                <a:latin typeface="Arial"/>
                <a:cs typeface="Arial"/>
              </a:rPr>
              <a:t>be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5" dirty="0" smtClean="0">
                <a:latin typeface="Arial"/>
                <a:cs typeface="Arial"/>
              </a:rPr>
              <a:t>discussed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050" spc="-50" dirty="0" smtClean="0">
                <a:latin typeface="Arial"/>
                <a:cs typeface="Arial"/>
              </a:rPr>
              <a:t>Review the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evious </a:t>
            </a:r>
            <a:r>
              <a:rPr sz="1050" spc="-135" dirty="0" smtClean="0">
                <a:latin typeface="Arial"/>
                <a:cs typeface="Arial"/>
              </a:rPr>
              <a:t>CSR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GB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 txBox="1"/>
          <p:nvPr/>
        </p:nvSpPr>
        <p:spPr>
          <a:xfrm>
            <a:off x="444500" y="1520493"/>
            <a:ext cx="6556375" cy="189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dirty="0" smtClean="0">
                <a:latin typeface="Arial"/>
                <a:cs typeface="Arial"/>
              </a:rPr>
              <a:t>The </a:t>
            </a:r>
            <a:r>
              <a:rPr sz="1150" spc="-160" dirty="0" smtClean="0">
                <a:latin typeface="Arial"/>
                <a:cs typeface="Arial"/>
              </a:rPr>
              <a:t>T</a:t>
            </a:r>
            <a:r>
              <a:rPr sz="1150" spc="30" dirty="0" smtClean="0">
                <a:latin typeface="Arial"/>
                <a:cs typeface="Arial"/>
              </a:rPr>
              <a:t>rainee </a:t>
            </a:r>
            <a:r>
              <a:rPr sz="1150" spc="-25" dirty="0" smtClean="0">
                <a:latin typeface="Arial"/>
                <a:cs typeface="Arial"/>
              </a:rPr>
              <a:t>has </a:t>
            </a:r>
            <a:r>
              <a:rPr sz="1150" spc="25" dirty="0" smtClean="0">
                <a:latin typeface="Arial"/>
                <a:cs typeface="Arial"/>
              </a:rPr>
              <a:t>agreed </a:t>
            </a:r>
            <a:r>
              <a:rPr sz="1150" spc="90" dirty="0" smtClean="0">
                <a:latin typeface="Arial"/>
                <a:cs typeface="Arial"/>
              </a:rPr>
              <a:t>to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70" dirty="0" smtClean="0">
                <a:latin typeface="Arial"/>
                <a:cs typeface="Arial"/>
              </a:rPr>
              <a:t>following </a:t>
            </a:r>
            <a:r>
              <a:rPr sz="1150" spc="20" dirty="0" smtClean="0">
                <a:latin typeface="Arial"/>
                <a:cs typeface="Arial"/>
              </a:rPr>
              <a:t>responsibilities </a:t>
            </a:r>
            <a:r>
              <a:rPr sz="1150" spc="60" dirty="0" smtClean="0">
                <a:latin typeface="Arial"/>
                <a:cs typeface="Arial"/>
              </a:rPr>
              <a:t>at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25" dirty="0" smtClean="0">
                <a:latin typeface="Arial"/>
                <a:cs typeface="Arial"/>
              </a:rPr>
              <a:t>commencement </a:t>
            </a:r>
            <a:r>
              <a:rPr sz="1150" spc="90" dirty="0" smtClean="0">
                <a:latin typeface="Arial"/>
                <a:cs typeface="Arial"/>
              </a:rPr>
              <a:t>of </a:t>
            </a:r>
            <a:r>
              <a:rPr sz="1150" spc="60" dirty="0" smtClean="0">
                <a:latin typeface="Arial"/>
                <a:cs typeface="Arial"/>
              </a:rPr>
              <a:t>their </a:t>
            </a:r>
            <a:r>
              <a:rPr sz="1150" spc="50" dirty="0" smtClean="0">
                <a:latin typeface="Arial"/>
                <a:cs typeface="Arial"/>
              </a:rPr>
              <a:t>training: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" name="object 3"/>
          <p:cNvSpPr/>
          <p:nvPr/>
        </p:nvSpPr>
        <p:spPr>
          <a:xfrm>
            <a:off x="457919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919" y="31172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919" y="3760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57919" y="516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457919" y="5809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88500" y="1814245"/>
            <a:ext cx="4570730" cy="44945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always have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15" dirty="0" smtClean="0">
                <a:latin typeface="Arial"/>
                <a:cs typeface="Arial"/>
              </a:rPr>
              <a:t>fo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-5" dirty="0" smtClean="0">
                <a:latin typeface="Arial"/>
                <a:cs typeface="Arial"/>
              </a:rPr>
              <a:t>ef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15" dirty="0" smtClean="0">
                <a:latin typeface="Arial"/>
                <a:cs typeface="Arial"/>
              </a:rPr>
              <a:t>ont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and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practice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principles </a:t>
            </a:r>
            <a:r>
              <a:rPr sz="1150" spc="25" dirty="0" smtClean="0">
                <a:latin typeface="Arial"/>
                <a:cs typeface="Arial"/>
              </a:rPr>
              <a:t>of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benefit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safe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e.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(2006)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00" dirty="0" smtClean="0">
                <a:latin typeface="Arial"/>
                <a:cs typeface="Arial"/>
              </a:rPr>
              <a:t>es </a:t>
            </a:r>
            <a:r>
              <a:rPr sz="1150" spc="-25" dirty="0" smtClean="0">
                <a:latin typeface="Arial"/>
                <a:cs typeface="Arial"/>
              </a:rPr>
              <a:t>doctors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keep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skill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5" dirty="0" smtClean="0">
                <a:latin typeface="Arial"/>
                <a:cs typeface="Arial"/>
              </a:rPr>
              <a:t>working </a:t>
            </a:r>
            <a:r>
              <a:rPr sz="1150" spc="-5" dirty="0" smtClean="0">
                <a:latin typeface="Arial"/>
                <a:cs typeface="Arial"/>
              </a:rPr>
              <a:t>life,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regularly take </a:t>
            </a:r>
            <a:r>
              <a:rPr sz="1150" spc="-5" dirty="0" smtClean="0">
                <a:latin typeface="Arial"/>
                <a:cs typeface="Arial"/>
              </a:rPr>
              <a:t>part in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5" dirty="0" smtClean="0">
                <a:latin typeface="Arial"/>
                <a:cs typeface="Arial"/>
              </a:rPr>
              <a:t>competence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307975" algn="just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40" dirty="0" smtClean="0">
                <a:latin typeface="Arial"/>
                <a:cs typeface="Arial"/>
              </a:rPr>
              <a:t>give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5" dirty="0" smtClean="0">
                <a:latin typeface="Arial"/>
                <a:cs typeface="Arial"/>
              </a:rPr>
              <a:t>esponsive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50" dirty="0" smtClean="0">
                <a:latin typeface="Arial"/>
                <a:cs typeface="Arial"/>
              </a:rPr>
              <a:t>needs,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equitable,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espects </a:t>
            </a:r>
            <a:r>
              <a:rPr sz="1150" spc="-15" dirty="0" smtClean="0">
                <a:latin typeface="Arial"/>
                <a:cs typeface="Arial"/>
              </a:rPr>
              <a:t>human rights, </a:t>
            </a:r>
            <a:r>
              <a:rPr sz="1150" spc="-45" dirty="0" smtClean="0">
                <a:latin typeface="Arial"/>
                <a:cs typeface="Arial"/>
              </a:rPr>
              <a:t>challenges </a:t>
            </a:r>
            <a:r>
              <a:rPr sz="1150" spc="-15" dirty="0" smtClean="0">
                <a:latin typeface="Arial"/>
                <a:cs typeface="Arial"/>
              </a:rPr>
              <a:t>discrimination,</a:t>
            </a:r>
            <a:r>
              <a:rPr sz="1150" spc="-10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romotes </a:t>
            </a:r>
            <a:r>
              <a:rPr sz="1150" spc="-10" dirty="0" smtClean="0">
                <a:latin typeface="Arial"/>
                <a:cs typeface="Arial"/>
              </a:rPr>
              <a:t>equalit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maintains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dignity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ers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7305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acknowledge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healthca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organisation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5" dirty="0" smtClean="0">
                <a:latin typeface="Arial"/>
                <a:cs typeface="Arial"/>
              </a:rPr>
              <a:t>accept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esponsibility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abide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-10" dirty="0" smtClean="0">
                <a:latin typeface="Arial"/>
                <a:cs typeface="Arial"/>
              </a:rPr>
              <a:t>e</a:t>
            </a:r>
            <a:r>
              <a:rPr sz="1150" spc="-3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fectively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organisation; this </a:t>
            </a:r>
            <a:r>
              <a:rPr sz="1150" spc="-40" dirty="0" smtClean="0">
                <a:latin typeface="Arial"/>
                <a:cs typeface="Arial"/>
              </a:rPr>
              <a:t>includes </a:t>
            </a:r>
            <a:r>
              <a:rPr sz="1150" spc="-10" dirty="0" smtClean="0">
                <a:latin typeface="Arial"/>
                <a:cs typeface="Arial"/>
              </a:rPr>
              <a:t>participating in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acknowledging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25" dirty="0" smtClean="0">
                <a:latin typeface="Arial"/>
                <a:cs typeface="Arial"/>
              </a:rPr>
              <a:t> ag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eeing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60" dirty="0" smtClean="0">
                <a:latin typeface="Arial"/>
                <a:cs typeface="Arial"/>
              </a:rPr>
              <a:t>shar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-10" dirty="0" smtClean="0">
                <a:latin typeface="Arial"/>
                <a:cs typeface="Arial"/>
              </a:rPr>
              <a:t>about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5" dirty="0" smtClean="0">
                <a:latin typeface="Arial"/>
                <a:cs typeface="Arial"/>
              </a:rPr>
              <a:t>performance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doctor in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employers </a:t>
            </a:r>
            <a:r>
              <a:rPr sz="1150" spc="-30" dirty="0" smtClean="0">
                <a:latin typeface="Arial"/>
                <a:cs typeface="Arial"/>
              </a:rPr>
              <a:t>involved in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Postgraduate </a:t>
            </a:r>
            <a:r>
              <a:rPr sz="1150" spc="-50" dirty="0" smtClean="0">
                <a:latin typeface="Arial"/>
                <a:cs typeface="Arial"/>
              </a:rPr>
              <a:t>Dean on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65" dirty="0" smtClean="0">
                <a:latin typeface="Arial"/>
                <a:cs typeface="Arial"/>
              </a:rPr>
              <a:t>basis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9209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10" dirty="0" smtClean="0">
                <a:latin typeface="Arial"/>
                <a:cs typeface="Arial"/>
              </a:rPr>
              <a:t>raining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ogramme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ector </a:t>
            </a:r>
            <a:r>
              <a:rPr sz="1150" spc="-105" dirty="0" smtClean="0">
                <a:latin typeface="Arial"/>
                <a:cs typeface="Arial"/>
              </a:rPr>
              <a:t>(TPD)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25" dirty="0" smtClean="0">
                <a:latin typeface="Arial"/>
                <a:cs typeface="Arial"/>
              </a:rPr>
              <a:t>responding pr</a:t>
            </a:r>
            <a:r>
              <a:rPr sz="1150" spc="-10" dirty="0" smtClean="0">
                <a:latin typeface="Arial"/>
                <a:cs typeface="Arial"/>
              </a:rPr>
              <a:t>omptly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communications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them,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usually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30" dirty="0" smtClean="0">
                <a:latin typeface="Arial"/>
                <a:cs typeface="Arial"/>
              </a:rPr>
              <a:t>email </a:t>
            </a:r>
            <a:r>
              <a:rPr sz="1150" spc="-25" dirty="0" smtClean="0">
                <a:latin typeface="Arial"/>
                <a:cs typeface="Arial"/>
              </a:rPr>
              <a:t>cor</a:t>
            </a:r>
            <a:r>
              <a:rPr sz="1150" spc="-45" dirty="0" smtClean="0">
                <a:latin typeface="Arial"/>
                <a:cs typeface="Arial"/>
              </a:rPr>
              <a:t>respondence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133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participate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oactively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appraisal, </a:t>
            </a:r>
            <a:r>
              <a:rPr sz="1150" spc="-70" dirty="0" smtClean="0">
                <a:latin typeface="Arial"/>
                <a:cs typeface="Arial"/>
              </a:rPr>
              <a:t>assessment </a:t>
            </a:r>
            <a:r>
              <a:rPr sz="1150" spc="-30" dirty="0" smtClean="0">
                <a:latin typeface="Arial"/>
                <a:cs typeface="Arial"/>
              </a:rPr>
              <a:t>and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planning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ocess, </a:t>
            </a:r>
            <a:r>
              <a:rPr sz="1150" spc="-10" dirty="0" smtClean="0">
                <a:latin typeface="Arial"/>
                <a:cs typeface="Arial"/>
              </a:rPr>
              <a:t>including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10" dirty="0" smtClean="0">
                <a:latin typeface="Arial"/>
                <a:cs typeface="Arial"/>
              </a:rPr>
              <a:t>documentation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escribed </a:t>
            </a:r>
            <a:r>
              <a:rPr sz="1150" spc="-50" dirty="0" smtClean="0">
                <a:latin typeface="Arial"/>
                <a:cs typeface="Arial"/>
              </a:rPr>
              <a:t>timescales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9"/>
          <p:cNvSpPr/>
          <p:nvPr/>
        </p:nvSpPr>
        <p:spPr>
          <a:xfrm>
            <a:off x="0" y="776359"/>
            <a:ext cx="4259966" cy="493293"/>
          </a:xfrm>
          <a:custGeom>
            <a:avLst/>
            <a:gdLst/>
            <a:ahLst/>
            <a:cxnLst/>
            <a:rect l="l" t="t" r="r" b="b"/>
            <a:pathLst>
              <a:path w="4259966" h="493293">
                <a:moveTo>
                  <a:pt x="0" y="493293"/>
                </a:moveTo>
                <a:lnTo>
                  <a:pt x="4084088" y="493052"/>
                </a:lnTo>
                <a:lnTo>
                  <a:pt x="4136450" y="491363"/>
                </a:lnTo>
                <a:lnTo>
                  <a:pt x="4177230" y="486778"/>
                </a:lnTo>
                <a:lnTo>
                  <a:pt x="4219850" y="471304"/>
                </a:lnTo>
                <a:lnTo>
                  <a:pt x="4244553" y="441172"/>
                </a:lnTo>
                <a:lnTo>
                  <a:pt x="4256226" y="391494"/>
                </a:lnTo>
                <a:lnTo>
                  <a:pt x="4259182" y="345105"/>
                </a:lnTo>
                <a:lnTo>
                  <a:pt x="4259966" y="286408"/>
                </a:lnTo>
                <a:lnTo>
                  <a:pt x="4259966" y="206884"/>
                </a:lnTo>
                <a:lnTo>
                  <a:pt x="4259182" y="148188"/>
                </a:lnTo>
                <a:lnTo>
                  <a:pt x="4256226" y="101798"/>
                </a:lnTo>
                <a:lnTo>
                  <a:pt x="4244553" y="52120"/>
                </a:lnTo>
                <a:lnTo>
                  <a:pt x="4219850" y="21988"/>
                </a:lnTo>
                <a:lnTo>
                  <a:pt x="4177230" y="6515"/>
                </a:lnTo>
                <a:lnTo>
                  <a:pt x="4136450" y="1930"/>
                </a:lnTo>
                <a:lnTo>
                  <a:pt x="4084088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 txBox="1"/>
          <p:nvPr/>
        </p:nvSpPr>
        <p:spPr>
          <a:xfrm>
            <a:off x="430872" y="802803"/>
            <a:ext cx="3638550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7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h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04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-114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29" dirty="0" smtClean="0">
                <a:solidFill>
                  <a:srgbClr val="003060"/>
                </a:solidFill>
                <a:latin typeface="Myriad Pro"/>
                <a:cs typeface="Myriad Pro"/>
              </a:rPr>
              <a:t>’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esponsibilitie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21" name="object 11"/>
          <p:cNvSpPr/>
          <p:nvPr/>
        </p:nvSpPr>
        <p:spPr>
          <a:xfrm>
            <a:off x="5526720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526720" y="2545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526720" y="2998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526720" y="4131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526720" y="45842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526720" y="5037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526720" y="5490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526720" y="5943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526720" y="639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720" y="66587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 txBox="1"/>
          <p:nvPr/>
        </p:nvSpPr>
        <p:spPr>
          <a:xfrm>
            <a:off x="5513299" y="1814245"/>
            <a:ext cx="4714240" cy="49625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621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0" dirty="0" smtClean="0">
                <a:latin typeface="Arial"/>
                <a:cs typeface="Arial"/>
              </a:rPr>
              <a:t>develop and </a:t>
            </a:r>
            <a:r>
              <a:rPr sz="1150" spc="-40" dirty="0" smtClean="0">
                <a:latin typeface="Arial"/>
                <a:cs typeface="Arial"/>
              </a:rPr>
              <a:t>keep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-40" dirty="0" smtClean="0">
                <a:latin typeface="Arial"/>
                <a:cs typeface="Arial"/>
              </a:rPr>
              <a:t>my 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portfolio which </a:t>
            </a:r>
            <a:r>
              <a:rPr sz="1150" spc="-25" dirty="0" smtClean="0">
                <a:latin typeface="Arial"/>
                <a:cs typeface="Arial"/>
              </a:rPr>
              <a:t>underpins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ocess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documents </a:t>
            </a:r>
            <a:r>
              <a:rPr sz="1150" spc="-40" dirty="0" smtClean="0">
                <a:latin typeface="Arial"/>
                <a:cs typeface="Arial"/>
              </a:rPr>
              <a:t>my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31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esou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ces </a:t>
            </a:r>
            <a:r>
              <a:rPr sz="1150" spc="-45" dirty="0" smtClean="0">
                <a:latin typeface="Arial"/>
                <a:cs typeface="Arial"/>
              </a:rPr>
              <a:t>available </a:t>
            </a:r>
            <a:r>
              <a:rPr sz="1150" spc="-10" dirty="0" smtClean="0">
                <a:latin typeface="Arial"/>
                <a:cs typeface="Arial"/>
              </a:rPr>
              <a:t>optimally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40" dirty="0" smtClean="0">
                <a:latin typeface="Arial"/>
                <a:cs typeface="Arial"/>
              </a:rPr>
              <a:t>my competences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standa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ds </a:t>
            </a:r>
            <a:r>
              <a:rPr sz="1150" spc="-50" dirty="0" smtClean="0">
                <a:latin typeface="Arial"/>
                <a:cs typeface="Arial"/>
              </a:rPr>
              <a:t>set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371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evaluation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participating </a:t>
            </a:r>
            <a:r>
              <a:rPr sz="1150" spc="-35" dirty="0" smtClean="0">
                <a:latin typeface="Arial"/>
                <a:cs typeface="Arial"/>
              </a:rPr>
              <a:t>actively in </a:t>
            </a:r>
            <a:r>
              <a:rPr sz="1150" spc="-10" dirty="0" smtClean="0">
                <a:latin typeface="Arial"/>
                <a:cs typeface="Arial"/>
              </a:rPr>
              <a:t>the national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50" dirty="0" smtClean="0">
                <a:latin typeface="Arial"/>
                <a:cs typeface="Arial"/>
              </a:rPr>
              <a:t>GMC/COPMeD</a:t>
            </a:r>
            <a:endParaRPr sz="1150">
              <a:latin typeface="Arial"/>
              <a:cs typeface="Arial"/>
            </a:endParaRPr>
          </a:p>
          <a:p>
            <a:pPr marL="156210" marR="378460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5" dirty="0" smtClean="0">
                <a:latin typeface="Arial"/>
                <a:cs typeface="Arial"/>
              </a:rPr>
              <a:t>contribute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quality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ovement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training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20"/>
              </a:spcBef>
            </a:pPr>
            <a:endParaRPr sz="950"/>
          </a:p>
          <a:p>
            <a:pPr marL="12700">
              <a:lnSpc>
                <a:spcPct val="100000"/>
              </a:lnSpc>
            </a:pPr>
            <a:r>
              <a:rPr sz="1150" b="1" dirty="0" smtClean="0">
                <a:latin typeface="Arial"/>
                <a:cs typeface="Arial"/>
              </a:rPr>
              <a:t>In </a:t>
            </a:r>
            <a:r>
              <a:rPr sz="1150" b="1" spc="-35" dirty="0" smtClean="0">
                <a:latin typeface="Arial"/>
                <a:cs typeface="Arial"/>
              </a:rPr>
              <a:t>each </a:t>
            </a:r>
            <a:r>
              <a:rPr sz="1150" b="1" spc="-15" dirty="0" smtClean="0">
                <a:latin typeface="Arial"/>
                <a:cs typeface="Arial"/>
              </a:rPr>
              <a:t>placement </a:t>
            </a:r>
            <a:r>
              <a:rPr sz="1150" b="1" spc="15" dirty="0" smtClean="0">
                <a:latin typeface="Arial"/>
                <a:cs typeface="Arial"/>
              </a:rPr>
              <a:t>the </a:t>
            </a:r>
            <a:r>
              <a:rPr sz="1150" b="1" spc="-185" dirty="0" smtClean="0">
                <a:latin typeface="Arial"/>
                <a:cs typeface="Arial"/>
              </a:rPr>
              <a:t>T</a:t>
            </a:r>
            <a:r>
              <a:rPr sz="1150" b="1" spc="0" dirty="0" smtClean="0">
                <a:latin typeface="Arial"/>
                <a:cs typeface="Arial"/>
              </a:rPr>
              <a:t>rainee ag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-45" dirty="0" smtClean="0">
                <a:latin typeface="Arial"/>
                <a:cs typeface="Arial"/>
              </a:rPr>
              <a:t>ees to: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07645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65" dirty="0" smtClean="0">
                <a:latin typeface="Arial"/>
                <a:cs typeface="Arial"/>
              </a:rPr>
              <a:t>scale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40335">
              <a:lnSpc>
                <a:spcPct val="108700"/>
              </a:lnSpc>
            </a:pPr>
            <a:r>
              <a:rPr sz="1150" spc="-75" dirty="0" smtClean="0">
                <a:latin typeface="Arial"/>
                <a:cs typeface="Arial"/>
              </a:rPr>
              <a:t>Discuss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based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20" dirty="0" smtClean="0">
                <a:latin typeface="Arial"/>
                <a:cs typeface="Arial"/>
              </a:rPr>
              <a:t>ratings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20" dirty="0" smtClean="0">
                <a:latin typeface="Arial"/>
                <a:cs typeface="Arial"/>
              </a:rPr>
              <a:t>action plan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89560">
              <a:lnSpc>
                <a:spcPct val="108700"/>
              </a:lnSpc>
            </a:pPr>
            <a:r>
              <a:rPr sz="1150" spc="-50" dirty="0" smtClean="0">
                <a:latin typeface="Arial"/>
                <a:cs typeface="Arial"/>
              </a:rPr>
              <a:t>Cr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pdp,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85" dirty="0" smtClean="0">
                <a:latin typeface="Arial"/>
                <a:cs typeface="Arial"/>
              </a:rPr>
              <a:t>SMA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T </a:t>
            </a:r>
            <a:r>
              <a:rPr sz="1150" spc="-30" dirty="0" smtClean="0">
                <a:latin typeface="Arial"/>
                <a:cs typeface="Arial"/>
              </a:rPr>
              <a:t>objectives,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action </a:t>
            </a:r>
            <a:r>
              <a:rPr sz="1150" spc="-15" dirty="0" smtClean="0">
                <a:latin typeface="Arial"/>
                <a:cs typeface="Arial"/>
              </a:rPr>
              <a:t>planning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undertaken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587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in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30" dirty="0" smtClean="0">
                <a:latin typeface="Arial"/>
                <a:cs typeface="Arial"/>
              </a:rPr>
              <a:t>feedback or raising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80" dirty="0" smtClean="0">
                <a:latin typeface="Arial"/>
                <a:cs typeface="Arial"/>
              </a:rPr>
              <a:t>issues which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15" dirty="0" smtClean="0">
                <a:latin typeface="Arial"/>
                <a:cs typeface="Arial"/>
              </a:rPr>
              <a:t>impact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4254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5" dirty="0" smtClean="0">
                <a:latin typeface="Arial"/>
                <a:cs typeface="Arial"/>
              </a:rPr>
              <a:t>completing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-75" dirty="0" smtClean="0">
                <a:latin typeface="Arial"/>
                <a:cs typeface="Arial"/>
              </a:rPr>
              <a:t>assessments in a </a:t>
            </a:r>
            <a:r>
              <a:rPr sz="1150" spc="-25" dirty="0" smtClean="0">
                <a:latin typeface="Arial"/>
                <a:cs typeface="Arial"/>
              </a:rPr>
              <a:t>timeous manner</a:t>
            </a:r>
            <a:endParaRPr sz="1150">
              <a:latin typeface="Arial"/>
              <a:cs typeface="Arial"/>
            </a:endParaRPr>
          </a:p>
          <a:p>
            <a:pPr marL="156210" marR="545465">
              <a:lnSpc>
                <a:spcPct val="1498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0" dirty="0" smtClean="0">
                <a:latin typeface="Arial"/>
                <a:cs typeface="Arial"/>
              </a:rPr>
              <a:t>e-portfolio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30" dirty="0" smtClean="0">
                <a:latin typeface="Arial"/>
                <a:cs typeface="Arial"/>
              </a:rPr>
              <a:t>GMC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3205430" y="3176254"/>
            <a:ext cx="4465168" cy="3703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3301959" y="3272788"/>
            <a:ext cx="4100550" cy="3341179"/>
          </a:xfrm>
          <a:custGeom>
            <a:avLst/>
            <a:gdLst/>
            <a:ahLst/>
            <a:cxnLst/>
            <a:rect l="l" t="t" r="r" b="b"/>
            <a:pathLst>
              <a:path w="4100550" h="3341179">
                <a:moveTo>
                  <a:pt x="2050275" y="0"/>
                </a:moveTo>
                <a:lnTo>
                  <a:pt x="1882119" y="5537"/>
                </a:lnTo>
                <a:lnTo>
                  <a:pt x="1717707" y="21864"/>
                </a:lnTo>
                <a:lnTo>
                  <a:pt x="1557567" y="48551"/>
                </a:lnTo>
                <a:lnTo>
                  <a:pt x="1402226" y="85167"/>
                </a:lnTo>
                <a:lnTo>
                  <a:pt x="1252211" y="131282"/>
                </a:lnTo>
                <a:lnTo>
                  <a:pt x="1108051" y="186466"/>
                </a:lnTo>
                <a:lnTo>
                  <a:pt x="970273" y="250290"/>
                </a:lnTo>
                <a:lnTo>
                  <a:pt x="839405" y="322324"/>
                </a:lnTo>
                <a:lnTo>
                  <a:pt x="715974" y="402137"/>
                </a:lnTo>
                <a:lnTo>
                  <a:pt x="600508" y="489300"/>
                </a:lnTo>
                <a:lnTo>
                  <a:pt x="493534" y="583383"/>
                </a:lnTo>
                <a:lnTo>
                  <a:pt x="395581" y="683956"/>
                </a:lnTo>
                <a:lnTo>
                  <a:pt x="307176" y="790589"/>
                </a:lnTo>
                <a:lnTo>
                  <a:pt x="228846" y="902852"/>
                </a:lnTo>
                <a:lnTo>
                  <a:pt x="161119" y="1020315"/>
                </a:lnTo>
                <a:lnTo>
                  <a:pt x="104523" y="1142548"/>
                </a:lnTo>
                <a:lnTo>
                  <a:pt x="59585" y="1269121"/>
                </a:lnTo>
                <a:lnTo>
                  <a:pt x="26834" y="1399604"/>
                </a:lnTo>
                <a:lnTo>
                  <a:pt x="6796" y="1533568"/>
                </a:lnTo>
                <a:lnTo>
                  <a:pt x="0" y="1670583"/>
                </a:lnTo>
                <a:lnTo>
                  <a:pt x="6796" y="1807599"/>
                </a:lnTo>
                <a:lnTo>
                  <a:pt x="26834" y="1941565"/>
                </a:lnTo>
                <a:lnTo>
                  <a:pt x="59585" y="2072050"/>
                </a:lnTo>
                <a:lnTo>
                  <a:pt x="104523" y="2198624"/>
                </a:lnTo>
                <a:lnTo>
                  <a:pt x="161119" y="2320859"/>
                </a:lnTo>
                <a:lnTo>
                  <a:pt x="228846" y="2438323"/>
                </a:lnTo>
                <a:lnTo>
                  <a:pt x="307176" y="2550586"/>
                </a:lnTo>
                <a:lnTo>
                  <a:pt x="395581" y="2657220"/>
                </a:lnTo>
                <a:lnTo>
                  <a:pt x="493534" y="2757793"/>
                </a:lnTo>
                <a:lnTo>
                  <a:pt x="600508" y="2851877"/>
                </a:lnTo>
                <a:lnTo>
                  <a:pt x="715974" y="2939040"/>
                </a:lnTo>
                <a:lnTo>
                  <a:pt x="839405" y="3018854"/>
                </a:lnTo>
                <a:lnTo>
                  <a:pt x="970273" y="3090888"/>
                </a:lnTo>
                <a:lnTo>
                  <a:pt x="1108051" y="3154712"/>
                </a:lnTo>
                <a:lnTo>
                  <a:pt x="1252211" y="3209897"/>
                </a:lnTo>
                <a:lnTo>
                  <a:pt x="1402226" y="3256012"/>
                </a:lnTo>
                <a:lnTo>
                  <a:pt x="1557567" y="3292628"/>
                </a:lnTo>
                <a:lnTo>
                  <a:pt x="1717707" y="3319314"/>
                </a:lnTo>
                <a:lnTo>
                  <a:pt x="1882119" y="3335641"/>
                </a:lnTo>
                <a:lnTo>
                  <a:pt x="2050275" y="3341179"/>
                </a:lnTo>
                <a:lnTo>
                  <a:pt x="2218427" y="3335641"/>
                </a:lnTo>
                <a:lnTo>
                  <a:pt x="2382836" y="3319314"/>
                </a:lnTo>
                <a:lnTo>
                  <a:pt x="2542974" y="3292628"/>
                </a:lnTo>
                <a:lnTo>
                  <a:pt x="2698314" y="3256012"/>
                </a:lnTo>
                <a:lnTo>
                  <a:pt x="2848328" y="3209897"/>
                </a:lnTo>
                <a:lnTo>
                  <a:pt x="2992487" y="3154712"/>
                </a:lnTo>
                <a:lnTo>
                  <a:pt x="3130265" y="3090888"/>
                </a:lnTo>
                <a:lnTo>
                  <a:pt x="3261134" y="3018854"/>
                </a:lnTo>
                <a:lnTo>
                  <a:pt x="3384565" y="2939040"/>
                </a:lnTo>
                <a:lnTo>
                  <a:pt x="3500032" y="2851877"/>
                </a:lnTo>
                <a:lnTo>
                  <a:pt x="3607007" y="2757793"/>
                </a:lnTo>
                <a:lnTo>
                  <a:pt x="3704961" y="2657220"/>
                </a:lnTo>
                <a:lnTo>
                  <a:pt x="3793368" y="2550586"/>
                </a:lnTo>
                <a:lnTo>
                  <a:pt x="3871699" y="2438323"/>
                </a:lnTo>
                <a:lnTo>
                  <a:pt x="3939427" y="2320859"/>
                </a:lnTo>
                <a:lnTo>
                  <a:pt x="3996024" y="2198624"/>
                </a:lnTo>
                <a:lnTo>
                  <a:pt x="4040963" y="2072050"/>
                </a:lnTo>
                <a:lnTo>
                  <a:pt x="4073715" y="1941565"/>
                </a:lnTo>
                <a:lnTo>
                  <a:pt x="4093753" y="1807599"/>
                </a:lnTo>
                <a:lnTo>
                  <a:pt x="4100550" y="1670583"/>
                </a:lnTo>
                <a:lnTo>
                  <a:pt x="4093753" y="1533568"/>
                </a:lnTo>
                <a:lnTo>
                  <a:pt x="4073715" y="1399604"/>
                </a:lnTo>
                <a:lnTo>
                  <a:pt x="4040963" y="1269121"/>
                </a:lnTo>
                <a:lnTo>
                  <a:pt x="3996024" y="1142548"/>
                </a:lnTo>
                <a:lnTo>
                  <a:pt x="3939427" y="1020315"/>
                </a:lnTo>
                <a:lnTo>
                  <a:pt x="3871699" y="902852"/>
                </a:lnTo>
                <a:lnTo>
                  <a:pt x="3793368" y="790589"/>
                </a:lnTo>
                <a:lnTo>
                  <a:pt x="3704961" y="683956"/>
                </a:lnTo>
                <a:lnTo>
                  <a:pt x="3607007" y="583383"/>
                </a:lnTo>
                <a:lnTo>
                  <a:pt x="3500032" y="489300"/>
                </a:lnTo>
                <a:lnTo>
                  <a:pt x="3384565" y="402137"/>
                </a:lnTo>
                <a:lnTo>
                  <a:pt x="3261134" y="322324"/>
                </a:lnTo>
                <a:lnTo>
                  <a:pt x="3130265" y="250290"/>
                </a:lnTo>
                <a:lnTo>
                  <a:pt x="2992487" y="186466"/>
                </a:lnTo>
                <a:lnTo>
                  <a:pt x="2848328" y="131282"/>
                </a:lnTo>
                <a:lnTo>
                  <a:pt x="2698314" y="85167"/>
                </a:lnTo>
                <a:lnTo>
                  <a:pt x="2542974" y="48551"/>
                </a:lnTo>
                <a:lnTo>
                  <a:pt x="2382836" y="21864"/>
                </a:lnTo>
                <a:lnTo>
                  <a:pt x="2218427" y="5537"/>
                </a:lnTo>
                <a:lnTo>
                  <a:pt x="2050275" y="0"/>
                </a:lnTo>
                <a:close/>
              </a:path>
            </a:pathLst>
          </a:custGeom>
          <a:solidFill>
            <a:srgbClr val="9DDCF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3889412" y="673646"/>
            <a:ext cx="3191058" cy="304626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3985935" y="770158"/>
            <a:ext cx="1766717" cy="2683472"/>
          </a:xfrm>
          <a:custGeom>
            <a:avLst/>
            <a:gdLst/>
            <a:ahLst/>
            <a:cxnLst/>
            <a:rect l="l" t="t" r="r" b="b"/>
            <a:pathLst>
              <a:path w="1766717" h="2683472">
                <a:moveTo>
                  <a:pt x="1267273" y="2181847"/>
                </a:moveTo>
                <a:lnTo>
                  <a:pt x="1228948" y="2190802"/>
                </a:lnTo>
                <a:lnTo>
                  <a:pt x="1204550" y="2223400"/>
                </a:lnTo>
                <a:lnTo>
                  <a:pt x="1203682" y="2234235"/>
                </a:lnTo>
                <a:lnTo>
                  <a:pt x="1205045" y="2245842"/>
                </a:lnTo>
                <a:lnTo>
                  <a:pt x="1440726" y="2647899"/>
                </a:lnTo>
                <a:lnTo>
                  <a:pt x="1467049" y="2676235"/>
                </a:lnTo>
                <a:lnTo>
                  <a:pt x="1496615" y="2683472"/>
                </a:lnTo>
                <a:lnTo>
                  <a:pt x="1506475" y="2681206"/>
                </a:lnTo>
                <a:lnTo>
                  <a:pt x="1541852" y="2648815"/>
                </a:lnTo>
                <a:lnTo>
                  <a:pt x="1755355" y="2273515"/>
                </a:lnTo>
                <a:lnTo>
                  <a:pt x="1766717" y="2235989"/>
                </a:lnTo>
                <a:lnTo>
                  <a:pt x="1765998" y="2224812"/>
                </a:lnTo>
                <a:lnTo>
                  <a:pt x="1742671" y="2191081"/>
                </a:lnTo>
                <a:lnTo>
                  <a:pt x="1267273" y="2181847"/>
                </a:lnTo>
                <a:close/>
              </a:path>
              <a:path w="1766717" h="2683472">
                <a:moveTo>
                  <a:pt x="2661272" y="0"/>
                </a:moveTo>
                <a:lnTo>
                  <a:pt x="165239" y="0"/>
                </a:lnTo>
                <a:lnTo>
                  <a:pt x="150463" y="646"/>
                </a:lnTo>
                <a:lnTo>
                  <a:pt x="108538" y="9903"/>
                </a:lnTo>
                <a:lnTo>
                  <a:pt x="71380" y="28986"/>
                </a:lnTo>
                <a:lnTo>
                  <a:pt x="40484" y="56413"/>
                </a:lnTo>
                <a:lnTo>
                  <a:pt x="17344" y="90702"/>
                </a:lnTo>
                <a:lnTo>
                  <a:pt x="3453" y="130374"/>
                </a:lnTo>
                <a:lnTo>
                  <a:pt x="0" y="1773948"/>
                </a:lnTo>
                <a:lnTo>
                  <a:pt x="651" y="1788604"/>
                </a:lnTo>
                <a:lnTo>
                  <a:pt x="9987" y="1830185"/>
                </a:lnTo>
                <a:lnTo>
                  <a:pt x="29229" y="1867034"/>
                </a:lnTo>
                <a:lnTo>
                  <a:pt x="56886" y="1897671"/>
                </a:lnTo>
                <a:lnTo>
                  <a:pt x="91463" y="1920617"/>
                </a:lnTo>
                <a:lnTo>
                  <a:pt x="131467" y="1934391"/>
                </a:lnTo>
                <a:lnTo>
                  <a:pt x="1387309" y="1937816"/>
                </a:lnTo>
                <a:lnTo>
                  <a:pt x="1387309" y="2181860"/>
                </a:lnTo>
                <a:lnTo>
                  <a:pt x="1706067" y="2181860"/>
                </a:lnTo>
                <a:lnTo>
                  <a:pt x="1705891" y="2181844"/>
                </a:lnTo>
                <a:lnTo>
                  <a:pt x="1581826" y="2181844"/>
                </a:lnTo>
                <a:lnTo>
                  <a:pt x="1581315" y="1937816"/>
                </a:lnTo>
                <a:lnTo>
                  <a:pt x="2661272" y="1937816"/>
                </a:lnTo>
                <a:lnTo>
                  <a:pt x="2676048" y="1937170"/>
                </a:lnTo>
                <a:lnTo>
                  <a:pt x="2717971" y="1927914"/>
                </a:lnTo>
                <a:lnTo>
                  <a:pt x="2755128" y="1908835"/>
                </a:lnTo>
                <a:lnTo>
                  <a:pt x="2786023" y="1881410"/>
                </a:lnTo>
                <a:lnTo>
                  <a:pt x="2809164" y="1847121"/>
                </a:lnTo>
                <a:lnTo>
                  <a:pt x="2823056" y="1807446"/>
                </a:lnTo>
                <a:lnTo>
                  <a:pt x="2826511" y="163855"/>
                </a:lnTo>
                <a:lnTo>
                  <a:pt x="2825860" y="149202"/>
                </a:lnTo>
                <a:lnTo>
                  <a:pt x="2816524" y="107627"/>
                </a:lnTo>
                <a:lnTo>
                  <a:pt x="2797279" y="70781"/>
                </a:lnTo>
                <a:lnTo>
                  <a:pt x="2769621" y="40144"/>
                </a:lnTo>
                <a:lnTo>
                  <a:pt x="2735041" y="17198"/>
                </a:lnTo>
                <a:lnTo>
                  <a:pt x="2695035" y="3424"/>
                </a:lnTo>
                <a:lnTo>
                  <a:pt x="2666087" y="68"/>
                </a:lnTo>
                <a:lnTo>
                  <a:pt x="2661272" y="0"/>
                </a:lnTo>
                <a:close/>
              </a:path>
            </a:pathLst>
          </a:custGeom>
          <a:solidFill>
            <a:srgbClr val="FBB04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971831" y="3294380"/>
            <a:ext cx="3124459" cy="186483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7068376" y="3390905"/>
            <a:ext cx="2761730" cy="1501851"/>
          </a:xfrm>
          <a:custGeom>
            <a:avLst/>
            <a:gdLst/>
            <a:ahLst/>
            <a:cxnLst/>
            <a:rect l="l" t="t" r="r" b="b"/>
            <a:pathLst>
              <a:path w="2761730" h="1501851">
                <a:moveTo>
                  <a:pt x="2761605" y="866609"/>
                </a:moveTo>
                <a:lnTo>
                  <a:pt x="686130" y="866609"/>
                </a:lnTo>
                <a:lnTo>
                  <a:pt x="686130" y="1345869"/>
                </a:lnTo>
                <a:lnTo>
                  <a:pt x="691890" y="1393490"/>
                </a:lnTo>
                <a:lnTo>
                  <a:pt x="707975" y="1435174"/>
                </a:lnTo>
                <a:lnTo>
                  <a:pt x="732596" y="1468617"/>
                </a:lnTo>
                <a:lnTo>
                  <a:pt x="763962" y="1491520"/>
                </a:lnTo>
                <a:lnTo>
                  <a:pt x="2640394" y="1501851"/>
                </a:lnTo>
                <a:lnTo>
                  <a:pt x="2653144" y="1501000"/>
                </a:lnTo>
                <a:lnTo>
                  <a:pt x="2699678" y="1481994"/>
                </a:lnTo>
                <a:lnTo>
                  <a:pt x="2728029" y="1453746"/>
                </a:lnTo>
                <a:lnTo>
                  <a:pt x="2748778" y="1416061"/>
                </a:lnTo>
                <a:lnTo>
                  <a:pt x="2760132" y="1371239"/>
                </a:lnTo>
                <a:lnTo>
                  <a:pt x="2761605" y="866609"/>
                </a:lnTo>
                <a:close/>
              </a:path>
              <a:path w="2761730" h="1501851">
                <a:moveTo>
                  <a:pt x="354490" y="589514"/>
                </a:moveTo>
                <a:lnTo>
                  <a:pt x="314334" y="603222"/>
                </a:lnTo>
                <a:lnTo>
                  <a:pt x="19507" y="951230"/>
                </a:lnTo>
                <a:lnTo>
                  <a:pt x="1434" y="984833"/>
                </a:lnTo>
                <a:lnTo>
                  <a:pt x="0" y="995411"/>
                </a:lnTo>
                <a:lnTo>
                  <a:pt x="777" y="1005448"/>
                </a:lnTo>
                <a:lnTo>
                  <a:pt x="25021" y="1037429"/>
                </a:lnTo>
                <a:lnTo>
                  <a:pt x="484366" y="1123772"/>
                </a:lnTo>
                <a:lnTo>
                  <a:pt x="498496" y="1125337"/>
                </a:lnTo>
                <a:lnTo>
                  <a:pt x="511314" y="1124892"/>
                </a:lnTo>
                <a:lnTo>
                  <a:pt x="547548" y="1105298"/>
                </a:lnTo>
                <a:lnTo>
                  <a:pt x="556226" y="1075096"/>
                </a:lnTo>
                <a:lnTo>
                  <a:pt x="555081" y="1062684"/>
                </a:lnTo>
                <a:lnTo>
                  <a:pt x="551756" y="1049291"/>
                </a:lnTo>
                <a:lnTo>
                  <a:pt x="508965" y="931214"/>
                </a:lnTo>
                <a:lnTo>
                  <a:pt x="686130" y="866609"/>
                </a:lnTo>
                <a:lnTo>
                  <a:pt x="2761605" y="866609"/>
                </a:lnTo>
                <a:lnTo>
                  <a:pt x="2761626" y="748817"/>
                </a:lnTo>
                <a:lnTo>
                  <a:pt x="442710" y="748817"/>
                </a:lnTo>
                <a:lnTo>
                  <a:pt x="441440" y="745286"/>
                </a:lnTo>
                <a:lnTo>
                  <a:pt x="440805" y="743635"/>
                </a:lnTo>
                <a:lnTo>
                  <a:pt x="401358" y="634936"/>
                </a:lnTo>
                <a:lnTo>
                  <a:pt x="395725" y="622054"/>
                </a:lnTo>
                <a:lnTo>
                  <a:pt x="389032" y="611263"/>
                </a:lnTo>
                <a:lnTo>
                  <a:pt x="381420" y="602589"/>
                </a:lnTo>
                <a:lnTo>
                  <a:pt x="373031" y="596056"/>
                </a:lnTo>
                <a:lnTo>
                  <a:pt x="364007" y="591690"/>
                </a:lnTo>
                <a:lnTo>
                  <a:pt x="354490" y="589514"/>
                </a:lnTo>
                <a:close/>
              </a:path>
              <a:path w="2761730" h="1501851">
                <a:moveTo>
                  <a:pt x="2640394" y="0"/>
                </a:moveTo>
                <a:lnTo>
                  <a:pt x="807479" y="0"/>
                </a:lnTo>
                <a:lnTo>
                  <a:pt x="794726" y="851"/>
                </a:lnTo>
                <a:lnTo>
                  <a:pt x="748186" y="19856"/>
                </a:lnTo>
                <a:lnTo>
                  <a:pt x="719831" y="48103"/>
                </a:lnTo>
                <a:lnTo>
                  <a:pt x="699082" y="85787"/>
                </a:lnTo>
                <a:lnTo>
                  <a:pt x="687727" y="130604"/>
                </a:lnTo>
                <a:lnTo>
                  <a:pt x="686130" y="660069"/>
                </a:lnTo>
                <a:lnTo>
                  <a:pt x="442710" y="748817"/>
                </a:lnTo>
                <a:lnTo>
                  <a:pt x="2761626" y="748817"/>
                </a:lnTo>
                <a:lnTo>
                  <a:pt x="2761730" y="155968"/>
                </a:lnTo>
                <a:lnTo>
                  <a:pt x="2755969" y="108349"/>
                </a:lnTo>
                <a:lnTo>
                  <a:pt x="2739882" y="66667"/>
                </a:lnTo>
                <a:lnTo>
                  <a:pt x="2715259" y="33224"/>
                </a:lnTo>
                <a:lnTo>
                  <a:pt x="2683892" y="10324"/>
                </a:lnTo>
                <a:lnTo>
                  <a:pt x="2647572" y="268"/>
                </a:lnTo>
                <a:lnTo>
                  <a:pt x="2640394" y="0"/>
                </a:lnTo>
                <a:close/>
              </a:path>
            </a:pathLst>
          </a:custGeom>
          <a:solidFill>
            <a:srgbClr val="B2D3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676885" y="3320935"/>
            <a:ext cx="25323" cy="8432"/>
          </a:xfrm>
          <a:custGeom>
            <a:avLst/>
            <a:gdLst/>
            <a:ahLst/>
            <a:cxnLst/>
            <a:rect l="l" t="t" r="r" b="b"/>
            <a:pathLst>
              <a:path w="25323" h="8432">
                <a:moveTo>
                  <a:pt x="0" y="4216"/>
                </a:moveTo>
                <a:lnTo>
                  <a:pt x="25323" y="4216"/>
                </a:lnTo>
              </a:path>
            </a:pathLst>
          </a:custGeom>
          <a:ln w="9702">
            <a:solidFill>
              <a:srgbClr val="FBB04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1243687" y="1381135"/>
            <a:ext cx="3179478" cy="26958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1340209" y="1477657"/>
            <a:ext cx="2815459" cy="2332732"/>
          </a:xfrm>
          <a:custGeom>
            <a:avLst/>
            <a:gdLst/>
            <a:ahLst/>
            <a:cxnLst/>
            <a:rect l="l" t="t" r="r" b="b"/>
            <a:pathLst>
              <a:path w="2815459" h="2332732">
                <a:moveTo>
                  <a:pt x="2446234" y="1796986"/>
                </a:moveTo>
                <a:lnTo>
                  <a:pt x="2181021" y="1796986"/>
                </a:lnTo>
                <a:lnTo>
                  <a:pt x="2386380" y="2017458"/>
                </a:lnTo>
                <a:lnTo>
                  <a:pt x="2297645" y="2099944"/>
                </a:lnTo>
                <a:lnTo>
                  <a:pt x="2272881" y="2141107"/>
                </a:lnTo>
                <a:lnTo>
                  <a:pt x="2272359" y="2151106"/>
                </a:lnTo>
                <a:lnTo>
                  <a:pt x="2274040" y="2160707"/>
                </a:lnTo>
                <a:lnTo>
                  <a:pt x="2302152" y="2192338"/>
                </a:lnTo>
                <a:lnTo>
                  <a:pt x="2737739" y="2328303"/>
                </a:lnTo>
                <a:lnTo>
                  <a:pt x="2764286" y="2332732"/>
                </a:lnTo>
                <a:lnTo>
                  <a:pt x="2775878" y="2331830"/>
                </a:lnTo>
                <a:lnTo>
                  <a:pt x="2808489" y="2309801"/>
                </a:lnTo>
                <a:lnTo>
                  <a:pt x="2815459" y="2276763"/>
                </a:lnTo>
                <a:lnTo>
                  <a:pt x="2813871" y="2263143"/>
                </a:lnTo>
                <a:lnTo>
                  <a:pt x="2812897" y="2258453"/>
                </a:lnTo>
                <a:lnTo>
                  <a:pt x="2727448" y="1885365"/>
                </a:lnTo>
                <a:lnTo>
                  <a:pt x="2528557" y="1885365"/>
                </a:lnTo>
                <a:lnTo>
                  <a:pt x="2446234" y="1796986"/>
                </a:lnTo>
                <a:close/>
              </a:path>
              <a:path w="2815459" h="2332732">
                <a:moveTo>
                  <a:pt x="2664696" y="1780965"/>
                </a:moveTo>
                <a:lnTo>
                  <a:pt x="2622044" y="1798719"/>
                </a:lnTo>
                <a:lnTo>
                  <a:pt x="2528557" y="1885365"/>
                </a:lnTo>
                <a:lnTo>
                  <a:pt x="2727448" y="1885365"/>
                </a:lnTo>
                <a:lnTo>
                  <a:pt x="2715450" y="1832978"/>
                </a:lnTo>
                <a:lnTo>
                  <a:pt x="2692103" y="1790905"/>
                </a:lnTo>
                <a:lnTo>
                  <a:pt x="2664696" y="1780965"/>
                </a:lnTo>
                <a:close/>
              </a:path>
              <a:path w="2815459" h="2332732">
                <a:moveTo>
                  <a:pt x="370001" y="0"/>
                </a:moveTo>
                <a:lnTo>
                  <a:pt x="150482" y="0"/>
                </a:lnTo>
                <a:lnTo>
                  <a:pt x="135782" y="708"/>
                </a:lnTo>
                <a:lnTo>
                  <a:pt x="94358" y="10814"/>
                </a:lnTo>
                <a:lnTo>
                  <a:pt x="58331" y="31506"/>
                </a:lnTo>
                <a:lnTo>
                  <a:pt x="29478" y="61006"/>
                </a:lnTo>
                <a:lnTo>
                  <a:pt x="9578" y="97536"/>
                </a:lnTo>
                <a:lnTo>
                  <a:pt x="407" y="139319"/>
                </a:lnTo>
                <a:lnTo>
                  <a:pt x="0" y="283197"/>
                </a:lnTo>
                <a:lnTo>
                  <a:pt x="0" y="1647266"/>
                </a:lnTo>
                <a:lnTo>
                  <a:pt x="6181" y="1690093"/>
                </a:lnTo>
                <a:lnTo>
                  <a:pt x="23542" y="1728117"/>
                </a:lnTo>
                <a:lnTo>
                  <a:pt x="50304" y="1759558"/>
                </a:lnTo>
                <a:lnTo>
                  <a:pt x="84688" y="1782641"/>
                </a:lnTo>
                <a:lnTo>
                  <a:pt x="124918" y="1795585"/>
                </a:lnTo>
                <a:lnTo>
                  <a:pt x="2166073" y="1797748"/>
                </a:lnTo>
                <a:lnTo>
                  <a:pt x="2171128" y="1797748"/>
                </a:lnTo>
                <a:lnTo>
                  <a:pt x="2176106" y="1797469"/>
                </a:lnTo>
                <a:lnTo>
                  <a:pt x="2181021" y="1796986"/>
                </a:lnTo>
                <a:lnTo>
                  <a:pt x="2446234" y="1796986"/>
                </a:lnTo>
                <a:lnTo>
                  <a:pt x="2316060" y="1657235"/>
                </a:lnTo>
                <a:lnTo>
                  <a:pt x="2316276" y="1653933"/>
                </a:lnTo>
                <a:lnTo>
                  <a:pt x="2316556" y="1650631"/>
                </a:lnTo>
                <a:lnTo>
                  <a:pt x="2316556" y="150482"/>
                </a:lnTo>
                <a:lnTo>
                  <a:pt x="2310375" y="107654"/>
                </a:lnTo>
                <a:lnTo>
                  <a:pt x="2293016" y="69631"/>
                </a:lnTo>
                <a:lnTo>
                  <a:pt x="2266257" y="38189"/>
                </a:lnTo>
                <a:lnTo>
                  <a:pt x="2231873" y="15107"/>
                </a:lnTo>
                <a:lnTo>
                  <a:pt x="2191641" y="2162"/>
                </a:lnTo>
                <a:lnTo>
                  <a:pt x="2177237" y="407"/>
                </a:lnTo>
                <a:lnTo>
                  <a:pt x="370001" y="0"/>
                </a:lnTo>
                <a:close/>
              </a:path>
            </a:pathLst>
          </a:custGeom>
          <a:solidFill>
            <a:srgbClr val="FFCE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83552" y="3502456"/>
            <a:ext cx="3260557" cy="16794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780073" y="3598972"/>
            <a:ext cx="2897502" cy="1316342"/>
          </a:xfrm>
          <a:custGeom>
            <a:avLst/>
            <a:gdLst/>
            <a:ahLst/>
            <a:cxnLst/>
            <a:rect l="l" t="t" r="r" b="b"/>
            <a:pathLst>
              <a:path w="2897502" h="1316342">
                <a:moveTo>
                  <a:pt x="145999" y="0"/>
                </a:moveTo>
                <a:lnTo>
                  <a:pt x="103890" y="6364"/>
                </a:lnTo>
                <a:lnTo>
                  <a:pt x="66599" y="24218"/>
                </a:lnTo>
                <a:lnTo>
                  <a:pt x="35926" y="51706"/>
                </a:lnTo>
                <a:lnTo>
                  <a:pt x="13669" y="86968"/>
                </a:lnTo>
                <a:lnTo>
                  <a:pt x="1628" y="128149"/>
                </a:lnTo>
                <a:lnTo>
                  <a:pt x="0" y="295516"/>
                </a:lnTo>
                <a:lnTo>
                  <a:pt x="0" y="1165606"/>
                </a:lnTo>
                <a:lnTo>
                  <a:pt x="6164" y="1209076"/>
                </a:lnTo>
                <a:lnTo>
                  <a:pt x="23457" y="1247576"/>
                </a:lnTo>
                <a:lnTo>
                  <a:pt x="50081" y="1279245"/>
                </a:lnTo>
                <a:lnTo>
                  <a:pt x="84235" y="1302227"/>
                </a:lnTo>
                <a:lnTo>
                  <a:pt x="124122" y="1314661"/>
                </a:lnTo>
                <a:lnTo>
                  <a:pt x="2140000" y="1316342"/>
                </a:lnTo>
                <a:lnTo>
                  <a:pt x="2154460" y="1315612"/>
                </a:lnTo>
                <a:lnTo>
                  <a:pt x="2195163" y="1305210"/>
                </a:lnTo>
                <a:lnTo>
                  <a:pt x="2230450" y="1283938"/>
                </a:lnTo>
                <a:lnTo>
                  <a:pt x="2258521" y="1253653"/>
                </a:lnTo>
                <a:lnTo>
                  <a:pt x="2277576" y="1216214"/>
                </a:lnTo>
                <a:lnTo>
                  <a:pt x="2285816" y="1173480"/>
                </a:lnTo>
                <a:lnTo>
                  <a:pt x="2286012" y="1004747"/>
                </a:lnTo>
                <a:lnTo>
                  <a:pt x="2286012" y="755180"/>
                </a:lnTo>
                <a:lnTo>
                  <a:pt x="2891358" y="755180"/>
                </a:lnTo>
                <a:lnTo>
                  <a:pt x="2885123" y="745138"/>
                </a:lnTo>
                <a:lnTo>
                  <a:pt x="2876404" y="734952"/>
                </a:lnTo>
                <a:lnTo>
                  <a:pt x="2871724" y="730453"/>
                </a:lnTo>
                <a:lnTo>
                  <a:pt x="2713511" y="586701"/>
                </a:lnTo>
                <a:lnTo>
                  <a:pt x="2425192" y="586701"/>
                </a:lnTo>
                <a:lnTo>
                  <a:pt x="2286012" y="556640"/>
                </a:lnTo>
                <a:lnTo>
                  <a:pt x="2286012" y="150736"/>
                </a:lnTo>
                <a:lnTo>
                  <a:pt x="2285305" y="135807"/>
                </a:lnTo>
                <a:lnTo>
                  <a:pt x="2275230" y="93785"/>
                </a:lnTo>
                <a:lnTo>
                  <a:pt x="2254625" y="57356"/>
                </a:lnTo>
                <a:lnTo>
                  <a:pt x="2225290" y="28378"/>
                </a:lnTo>
                <a:lnTo>
                  <a:pt x="2189025" y="8708"/>
                </a:lnTo>
                <a:lnTo>
                  <a:pt x="2147628" y="202"/>
                </a:lnTo>
                <a:lnTo>
                  <a:pt x="145999" y="0"/>
                </a:lnTo>
                <a:close/>
              </a:path>
              <a:path w="2897502" h="1316342">
                <a:moveTo>
                  <a:pt x="2891358" y="755180"/>
                </a:moveTo>
                <a:lnTo>
                  <a:pt x="2286012" y="755180"/>
                </a:lnTo>
                <a:lnTo>
                  <a:pt x="2383993" y="776338"/>
                </a:lnTo>
                <a:lnTo>
                  <a:pt x="2358275" y="894727"/>
                </a:lnTo>
                <a:lnTo>
                  <a:pt x="2356160" y="908761"/>
                </a:lnTo>
                <a:lnTo>
                  <a:pt x="2356097" y="921566"/>
                </a:lnTo>
                <a:lnTo>
                  <a:pt x="2357976" y="933042"/>
                </a:lnTo>
                <a:lnTo>
                  <a:pt x="2382707" y="963672"/>
                </a:lnTo>
                <a:lnTo>
                  <a:pt x="2403862" y="968422"/>
                </a:lnTo>
                <a:lnTo>
                  <a:pt x="2416252" y="967808"/>
                </a:lnTo>
                <a:lnTo>
                  <a:pt x="2849943" y="830707"/>
                </a:lnTo>
                <a:lnTo>
                  <a:pt x="2889859" y="803964"/>
                </a:lnTo>
                <a:lnTo>
                  <a:pt x="2897502" y="775884"/>
                </a:lnTo>
                <a:lnTo>
                  <a:pt x="2895641" y="765744"/>
                </a:lnTo>
                <a:lnTo>
                  <a:pt x="2891525" y="755449"/>
                </a:lnTo>
                <a:lnTo>
                  <a:pt x="2891358" y="755180"/>
                </a:lnTo>
                <a:close/>
              </a:path>
              <a:path w="2897502" h="1316342">
                <a:moveTo>
                  <a:pt x="2505441" y="415731"/>
                </a:moveTo>
                <a:lnTo>
                  <a:pt x="2469403" y="430001"/>
                </a:lnTo>
                <a:lnTo>
                  <a:pt x="2426004" y="582955"/>
                </a:lnTo>
                <a:lnTo>
                  <a:pt x="2425611" y="584873"/>
                </a:lnTo>
                <a:lnTo>
                  <a:pt x="2425192" y="586701"/>
                </a:lnTo>
                <a:lnTo>
                  <a:pt x="2713511" y="586701"/>
                </a:lnTo>
                <a:lnTo>
                  <a:pt x="2548674" y="436930"/>
                </a:lnTo>
                <a:lnTo>
                  <a:pt x="2537673" y="428151"/>
                </a:lnTo>
                <a:lnTo>
                  <a:pt x="2526709" y="421720"/>
                </a:lnTo>
                <a:lnTo>
                  <a:pt x="2515919" y="417595"/>
                </a:lnTo>
                <a:lnTo>
                  <a:pt x="2505441" y="415731"/>
                </a:lnTo>
                <a:close/>
              </a:path>
            </a:pathLst>
          </a:custGeom>
          <a:solidFill>
            <a:srgbClr val="C7A0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496236" y="973043"/>
            <a:ext cx="3573292" cy="30839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592765" y="1069567"/>
            <a:ext cx="3211084" cy="2719686"/>
          </a:xfrm>
          <a:custGeom>
            <a:avLst/>
            <a:gdLst/>
            <a:ahLst/>
            <a:cxnLst/>
            <a:rect l="l" t="t" r="r" b="b"/>
            <a:pathLst>
              <a:path w="3211084" h="2719686">
                <a:moveTo>
                  <a:pt x="113330" y="2161146"/>
                </a:moveTo>
                <a:lnTo>
                  <a:pt x="78308" y="2178464"/>
                </a:lnTo>
                <a:lnTo>
                  <a:pt x="17758" y="2533328"/>
                </a:lnTo>
                <a:lnTo>
                  <a:pt x="1100" y="2649435"/>
                </a:lnTo>
                <a:lnTo>
                  <a:pt x="0" y="2663656"/>
                </a:lnTo>
                <a:lnTo>
                  <a:pt x="875" y="2676490"/>
                </a:lnTo>
                <a:lnTo>
                  <a:pt x="21771" y="2712103"/>
                </a:lnTo>
                <a:lnTo>
                  <a:pt x="52393" y="2719686"/>
                </a:lnTo>
                <a:lnTo>
                  <a:pt x="64817" y="2718073"/>
                </a:lnTo>
                <a:lnTo>
                  <a:pt x="486938" y="2550439"/>
                </a:lnTo>
                <a:lnTo>
                  <a:pt x="524910" y="2520783"/>
                </a:lnTo>
                <a:lnTo>
                  <a:pt x="530807" y="2501988"/>
                </a:lnTo>
                <a:lnTo>
                  <a:pt x="530412" y="2492102"/>
                </a:lnTo>
                <a:lnTo>
                  <a:pt x="506049" y="2452649"/>
                </a:lnTo>
                <a:lnTo>
                  <a:pt x="409151" y="2376309"/>
                </a:lnTo>
                <a:lnTo>
                  <a:pt x="407602" y="2375128"/>
                </a:lnTo>
                <a:lnTo>
                  <a:pt x="406128" y="2373947"/>
                </a:lnTo>
                <a:lnTo>
                  <a:pt x="500099" y="2254059"/>
                </a:lnTo>
                <a:lnTo>
                  <a:pt x="253538" y="2254059"/>
                </a:lnTo>
                <a:lnTo>
                  <a:pt x="158288" y="2179205"/>
                </a:lnTo>
                <a:lnTo>
                  <a:pt x="146598" y="2171181"/>
                </a:lnTo>
                <a:lnTo>
                  <a:pt x="135116" y="2165533"/>
                </a:lnTo>
                <a:lnTo>
                  <a:pt x="123982" y="2162206"/>
                </a:lnTo>
                <a:lnTo>
                  <a:pt x="113330" y="2161146"/>
                </a:lnTo>
                <a:close/>
              </a:path>
              <a:path w="3211084" h="2719686">
                <a:moveTo>
                  <a:pt x="3069039" y="0"/>
                </a:moveTo>
                <a:lnTo>
                  <a:pt x="730032" y="5"/>
                </a:lnTo>
                <a:lnTo>
                  <a:pt x="680790" y="11187"/>
                </a:lnTo>
                <a:lnTo>
                  <a:pt x="648548" y="32724"/>
                </a:lnTo>
                <a:lnTo>
                  <a:pt x="621873" y="63646"/>
                </a:lnTo>
                <a:lnTo>
                  <a:pt x="602098" y="102256"/>
                </a:lnTo>
                <a:lnTo>
                  <a:pt x="590558" y="146860"/>
                </a:lnTo>
                <a:lnTo>
                  <a:pt x="588098" y="179089"/>
                </a:lnTo>
                <a:lnTo>
                  <a:pt x="588136" y="1728828"/>
                </a:lnTo>
                <a:lnTo>
                  <a:pt x="594092" y="1779036"/>
                </a:lnTo>
                <a:lnTo>
                  <a:pt x="601200" y="1802796"/>
                </a:lnTo>
                <a:lnTo>
                  <a:pt x="253538" y="2254059"/>
                </a:lnTo>
                <a:lnTo>
                  <a:pt x="500099" y="2254059"/>
                </a:lnTo>
                <a:lnTo>
                  <a:pt x="771418" y="1907908"/>
                </a:lnTo>
                <a:lnTo>
                  <a:pt x="3069039" y="1907908"/>
                </a:lnTo>
                <a:lnTo>
                  <a:pt x="3106626" y="1901520"/>
                </a:lnTo>
                <a:lnTo>
                  <a:pt x="3140428" y="1883487"/>
                </a:lnTo>
                <a:lnTo>
                  <a:pt x="3169110" y="1855505"/>
                </a:lnTo>
                <a:lnTo>
                  <a:pt x="3191336" y="1819271"/>
                </a:lnTo>
                <a:lnTo>
                  <a:pt x="3205773" y="1776480"/>
                </a:lnTo>
                <a:lnTo>
                  <a:pt x="3211084" y="1728828"/>
                </a:lnTo>
                <a:lnTo>
                  <a:pt x="3211038" y="179089"/>
                </a:lnTo>
                <a:lnTo>
                  <a:pt x="3206062" y="132746"/>
                </a:lnTo>
                <a:lnTo>
                  <a:pt x="3191871" y="89788"/>
                </a:lnTo>
                <a:lnTo>
                  <a:pt x="3169852" y="53341"/>
                </a:lnTo>
                <a:lnTo>
                  <a:pt x="3141339" y="25097"/>
                </a:lnTo>
                <a:lnTo>
                  <a:pt x="3107667" y="6754"/>
                </a:lnTo>
                <a:lnTo>
                  <a:pt x="3070171" y="5"/>
                </a:lnTo>
                <a:lnTo>
                  <a:pt x="3069039" y="0"/>
                </a:lnTo>
                <a:close/>
              </a:path>
            </a:pathLst>
          </a:custGeom>
          <a:solidFill>
            <a:srgbClr val="BBD86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6"/>
          <p:cNvSpPr/>
          <p:nvPr/>
        </p:nvSpPr>
        <p:spPr>
          <a:xfrm>
            <a:off x="6992531" y="5252018"/>
            <a:ext cx="2446840" cy="1489786"/>
          </a:xfrm>
          <a:custGeom>
            <a:avLst/>
            <a:gdLst/>
            <a:ahLst/>
            <a:cxnLst/>
            <a:rect l="l" t="t" r="r" b="b"/>
            <a:pathLst>
              <a:path w="2446840" h="1489786">
                <a:moveTo>
                  <a:pt x="2446840" y="810653"/>
                </a:moveTo>
                <a:lnTo>
                  <a:pt x="404222" y="810653"/>
                </a:lnTo>
                <a:lnTo>
                  <a:pt x="624707" y="927963"/>
                </a:lnTo>
                <a:lnTo>
                  <a:pt x="624644" y="1334503"/>
                </a:lnTo>
                <a:lnTo>
                  <a:pt x="630570" y="1382072"/>
                </a:lnTo>
                <a:lnTo>
                  <a:pt x="646791" y="1423663"/>
                </a:lnTo>
                <a:lnTo>
                  <a:pt x="671517" y="1456974"/>
                </a:lnTo>
                <a:lnTo>
                  <a:pt x="702960" y="1479706"/>
                </a:lnTo>
                <a:lnTo>
                  <a:pt x="2325504" y="1489786"/>
                </a:lnTo>
                <a:lnTo>
                  <a:pt x="2338254" y="1488934"/>
                </a:lnTo>
                <a:lnTo>
                  <a:pt x="2384788" y="1469927"/>
                </a:lnTo>
                <a:lnTo>
                  <a:pt x="2413139" y="1441676"/>
                </a:lnTo>
                <a:lnTo>
                  <a:pt x="2433888" y="1403990"/>
                </a:lnTo>
                <a:lnTo>
                  <a:pt x="2445242" y="1359171"/>
                </a:lnTo>
                <a:lnTo>
                  <a:pt x="2446840" y="1213154"/>
                </a:lnTo>
                <a:lnTo>
                  <a:pt x="2446840" y="810653"/>
                </a:lnTo>
                <a:close/>
              </a:path>
              <a:path w="2446840" h="1489786">
                <a:moveTo>
                  <a:pt x="498981" y="445287"/>
                </a:moveTo>
                <a:lnTo>
                  <a:pt x="61538" y="460590"/>
                </a:lnTo>
                <a:lnTo>
                  <a:pt x="23755" y="470073"/>
                </a:lnTo>
                <a:lnTo>
                  <a:pt x="483" y="502655"/>
                </a:lnTo>
                <a:lnTo>
                  <a:pt x="0" y="513435"/>
                </a:lnTo>
                <a:lnTo>
                  <a:pt x="1799" y="524992"/>
                </a:lnTo>
                <a:lnTo>
                  <a:pt x="244736" y="921334"/>
                </a:lnTo>
                <a:lnTo>
                  <a:pt x="271470" y="949092"/>
                </a:lnTo>
                <a:lnTo>
                  <a:pt x="291131" y="955924"/>
                </a:lnTo>
                <a:lnTo>
                  <a:pt x="301057" y="955853"/>
                </a:lnTo>
                <a:lnTo>
                  <a:pt x="337861" y="932440"/>
                </a:lnTo>
                <a:lnTo>
                  <a:pt x="401568" y="815619"/>
                </a:lnTo>
                <a:lnTo>
                  <a:pt x="402394" y="814019"/>
                </a:lnTo>
                <a:lnTo>
                  <a:pt x="404222" y="810653"/>
                </a:lnTo>
                <a:lnTo>
                  <a:pt x="2446840" y="810653"/>
                </a:lnTo>
                <a:lnTo>
                  <a:pt x="2446840" y="708850"/>
                </a:lnTo>
                <a:lnTo>
                  <a:pt x="624732" y="708850"/>
                </a:lnTo>
                <a:lnTo>
                  <a:pt x="495281" y="639279"/>
                </a:lnTo>
                <a:lnTo>
                  <a:pt x="496158" y="637667"/>
                </a:lnTo>
                <a:lnTo>
                  <a:pt x="497847" y="634415"/>
                </a:lnTo>
                <a:lnTo>
                  <a:pt x="552139" y="532307"/>
                </a:lnTo>
                <a:lnTo>
                  <a:pt x="558080" y="519100"/>
                </a:lnTo>
                <a:lnTo>
                  <a:pt x="561613" y="506550"/>
                </a:lnTo>
                <a:lnTo>
                  <a:pt x="562825" y="494790"/>
                </a:lnTo>
                <a:lnTo>
                  <a:pt x="561797" y="483956"/>
                </a:lnTo>
                <a:lnTo>
                  <a:pt x="536982" y="452552"/>
                </a:lnTo>
                <a:lnTo>
                  <a:pt x="513327" y="445889"/>
                </a:lnTo>
                <a:lnTo>
                  <a:pt x="498981" y="445287"/>
                </a:lnTo>
                <a:close/>
              </a:path>
              <a:path w="2446840" h="1489786">
                <a:moveTo>
                  <a:pt x="2325504" y="0"/>
                </a:moveTo>
                <a:lnTo>
                  <a:pt x="745954" y="0"/>
                </a:lnTo>
                <a:lnTo>
                  <a:pt x="733195" y="852"/>
                </a:lnTo>
                <a:lnTo>
                  <a:pt x="686660" y="19897"/>
                </a:lnTo>
                <a:lnTo>
                  <a:pt x="658335" y="48201"/>
                </a:lnTo>
                <a:lnTo>
                  <a:pt x="637630" y="85956"/>
                </a:lnTo>
                <a:lnTo>
                  <a:pt x="626327" y="130854"/>
                </a:lnTo>
                <a:lnTo>
                  <a:pt x="624732" y="708850"/>
                </a:lnTo>
                <a:lnTo>
                  <a:pt x="2446840" y="708850"/>
                </a:lnTo>
                <a:lnTo>
                  <a:pt x="2446840" y="155981"/>
                </a:lnTo>
                <a:lnTo>
                  <a:pt x="2446177" y="139591"/>
                </a:lnTo>
                <a:lnTo>
                  <a:pt x="2436776" y="93695"/>
                </a:lnTo>
                <a:lnTo>
                  <a:pt x="2417647" y="54501"/>
                </a:lnTo>
                <a:lnTo>
                  <a:pt x="2390579" y="24313"/>
                </a:lnTo>
                <a:lnTo>
                  <a:pt x="2357365" y="5435"/>
                </a:lnTo>
                <a:lnTo>
                  <a:pt x="2325504" y="0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7"/>
          <p:cNvSpPr/>
          <p:nvPr/>
        </p:nvSpPr>
        <p:spPr>
          <a:xfrm>
            <a:off x="963873" y="5055059"/>
            <a:ext cx="3089700" cy="176348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8"/>
          <p:cNvSpPr/>
          <p:nvPr/>
        </p:nvSpPr>
        <p:spPr>
          <a:xfrm>
            <a:off x="1060397" y="5151580"/>
            <a:ext cx="2725932" cy="1399590"/>
          </a:xfrm>
          <a:custGeom>
            <a:avLst/>
            <a:gdLst/>
            <a:ahLst/>
            <a:cxnLst/>
            <a:rect l="l" t="t" r="r" b="b"/>
            <a:pathLst>
              <a:path w="2725932" h="1399590">
                <a:moveTo>
                  <a:pt x="151511" y="0"/>
                </a:moveTo>
                <a:lnTo>
                  <a:pt x="108755" y="6154"/>
                </a:lnTo>
                <a:lnTo>
                  <a:pt x="70749" y="23445"/>
                </a:lnTo>
                <a:lnTo>
                  <a:pt x="39241" y="50116"/>
                </a:lnTo>
                <a:lnTo>
                  <a:pt x="15983" y="84408"/>
                </a:lnTo>
                <a:lnTo>
                  <a:pt x="2723" y="124564"/>
                </a:lnTo>
                <a:lnTo>
                  <a:pt x="215" y="156184"/>
                </a:lnTo>
                <a:lnTo>
                  <a:pt x="0" y="158203"/>
                </a:lnTo>
                <a:lnTo>
                  <a:pt x="0" y="1108456"/>
                </a:lnTo>
                <a:lnTo>
                  <a:pt x="215" y="1110462"/>
                </a:lnTo>
                <a:lnTo>
                  <a:pt x="292" y="1247775"/>
                </a:lnTo>
                <a:lnTo>
                  <a:pt x="6421" y="1290701"/>
                </a:lnTo>
                <a:lnTo>
                  <a:pt x="23643" y="1328858"/>
                </a:lnTo>
                <a:lnTo>
                  <a:pt x="50208" y="1360491"/>
                </a:lnTo>
                <a:lnTo>
                  <a:pt x="84364" y="1383840"/>
                </a:lnTo>
                <a:lnTo>
                  <a:pt x="124363" y="1397150"/>
                </a:lnTo>
                <a:lnTo>
                  <a:pt x="1930361" y="1399590"/>
                </a:lnTo>
                <a:lnTo>
                  <a:pt x="1945033" y="1398885"/>
                </a:lnTo>
                <a:lnTo>
                  <a:pt x="1986402" y="1388824"/>
                </a:lnTo>
                <a:lnTo>
                  <a:pt x="2022438" y="1368212"/>
                </a:lnTo>
                <a:lnTo>
                  <a:pt x="2051390" y="1338807"/>
                </a:lnTo>
                <a:lnTo>
                  <a:pt x="2071509" y="1302365"/>
                </a:lnTo>
                <a:lnTo>
                  <a:pt x="2081045" y="1260645"/>
                </a:lnTo>
                <a:lnTo>
                  <a:pt x="2081580" y="1143203"/>
                </a:lnTo>
                <a:lnTo>
                  <a:pt x="2081580" y="897801"/>
                </a:lnTo>
                <a:lnTo>
                  <a:pt x="2292184" y="812507"/>
                </a:lnTo>
                <a:lnTo>
                  <a:pt x="2538081" y="812507"/>
                </a:lnTo>
                <a:lnTo>
                  <a:pt x="2635194" y="688428"/>
                </a:lnTo>
                <a:lnTo>
                  <a:pt x="2081580" y="688428"/>
                </a:lnTo>
                <a:lnTo>
                  <a:pt x="2081580" y="151828"/>
                </a:lnTo>
                <a:lnTo>
                  <a:pt x="2075451" y="108902"/>
                </a:lnTo>
                <a:lnTo>
                  <a:pt x="2058230" y="70743"/>
                </a:lnTo>
                <a:lnTo>
                  <a:pt x="2031668" y="39108"/>
                </a:lnTo>
                <a:lnTo>
                  <a:pt x="1997514" y="15755"/>
                </a:lnTo>
                <a:lnTo>
                  <a:pt x="1957518" y="2441"/>
                </a:lnTo>
                <a:lnTo>
                  <a:pt x="1943191" y="538"/>
                </a:lnTo>
                <a:lnTo>
                  <a:pt x="151511" y="0"/>
                </a:lnTo>
                <a:close/>
              </a:path>
              <a:path w="2725932" h="1399590">
                <a:moveTo>
                  <a:pt x="2538081" y="812507"/>
                </a:moveTo>
                <a:lnTo>
                  <a:pt x="2292184" y="812507"/>
                </a:lnTo>
                <a:lnTo>
                  <a:pt x="2337536" y="924839"/>
                </a:lnTo>
                <a:lnTo>
                  <a:pt x="2367303" y="962754"/>
                </a:lnTo>
                <a:lnTo>
                  <a:pt x="2386119" y="968604"/>
                </a:lnTo>
                <a:lnTo>
                  <a:pt x="2396006" y="968182"/>
                </a:lnTo>
                <a:lnTo>
                  <a:pt x="2435397" y="943703"/>
                </a:lnTo>
                <a:lnTo>
                  <a:pt x="2538081" y="812507"/>
                </a:lnTo>
                <a:close/>
              </a:path>
              <a:path w="2725932" h="1399590">
                <a:moveTo>
                  <a:pt x="2223132" y="438199"/>
                </a:moveTo>
                <a:lnTo>
                  <a:pt x="2181082" y="452483"/>
                </a:lnTo>
                <a:lnTo>
                  <a:pt x="2167264" y="490761"/>
                </a:lnTo>
                <a:lnTo>
                  <a:pt x="2168919" y="503190"/>
                </a:lnTo>
                <a:lnTo>
                  <a:pt x="2172804" y="516525"/>
                </a:lnTo>
                <a:lnTo>
                  <a:pt x="2218118" y="629005"/>
                </a:lnTo>
                <a:lnTo>
                  <a:pt x="2218880" y="630821"/>
                </a:lnTo>
                <a:lnTo>
                  <a:pt x="2219566" y="632561"/>
                </a:lnTo>
                <a:lnTo>
                  <a:pt x="2081580" y="688428"/>
                </a:lnTo>
                <a:lnTo>
                  <a:pt x="2635194" y="688428"/>
                </a:lnTo>
                <a:lnTo>
                  <a:pt x="2707982" y="595299"/>
                </a:lnTo>
                <a:lnTo>
                  <a:pt x="2724900" y="560944"/>
                </a:lnTo>
                <a:lnTo>
                  <a:pt x="2725932" y="550285"/>
                </a:lnTo>
                <a:lnTo>
                  <a:pt x="2724753" y="540252"/>
                </a:lnTo>
                <a:lnTo>
                  <a:pt x="2699035" y="509139"/>
                </a:lnTo>
                <a:lnTo>
                  <a:pt x="2237359" y="439267"/>
                </a:lnTo>
                <a:lnTo>
                  <a:pt x="2223132" y="438199"/>
                </a:lnTo>
                <a:close/>
              </a:path>
            </a:pathLst>
          </a:custGeom>
          <a:solidFill>
            <a:srgbClr val="F7A5A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9"/>
          <p:cNvSpPr txBox="1"/>
          <p:nvPr/>
        </p:nvSpPr>
        <p:spPr>
          <a:xfrm>
            <a:off x="4007769" y="3606708"/>
            <a:ext cx="2933065" cy="20389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78815">
              <a:lnSpc>
                <a:spcPct val="100000"/>
              </a:lnSpc>
            </a:pPr>
            <a:r>
              <a:rPr sz="1700" b="1" spc="-35" dirty="0" smtClean="0">
                <a:latin typeface="Myriad Pro"/>
                <a:cs typeface="Myriad Pro"/>
              </a:rPr>
              <a:t>C</a:t>
            </a:r>
            <a:r>
              <a:rPr sz="1700" b="1" spc="0" dirty="0" smtClean="0">
                <a:latin typeface="Myriad Pro"/>
                <a:cs typeface="Myriad Pro"/>
              </a:rPr>
              <a:t>o</a:t>
            </a:r>
            <a:r>
              <a:rPr sz="1700" b="1" spc="-15" dirty="0" smtClean="0">
                <a:latin typeface="Myriad Pro"/>
                <a:cs typeface="Myriad Pro"/>
              </a:rPr>
              <a:t>r</a:t>
            </a:r>
            <a:r>
              <a:rPr sz="1700" b="1" spc="0" dirty="0" smtClean="0">
                <a:latin typeface="Myriad Pro"/>
                <a:cs typeface="Myriad Pro"/>
              </a:rPr>
              <a:t>e</a:t>
            </a:r>
            <a:r>
              <a:rPr sz="1700" b="1" spc="-65" dirty="0" smtClean="0">
                <a:latin typeface="Myriad Pro"/>
                <a:cs typeface="Myriad Pro"/>
              </a:rPr>
              <a:t> </a:t>
            </a:r>
            <a:r>
              <a:rPr sz="1700" b="1" spc="-25" dirty="0" smtClean="0">
                <a:latin typeface="Myriad Pro"/>
                <a:cs typeface="Myriad Pro"/>
              </a:rPr>
              <a:t>T</a:t>
            </a:r>
            <a:r>
              <a:rPr sz="1700" b="1" spc="0" dirty="0" smtClean="0">
                <a:latin typeface="Myriad Pro"/>
                <a:cs typeface="Myriad Pro"/>
              </a:rPr>
              <a:t>hemes</a:t>
            </a:r>
            <a:endParaRPr sz="1700">
              <a:latin typeface="Myriad Pro"/>
              <a:cs typeface="Myriad Pro"/>
            </a:endParaRPr>
          </a:p>
          <a:p>
            <a:pPr>
              <a:lnSpc>
                <a:spcPts val="650"/>
              </a:lnSpc>
              <a:spcBef>
                <a:spcPts val="42"/>
              </a:spcBef>
            </a:pPr>
            <a:endParaRPr sz="650"/>
          </a:p>
          <a:p>
            <a:pPr marL="12700">
              <a:lnSpc>
                <a:spcPct val="100000"/>
              </a:lnSpc>
            </a:pPr>
            <a:r>
              <a:rPr sz="1000" b="1" spc="-20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ommunic</a:t>
            </a:r>
            <a:r>
              <a:rPr sz="1000" b="1" spc="-10" dirty="0" smtClean="0">
                <a:latin typeface="Myriad Pro"/>
                <a:cs typeface="Myriad Pro"/>
              </a:rPr>
              <a:t>a</a:t>
            </a:r>
            <a:r>
              <a:rPr sz="1000" b="1" spc="0" dirty="0" smtClean="0">
                <a:latin typeface="Myriad Pro"/>
                <a:cs typeface="Myriad Pro"/>
              </a:rPr>
              <a:t>tion and </a:t>
            </a:r>
            <a:r>
              <a:rPr sz="1000" b="1" spc="-20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onsult</a:t>
            </a:r>
            <a:r>
              <a:rPr sz="1000" b="1" spc="-10" dirty="0" smtClean="0">
                <a:latin typeface="Myriad Pro"/>
                <a:cs typeface="Myriad Pro"/>
              </a:rPr>
              <a:t>a</a:t>
            </a:r>
            <a:r>
              <a:rPr sz="1000" b="1" spc="0" dirty="0" smtClean="0">
                <a:latin typeface="Myriad Pro"/>
                <a:cs typeface="Myriad Pro"/>
              </a:rPr>
              <a:t>tion</a:t>
            </a:r>
            <a:endParaRPr sz="1000">
              <a:latin typeface="Myriad Pro"/>
              <a:cs typeface="Myriad Pro"/>
            </a:endParaRPr>
          </a:p>
          <a:p>
            <a:pPr marL="12700" marR="12700">
              <a:lnSpc>
                <a:spcPct val="100699"/>
              </a:lnSpc>
            </a:pPr>
            <a:r>
              <a:rPr sz="1000" dirty="0" smtClean="0">
                <a:latin typeface="Myriad Pro"/>
                <a:cs typeface="Myriad Pro"/>
              </a:rPr>
              <a:t>- the un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oope</a:t>
            </a:r>
            <a:r>
              <a:rPr sz="1000" spc="-5" dirty="0" smtClean="0">
                <a:latin typeface="Myriad Pro"/>
                <a:cs typeface="Myriad Pro"/>
              </a:rPr>
              <a:t>ra</a:t>
            </a:r>
            <a:r>
              <a:rPr sz="1000" spc="0" dirty="0" smtClean="0">
                <a:latin typeface="Myriad Pro"/>
                <a:cs typeface="Myriad Pro"/>
              </a:rPr>
              <a:t>ti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0" dirty="0" smtClean="0">
                <a:latin typeface="Myriad Pro"/>
                <a:cs typeface="Myriad Pro"/>
              </a:rPr>
              <a:t>e chil</a:t>
            </a:r>
            <a:r>
              <a:rPr sz="1000" spc="-10" dirty="0" smtClean="0">
                <a:latin typeface="Myriad Pro"/>
                <a:cs typeface="Myriad Pro"/>
              </a:rPr>
              <a:t>d</a:t>
            </a:r>
            <a:r>
              <a:rPr sz="1000" spc="0" dirty="0" smtClean="0">
                <a:latin typeface="Myriad Pro"/>
                <a:cs typeface="Myriad Pro"/>
              </a:rPr>
              <a:t>, the anxious pa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-5" dirty="0" smtClean="0">
                <a:latin typeface="Myriad Pro"/>
                <a:cs typeface="Myriad Pro"/>
              </a:rPr>
              <a:t>nt</a:t>
            </a:r>
            <a:r>
              <a:rPr sz="1000" spc="0" dirty="0" smtClean="0">
                <a:latin typeface="Myriad Pro"/>
                <a:cs typeface="Myriad Pro"/>
              </a:rPr>
              <a:t>, b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ea</a:t>
            </a:r>
            <a:r>
              <a:rPr sz="1000" spc="15" dirty="0" smtClean="0">
                <a:latin typeface="Myriad Pro"/>
                <a:cs typeface="Myriad Pro"/>
              </a:rPr>
              <a:t>k</a:t>
            </a:r>
            <a:r>
              <a:rPr sz="1000" spc="0" dirty="0" smtClean="0">
                <a:latin typeface="Myriad Pro"/>
                <a:cs typeface="Myriad Pro"/>
              </a:rPr>
              <a:t>ing bad ne</a:t>
            </a:r>
            <a:r>
              <a:rPr sz="1000" spc="-10" dirty="0" smtClean="0">
                <a:latin typeface="Myriad Pro"/>
                <a:cs typeface="Myriad Pro"/>
              </a:rPr>
              <a:t>w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ompe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en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y and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onse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</a:t>
            </a:r>
            <a:endParaRPr sz="1000">
              <a:latin typeface="Myriad Pro"/>
              <a:cs typeface="Myriad Pro"/>
            </a:endParaRPr>
          </a:p>
          <a:p>
            <a:pPr marL="12700" marR="332740">
              <a:lnSpc>
                <a:spcPct val="100699"/>
              </a:lnSpc>
              <a:spcBef>
                <a:spcPts val="284"/>
              </a:spcBef>
            </a:pPr>
            <a:r>
              <a:rPr sz="1000" b="1" spc="-15" dirty="0" smtClean="0">
                <a:latin typeface="Myriad Pro"/>
                <a:cs typeface="Myriad Pro"/>
              </a:rPr>
              <a:t>T</a:t>
            </a:r>
            <a:r>
              <a:rPr sz="1000" b="1" spc="0" dirty="0" smtClean="0">
                <a:latin typeface="Myriad Pro"/>
                <a:cs typeface="Myriad Pro"/>
              </a:rPr>
              <a:t>he normal and the abnormal </a:t>
            </a:r>
            <a:r>
              <a:rPr sz="1000" spc="0" dirty="0" smtClean="0">
                <a:latin typeface="Myriad Pro"/>
                <a:cs typeface="Myriad Pro"/>
              </a:rPr>
              <a:t>- de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0" dirty="0" smtClean="0">
                <a:latin typeface="Myriad Pro"/>
                <a:cs typeface="Myriad Pro"/>
              </a:rPr>
              <a:t>elopme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tal miles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ones/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el</a:t>
            </a:r>
            <a:r>
              <a:rPr sz="1000" spc="-5" dirty="0" smtClean="0">
                <a:latin typeface="Myriad Pro"/>
                <a:cs typeface="Myriad Pro"/>
              </a:rPr>
              <a:t>a</a:t>
            </a:r>
            <a:r>
              <a:rPr sz="1000" spc="0" dirty="0" smtClean="0">
                <a:latin typeface="Myriad Pro"/>
                <a:cs typeface="Myriad Pro"/>
              </a:rPr>
              <a:t>tionships</a:t>
            </a:r>
            <a:endParaRPr sz="10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000" b="1" spc="-10" dirty="0" smtClean="0">
                <a:latin typeface="Myriad Pro"/>
                <a:cs typeface="Myriad Pro"/>
              </a:rPr>
              <a:t>Pr</a:t>
            </a:r>
            <a:r>
              <a:rPr sz="1000" b="1" spc="0" dirty="0" smtClean="0">
                <a:latin typeface="Myriad Pro"/>
                <a:cs typeface="Myriad Pro"/>
              </a:rPr>
              <a:t>escribing </a:t>
            </a:r>
            <a:r>
              <a:rPr sz="1000" spc="0" dirty="0" smtClean="0">
                <a:latin typeface="Myriad Pro"/>
                <a:cs typeface="Myriad Pro"/>
              </a:rPr>
              <a:t>- dosage and fluids</a:t>
            </a:r>
            <a:endParaRPr sz="1000">
              <a:latin typeface="Myriad Pro"/>
              <a:cs typeface="Myriad Pro"/>
            </a:endParaRPr>
          </a:p>
          <a:p>
            <a:pPr marL="12700" marR="243204">
              <a:lnSpc>
                <a:spcPct val="100699"/>
              </a:lnSpc>
              <a:spcBef>
                <a:spcPts val="284"/>
              </a:spcBef>
            </a:pPr>
            <a:r>
              <a:rPr sz="1000" b="1" spc="5" dirty="0" smtClean="0">
                <a:latin typeface="Myriad Pro"/>
                <a:cs typeface="Myriad Pro"/>
              </a:rPr>
              <a:t>S</a:t>
            </a:r>
            <a:r>
              <a:rPr sz="1000" b="1" spc="0" dirty="0" smtClean="0">
                <a:latin typeface="Myriad Pro"/>
                <a:cs typeface="Myriad Pro"/>
              </a:rPr>
              <a:t>a</a:t>
            </a:r>
            <a:r>
              <a:rPr sz="1000" b="1" spc="-10" dirty="0" smtClean="0">
                <a:latin typeface="Myriad Pro"/>
                <a:cs typeface="Myriad Pro"/>
              </a:rPr>
              <a:t>f</a:t>
            </a:r>
            <a:r>
              <a:rPr sz="1000" b="1" spc="0" dirty="0" smtClean="0">
                <a:latin typeface="Myriad Pro"/>
                <a:cs typeface="Myriad Pro"/>
              </a:rPr>
              <a:t>egua</a:t>
            </a:r>
            <a:r>
              <a:rPr sz="1000" b="1" spc="-10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ding and p</a:t>
            </a:r>
            <a:r>
              <a:rPr sz="1000" b="1" spc="-10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o</a:t>
            </a:r>
            <a:r>
              <a:rPr sz="1000" b="1" spc="-5" dirty="0" smtClean="0">
                <a:latin typeface="Myriad Pro"/>
                <a:cs typeface="Myriad Pro"/>
              </a:rPr>
              <a:t>t</a:t>
            </a:r>
            <a:r>
              <a:rPr sz="1000" b="1" spc="0" dirty="0" smtClean="0">
                <a:latin typeface="Myriad Pro"/>
                <a:cs typeface="Myriad Pro"/>
              </a:rPr>
              <a:t>e</a:t>
            </a:r>
            <a:r>
              <a:rPr sz="1000" b="1" spc="15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ting </a:t>
            </a:r>
            <a:r>
              <a:rPr sz="1000" spc="0" dirty="0" smtClean="0">
                <a:latin typeface="Myriad Pro"/>
                <a:cs typeface="Myriad Pro"/>
              </a:rPr>
              <a:t>- abus</a:t>
            </a:r>
            <a:r>
              <a:rPr sz="1000" spc="-1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, vulne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able </a:t>
            </a:r>
            <a:r>
              <a:rPr sz="1000" spc="-10" dirty="0" smtClean="0">
                <a:latin typeface="Myriad Pro"/>
                <a:cs typeface="Myriad Pro"/>
              </a:rPr>
              <a:t>gr</a:t>
            </a:r>
            <a:r>
              <a:rPr sz="1000" spc="0" dirty="0" smtClean="0">
                <a:latin typeface="Myriad Pro"/>
                <a:cs typeface="Myriad Pro"/>
              </a:rPr>
              <a:t>oup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NAI, impa</a:t>
            </a:r>
            <a:r>
              <a:rPr sz="1000" spc="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t of drug and al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ohol misuse</a:t>
            </a:r>
            <a:endParaRPr sz="1000">
              <a:latin typeface="Myriad Pro"/>
              <a:cs typeface="Myriad Pro"/>
            </a:endParaRPr>
          </a:p>
          <a:p>
            <a:pPr marL="12700" marR="472440">
              <a:lnSpc>
                <a:spcPct val="100699"/>
              </a:lnSpc>
              <a:spcBef>
                <a:spcPts val="284"/>
              </a:spcBef>
            </a:pPr>
            <a:r>
              <a:rPr sz="1000" b="1" spc="-5" dirty="0" smtClean="0">
                <a:latin typeface="Myriad Pro"/>
                <a:cs typeface="Myriad Pro"/>
              </a:rPr>
              <a:t>H</a:t>
            </a:r>
            <a:r>
              <a:rPr sz="1000" b="1" spc="0" dirty="0" smtClean="0">
                <a:latin typeface="Myriad Pro"/>
                <a:cs typeface="Myriad Pro"/>
              </a:rPr>
              <a:t>ealth p</a:t>
            </a:r>
            <a:r>
              <a:rPr sz="1000" b="1" spc="-10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omotion &amp; p</a:t>
            </a:r>
            <a:r>
              <a:rPr sz="1000" b="1" spc="-10" dirty="0" smtClean="0">
                <a:latin typeface="Myriad Pro"/>
                <a:cs typeface="Myriad Pro"/>
              </a:rPr>
              <a:t>re</a:t>
            </a:r>
            <a:r>
              <a:rPr sz="1000" b="1" spc="-20" dirty="0" smtClean="0">
                <a:latin typeface="Myriad Pro"/>
                <a:cs typeface="Myriad Pro"/>
              </a:rPr>
              <a:t>v</a:t>
            </a:r>
            <a:r>
              <a:rPr sz="1000" b="1" spc="0" dirty="0" smtClean="0">
                <a:latin typeface="Myriad Pro"/>
                <a:cs typeface="Myriad Pro"/>
              </a:rPr>
              <a:t>e</a:t>
            </a:r>
            <a:r>
              <a:rPr sz="1000" b="1" spc="-10" dirty="0" smtClean="0">
                <a:latin typeface="Myriad Pro"/>
                <a:cs typeface="Myriad Pro"/>
              </a:rPr>
              <a:t>n</a:t>
            </a:r>
            <a:r>
              <a:rPr sz="1000" b="1" spc="0" dirty="0" smtClean="0">
                <a:latin typeface="Myriad Pro"/>
                <a:cs typeface="Myriad Pro"/>
              </a:rPr>
              <a:t>tion  </a:t>
            </a:r>
            <a:r>
              <a:rPr sz="1000" spc="0" dirty="0" smtClean="0">
                <a:latin typeface="Myriad Pro"/>
                <a:cs typeface="Myriad Pro"/>
              </a:rPr>
              <a:t>- sc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eenin</a:t>
            </a:r>
            <a:r>
              <a:rPr sz="1000" spc="-20" dirty="0" smtClean="0">
                <a:latin typeface="Myriad Pro"/>
                <a:cs typeface="Myriad Pro"/>
              </a:rPr>
              <a:t>g</a:t>
            </a:r>
            <a:r>
              <a:rPr sz="1000" spc="0" dirty="0" smtClean="0">
                <a:latin typeface="Myriad Pro"/>
                <a:cs typeface="Myriad Pro"/>
              </a:rPr>
              <a:t>, immuniz</a:t>
            </a:r>
            <a:r>
              <a:rPr sz="1000" spc="-5" dirty="0" smtClean="0">
                <a:latin typeface="Myriad Pro"/>
                <a:cs typeface="Myriad Pro"/>
              </a:rPr>
              <a:t>a</a:t>
            </a:r>
            <a:r>
              <a:rPr sz="1000" spc="0" dirty="0" smtClean="0">
                <a:latin typeface="Myriad Pro"/>
                <a:cs typeface="Myriad Pro"/>
              </a:rPr>
              <a:t>tion, pa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ting s</a:t>
            </a:r>
            <a:r>
              <a:rPr sz="1000" spc="15" dirty="0" smtClean="0">
                <a:latin typeface="Myriad Pro"/>
                <a:cs typeface="Myriad Pro"/>
              </a:rPr>
              <a:t>k</a:t>
            </a:r>
            <a:r>
              <a:rPr sz="1000" spc="0" dirty="0" smtClean="0">
                <a:latin typeface="Myriad Pro"/>
                <a:cs typeface="Myriad Pro"/>
              </a:rPr>
              <a:t>ills</a:t>
            </a:r>
            <a:endParaRPr sz="1000">
              <a:latin typeface="Myriad Pro"/>
              <a:cs typeface="Myriad Pro"/>
            </a:endParaRPr>
          </a:p>
        </p:txBody>
      </p:sp>
      <p:sp>
        <p:nvSpPr>
          <p:cNvPr id="29" name="object 20"/>
          <p:cNvSpPr txBox="1"/>
          <p:nvPr/>
        </p:nvSpPr>
        <p:spPr>
          <a:xfrm>
            <a:off x="7385543" y="1201584"/>
            <a:ext cx="2230755" cy="14878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10" dirty="0" smtClean="0">
                <a:latin typeface="Myriad Pro"/>
                <a:cs typeface="Myriad Pro"/>
              </a:rPr>
              <a:t>C</a:t>
            </a:r>
            <a:r>
              <a:rPr sz="1300" b="1" spc="15" dirty="0" smtClean="0">
                <a:latin typeface="Myriad Pro"/>
                <a:cs typeface="Myriad Pro"/>
              </a:rPr>
              <a:t>h</a:t>
            </a:r>
            <a:r>
              <a:rPr sz="1300" b="1" spc="-5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onic</a:t>
            </a:r>
            <a:endParaRPr sz="13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Diabe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sthma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4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ailu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 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o thri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2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aedi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tric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diac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onditions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Childhood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ers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earning disabilities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tal Health/ps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cholo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ical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oblems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Enu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esi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bullyin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, ADH</a:t>
            </a:r>
            <a:r>
              <a:rPr sz="900" spc="-35" dirty="0" smtClean="0">
                <a:latin typeface="Myriad Pro"/>
                <a:cs typeface="Myriad Pro"/>
              </a:rPr>
              <a:t>D</a:t>
            </a:r>
            <a:r>
              <a:rPr sz="900" spc="0" dirty="0" smtClean="0">
                <a:latin typeface="Myriad Pro"/>
                <a:cs typeface="Myriad Pro"/>
              </a:rPr>
              <a:t>, e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ting diso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ders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O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thopaedic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oblems 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 the limping child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0" name="object 21"/>
          <p:cNvSpPr txBox="1"/>
          <p:nvPr/>
        </p:nvSpPr>
        <p:spPr>
          <a:xfrm>
            <a:off x="7801023" y="5382850"/>
            <a:ext cx="1374140" cy="12128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25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ips</a:t>
            </a:r>
            <a:endParaRPr sz="13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udit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Si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nifica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</a:t>
            </a:r>
            <a:r>
              <a:rPr sz="900" spc="-10" dirty="0" smtClean="0">
                <a:latin typeface="Myriad Pro"/>
                <a:cs typeface="Myriad Pro"/>
              </a:rPr>
              <a:t>Ev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nal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sis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Clinical g</a:t>
            </a:r>
            <a:r>
              <a:rPr sz="900" spc="-10" dirty="0" smtClean="0">
                <a:latin typeface="Myriad Pro"/>
                <a:cs typeface="Myriad Pro"/>
              </a:rPr>
              <a:t>ov</a:t>
            </a:r>
            <a:r>
              <a:rPr sz="900" spc="0" dirty="0" smtClean="0">
                <a:latin typeface="Myriad Pro"/>
                <a:cs typeface="Myriad Pro"/>
              </a:rPr>
              <a:t>ernan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isk 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ssessme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Dr as 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eacher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eadership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ocal </a:t>
            </a: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0" dirty="0" smtClean="0">
                <a:latin typeface="Myriad Pro"/>
                <a:cs typeface="Myriad Pro"/>
              </a:rPr>
              <a:t>mmunis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poli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1" name="object 22"/>
          <p:cNvSpPr txBox="1"/>
          <p:nvPr/>
        </p:nvSpPr>
        <p:spPr>
          <a:xfrm>
            <a:off x="924319" y="3701858"/>
            <a:ext cx="2005330" cy="10756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15" dirty="0" smtClean="0">
                <a:latin typeface="Myriad Pro"/>
                <a:cs typeface="Myriad Pro"/>
              </a:rPr>
              <a:t>C</a:t>
            </a:r>
            <a:r>
              <a:rPr sz="1300" b="1" spc="15" dirty="0" smtClean="0">
                <a:latin typeface="Myriad Pro"/>
                <a:cs typeface="Myriad Pro"/>
              </a:rPr>
              <a:t>ommuni</a:t>
            </a:r>
            <a:r>
              <a:rPr sz="1300" b="1" spc="10" dirty="0" smtClean="0">
                <a:latin typeface="Myriad Pro"/>
                <a:cs typeface="Myriad Pro"/>
              </a:rPr>
              <a:t>ty/M</a:t>
            </a:r>
            <a:r>
              <a:rPr sz="1300" b="1" spc="-25" dirty="0" smtClean="0">
                <a:latin typeface="Myriad Pro"/>
                <a:cs typeface="Myriad Pro"/>
              </a:rPr>
              <a:t>D</a:t>
            </a:r>
            <a:r>
              <a:rPr sz="1300" b="1" spc="10" dirty="0" smtClean="0">
                <a:latin typeface="Myriad Pro"/>
                <a:cs typeface="Myriad Pro"/>
              </a:rPr>
              <a:t>T</a:t>
            </a:r>
            <a:endParaRPr sz="1300">
              <a:latin typeface="Myriad Pro"/>
              <a:cs typeface="Myriad Pro"/>
            </a:endParaRPr>
          </a:p>
          <a:p>
            <a:pPr marL="121285" marR="374650" indent="-109220">
              <a:lnSpc>
                <a:spcPct val="100299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Liaison,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10" dirty="0" smtClean="0">
                <a:latin typeface="Myriad Pro"/>
                <a:cs typeface="Myriad Pro"/>
              </a:rPr>
              <a:t>o</a:t>
            </a:r>
            <a:r>
              <a:rPr sz="900" spc="15" dirty="0" smtClean="0">
                <a:latin typeface="Myriad Pro"/>
                <a:cs typeface="Myriad Pro"/>
              </a:rPr>
              <a:t>-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din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of ca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 as ad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oc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21285" marR="12700" indent="-109220">
              <a:lnSpc>
                <a:spcPct val="100299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20" dirty="0" smtClean="0">
                <a:latin typeface="Myriad Pro"/>
                <a:cs typeface="Myriad Pro"/>
              </a:rPr>
              <a:t>A</a:t>
            </a:r>
            <a:r>
              <a:rPr sz="900" spc="-5" dirty="0" smtClean="0">
                <a:latin typeface="Myriad Pro"/>
                <a:cs typeface="Myriad Pro"/>
              </a:rPr>
              <a:t>w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eness of other agencies - 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oles and 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emit 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 H</a:t>
            </a:r>
            <a:r>
              <a:rPr sz="900" spc="-5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ocial </a:t>
            </a:r>
            <a:r>
              <a:rPr sz="900" spc="-10" dirty="0" smtClean="0">
                <a:latin typeface="Myriad Pro"/>
                <a:cs typeface="Myriad Pro"/>
              </a:rPr>
              <a:t>w</a:t>
            </a:r>
            <a:r>
              <a:rPr sz="900" spc="0" dirty="0" smtClean="0">
                <a:latin typeface="Myriad Pro"/>
                <a:cs typeface="Myriad Pro"/>
              </a:rPr>
              <a:t>orker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poli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, allied health ca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essional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ommuni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paedi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trician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C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MHS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2" name="object 23"/>
          <p:cNvSpPr txBox="1"/>
          <p:nvPr/>
        </p:nvSpPr>
        <p:spPr>
          <a:xfrm>
            <a:off x="1232996" y="5283376"/>
            <a:ext cx="1569720" cy="10756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30" dirty="0" smtClean="0">
                <a:latin typeface="Myriad Pro"/>
                <a:cs typeface="Myriad Pro"/>
              </a:rPr>
              <a:t>O</a:t>
            </a:r>
            <a:r>
              <a:rPr sz="1300" b="1" spc="10" dirty="0" smtClean="0">
                <a:latin typeface="Myriad Pro"/>
                <a:cs typeface="Myriad Pro"/>
              </a:rPr>
              <a:t>ther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20" dirty="0" smtClean="0">
                <a:latin typeface="Myriad Pro"/>
                <a:cs typeface="Myriad Pro"/>
              </a:rPr>
              <a:t>O</a:t>
            </a:r>
            <a:r>
              <a:rPr sz="1300" b="1" spc="15" dirty="0" smtClean="0">
                <a:latin typeface="Myriad Pro"/>
                <a:cs typeface="Myriad Pro"/>
              </a:rPr>
              <a:t>ppo</a:t>
            </a:r>
            <a:r>
              <a:rPr sz="1300" b="1" spc="30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tunities</a:t>
            </a:r>
            <a:endParaRPr sz="13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Out of Hours in GP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Outp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ts/specialised clinics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Child Health Su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eillan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ommuni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Child Health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O/G neon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tal checks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C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MHS clinics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3" name="object 24"/>
          <p:cNvSpPr txBox="1"/>
          <p:nvPr/>
        </p:nvSpPr>
        <p:spPr>
          <a:xfrm>
            <a:off x="4117054" y="873827"/>
            <a:ext cx="2555240" cy="17316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10" dirty="0" smtClean="0">
                <a:latin typeface="Myriad Pro"/>
                <a:cs typeface="Myriad Pro"/>
              </a:rPr>
              <a:t>cu</a:t>
            </a:r>
            <a:r>
              <a:rPr sz="1300" b="1" spc="-5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e</a:t>
            </a:r>
            <a:endParaRPr sz="13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050" b="1" spc="-25" dirty="0" smtClean="0">
                <a:latin typeface="Myriad Pro"/>
                <a:cs typeface="Myriad Pro"/>
              </a:rPr>
              <a:t>T</a:t>
            </a:r>
            <a:r>
              <a:rPr sz="1050" b="1" spc="-10" dirty="0" smtClean="0">
                <a:latin typeface="Myriad Pro"/>
                <a:cs typeface="Myriad Pro"/>
              </a:rPr>
              <a:t>he</a:t>
            </a:r>
            <a:r>
              <a:rPr sz="1050" b="1" spc="-5" dirty="0" smtClean="0">
                <a:latin typeface="Myriad Pro"/>
                <a:cs typeface="Myriad Pro"/>
              </a:rPr>
              <a:t> Sick </a:t>
            </a:r>
            <a:r>
              <a:rPr sz="1050" b="1" spc="-15" dirty="0" smtClean="0">
                <a:latin typeface="Myriad Pro"/>
                <a:cs typeface="Myriad Pro"/>
              </a:rPr>
              <a:t>C</a:t>
            </a:r>
            <a:r>
              <a:rPr sz="1050" b="1" spc="-5" dirty="0" smtClean="0">
                <a:latin typeface="Myriad Pro"/>
                <a:cs typeface="Myriad Pro"/>
              </a:rPr>
              <a:t>hild: </a:t>
            </a:r>
            <a:r>
              <a:rPr sz="1050" b="1" spc="-10" dirty="0" smtClean="0">
                <a:latin typeface="Myriad Pro"/>
                <a:cs typeface="Myriad Pro"/>
              </a:rPr>
              <a:t>Re</a:t>
            </a:r>
            <a:r>
              <a:rPr sz="1050" b="1" spc="-20" dirty="0" smtClean="0">
                <a:latin typeface="Myriad Pro"/>
                <a:cs typeface="Myriad Pro"/>
              </a:rPr>
              <a:t>c</a:t>
            </a:r>
            <a:r>
              <a:rPr sz="1050" b="1" spc="-5" dirty="0" smtClean="0">
                <a:latin typeface="Myriad Pro"/>
                <a:cs typeface="Myriad Pro"/>
              </a:rPr>
              <a:t>ognition </a:t>
            </a:r>
            <a:r>
              <a:rPr sz="1050" b="1" spc="-10" dirty="0" smtClean="0">
                <a:latin typeface="Myriad Pro"/>
                <a:cs typeface="Myriad Pro"/>
              </a:rPr>
              <a:t>&amp;</a:t>
            </a:r>
            <a:r>
              <a:rPr sz="1050" b="1" spc="-5" dirty="0" smtClean="0">
                <a:latin typeface="Myriad Pro"/>
                <a:cs typeface="Myriad Pro"/>
              </a:rPr>
              <a:t> </a:t>
            </a:r>
            <a:r>
              <a:rPr sz="1050" b="1" spc="-10" dirty="0" smtClean="0">
                <a:latin typeface="Myriad Pro"/>
                <a:cs typeface="Myriad Pro"/>
              </a:rPr>
              <a:t>Manageme</a:t>
            </a:r>
            <a:r>
              <a:rPr sz="1050" b="1" spc="-20" dirty="0" smtClean="0">
                <a:latin typeface="Myriad Pro"/>
                <a:cs typeface="Myriad Pro"/>
              </a:rPr>
              <a:t>n</a:t>
            </a:r>
            <a:r>
              <a:rPr sz="1050" b="1" spc="-5" dirty="0" smtClean="0">
                <a:latin typeface="Myriad Pro"/>
                <a:cs typeface="Myriad Pro"/>
              </a:rPr>
              <a:t>t</a:t>
            </a:r>
            <a:endParaRPr sz="105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5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 Light"/>
                <a:cs typeface="Myriad Pro Light"/>
              </a:rPr>
              <a:t>P</a:t>
            </a:r>
            <a:r>
              <a:rPr sz="900" spc="-10" dirty="0" smtClean="0">
                <a:latin typeface="Myriad Pro Light"/>
                <a:cs typeface="Myriad Pro Light"/>
              </a:rPr>
              <a:t>r</a:t>
            </a:r>
            <a:r>
              <a:rPr sz="900" spc="0" dirty="0" smtClean="0">
                <a:latin typeface="Myriad Pro Light"/>
                <a:cs typeface="Myriad Pro Light"/>
              </a:rPr>
              <a:t>ese</a:t>
            </a:r>
            <a:r>
              <a:rPr sz="900" spc="-5" dirty="0" smtClean="0">
                <a:latin typeface="Myriad Pro Light"/>
                <a:cs typeface="Myriad Pro Light"/>
              </a:rPr>
              <a:t>n</a:t>
            </a:r>
            <a:r>
              <a:rPr sz="900" spc="0" dirty="0" smtClean="0">
                <a:latin typeface="Myriad Pro Light"/>
                <a:cs typeface="Myriad Pro Light"/>
              </a:rPr>
              <a:t>t</a:t>
            </a:r>
            <a:r>
              <a:rPr sz="900" spc="-10" dirty="0" smtClean="0">
                <a:latin typeface="Myriad Pro Light"/>
                <a:cs typeface="Myriad Pro Light"/>
              </a:rPr>
              <a:t>a</a:t>
            </a:r>
            <a:r>
              <a:rPr sz="900" spc="0" dirty="0" smtClean="0">
                <a:latin typeface="Myriad Pro Light"/>
                <a:cs typeface="Myriad Pro Light"/>
              </a:rPr>
              <a:t>tions:</a:t>
            </a:r>
            <a:endParaRPr sz="900">
              <a:latin typeface="Myriad Pro Light"/>
              <a:cs typeface="Myriad Pro Light"/>
            </a:endParaRPr>
          </a:p>
          <a:p>
            <a:pPr marL="108585" marR="40640" indent="0">
              <a:lnSpc>
                <a:spcPct val="100299"/>
              </a:lnSpc>
            </a:pPr>
            <a:r>
              <a:rPr sz="900" spc="-3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omitin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ash, </a:t>
            </a:r>
            <a:r>
              <a:rPr sz="900" spc="-1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, abdominal pain, acu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 shoc</a:t>
            </a:r>
            <a:r>
              <a:rPr sz="900" spc="10" dirty="0" smtClean="0">
                <a:latin typeface="Myriad Pro"/>
                <a:cs typeface="Myriad Pro"/>
              </a:rPr>
              <a:t>k</a:t>
            </a:r>
            <a:r>
              <a:rPr sz="900" spc="0" dirty="0" smtClean="0">
                <a:latin typeface="Myriad Pro"/>
                <a:cs typeface="Myriad Pro"/>
              </a:rPr>
              <a:t>, al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ed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onsciousnes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anap</a:t>
            </a:r>
            <a:r>
              <a:rPr sz="900" spc="-15" dirty="0" smtClean="0">
                <a:latin typeface="Myriad Pro"/>
                <a:cs typeface="Myriad Pro"/>
              </a:rPr>
              <a:t>h</a:t>
            </a:r>
            <a:r>
              <a:rPr sz="900" spc="0" dirty="0" smtClean="0">
                <a:latin typeface="Myriad Pro"/>
                <a:cs typeface="Myriad Pro"/>
              </a:rPr>
              <a:t>ylaxi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sc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otal pain</a:t>
            </a:r>
            <a:endParaRPr sz="900">
              <a:latin typeface="Myriad Pro"/>
              <a:cs typeface="Myriad Pro"/>
            </a:endParaRPr>
          </a:p>
          <a:p>
            <a:pPr>
              <a:lnSpc>
                <a:spcPts val="650"/>
              </a:lnSpc>
              <a:spcBef>
                <a:spcPts val="37"/>
              </a:spcBef>
            </a:pPr>
            <a:endParaRPr sz="650"/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 Light"/>
                <a:cs typeface="Myriad Pro Light"/>
              </a:rPr>
              <a:t>A</a:t>
            </a:r>
            <a:r>
              <a:rPr sz="900" spc="0" dirty="0" smtClean="0">
                <a:latin typeface="Myriad Pro Light"/>
                <a:cs typeface="Myriad Pro Light"/>
              </a:rPr>
              <a:t>cu</a:t>
            </a:r>
            <a:r>
              <a:rPr sz="900" spc="-10" dirty="0" smtClean="0">
                <a:latin typeface="Myriad Pro Light"/>
                <a:cs typeface="Myriad Pro Light"/>
              </a:rPr>
              <a:t>t</a:t>
            </a:r>
            <a:r>
              <a:rPr sz="900" spc="0" dirty="0" smtClean="0">
                <a:latin typeface="Myriad Pro Light"/>
                <a:cs typeface="Myriad Pro Light"/>
              </a:rPr>
              <a:t>e </a:t>
            </a:r>
            <a:r>
              <a:rPr sz="900" spc="-10" dirty="0" smtClean="0">
                <a:latin typeface="Myriad Pro Light"/>
                <a:cs typeface="Myriad Pro Light"/>
              </a:rPr>
              <a:t>e</a:t>
            </a:r>
            <a:r>
              <a:rPr sz="900" spc="0" dirty="0" smtClean="0">
                <a:latin typeface="Myriad Pro Light"/>
                <a:cs typeface="Myriad Pro Light"/>
              </a:rPr>
              <a:t>xa</a:t>
            </a:r>
            <a:r>
              <a:rPr sz="900" spc="-10" dirty="0" smtClean="0">
                <a:latin typeface="Myriad Pro Light"/>
                <a:cs typeface="Myriad Pro Light"/>
              </a:rPr>
              <a:t>c</a:t>
            </a:r>
            <a:r>
              <a:rPr sz="900" spc="0" dirty="0" smtClean="0">
                <a:latin typeface="Myriad Pro Light"/>
                <a:cs typeface="Myriad Pro Light"/>
              </a:rPr>
              <a:t>erb</a:t>
            </a:r>
            <a:r>
              <a:rPr sz="900" spc="-10" dirty="0" smtClean="0">
                <a:latin typeface="Myriad Pro Light"/>
                <a:cs typeface="Myriad Pro Light"/>
              </a:rPr>
              <a:t>a</a:t>
            </a:r>
            <a:r>
              <a:rPr sz="900" spc="0" dirty="0" smtClean="0">
                <a:latin typeface="Myriad Pro Light"/>
                <a:cs typeface="Myriad Pro Light"/>
              </a:rPr>
              <a:t>tion of ch</a:t>
            </a:r>
            <a:r>
              <a:rPr sz="900" spc="-10" dirty="0" smtClean="0">
                <a:latin typeface="Myriad Pro Light"/>
                <a:cs typeface="Myriad Pro Light"/>
              </a:rPr>
              <a:t>r</a:t>
            </a:r>
            <a:r>
              <a:rPr sz="900" spc="0" dirty="0" smtClean="0">
                <a:latin typeface="Myriad Pro Light"/>
                <a:cs typeface="Myriad Pro Light"/>
              </a:rPr>
              <a:t>onic illness:</a:t>
            </a:r>
            <a:endParaRPr sz="900">
              <a:latin typeface="Myriad Pro Light"/>
              <a:cs typeface="Myriad Pro Light"/>
            </a:endParaRPr>
          </a:p>
          <a:p>
            <a:pPr marL="108585">
              <a:lnSpc>
                <a:spcPct val="100000"/>
              </a:lnSpc>
            </a:pP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sthma, diabe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epileps</a:t>
            </a:r>
            <a:r>
              <a:rPr sz="900" spc="-4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, d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s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-15" dirty="0" smtClean="0">
                <a:latin typeface="Myriad Pro"/>
                <a:cs typeface="Myriad Pro"/>
              </a:rPr>
              <a:t>h</a:t>
            </a:r>
            <a:r>
              <a:rPr sz="900" spc="0" dirty="0" smtClean="0">
                <a:latin typeface="Myriad Pro"/>
                <a:cs typeface="Myriad Pro"/>
              </a:rPr>
              <a:t>ymias</a:t>
            </a:r>
            <a:endParaRPr sz="900">
              <a:latin typeface="Myriad Pro"/>
              <a:cs typeface="Myriad Pro"/>
            </a:endParaRPr>
          </a:p>
          <a:p>
            <a:pPr>
              <a:lnSpc>
                <a:spcPts val="650"/>
              </a:lnSpc>
              <a:spcBef>
                <a:spcPts val="37"/>
              </a:spcBef>
            </a:pPr>
            <a:endParaRPr sz="650"/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 Light"/>
                <a:cs typeface="Myriad Pro Light"/>
              </a:rPr>
              <a:t>A</a:t>
            </a:r>
            <a:r>
              <a:rPr sz="900" spc="0" dirty="0" smtClean="0">
                <a:latin typeface="Myriad Pro Light"/>
                <a:cs typeface="Myriad Pro Light"/>
              </a:rPr>
              <a:t>cu</a:t>
            </a:r>
            <a:r>
              <a:rPr sz="900" spc="-10" dirty="0" smtClean="0">
                <a:latin typeface="Myriad Pro Light"/>
                <a:cs typeface="Myriad Pro Light"/>
              </a:rPr>
              <a:t>t</a:t>
            </a:r>
            <a:r>
              <a:rPr sz="900" spc="0" dirty="0" smtClean="0">
                <a:latin typeface="Myriad Pro Light"/>
                <a:cs typeface="Myriad Pro Light"/>
              </a:rPr>
              <a:t>e </a:t>
            </a:r>
            <a:r>
              <a:rPr sz="900" spc="5" dirty="0" smtClean="0">
                <a:latin typeface="Myriad Pro Light"/>
                <a:cs typeface="Myriad Pro Light"/>
              </a:rPr>
              <a:t>I</a:t>
            </a:r>
            <a:r>
              <a:rPr sz="900" spc="0" dirty="0" smtClean="0">
                <a:latin typeface="Myriad Pro Light"/>
                <a:cs typeface="Myriad Pro Light"/>
              </a:rPr>
              <a:t>n</a:t>
            </a:r>
            <a:r>
              <a:rPr sz="900" spc="-10" dirty="0" smtClean="0">
                <a:latin typeface="Myriad Pro Light"/>
                <a:cs typeface="Myriad Pro Light"/>
              </a:rPr>
              <a:t>f</a:t>
            </a:r>
            <a:r>
              <a:rPr sz="900" spc="0" dirty="0" smtClean="0">
                <a:latin typeface="Myriad Pro Light"/>
                <a:cs typeface="Myriad Pro Light"/>
              </a:rPr>
              <a:t>e</a:t>
            </a:r>
            <a:r>
              <a:rPr sz="900" spc="10" dirty="0" smtClean="0">
                <a:latin typeface="Myriad Pro Light"/>
                <a:cs typeface="Myriad Pro Light"/>
              </a:rPr>
              <a:t>c</a:t>
            </a:r>
            <a:r>
              <a:rPr sz="900" spc="0" dirty="0" smtClean="0">
                <a:latin typeface="Myriad Pro Light"/>
                <a:cs typeface="Myriad Pro Light"/>
              </a:rPr>
              <a:t>tions:</a:t>
            </a:r>
            <a:endParaRPr sz="900">
              <a:latin typeface="Myriad Pro Light"/>
              <a:cs typeface="Myriad Pro Light"/>
            </a:endParaRPr>
          </a:p>
          <a:p>
            <a:pPr marL="108585" marR="13970" indent="0">
              <a:lnSpc>
                <a:spcPct val="100299"/>
              </a:lnSpc>
            </a:pPr>
            <a:r>
              <a:rPr sz="900" dirty="0" smtClean="0">
                <a:latin typeface="Myriad Pro"/>
                <a:cs typeface="Myriad Pro"/>
              </a:rPr>
              <a:t>Respi</a:t>
            </a:r>
            <a:r>
              <a:rPr sz="900" spc="-5" dirty="0" smtClean="0">
                <a:latin typeface="Myriad Pro"/>
                <a:cs typeface="Myriad Pro"/>
              </a:rPr>
              <a:t>ra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y t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 in</a:t>
            </a:r>
            <a:r>
              <a:rPr sz="900" spc="-1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urina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y t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 in</a:t>
            </a:r>
            <a:r>
              <a:rPr sz="900" spc="-1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menin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itis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4" name="object 25"/>
          <p:cNvSpPr txBox="1"/>
          <p:nvPr/>
        </p:nvSpPr>
        <p:spPr>
          <a:xfrm>
            <a:off x="7949407" y="3510055"/>
            <a:ext cx="1493520" cy="10756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100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echni</a:t>
            </a:r>
            <a:r>
              <a:rPr sz="1300" b="1" spc="15" dirty="0" smtClean="0">
                <a:latin typeface="Myriad Pro"/>
                <a:cs typeface="Myriad Pro"/>
              </a:rPr>
              <a:t>c</a:t>
            </a:r>
            <a:r>
              <a:rPr sz="1300" b="1" spc="10" dirty="0" smtClean="0">
                <a:latin typeface="Myriad Pro"/>
                <a:cs typeface="Myriad Pro"/>
              </a:rPr>
              <a:t>al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0" dirty="0" smtClean="0">
                <a:latin typeface="Myriad Pro"/>
                <a:cs typeface="Myriad Pro"/>
              </a:rPr>
              <a:t>S</a:t>
            </a:r>
            <a:r>
              <a:rPr sz="1300" b="1" spc="20" dirty="0" smtClean="0">
                <a:latin typeface="Myriad Pro"/>
                <a:cs typeface="Myriad Pro"/>
              </a:rPr>
              <a:t>k</a:t>
            </a:r>
            <a:r>
              <a:rPr sz="1300" b="1" spc="5" dirty="0" smtClean="0">
                <a:latin typeface="Myriad Pro"/>
                <a:cs typeface="Myriad Pro"/>
              </a:rPr>
              <a:t>ills</a:t>
            </a:r>
            <a:endParaRPr sz="13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hlebo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y in child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en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IV a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tibiotics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2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aedi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tric &amp; Neon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tal CPR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Neon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tal 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ssessme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De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elopme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tal 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xamin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Demonst</a:t>
            </a:r>
            <a:r>
              <a:rPr sz="900" spc="-5" dirty="0" smtClean="0">
                <a:latin typeface="Myriad Pro"/>
                <a:cs typeface="Myriad Pro"/>
              </a:rPr>
              <a:t>ra</a:t>
            </a:r>
            <a:r>
              <a:rPr sz="900" spc="0" dirty="0" smtClean="0">
                <a:latin typeface="Myriad Pro"/>
                <a:cs typeface="Myriad Pro"/>
              </a:rPr>
              <a:t>tion of epi-pen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5" name="object 26"/>
          <p:cNvSpPr txBox="1"/>
          <p:nvPr/>
        </p:nvSpPr>
        <p:spPr>
          <a:xfrm>
            <a:off x="1508497" y="1623519"/>
            <a:ext cx="1934845" cy="14878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10" dirty="0" smtClean="0">
                <a:latin typeface="Myriad Pro"/>
                <a:cs typeface="Myriad Pro"/>
              </a:rPr>
              <a:t>P</a:t>
            </a:r>
            <a:r>
              <a:rPr sz="1300" b="1" spc="10" dirty="0" smtClean="0">
                <a:latin typeface="Myriad Pro"/>
                <a:cs typeface="Myriad Pro"/>
              </a:rPr>
              <a:t>aedi</a:t>
            </a: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5" dirty="0" smtClean="0">
                <a:latin typeface="Myriad Pro"/>
                <a:cs typeface="Myriad Pro"/>
              </a:rPr>
              <a:t>tric </a:t>
            </a:r>
            <a:r>
              <a:rPr sz="1300" b="1" spc="10" dirty="0" smtClean="0">
                <a:latin typeface="Myriad Pro"/>
                <a:cs typeface="Myriad Pro"/>
              </a:rPr>
              <a:t>A/E</a:t>
            </a:r>
            <a:endParaRPr sz="13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30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ei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 body manageme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U</a:t>
            </a:r>
            <a:r>
              <a:rPr sz="900" spc="0" dirty="0" smtClean="0">
                <a:latin typeface="Myriad Pro"/>
                <a:cs typeface="Myriad Pro"/>
              </a:rPr>
              <a:t>se of i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-</a:t>
            </a:r>
            <a:r>
              <a:rPr sz="900" spc="0" dirty="0" smtClean="0">
                <a:latin typeface="Myriad Pro"/>
                <a:cs typeface="Myriad Pro"/>
              </a:rPr>
              <a:t>osseous needle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2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aedi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tric f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tu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es 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 </a:t>
            </a:r>
            <a:r>
              <a:rPr sz="900" spc="-10" dirty="0" smtClean="0">
                <a:latin typeface="Myriad Pro"/>
                <a:cs typeface="Myriad Pro"/>
              </a:rPr>
              <a:t>gr</a:t>
            </a:r>
            <a:r>
              <a:rPr sz="900" spc="0" dirty="0" smtClean="0">
                <a:latin typeface="Myriad Pro"/>
                <a:cs typeface="Myriad Pro"/>
              </a:rPr>
              <a:t>eenstick</a:t>
            </a:r>
            <a:endParaRPr sz="900">
              <a:latin typeface="Myriad Pro"/>
              <a:cs typeface="Myriad Pro"/>
            </a:endParaRPr>
          </a:p>
          <a:p>
            <a:pPr marR="742950" algn="ctr">
              <a:lnSpc>
                <a:spcPct val="100000"/>
              </a:lnSpc>
            </a:pPr>
            <a:r>
              <a:rPr sz="900" dirty="0" smtClean="0">
                <a:latin typeface="Myriad Pro"/>
                <a:cs typeface="Myriad Pro"/>
              </a:rPr>
              <a:t>&amp; so</a:t>
            </a:r>
            <a:r>
              <a:rPr sz="900" spc="10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t tissue injuries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30" dirty="0" smtClean="0">
                <a:latin typeface="Myriad Pro"/>
                <a:cs typeface="Myriad Pro"/>
              </a:rPr>
              <a:t>W</a:t>
            </a:r>
            <a:r>
              <a:rPr sz="900" spc="0" dirty="0" smtClean="0">
                <a:latin typeface="Myriad Pro"/>
                <a:cs typeface="Myriad Pro"/>
              </a:rPr>
              <a:t>ound closu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 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echniques in child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en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nap</a:t>
            </a:r>
            <a:r>
              <a:rPr sz="900" spc="-15" dirty="0" smtClean="0">
                <a:latin typeface="Myriad Pro"/>
                <a:cs typeface="Myriad Pro"/>
              </a:rPr>
              <a:t>h</a:t>
            </a:r>
            <a:r>
              <a:rPr sz="900" spc="0" dirty="0" smtClean="0">
                <a:latin typeface="Myriad Pro"/>
                <a:cs typeface="Myriad Pro"/>
              </a:rPr>
              <a:t>ylaxis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-2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oisoning in paedi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trics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Head inju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21285" indent="-109220">
              <a:lnSpc>
                <a:spcPct val="100000"/>
              </a:lnSpc>
              <a:buSzPct val="83333"/>
              <a:buFont typeface="Wingdings"/>
              <a:buChar char=""/>
              <a:tabLst>
                <a:tab pos="121285" algn="l"/>
              </a:tabLst>
            </a:pPr>
            <a:r>
              <a:rPr sz="900" spc="0" dirty="0" smtClean="0">
                <a:latin typeface="Myriad Pro"/>
                <a:cs typeface="Myriad Pro"/>
              </a:rPr>
              <a:t>Burns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6" name="object 27"/>
          <p:cNvSpPr/>
          <p:nvPr/>
        </p:nvSpPr>
        <p:spPr>
          <a:xfrm>
            <a:off x="0" y="708004"/>
            <a:ext cx="3304410" cy="457568"/>
          </a:xfrm>
          <a:custGeom>
            <a:avLst/>
            <a:gdLst/>
            <a:ahLst/>
            <a:cxnLst/>
            <a:rect l="l" t="t" r="r" b="b"/>
            <a:pathLst>
              <a:path w="3304410" h="457568">
                <a:moveTo>
                  <a:pt x="0" y="457568"/>
                </a:moveTo>
                <a:lnTo>
                  <a:pt x="3147046" y="457352"/>
                </a:lnTo>
                <a:lnTo>
                  <a:pt x="3193896" y="455841"/>
                </a:lnTo>
                <a:lnTo>
                  <a:pt x="3245145" y="448311"/>
                </a:lnTo>
                <a:lnTo>
                  <a:pt x="3284763" y="421647"/>
                </a:lnTo>
                <a:lnTo>
                  <a:pt x="3298607" y="383514"/>
                </a:lnTo>
                <a:lnTo>
                  <a:pt x="3303708" y="324978"/>
                </a:lnTo>
                <a:lnTo>
                  <a:pt x="3304410" y="272461"/>
                </a:lnTo>
                <a:lnTo>
                  <a:pt x="3304410" y="185107"/>
                </a:lnTo>
                <a:lnTo>
                  <a:pt x="3304221" y="157391"/>
                </a:lnTo>
                <a:lnTo>
                  <a:pt x="3302709" y="110540"/>
                </a:lnTo>
                <a:lnTo>
                  <a:pt x="3295180" y="59291"/>
                </a:lnTo>
                <a:lnTo>
                  <a:pt x="3268516" y="19673"/>
                </a:lnTo>
                <a:lnTo>
                  <a:pt x="3230383" y="5829"/>
                </a:lnTo>
                <a:lnTo>
                  <a:pt x="3171847" y="728"/>
                </a:lnTo>
                <a:lnTo>
                  <a:pt x="0" y="0"/>
                </a:lnTo>
                <a:lnTo>
                  <a:pt x="0" y="457568"/>
                </a:lnTo>
              </a:path>
            </a:pathLst>
          </a:custGeom>
          <a:solidFill>
            <a:srgbClr val="FECF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28"/>
          <p:cNvSpPr txBox="1"/>
          <p:nvPr/>
        </p:nvSpPr>
        <p:spPr>
          <a:xfrm>
            <a:off x="350136" y="734941"/>
            <a:ext cx="2766695" cy="3663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L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ea</a:t>
            </a:r>
            <a:r>
              <a:rPr sz="2300" spc="-4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nin</a:t>
            </a:r>
            <a:r>
              <a:rPr sz="2300" spc="0" dirty="0" smtClean="0">
                <a:solidFill>
                  <a:srgbClr val="002F62"/>
                </a:solidFill>
                <a:latin typeface="Myriad Pro"/>
                <a:cs typeface="Myriad Pro"/>
              </a:rPr>
              <a:t>g</a:t>
            </a:r>
            <a:r>
              <a:rPr sz="2300" spc="-9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Oppo</a:t>
            </a:r>
            <a:r>
              <a:rPr sz="2300" spc="5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tunities</a:t>
            </a:r>
            <a:endParaRPr sz="23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448819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472369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497228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523546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54986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601960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629367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656023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 txBox="1"/>
          <p:nvPr/>
        </p:nvSpPr>
        <p:spPr>
          <a:xfrm>
            <a:off x="444500" y="800446"/>
            <a:ext cx="9761855" cy="2129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335">
              <a:lnSpc>
                <a:spcPct val="100000"/>
              </a:lnSpc>
            </a:pPr>
            <a:r>
              <a:rPr sz="25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2500" spc="-65" dirty="0" smtClean="0">
                <a:solidFill>
                  <a:srgbClr val="002F62"/>
                </a:solidFill>
                <a:latin typeface="Myriad Pro"/>
                <a:cs typeface="Myriad Pro"/>
              </a:rPr>
              <a:t>onfiden</a:t>
            </a:r>
            <a:r>
              <a:rPr sz="25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2500" spc="0" dirty="0" smtClean="0">
                <a:solidFill>
                  <a:srgbClr val="002F62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500" spc="-2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500" spc="-60" dirty="0" smtClean="0">
                <a:solidFill>
                  <a:srgbClr val="002F62"/>
                </a:solidFill>
                <a:latin typeface="Myriad Pro"/>
                <a:cs typeface="Myriad Pro"/>
              </a:rPr>
              <a:t>a</a:t>
            </a:r>
            <a:r>
              <a:rPr sz="25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tin</a:t>
            </a:r>
            <a:r>
              <a:rPr sz="2500" spc="0" dirty="0" smtClean="0">
                <a:solidFill>
                  <a:srgbClr val="002F62"/>
                </a:solidFill>
                <a:latin typeface="Myriad Pro"/>
                <a:cs typeface="Myriad Pro"/>
              </a:rPr>
              <a:t>g</a:t>
            </a:r>
            <a:r>
              <a:rPr sz="2500" spc="-10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2F62"/>
                </a:solidFill>
                <a:latin typeface="Myriad Pro"/>
                <a:cs typeface="Myriad Pro"/>
              </a:rPr>
              <a:t>S</a:t>
            </a:r>
            <a:r>
              <a:rPr sz="25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cale</a:t>
            </a:r>
            <a:endParaRPr sz="2500">
              <a:latin typeface="Myriad Pro"/>
              <a:cs typeface="Myriad Pro"/>
            </a:endParaRPr>
          </a:p>
          <a:p>
            <a:pPr>
              <a:lnSpc>
                <a:spcPts val="650"/>
              </a:lnSpc>
              <a:spcBef>
                <a:spcPts val="31"/>
              </a:spcBef>
            </a:pPr>
            <a:endParaRPr sz="65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a</a:t>
            </a:r>
            <a:r>
              <a:rPr sz="1400" spc="-1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e of </a:t>
            </a:r>
            <a:r>
              <a:rPr sz="1400" spc="-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hild</a:t>
            </a:r>
            <a:r>
              <a:rPr sz="1400" spc="-1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en and</a:t>
            </a:r>
            <a:r>
              <a:rPr sz="1400" spc="-6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 </a:t>
            </a:r>
            <a:r>
              <a:rPr sz="1400" spc="-13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Y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oung </a:t>
            </a:r>
            <a:r>
              <a:rPr sz="1400" spc="-4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P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eople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9"/>
              </a:spcBef>
            </a:pPr>
            <a:endParaRPr sz="600"/>
          </a:p>
          <a:p>
            <a:pPr marL="12700" marR="12700">
              <a:lnSpc>
                <a:spcPct val="100000"/>
              </a:lnSpc>
            </a:pPr>
            <a:r>
              <a:rPr sz="1150" spc="-35" dirty="0" smtClean="0">
                <a:latin typeface="Arial"/>
                <a:cs typeface="Arial"/>
              </a:rPr>
              <a:t>Below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some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5" dirty="0" smtClean="0">
                <a:latin typeface="Arial"/>
                <a:cs typeface="Arial"/>
              </a:rPr>
              <a:t>child</a:t>
            </a:r>
            <a:r>
              <a:rPr sz="1150" spc="-40" dirty="0" smtClean="0">
                <a:latin typeface="Arial"/>
                <a:cs typeface="Arial"/>
              </a:rPr>
              <a:t>ren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young </a:t>
            </a:r>
            <a:r>
              <a:rPr sz="1150" spc="-25" dirty="0" smtClean="0">
                <a:latin typeface="Arial"/>
                <a:cs typeface="Arial"/>
              </a:rPr>
              <a:t>people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encounte</a:t>
            </a:r>
            <a:r>
              <a:rPr sz="1150" spc="-40" dirty="0" smtClean="0">
                <a:latin typeface="Arial"/>
                <a:cs typeface="Arial"/>
              </a:rPr>
              <a:t>red in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5" dirty="0" smtClean="0">
                <a:latin typeface="Arial"/>
                <a:cs typeface="Arial"/>
              </a:rPr>
              <a:t>Paediatric </a:t>
            </a:r>
            <a:r>
              <a:rPr sz="1150" spc="-55" dirty="0" smtClean="0">
                <a:latin typeface="Arial"/>
                <a:cs typeface="Arial"/>
              </a:rPr>
              <a:t>Post.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organise </a:t>
            </a:r>
            <a:r>
              <a:rPr sz="1150" spc="-20" dirty="0" smtClean="0">
                <a:latin typeface="Arial"/>
                <a:cs typeface="Arial"/>
              </a:rPr>
              <a:t>your</a:t>
            </a:r>
            <a:r>
              <a:rPr sz="1150" spc="-10" dirty="0" smtClean="0">
                <a:latin typeface="Arial"/>
                <a:cs typeface="Arial"/>
              </a:rPr>
              <a:t> thoughts </a:t>
            </a:r>
            <a:r>
              <a:rPr sz="1150" spc="-25" dirty="0" smtClean="0">
                <a:latin typeface="Arial"/>
                <a:cs typeface="Arial"/>
              </a:rPr>
              <a:t>they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40" dirty="0" smtClean="0">
                <a:latin typeface="Arial"/>
                <a:cs typeface="Arial"/>
              </a:rPr>
              <a:t>been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-35" dirty="0" smtClean="0">
                <a:latin typeface="Arial"/>
                <a:cs typeface="Arial"/>
              </a:rPr>
              <a:t>competency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eas. The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drawn </a:t>
            </a:r>
            <a:r>
              <a:rPr sz="1150" spc="-10" dirty="0" smtClean="0">
                <a:latin typeface="Arial"/>
                <a:cs typeface="Arial"/>
              </a:rPr>
              <a:t>together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30" dirty="0" smtClean="0">
                <a:latin typeface="Arial"/>
                <a:cs typeface="Arial"/>
              </a:rPr>
              <a:t>“highlights”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 </a:t>
            </a:r>
            <a:r>
              <a:rPr sz="1150" spc="-80" dirty="0" smtClean="0">
                <a:latin typeface="Arial"/>
                <a:cs typeface="Arial"/>
              </a:rPr>
              <a:t>Lea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35" dirty="0" smtClean="0">
                <a:latin typeface="Arial"/>
                <a:cs typeface="Arial"/>
              </a:rPr>
              <a:t>Outcomes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5" dirty="0" smtClean="0">
                <a:latin typeface="Arial"/>
                <a:cs typeface="Arial"/>
              </a:rPr>
              <a:t>Car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Child</a:t>
            </a:r>
            <a:r>
              <a:rPr sz="1150" spc="-40" dirty="0" smtClean="0">
                <a:latin typeface="Arial"/>
                <a:cs typeface="Arial"/>
              </a:rPr>
              <a:t>ren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oung </a:t>
            </a:r>
            <a:r>
              <a:rPr sz="1150" spc="-55" dirty="0" smtClean="0">
                <a:latin typeface="Arial"/>
                <a:cs typeface="Arial"/>
              </a:rPr>
              <a:t>People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40" dirty="0" smtClean="0">
                <a:latin typeface="Arial"/>
                <a:cs typeface="Arial"/>
              </a:rPr>
              <a:t>by no </a:t>
            </a:r>
            <a:r>
              <a:rPr sz="1150" spc="-60" dirty="0" smtClean="0">
                <a:latin typeface="Arial"/>
                <a:cs typeface="Arial"/>
              </a:rPr>
              <a:t>means </a:t>
            </a:r>
            <a:r>
              <a:rPr sz="1150" spc="-40" dirty="0" smtClean="0">
                <a:latin typeface="Arial"/>
                <a:cs typeface="Arial"/>
              </a:rPr>
              <a:t>exhaustive.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a </a:t>
            </a:r>
            <a:r>
              <a:rPr sz="1150" spc="-20" dirty="0" smtClean="0">
                <a:latin typeface="Arial"/>
                <a:cs typeface="Arial"/>
              </a:rPr>
              <a:t>rich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5" dirty="0" smtClean="0">
                <a:latin typeface="Arial"/>
                <a:cs typeface="Arial"/>
              </a:rPr>
              <a:t>important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think b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oadly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20" dirty="0" smtClean="0">
                <a:latin typeface="Arial"/>
                <a:cs typeface="Arial"/>
              </a:rPr>
              <a:t>topics/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experiences.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intended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5" dirty="0" smtClean="0">
                <a:latin typeface="Arial"/>
                <a:cs typeface="Arial"/>
              </a:rPr>
              <a:t>identify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90" dirty="0" smtClean="0">
                <a:latin typeface="Arial"/>
                <a:cs typeface="Arial"/>
              </a:rPr>
              <a:t>Please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5" dirty="0" smtClean="0">
                <a:latin typeface="Arial"/>
                <a:cs typeface="Arial"/>
              </a:rPr>
              <a:t>bullet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5" dirty="0" smtClean="0">
                <a:latin typeface="Arial"/>
                <a:cs typeface="Arial"/>
              </a:rPr>
              <a:t>ticking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5" dirty="0" smtClean="0">
                <a:latin typeface="Arial"/>
                <a:cs typeface="Arial"/>
              </a:rPr>
              <a:t>Red </a:t>
            </a:r>
            <a:r>
              <a:rPr sz="1150" spc="-25" dirty="0" smtClean="0">
                <a:latin typeface="Arial"/>
                <a:cs typeface="Arial"/>
              </a:rPr>
              <a:t>(no </a:t>
            </a:r>
            <a:r>
              <a:rPr sz="1150" spc="-30" dirty="0" smtClean="0">
                <a:latin typeface="Arial"/>
                <a:cs typeface="Arial"/>
              </a:rPr>
              <a:t>confidence), </a:t>
            </a:r>
            <a:r>
              <a:rPr sz="1150" spc="-15" dirty="0" smtClean="0">
                <a:latin typeface="Arial"/>
                <a:cs typeface="Arial"/>
              </a:rPr>
              <a:t>Amber </a:t>
            </a:r>
            <a:r>
              <a:rPr sz="1150" spc="-55" dirty="0" smtClean="0">
                <a:latin typeface="Arial"/>
                <a:cs typeface="Arial"/>
              </a:rPr>
              <a:t>(some </a:t>
            </a:r>
            <a:r>
              <a:rPr sz="1150" spc="-30" dirty="0" smtClean="0">
                <a:latin typeface="Arial"/>
                <a:cs typeface="Arial"/>
              </a:rPr>
              <a:t>confidence) or </a:t>
            </a:r>
            <a:r>
              <a:rPr sz="1150" spc="-55" dirty="0" smtClean="0">
                <a:latin typeface="Arial"/>
                <a:cs typeface="Arial"/>
              </a:rPr>
              <a:t>G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een </a:t>
            </a:r>
            <a:r>
              <a:rPr sz="1150" spc="-15" dirty="0" smtClean="0">
                <a:latin typeface="Arial"/>
                <a:cs typeface="Arial"/>
              </a:rPr>
              <a:t>(confident) </a:t>
            </a:r>
            <a:r>
              <a:rPr sz="1150" spc="-30" dirty="0" smtClean="0">
                <a:latin typeface="Arial"/>
                <a:cs typeface="Arial"/>
              </a:rPr>
              <a:t>columns.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completed in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your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5" dirty="0" smtClean="0">
                <a:latin typeface="Arial"/>
                <a:cs typeface="Arial"/>
              </a:rPr>
              <a:t>baseline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which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5" dirty="0" smtClean="0">
                <a:latin typeface="Arial"/>
                <a:cs typeface="Arial"/>
              </a:rPr>
              <a:t>monitor </a:t>
            </a:r>
            <a:r>
              <a:rPr sz="1150" spc="-20" dirty="0" smtClean="0">
                <a:latin typeface="Arial"/>
                <a:cs typeface="Arial"/>
              </a:rPr>
              <a:t>your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</a:t>
            </a:r>
            <a:r>
              <a:rPr sz="1150" spc="-60" dirty="0" smtClean="0">
                <a:latin typeface="Arial"/>
                <a:cs typeface="Arial"/>
              </a:rPr>
              <a:t> during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placement.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1" name="object 12"/>
          <p:cNvSpPr/>
          <p:nvPr/>
        </p:nvSpPr>
        <p:spPr>
          <a:xfrm>
            <a:off x="0" y="774004"/>
            <a:ext cx="3788966" cy="493293"/>
          </a:xfrm>
          <a:custGeom>
            <a:avLst/>
            <a:gdLst/>
            <a:ahLst/>
            <a:cxnLst/>
            <a:rect l="l" t="t" r="r" b="b"/>
            <a:pathLst>
              <a:path w="3788966" h="493293">
                <a:moveTo>
                  <a:pt x="0" y="493293"/>
                </a:moveTo>
                <a:lnTo>
                  <a:pt x="3622346" y="493064"/>
                </a:lnTo>
                <a:lnTo>
                  <a:pt x="3671952" y="491464"/>
                </a:lnTo>
                <a:lnTo>
                  <a:pt x="3710585" y="487121"/>
                </a:lnTo>
                <a:lnTo>
                  <a:pt x="3750962" y="472462"/>
                </a:lnTo>
                <a:lnTo>
                  <a:pt x="3779194" y="430514"/>
                </a:lnTo>
                <a:lnTo>
                  <a:pt x="3787166" y="376250"/>
                </a:lnTo>
                <a:lnTo>
                  <a:pt x="3788766" y="326644"/>
                </a:lnTo>
                <a:lnTo>
                  <a:pt x="3788966" y="297297"/>
                </a:lnTo>
                <a:lnTo>
                  <a:pt x="3788966" y="195995"/>
                </a:lnTo>
                <a:lnTo>
                  <a:pt x="3788223" y="140388"/>
                </a:lnTo>
                <a:lnTo>
                  <a:pt x="3785423" y="96440"/>
                </a:lnTo>
                <a:lnTo>
                  <a:pt x="3774365" y="49377"/>
                </a:lnTo>
                <a:lnTo>
                  <a:pt x="3739617" y="14630"/>
                </a:lnTo>
                <a:lnTo>
                  <a:pt x="3692554" y="3571"/>
                </a:lnTo>
                <a:lnTo>
                  <a:pt x="3648606" y="77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FECF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2" name="object 11"/>
          <p:cNvGraphicFramePr>
            <a:graphicFrameLocks noGrp="1"/>
          </p:cNvGraphicFramePr>
          <p:nvPr/>
        </p:nvGraphicFramePr>
        <p:xfrm>
          <a:off x="457200" y="3130883"/>
          <a:ext cx="9771250" cy="35700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4"/>
                <a:gridCol w="308539"/>
                <a:gridCol w="308544"/>
              </a:tblGrid>
              <a:tr h="274063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linical Manageme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 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therin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a Diagnosi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Managing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ompl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xi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3004">
                <a:tc>
                  <a:txBody>
                    <a:bodyPr/>
                    <a:lstStyle/>
                    <a:p>
                      <a:pPr marL="65405" marR="184150">
                        <a:lnSpc>
                          <a:spcPct val="1137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</a:t>
                      </a:r>
                      <a:r>
                        <a:rPr sz="1100" i="1" spc="55" dirty="0" smtClean="0">
                          <a:latin typeface="Myriad Pro"/>
                          <a:cs typeface="Myriad Pro"/>
                        </a:rPr>
                        <a:t>(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acu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chronic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ati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and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00" b="1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child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en /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ounger peopl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-70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s p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oblems).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479186">
                <a:tc>
                  <a:txBody>
                    <a:bodyPr/>
                    <a:lstStyle/>
                    <a:p>
                      <a:pPr marL="65405" marR="596265">
                        <a:lnSpc>
                          <a:spcPct val="1087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b="1" spc="-2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MP</a:t>
                      </a:r>
                      <a:r>
                        <a:rPr sz="1150" b="1" spc="-3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OMS – do 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ou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eel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table c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ting a dif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tial diagnosis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or the p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tions bel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w and a f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am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-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k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or fu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ther i</a:t>
                      </a:r>
                      <a:r>
                        <a:rPr sz="1150" b="1" spc="-2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estig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tion?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2370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bdominal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ain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Beh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viou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18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elopme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del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18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ailu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thri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wth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318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omitin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siness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6562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spc="-3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ONDITIONS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26357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hea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mu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ongenita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hea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de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65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Renal/GU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UTI, enu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65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Respi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b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onchiliti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ough/d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spnoea, whee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z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0" y="4807699"/>
            <a:ext cx="45719" cy="269676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7" y="1250665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7" y="1517227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7" y="1783792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7" y="20503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7" y="2316919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7" y="2583482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7" y="2850045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7" y="3116609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7" y="3383172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7" y="36680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7" y="52182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7" y="5498985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7" y="57797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7" y="60605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7" y="63412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31277" y="6622045"/>
            <a:ext cx="45719" cy="45719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9" name="object 19"/>
          <p:cNvGraphicFramePr>
            <a:graphicFrameLocks noGrp="1"/>
          </p:cNvGraphicFramePr>
          <p:nvPr/>
        </p:nvGraphicFramePr>
        <p:xfrm>
          <a:off x="457200" y="637204"/>
          <a:ext cx="9836149" cy="58905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04372"/>
                <a:gridCol w="310593"/>
                <a:gridCol w="310589"/>
                <a:gridCol w="310595"/>
              </a:tblGrid>
              <a:tr h="468377">
                <a:tc>
                  <a:txBody>
                    <a:bodyPr/>
                    <a:lstStyle/>
                    <a:p>
                      <a:pPr marL="65405" marR="184150">
                        <a:lnSpc>
                          <a:spcPct val="1137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</a:t>
                      </a:r>
                      <a:r>
                        <a:rPr sz="1100" i="1" spc="55" dirty="0" smtClean="0">
                          <a:latin typeface="Myriad Pro"/>
                          <a:cs typeface="Myriad Pro"/>
                        </a:rPr>
                        <a:t>(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acu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chronic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ati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and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00" b="1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child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en /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ounger peopl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-70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s p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oblems).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5604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Neu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learning disabili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eb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pals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epilepsy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Health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dep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ession/anxie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ADH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autism, substan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misuse and self harm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etabolic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Diabe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Musculoskeletal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thriti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poor mobili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y/de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ormi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&amp; f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onstip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yloric 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enosi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gast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Derm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ashes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illnes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z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ema,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ound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Haem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leu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aemia and lymphoma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ENT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 bodie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otitis media/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erna, deafness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Neon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eedin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jaundi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poor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eig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gain, stic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461943">
                <a:tc>
                  <a:txBody>
                    <a:bodyPr/>
                    <a:lstStyle/>
                    <a:p>
                      <a:pPr marL="173355" marR="266065">
                        <a:lnSpc>
                          <a:spcPct val="1014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e/Eme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Situ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and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menin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CR ar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 including cho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asthma,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ebrile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vulsion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nition of 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nw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ell chil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anap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ylaxi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poisonin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head inju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burn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non-a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inju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2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TECHNICAL AND ASSESSMENT SKILLS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enepun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CPR, 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elopme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assessme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newborn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oddler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NOR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elopme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miles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vitals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6042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5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with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olleagues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9683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25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10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6968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en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tribution whe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app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opri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un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child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968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espe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and suppo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s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ill 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elopme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anxious pa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968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M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health visi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968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968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of child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 with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968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harma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–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calcul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dosages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child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33226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7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2950</Words>
  <Application>Microsoft Office PowerPoint</Application>
  <PresentationFormat>Custom</PresentationFormat>
  <Paragraphs>382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Super-Condensed</dc:title>
  <cp:lastModifiedBy>stevewa</cp:lastModifiedBy>
  <cp:revision>16</cp:revision>
  <dcterms:created xsi:type="dcterms:W3CDTF">2013-10-31T14:36:19Z</dcterms:created>
  <dcterms:modified xsi:type="dcterms:W3CDTF">2013-12-03T20:28:28Z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2013-02-01T00:00:00Z</vt:filetime>
  </property>
  <property fmtid="{D5CDD505-2E9C-101B-9397-08002B2CF9AE}" pid="3" name="LastSaved">
    <vt:filetime>2013-10-31T00:00:00Z</vt:filetime>
  </property>
</Properties>
</file>