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5" r:id="rId8"/>
    <p:sldId id="276" r:id="rId9"/>
    <p:sldId id="277" r:id="rId10"/>
    <p:sldId id="278" r:id="rId11"/>
    <p:sldId id="279" r:id="rId12"/>
    <p:sldId id="274" r:id="rId13"/>
  </p:sldIdLst>
  <p:sldSz cx="10680700" cy="7569200"/>
  <p:notesSz cx="106807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96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09" y="2346452"/>
            <a:ext cx="9088310" cy="15895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19" y="4238752"/>
            <a:ext cx="7484490" cy="18923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10692003" cy="6955193"/>
          </a:xfrm>
          <a:custGeom>
            <a:avLst/>
            <a:gdLst/>
            <a:ahLst/>
            <a:cxnLst/>
            <a:rect l="l" t="t" r="r" b="b"/>
            <a:pathLst>
              <a:path w="10692003" h="6955193">
                <a:moveTo>
                  <a:pt x="0" y="6955193"/>
                </a:moveTo>
                <a:lnTo>
                  <a:pt x="10692003" y="6955193"/>
                </a:lnTo>
                <a:lnTo>
                  <a:pt x="10692003" y="0"/>
                </a:lnTo>
                <a:lnTo>
                  <a:pt x="0" y="0"/>
                </a:lnTo>
                <a:lnTo>
                  <a:pt x="0" y="6955193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278479"/>
            <a:ext cx="10692003" cy="4281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3432162"/>
            <a:ext cx="10692002" cy="4127842"/>
          </a:xfrm>
          <a:custGeom>
            <a:avLst/>
            <a:gdLst/>
            <a:ahLst/>
            <a:cxnLst/>
            <a:rect l="l" t="t" r="r" b="b"/>
            <a:pathLst>
              <a:path w="10692002" h="4127842">
                <a:moveTo>
                  <a:pt x="0" y="832791"/>
                </a:moveTo>
                <a:lnTo>
                  <a:pt x="0" y="4127842"/>
                </a:lnTo>
                <a:lnTo>
                  <a:pt x="10692002" y="4127842"/>
                </a:lnTo>
                <a:lnTo>
                  <a:pt x="10692002" y="1192177"/>
                </a:lnTo>
                <a:lnTo>
                  <a:pt x="2119920" y="1192177"/>
                </a:lnTo>
                <a:lnTo>
                  <a:pt x="1706729" y="1181395"/>
                </a:lnTo>
                <a:lnTo>
                  <a:pt x="1327196" y="1151043"/>
                </a:lnTo>
                <a:lnTo>
                  <a:pt x="980054" y="1103487"/>
                </a:lnTo>
                <a:lnTo>
                  <a:pt x="664036" y="1041091"/>
                </a:lnTo>
                <a:lnTo>
                  <a:pt x="377876" y="966221"/>
                </a:lnTo>
                <a:lnTo>
                  <a:pt x="120307" y="881241"/>
                </a:lnTo>
                <a:lnTo>
                  <a:pt x="0" y="832791"/>
                </a:lnTo>
              </a:path>
              <a:path w="10692002" h="4127842">
                <a:moveTo>
                  <a:pt x="9365240" y="0"/>
                </a:moveTo>
                <a:lnTo>
                  <a:pt x="8876551" y="7005"/>
                </a:lnTo>
                <a:lnTo>
                  <a:pt x="8365364" y="41583"/>
                </a:lnTo>
                <a:lnTo>
                  <a:pt x="7831958" y="105987"/>
                </a:lnTo>
                <a:lnTo>
                  <a:pt x="7276612" y="202469"/>
                </a:lnTo>
                <a:lnTo>
                  <a:pt x="6699604" y="333282"/>
                </a:lnTo>
                <a:lnTo>
                  <a:pt x="6101214" y="500678"/>
                </a:lnTo>
                <a:lnTo>
                  <a:pt x="4309795" y="932429"/>
                </a:lnTo>
                <a:lnTo>
                  <a:pt x="4042549" y="990757"/>
                </a:lnTo>
                <a:lnTo>
                  <a:pt x="3914829" y="1016782"/>
                </a:lnTo>
                <a:lnTo>
                  <a:pt x="3789922" y="1040788"/>
                </a:lnTo>
                <a:lnTo>
                  <a:pt x="3666983" y="1062832"/>
                </a:lnTo>
                <a:lnTo>
                  <a:pt x="3545171" y="1082970"/>
                </a:lnTo>
                <a:lnTo>
                  <a:pt x="3423643" y="1101256"/>
                </a:lnTo>
                <a:lnTo>
                  <a:pt x="3301556" y="1117748"/>
                </a:lnTo>
                <a:lnTo>
                  <a:pt x="3178069" y="1132501"/>
                </a:lnTo>
                <a:lnTo>
                  <a:pt x="3052338" y="1145571"/>
                </a:lnTo>
                <a:lnTo>
                  <a:pt x="2568034" y="1181024"/>
                </a:lnTo>
                <a:lnTo>
                  <a:pt x="2119920" y="1192177"/>
                </a:lnTo>
                <a:lnTo>
                  <a:pt x="10692002" y="1192177"/>
                </a:lnTo>
                <a:lnTo>
                  <a:pt x="10692002" y="121668"/>
                </a:lnTo>
                <a:lnTo>
                  <a:pt x="10274011" y="59697"/>
                </a:lnTo>
                <a:lnTo>
                  <a:pt x="9831153" y="18314"/>
                </a:lnTo>
                <a:lnTo>
                  <a:pt x="9365240" y="0"/>
                </a:lnTo>
              </a:path>
            </a:pathLst>
          </a:custGeom>
          <a:solidFill>
            <a:srgbClr val="2E5D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020208" y="353649"/>
            <a:ext cx="1220797" cy="1217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6955205"/>
            <a:ext cx="10692003" cy="604799"/>
          </a:xfrm>
          <a:custGeom>
            <a:avLst/>
            <a:gdLst/>
            <a:ahLst/>
            <a:cxnLst/>
            <a:rect l="l" t="t" r="r" b="b"/>
            <a:pathLst>
              <a:path w="10692003" h="604799">
                <a:moveTo>
                  <a:pt x="0" y="604799"/>
                </a:moveTo>
                <a:lnTo>
                  <a:pt x="10692003" y="604799"/>
                </a:lnTo>
                <a:lnTo>
                  <a:pt x="10692003" y="0"/>
                </a:lnTo>
                <a:lnTo>
                  <a:pt x="0" y="0"/>
                </a:lnTo>
                <a:lnTo>
                  <a:pt x="0" y="604799"/>
                </a:lnTo>
                <a:close/>
              </a:path>
            </a:pathLst>
          </a:custGeom>
          <a:solidFill>
            <a:srgbClr val="0021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436262" y="2035060"/>
            <a:ext cx="5967983" cy="4639056"/>
          </a:xfrm>
          <a:custGeom>
            <a:avLst/>
            <a:gdLst/>
            <a:ahLst/>
            <a:cxnLst/>
            <a:rect l="l" t="t" r="r" b="b"/>
            <a:pathLst>
              <a:path w="5967983" h="4639056">
                <a:moveTo>
                  <a:pt x="0" y="0"/>
                </a:moveTo>
                <a:lnTo>
                  <a:pt x="5967983" y="0"/>
                </a:lnTo>
                <a:lnTo>
                  <a:pt x="5967983" y="4639056"/>
                </a:lnTo>
                <a:lnTo>
                  <a:pt x="0" y="46390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374180" y="1900808"/>
            <a:ext cx="1363979" cy="1045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628830" y="2980029"/>
            <a:ext cx="2854667" cy="11087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176001" y="5191201"/>
            <a:ext cx="5760326" cy="112459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0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44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5818" y="913549"/>
            <a:ext cx="9740493" cy="55050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06" y="1740916"/>
            <a:ext cx="962291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0300" y="7169155"/>
            <a:ext cx="2221395" cy="2126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06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8333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portfolio.rcgp.org.uk/login.asp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1" y="584200"/>
            <a:ext cx="10680701" cy="7267575"/>
            <a:chOff x="-1" y="584200"/>
            <a:chExt cx="10680701" cy="7267575"/>
          </a:xfrm>
        </p:grpSpPr>
        <p:sp>
          <p:nvSpPr>
            <p:cNvPr id="9" name="Isosceles Triangle 8"/>
            <p:cNvSpPr/>
            <p:nvPr/>
          </p:nvSpPr>
          <p:spPr>
            <a:xfrm>
              <a:off x="6026150" y="2336800"/>
              <a:ext cx="4425950" cy="3657600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12700"/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bject 2"/>
            <p:cNvSpPr txBox="1"/>
            <p:nvPr/>
          </p:nvSpPr>
          <p:spPr>
            <a:xfrm>
              <a:off x="6635750" y="2870200"/>
              <a:ext cx="3169285" cy="304800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R="0" algn="ctr">
                <a:lnSpc>
                  <a:spcPct val="100000"/>
                </a:lnSpc>
              </a:pPr>
              <a:r>
                <a:rPr sz="255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CSR</a:t>
              </a:r>
              <a:endParaRPr sz="2550" dirty="0">
                <a:solidFill>
                  <a:schemeClr val="bg1"/>
                </a:solidFill>
                <a:latin typeface="Myriad Pro Light"/>
                <a:cs typeface="Myriad Pro Light"/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400"/>
                </a:lnSpc>
                <a:spcBef>
                  <a:spcPts val="32"/>
                </a:spcBef>
              </a:pPr>
              <a:endParaRPr sz="1400" dirty="0">
                <a:solidFill>
                  <a:schemeClr val="bg1"/>
                </a:solidFill>
              </a:endParaRPr>
            </a:p>
            <a:p>
              <a:pPr marL="632460" marR="632460" indent="-635" algn="ctr">
                <a:lnSpc>
                  <a:spcPts val="2140"/>
                </a:lnSpc>
              </a:pPr>
              <a:r>
                <a:rPr sz="2200" spc="-1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CS/</a:t>
              </a:r>
              <a:r>
                <a:rPr sz="2200" spc="-12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T</a:t>
              </a:r>
              <a:r>
                <a:rPr sz="2200" spc="-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r</a:t>
              </a:r>
              <a:r>
                <a:rPr sz="2200" spc="-1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ainee meetings</a:t>
              </a:r>
              <a:r>
                <a:rPr sz="2200" spc="-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a</a:t>
              </a:r>
              <a:r>
                <a:rPr sz="2200" spc="2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200" spc="-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tion</a:t>
              </a:r>
              <a:r>
                <a:rPr sz="2200" spc="-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200" spc="-1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planning</a:t>
              </a: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100"/>
                </a:lnSpc>
                <a:spcBef>
                  <a:spcPts val="18"/>
                </a:spcBef>
              </a:pPr>
              <a:endParaRPr sz="1100" dirty="0">
                <a:solidFill>
                  <a:schemeClr val="bg1"/>
                </a:solidFill>
              </a:endParaRPr>
            </a:p>
            <a:p>
              <a:pPr marL="0" algn="ctr">
                <a:lnSpc>
                  <a:spcPct val="100000"/>
                </a:lnSpc>
              </a:pPr>
              <a:r>
                <a:rPr sz="2350" spc="-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urriculum</a:t>
              </a:r>
              <a:r>
                <a:rPr sz="2350" spc="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350" spc="2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G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uide</a:t>
              </a: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 algn="ctr">
                <a:lnSpc>
                  <a:spcPct val="100000"/>
                </a:lnSpc>
              </a:pPr>
              <a:r>
                <a:rPr sz="2350" spc="-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350" spc="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onfiden</a:t>
              </a:r>
              <a:r>
                <a:rPr sz="2350" spc="-2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e</a:t>
              </a:r>
              <a:r>
                <a:rPr sz="2350" spc="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350" spc="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R</a:t>
              </a:r>
              <a:r>
                <a:rPr sz="2350" spc="-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a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ting</a:t>
              </a:r>
              <a:r>
                <a:rPr sz="2350" spc="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350" spc="2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S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cale</a:t>
              </a:r>
              <a:endParaRPr sz="2350" dirty="0">
                <a:solidFill>
                  <a:schemeClr val="bg1"/>
                </a:solidFill>
                <a:latin typeface="Myriad Pro Light"/>
                <a:cs typeface="Myriad Pro Light"/>
              </a:endParaRPr>
            </a:p>
          </p:txBody>
        </p:sp>
        <p:sp>
          <p:nvSpPr>
            <p:cNvPr id="5" name="object 4"/>
            <p:cNvSpPr txBox="1">
              <a:spLocks/>
            </p:cNvSpPr>
            <p:nvPr/>
          </p:nvSpPr>
          <p:spPr>
            <a:xfrm>
              <a:off x="311150" y="1955800"/>
              <a:ext cx="6858000" cy="762000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0" rIns="0" bIns="0" rtlCol="0">
              <a:noAutofit/>
            </a:bodyPr>
            <a:lstStyle/>
            <a:p>
              <a:pPr marL="1270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Super-Condensed GP Curriculum Guide</a:t>
              </a:r>
            </a:p>
            <a:p>
              <a:pPr marL="12700">
                <a:lnSpc>
                  <a:spcPct val="100000"/>
                </a:lnSpc>
              </a:pPr>
              <a:r>
                <a:rPr lang="en-US" sz="24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                 </a:t>
              </a:r>
              <a:r>
                <a:rPr lang="en-US" sz="12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Courtesy of South East Scotland 2013 </a:t>
              </a:r>
            </a:p>
            <a:p>
              <a:pPr marL="1270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 Light"/>
                <a:cs typeface="Myriad Pro Light"/>
              </a:endParaRPr>
            </a:p>
          </p:txBody>
        </p:sp>
        <p:pic>
          <p:nvPicPr>
            <p:cNvPr id="6" name="Picture 5" descr="C:\Users\sarahda\AppData\Local\Temp\wzd5f6\HE West Midlands\HE West Midlands Col.jp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2550" y="584200"/>
              <a:ext cx="2438400" cy="990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  </a:ext>
              </a:extLst>
            </a:blip>
            <a:stretch>
              <a:fillRect/>
            </a:stretch>
          </p:blipFill>
          <p:spPr>
            <a:xfrm flipH="1">
              <a:off x="-1" y="6680201"/>
              <a:ext cx="10680700" cy="889000"/>
            </a:xfrm>
            <a:prstGeom prst="rect">
              <a:avLst/>
            </a:prstGeom>
            <a:solidFill>
              <a:srgbClr val="E2AE74"/>
            </a:solidFill>
          </p:spPr>
        </p:pic>
        <p:sp>
          <p:nvSpPr>
            <p:cNvPr id="1026" name="Text Box 2"/>
            <p:cNvSpPr txBox="1">
              <a:spLocks noChangeArrowheads="1"/>
            </p:cNvSpPr>
            <p:nvPr/>
          </p:nvSpPr>
          <p:spPr bwMode="auto">
            <a:xfrm>
              <a:off x="6254750" y="6370637"/>
              <a:ext cx="4191001" cy="1198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We are the Local Education and Training Board for the West Midlands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7493000" y="6832600"/>
              <a:ext cx="3187700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www.hee.nhs.uk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letb@westmidlands.nhs.uk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@WestMidsLETB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311150" y="6756400"/>
              <a:ext cx="1816100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Developing people</a:t>
              </a:r>
              <a:b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</a:br>
              <a: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for health and</a:t>
              </a:r>
              <a:b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</a:br>
              <a: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healthcare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34950" y="1193800"/>
              <a:ext cx="72390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91C9"/>
                  </a:solidFill>
                  <a:effectLst/>
                  <a:latin typeface="Cambria" pitchFamily="18" charset="0"/>
                  <a:ea typeface="Cambria" pitchFamily="18" charset="0"/>
                  <a:cs typeface="Frutiger-Bold"/>
                </a:rPr>
                <a:t>SecondaryCare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3893"/>
                  </a:solidFill>
                  <a:effectLst/>
                  <a:latin typeface="Cambria" pitchFamily="18" charset="0"/>
                  <a:ea typeface="Cambria" pitchFamily="18" charset="0"/>
                  <a:cs typeface="Frutiger-Bold"/>
                </a:rPr>
                <a:t>4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E28C05"/>
                  </a:solidFill>
                  <a:effectLst/>
                  <a:latin typeface="Cambria" pitchFamily="18" charset="0"/>
                  <a:ea typeface="Cambria" pitchFamily="18" charset="0"/>
                  <a:cs typeface="Frutiger-Bold"/>
                </a:rPr>
                <a:t>PrimaryCare</a:t>
              </a: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11150" y="3098800"/>
              <a:ext cx="5943600" cy="2209800"/>
            </a:xfrm>
            <a:prstGeom prst="roundRect">
              <a:avLst/>
            </a:prstGeom>
            <a:solidFill>
              <a:srgbClr val="A0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85445">
                <a:lnSpc>
                  <a:spcPct val="100000"/>
                </a:lnSpc>
                <a:buFont typeface="Arial" pitchFamily="34" charset="0"/>
                <a:buChar char="•"/>
              </a:pPr>
              <a:r>
                <a:rPr lang="en-US" sz="2800" spc="-18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spc="-70" dirty="0" smtClean="0">
                  <a:solidFill>
                    <a:srgbClr val="FFFFFF"/>
                  </a:solidFill>
                  <a:latin typeface="Arial"/>
                  <a:cs typeface="Arial"/>
                </a:rPr>
                <a:t>Ophthalmology</a:t>
              </a:r>
              <a:endParaRPr lang="en-US" sz="2800" dirty="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Ophthalmology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9923081" y="4685157"/>
            <a:ext cx="12" cy="280758"/>
          </a:xfrm>
          <a:custGeom>
            <a:avLst/>
            <a:gdLst/>
            <a:ahLst/>
            <a:cxnLst/>
            <a:rect l="l" t="t" r="r" b="b"/>
            <a:pathLst>
              <a:path w="12" h="280758">
                <a:moveTo>
                  <a:pt x="12" y="0"/>
                </a:moveTo>
                <a:lnTo>
                  <a:pt x="0" y="280758"/>
                </a:lnTo>
                <a:lnTo>
                  <a:pt x="12" y="0"/>
                </a:lnTo>
                <a:close/>
              </a:path>
            </a:pathLst>
          </a:custGeom>
          <a:solidFill>
            <a:srgbClr val="CAD1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142576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170652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198729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226806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254882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282958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369185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397262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425339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509568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8" y="537645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8" y="565721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31278" y="593797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31278" y="621874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7" name="object 17"/>
          <p:cNvGraphicFramePr>
            <a:graphicFrameLocks noGrp="1"/>
          </p:cNvGraphicFramePr>
          <p:nvPr/>
        </p:nvGraphicFramePr>
        <p:xfrm>
          <a:off x="457200" y="709205"/>
          <a:ext cx="9771251" cy="565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4"/>
                <a:gridCol w="308543"/>
                <a:gridCol w="308541"/>
                <a:gridCol w="308543"/>
              </a:tblGrid>
              <a:tr h="280764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ommuni</a:t>
                      </a:r>
                      <a:r>
                        <a:rPr sz="11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y Orie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tion/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b="1" spc="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tising 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olistically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286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about add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essing issues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ela</a:t>
                      </a:r>
                      <a:r>
                        <a:rPr sz="11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1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and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25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dinating the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se</a:t>
                      </a:r>
                      <a:r>
                        <a:rPr sz="1100" i="1" spc="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es?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ommuni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optician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ist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of pa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tial sig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or blindness – when and h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 and the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ole of specialist social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orkers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DVLA -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eness of 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estri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 on those with 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onditions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RNI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B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social se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ids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 vision, h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can 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eness of the social and ps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cholo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ical impa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oblems on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their depende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and empl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er/abili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Mai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taining an 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thical 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pp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oach/Medi</a:t>
                      </a:r>
                      <a:r>
                        <a:rPr sz="11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olegal issues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0739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about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our 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wledge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issues and 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 apply the theories in p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e?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Driving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egul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h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app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oach the issue of a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tinuing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dri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whe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inapp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opri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pp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eci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of the balan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th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xists be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een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espe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 the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85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 au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and public sa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ossible issues arising f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tioning of either se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or in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escribing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Mai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taining </a:t>
                      </a:r>
                      <a:r>
                        <a:rPr sz="1100" b="1" spc="-3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spc="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orman</a:t>
                      </a:r>
                      <a:r>
                        <a:rPr sz="11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e/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earning and</a:t>
                      </a:r>
                      <a:r>
                        <a:rPr sz="1100" b="1" spc="-4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9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eaching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6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with unde</a:t>
                      </a:r>
                      <a:r>
                        <a:rPr sz="1100" i="1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ta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ing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wing?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udit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Si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nifica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Dr as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eacher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eadership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Ophthalmology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460375" y="712381"/>
            <a:ext cx="9771253" cy="307619"/>
          </a:xfrm>
          <a:custGeom>
            <a:avLst/>
            <a:gdLst/>
            <a:ahLst/>
            <a:cxnLst/>
            <a:rect l="l" t="t" r="r" b="b"/>
            <a:pathLst>
              <a:path w="9771253" h="307619">
                <a:moveTo>
                  <a:pt x="0" y="0"/>
                </a:moveTo>
                <a:lnTo>
                  <a:pt x="9771253" y="0"/>
                </a:lnTo>
                <a:lnTo>
                  <a:pt x="9771253" y="307619"/>
                </a:lnTo>
                <a:lnTo>
                  <a:pt x="0" y="307619"/>
                </a:lnTo>
                <a:lnTo>
                  <a:pt x="0" y="0"/>
                </a:lnTo>
                <a:close/>
              </a:path>
            </a:pathLst>
          </a:custGeom>
          <a:solidFill>
            <a:srgbClr val="BBD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457200" y="712380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457200" y="1020004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457200" y="6700917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460375" y="715560"/>
            <a:ext cx="0" cy="5982181"/>
          </a:xfrm>
          <a:custGeom>
            <a:avLst/>
            <a:gdLst/>
            <a:ahLst/>
            <a:cxnLst/>
            <a:rect l="l" t="t" r="r" b="b"/>
            <a:pathLst>
              <a:path h="5982181">
                <a:moveTo>
                  <a:pt x="0" y="0"/>
                </a:moveTo>
                <a:lnTo>
                  <a:pt x="0" y="598218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10231625" y="715560"/>
            <a:ext cx="0" cy="5982181"/>
          </a:xfrm>
          <a:custGeom>
            <a:avLst/>
            <a:gdLst/>
            <a:ahLst/>
            <a:cxnLst/>
            <a:rect l="l" t="t" r="r" b="b"/>
            <a:pathLst>
              <a:path h="5982181">
                <a:moveTo>
                  <a:pt x="0" y="0"/>
                </a:moveTo>
                <a:lnTo>
                  <a:pt x="0" y="598218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516255" y="773064"/>
            <a:ext cx="9531350" cy="869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F62"/>
                </a:solidFill>
                <a:latin typeface="Myriad Pro"/>
                <a:cs typeface="Myriad Pro"/>
              </a:rPr>
              <a:t>Summa</a:t>
            </a:r>
            <a:r>
              <a:rPr sz="1200" b="1" spc="20" dirty="0" smtClean="0">
                <a:solidFill>
                  <a:srgbClr val="002F62"/>
                </a:solidFill>
                <a:latin typeface="Myriad Pro"/>
                <a:cs typeface="Myriad Pro"/>
              </a:rPr>
              <a:t>r</a:t>
            </a:r>
            <a:r>
              <a:rPr sz="1200" b="1" spc="0" dirty="0" smtClean="0">
                <a:solidFill>
                  <a:srgbClr val="002F62"/>
                </a:solidFill>
                <a:latin typeface="Myriad Pro"/>
                <a:cs typeface="Myriad Pro"/>
              </a:rPr>
              <a:t>y of </a:t>
            </a:r>
            <a:r>
              <a:rPr sz="1200" b="1" spc="-15" dirty="0" smtClean="0">
                <a:solidFill>
                  <a:srgbClr val="002F62"/>
                </a:solidFill>
                <a:latin typeface="Myriad Pro"/>
                <a:cs typeface="Myriad Pro"/>
              </a:rPr>
              <a:t>L</a:t>
            </a:r>
            <a:r>
              <a:rPr sz="1200" b="1" spc="0" dirty="0" smtClean="0">
                <a:solidFill>
                  <a:srgbClr val="002F62"/>
                </a:solidFill>
                <a:latin typeface="Myriad Pro"/>
                <a:cs typeface="Myriad Pro"/>
              </a:rPr>
              <a:t>earning </a:t>
            </a:r>
            <a:r>
              <a:rPr sz="1200" b="1" spc="110" dirty="0" smtClean="0">
                <a:solidFill>
                  <a:srgbClr val="002F62"/>
                </a:solidFill>
                <a:latin typeface="Myriad Pro"/>
                <a:cs typeface="Myriad Pro"/>
              </a:rPr>
              <a:t>n</a:t>
            </a:r>
            <a:r>
              <a:rPr sz="1200" b="1" spc="0" dirty="0" smtClean="0">
                <a:solidFill>
                  <a:srgbClr val="002F62"/>
                </a:solidFill>
                <a:latin typeface="Myriad Pro"/>
                <a:cs typeface="Myriad Pro"/>
              </a:rPr>
              <a:t>eeds/</a:t>
            </a:r>
            <a:r>
              <a:rPr sz="1200" b="1" spc="-55" dirty="0" smtClean="0">
                <a:solidFill>
                  <a:srgbClr val="002F62"/>
                </a:solidFill>
                <a:latin typeface="Myriad Pro"/>
                <a:cs typeface="Myriad Pro"/>
              </a:rPr>
              <a:t>p</a:t>
            </a:r>
            <a:r>
              <a:rPr sz="1200" b="1" spc="0" dirty="0" smtClean="0">
                <a:solidFill>
                  <a:srgbClr val="002F62"/>
                </a:solidFill>
                <a:latin typeface="Myriad Pro"/>
                <a:cs typeface="Myriad Pro"/>
              </a:rPr>
              <a:t>oi</a:t>
            </a:r>
            <a:r>
              <a:rPr sz="1200" b="1" spc="-10" dirty="0" smtClean="0">
                <a:solidFill>
                  <a:srgbClr val="002F62"/>
                </a:solidFill>
                <a:latin typeface="Myriad Pro"/>
                <a:cs typeface="Myriad Pro"/>
              </a:rPr>
              <a:t>n</a:t>
            </a:r>
            <a:r>
              <a:rPr sz="1200" b="1" spc="0" dirty="0" smtClean="0">
                <a:solidFill>
                  <a:srgbClr val="002F62"/>
                </a:solidFill>
                <a:latin typeface="Myriad Pro"/>
                <a:cs typeface="Myriad Pro"/>
              </a:rPr>
              <a:t>ts </a:t>
            </a:r>
            <a:r>
              <a:rPr sz="1200" b="1" spc="-15" dirty="0" smtClean="0">
                <a:solidFill>
                  <a:srgbClr val="002F62"/>
                </a:solidFill>
                <a:latin typeface="Myriad Pro"/>
                <a:cs typeface="Myriad Pro"/>
              </a:rPr>
              <a:t>f</a:t>
            </a:r>
            <a:r>
              <a:rPr sz="1200" b="1" spc="0" dirty="0" smtClean="0">
                <a:solidFill>
                  <a:srgbClr val="002F62"/>
                </a:solidFill>
                <a:latin typeface="Myriad Pro"/>
                <a:cs typeface="Myriad Pro"/>
              </a:rPr>
              <a:t>or </a:t>
            </a:r>
            <a:r>
              <a:rPr sz="1200" b="1" spc="130" dirty="0" smtClean="0">
                <a:solidFill>
                  <a:srgbClr val="002F62"/>
                </a:solidFill>
                <a:latin typeface="Myriad Pro"/>
                <a:cs typeface="Myriad Pro"/>
              </a:rPr>
              <a:t>a</a:t>
            </a:r>
            <a:r>
              <a:rPr sz="1200" b="1" spc="15" dirty="0" smtClean="0">
                <a:solidFill>
                  <a:srgbClr val="002F62"/>
                </a:solidFill>
                <a:latin typeface="Myriad Pro"/>
                <a:cs typeface="Myriad Pro"/>
              </a:rPr>
              <a:t>c</a:t>
            </a:r>
            <a:r>
              <a:rPr sz="1200" b="1" spc="0" dirty="0" smtClean="0">
                <a:solidFill>
                  <a:srgbClr val="002F62"/>
                </a:solidFill>
                <a:latin typeface="Myriad Pro"/>
                <a:cs typeface="Myriad Pro"/>
              </a:rPr>
              <a:t>tion</a:t>
            </a:r>
            <a:endParaRPr sz="1200">
              <a:latin typeface="Myriad Pro"/>
              <a:cs typeface="Myriad Pro"/>
            </a:endParaRPr>
          </a:p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15875" marR="12700">
              <a:lnSpc>
                <a:spcPct val="104200"/>
              </a:lnSpc>
            </a:pPr>
            <a:r>
              <a:rPr sz="1200" i="1" spc="-35" dirty="0" smtClean="0">
                <a:latin typeface="Myriad Pro"/>
                <a:cs typeface="Myriad Pro"/>
              </a:rPr>
              <a:t>L</a:t>
            </a:r>
            <a:r>
              <a:rPr sz="1200" i="1" spc="0" dirty="0" smtClean="0">
                <a:latin typeface="Myriad Pro"/>
                <a:cs typeface="Myriad Pro"/>
              </a:rPr>
              <a:t>oo</a:t>
            </a:r>
            <a:r>
              <a:rPr sz="1200" i="1" spc="5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ing at the 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eas ab</a:t>
            </a:r>
            <a:r>
              <a:rPr sz="1200" i="1" spc="-10" dirty="0" smtClean="0">
                <a:latin typeface="Myriad Pro"/>
                <a:cs typeface="Myriad Pro"/>
              </a:rPr>
              <a:t>ov</a:t>
            </a:r>
            <a:r>
              <a:rPr sz="1200" i="1" spc="0" dirty="0" smtClean="0">
                <a:latin typeface="Myriad Pro"/>
                <a:cs typeface="Myriad Pro"/>
              </a:rPr>
              <a:t>e which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ha</a:t>
            </a:r>
            <a:r>
              <a:rPr sz="1200" i="1" spc="-10" dirty="0" smtClean="0">
                <a:latin typeface="Myriad Pro"/>
                <a:cs typeface="Myriad Pro"/>
              </a:rPr>
              <a:t>v</a:t>
            </a:r>
            <a:r>
              <a:rPr sz="1200" i="1" spc="0" dirty="0" smtClean="0">
                <a:latin typeface="Myriad Pro"/>
                <a:cs typeface="Myriad Pro"/>
              </a:rPr>
              <a:t>e mar</a:t>
            </a:r>
            <a:r>
              <a:rPr sz="1200" i="1" spc="-20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ed amber or 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</a:t>
            </a:r>
            <a:r>
              <a:rPr sz="1200" i="1" spc="-20" dirty="0" smtClean="0">
                <a:latin typeface="Myriad Pro"/>
                <a:cs typeface="Myriad Pro"/>
              </a:rPr>
              <a:t>d</a:t>
            </a:r>
            <a:r>
              <a:rPr sz="1200" i="1" spc="0" dirty="0" smtClean="0">
                <a:latin typeface="Myriad Pro"/>
                <a:cs typeface="Myriad Pro"/>
              </a:rPr>
              <a:t>, ma</a:t>
            </a:r>
            <a:r>
              <a:rPr sz="1200" i="1" spc="-20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e a no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e of sp</a:t>
            </a:r>
            <a:r>
              <a:rPr sz="1200" i="1" spc="-5" dirty="0" smtClean="0">
                <a:latin typeface="Myriad Pro"/>
                <a:cs typeface="Myriad Pro"/>
              </a:rPr>
              <a:t>ecific learning needs t</a:t>
            </a:r>
            <a:r>
              <a:rPr sz="1200" i="1" spc="0" dirty="0" smtClean="0">
                <a:latin typeface="Myriad Pro"/>
                <a:cs typeface="Myriad Pro"/>
              </a:rPr>
              <a:t>o ta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get during this post and h</a:t>
            </a:r>
            <a:r>
              <a:rPr sz="1200" i="1" spc="-10" dirty="0" smtClean="0">
                <a:latin typeface="Myriad Pro"/>
                <a:cs typeface="Myriad Pro"/>
              </a:rPr>
              <a:t>o</a:t>
            </a:r>
            <a:r>
              <a:rPr sz="1200" i="1" spc="0" dirty="0" smtClean="0">
                <a:latin typeface="Myriad Pro"/>
                <a:cs typeface="Myriad Pro"/>
              </a:rPr>
              <a:t>w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might achie</a:t>
            </a:r>
            <a:r>
              <a:rPr sz="1200" i="1" spc="-10" dirty="0" smtClean="0">
                <a:latin typeface="Myriad Pro"/>
                <a:cs typeface="Myriad Pro"/>
              </a:rPr>
              <a:t>v</a:t>
            </a:r>
            <a:r>
              <a:rPr sz="1200" i="1" spc="0" dirty="0" smtClean="0">
                <a:latin typeface="Myriad Pro"/>
                <a:cs typeface="Myriad Pro"/>
              </a:rPr>
              <a:t>e these (including th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o</a:t>
            </a:r>
            <a:r>
              <a:rPr sz="1200" i="1" spc="-5" dirty="0" smtClean="0">
                <a:latin typeface="Myriad Pro"/>
                <a:cs typeface="Myriad Pro"/>
              </a:rPr>
              <a:t>u</a:t>
            </a:r>
            <a:r>
              <a:rPr sz="1200" i="1" spc="0" dirty="0" smtClean="0">
                <a:latin typeface="Myriad Pro"/>
                <a:cs typeface="Myriad Pro"/>
              </a:rPr>
              <a:t>gh outpatient clini</a:t>
            </a:r>
            <a:r>
              <a:rPr sz="1200" i="1" spc="-15" dirty="0" smtClean="0">
                <a:latin typeface="Myriad Pro"/>
                <a:cs typeface="Myriad Pro"/>
              </a:rPr>
              <a:t>c</a:t>
            </a:r>
            <a:r>
              <a:rPr sz="1200" i="1" spc="0" dirty="0" smtClean="0">
                <a:latin typeface="Myriad Pro"/>
                <a:cs typeface="Myriad Pro"/>
              </a:rPr>
              <a:t>, home visit</a:t>
            </a:r>
            <a:r>
              <a:rPr sz="1200" i="1" spc="-15" dirty="0" smtClean="0">
                <a:latin typeface="Myriad Pro"/>
                <a:cs typeface="Myriad Pro"/>
              </a:rPr>
              <a:t>s</a:t>
            </a:r>
            <a:r>
              <a:rPr sz="1200" i="1" spc="0" dirty="0" smtClean="0">
                <a:latin typeface="Myriad Pro"/>
                <a:cs typeface="Myriad Pro"/>
              </a:rPr>
              <a:t>, hospital at night e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c). </a:t>
            </a:r>
            <a:r>
              <a:rPr sz="1200" i="1" spc="5" dirty="0" smtClean="0">
                <a:latin typeface="Myriad Pro"/>
                <a:cs typeface="Myriad Pro"/>
              </a:rPr>
              <a:t>I</a:t>
            </a:r>
            <a:r>
              <a:rPr sz="1200" i="1" spc="0" dirty="0" smtClean="0">
                <a:latin typeface="Myriad Pro"/>
                <a:cs typeface="Myriad Pro"/>
              </a:rPr>
              <a:t>f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 unsu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 h</a:t>
            </a:r>
            <a:r>
              <a:rPr sz="1200" i="1" spc="-10" dirty="0" smtClean="0">
                <a:latin typeface="Myriad Pro"/>
                <a:cs typeface="Myriad Pro"/>
              </a:rPr>
              <a:t>o</a:t>
            </a:r>
            <a:r>
              <a:rPr sz="1200" i="1" spc="0" dirty="0" smtClean="0">
                <a:latin typeface="Myriad Pro"/>
                <a:cs typeface="Myriad Pro"/>
              </a:rPr>
              <a:t>w best 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o meet these needs discuss this with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our Clini</a:t>
            </a:r>
            <a:r>
              <a:rPr sz="1200" i="1" spc="-20" dirty="0" smtClean="0">
                <a:latin typeface="Myriad Pro"/>
                <a:cs typeface="Myriad Pro"/>
              </a:rPr>
              <a:t>c</a:t>
            </a:r>
            <a:r>
              <a:rPr sz="1200" i="1" spc="0" dirty="0" smtClean="0">
                <a:latin typeface="Myriad Pro"/>
                <a:cs typeface="Myriad Pro"/>
              </a:rPr>
              <a:t>al Supe</a:t>
            </a:r>
            <a:r>
              <a:rPr sz="1200" i="1" spc="2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viso</a:t>
            </a:r>
            <a:r>
              <a:rPr sz="1200" i="1" spc="-45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.</a:t>
            </a:r>
            <a:endParaRPr sz="12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</a:t>
            </a:r>
            <a:r>
              <a:rPr kumimoji="0" lang="en-US" sz="1100" b="1" i="0" u="none" strike="noStrike" cap="none" normalizeH="0" baseline="0" dirty="0" err="1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WestMidsLETB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DD49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Ophthalmology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2670175" y="3322935"/>
            <a:ext cx="534035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www.hee.nhs.uk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letb@westmidlands.nhs.uk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@</a:t>
            </a:r>
            <a:r>
              <a:rPr lang="en-US" b="1" dirty="0" err="1" smtClean="0">
                <a:solidFill>
                  <a:srgbClr val="FDD491"/>
                </a:solidFill>
                <a:latin typeface="Arial" pitchFamily="34" charset="0"/>
              </a:rPr>
              <a:t>WestMidsLETB</a:t>
            </a:r>
            <a:endParaRPr lang="en-US" dirty="0"/>
          </a:p>
        </p:txBody>
      </p:sp>
      <p:pic>
        <p:nvPicPr>
          <p:cNvPr id="13" name="Picture 12" descr="C:\Users\sarahda\AppData\Local\Temp\wzd5f6\HE West Midlands\HE West Midlands Col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016750" y="584200"/>
            <a:ext cx="3124200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Ophthalmology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0" y="774006"/>
            <a:ext cx="2699787" cy="594410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 txBox="1"/>
          <p:nvPr/>
        </p:nvSpPr>
        <p:spPr>
          <a:xfrm>
            <a:off x="444500" y="807454"/>
            <a:ext cx="4513580" cy="2212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-35" dirty="0" smtClean="0">
                <a:solidFill>
                  <a:srgbClr val="003060"/>
                </a:solidFill>
                <a:latin typeface="Myriad Pro"/>
                <a:cs typeface="Myriad Pro"/>
              </a:rPr>
              <a:t>I</a:t>
            </a:r>
            <a:r>
              <a:rPr sz="3000" spc="-75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3000" spc="-9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odu</a:t>
            </a:r>
            <a:r>
              <a:rPr sz="3000" spc="-25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tio</a:t>
            </a:r>
            <a:r>
              <a:rPr sz="3000" spc="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endParaRPr sz="3000" dirty="0">
              <a:latin typeface="Myriad Pro"/>
              <a:cs typeface="Myriad Pro"/>
            </a:endParaRPr>
          </a:p>
          <a:p>
            <a:pPr>
              <a:lnSpc>
                <a:spcPts val="500"/>
              </a:lnSpc>
              <a:spcBef>
                <a:spcPts val="4"/>
              </a:spcBef>
            </a:pPr>
            <a:endParaRPr sz="5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1400" spc="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a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tionale</a:t>
            </a:r>
            <a:endParaRPr sz="1400" dirty="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 dirty="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60" dirty="0" smtClean="0">
                <a:latin typeface="Arial"/>
                <a:cs typeface="Arial"/>
              </a:rPr>
              <a:t>Super </a:t>
            </a:r>
            <a:r>
              <a:rPr sz="1150" spc="-40" dirty="0" smtClean="0">
                <a:latin typeface="Arial"/>
                <a:cs typeface="Arial"/>
              </a:rPr>
              <a:t>Condensed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40" dirty="0" smtClean="0">
                <a:latin typeface="Arial"/>
                <a:cs typeface="Arial"/>
              </a:rPr>
              <a:t>been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eated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40" dirty="0" smtClean="0">
                <a:latin typeface="Arial"/>
                <a:cs typeface="Arial"/>
              </a:rPr>
              <a:t>package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0" dirty="0" smtClean="0">
                <a:latin typeface="Arial"/>
                <a:cs typeface="Arial"/>
              </a:rPr>
              <a:t>used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10" dirty="0" smtClean="0">
                <a:latin typeface="Arial"/>
                <a:cs typeface="Arial"/>
              </a:rPr>
              <a:t>both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50" dirty="0" smtClean="0">
                <a:latin typeface="Arial"/>
                <a:cs typeface="Arial"/>
              </a:rPr>
              <a:t>Specialty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50" dirty="0" smtClean="0">
                <a:latin typeface="Arial"/>
                <a:cs typeface="Arial"/>
              </a:rPr>
              <a:t>rainees in o</a:t>
            </a:r>
            <a:r>
              <a:rPr sz="1150" spc="-25" dirty="0" smtClean="0">
                <a:latin typeface="Arial"/>
                <a:cs typeface="Arial"/>
              </a:rPr>
              <a:t>rder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support </a:t>
            </a:r>
            <a:r>
              <a:rPr sz="1150" spc="-20" dirty="0" smtClean="0">
                <a:latin typeface="Arial"/>
                <a:cs typeface="Arial"/>
              </a:rPr>
              <a:t>hospital </a:t>
            </a:r>
            <a:r>
              <a:rPr sz="1150" spc="-15" dirty="0" smtClean="0">
                <a:latin typeface="Arial"/>
                <a:cs typeface="Arial"/>
              </a:rPr>
              <a:t>units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0" dirty="0" smtClean="0">
                <a:latin typeface="Arial"/>
                <a:cs typeface="Arial"/>
              </a:rPr>
              <a:t>attached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60" dirty="0" smtClean="0">
                <a:latin typeface="Arial"/>
                <a:cs typeface="Arial"/>
              </a:rPr>
              <a:t>Supervisors </a:t>
            </a:r>
            <a:r>
              <a:rPr sz="1150" spc="-30" dirty="0" smtClean="0">
                <a:latin typeface="Arial"/>
                <a:cs typeface="Arial"/>
              </a:rPr>
              <a:t>deliver</a:t>
            </a:r>
            <a:r>
              <a:rPr sz="1150" spc="-35" dirty="0" smtClean="0">
                <a:latin typeface="Arial"/>
                <a:cs typeface="Arial"/>
              </a:rPr>
              <a:t> an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40" dirty="0" smtClean="0">
                <a:latin typeface="Arial"/>
                <a:cs typeface="Arial"/>
              </a:rPr>
              <a:t>experience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highest </a:t>
            </a:r>
            <a:r>
              <a:rPr sz="1150" spc="-10" dirty="0" smtClean="0">
                <a:latin typeface="Arial"/>
                <a:cs typeface="Arial"/>
              </a:rPr>
              <a:t>quality </a:t>
            </a:r>
            <a:r>
              <a:rPr sz="1150" spc="-35" dirty="0" smtClean="0">
                <a:latin typeface="Arial"/>
                <a:cs typeface="Arial"/>
              </a:rPr>
              <a:t>feasible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20" dirty="0" smtClean="0">
                <a:latin typeface="Arial"/>
                <a:cs typeface="Arial"/>
              </a:rPr>
              <a:t>trainee, thus imp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oving </a:t>
            </a:r>
            <a:r>
              <a:rPr sz="1150" spc="-45" dirty="0" smtClean="0">
                <a:latin typeface="Arial"/>
                <a:cs typeface="Arial"/>
              </a:rPr>
              <a:t>consistency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roach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outcome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5" dirty="0" smtClean="0">
                <a:latin typeface="Arial"/>
                <a:cs typeface="Arial"/>
              </a:rPr>
              <a:t>oughout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egion.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14" name="object 4"/>
          <p:cNvSpPr txBox="1"/>
          <p:nvPr/>
        </p:nvSpPr>
        <p:spPr>
          <a:xfrm>
            <a:off x="444500" y="3227115"/>
            <a:ext cx="4649470" cy="2008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</a:t>
            </a:r>
            <a:r>
              <a:rPr sz="1400" spc="-2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onfiden</a:t>
            </a:r>
            <a:r>
              <a:rPr sz="1400" spc="-2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e </a:t>
            </a:r>
            <a:r>
              <a:rPr sz="1400" spc="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a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ting </a:t>
            </a:r>
            <a:r>
              <a:rPr sz="1400" spc="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S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cale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5" dirty="0" smtClean="0">
                <a:latin typeface="Arial"/>
                <a:cs typeface="Arial"/>
              </a:rPr>
              <a:t>rating </a:t>
            </a:r>
            <a:r>
              <a:rPr sz="1150" spc="-15" dirty="0" smtClean="0">
                <a:latin typeface="Arial"/>
                <a:cs typeface="Arial"/>
              </a:rPr>
              <a:t>document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35" dirty="0" smtClean="0">
                <a:latin typeface="Arial"/>
                <a:cs typeface="Arial"/>
              </a:rPr>
              <a:t>designed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70" dirty="0" smtClean="0">
                <a:latin typeface="Arial"/>
                <a:cs typeface="Arial"/>
              </a:rPr>
              <a:t>use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p</a:t>
            </a:r>
            <a:r>
              <a:rPr sz="1150" spc="-25" dirty="0" smtClean="0">
                <a:latin typeface="Arial"/>
                <a:cs typeface="Arial"/>
              </a:rPr>
              <a:t>reparing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first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90" dirty="0" smtClean="0">
                <a:latin typeface="Arial"/>
                <a:cs typeface="Arial"/>
              </a:rPr>
              <a:t>CS. </a:t>
            </a:r>
            <a:r>
              <a:rPr sz="1150" spc="5" dirty="0" smtClean="0">
                <a:latin typeface="Arial"/>
                <a:cs typeface="Arial"/>
              </a:rPr>
              <a:t>Although </a:t>
            </a:r>
            <a:r>
              <a:rPr sz="1150" spc="15" dirty="0" smtClean="0">
                <a:latin typeface="Arial"/>
                <a:cs typeface="Arial"/>
              </a:rPr>
              <a:t>not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exhaustive, </a:t>
            </a:r>
            <a:r>
              <a:rPr sz="1150" spc="30" dirty="0" smtClean="0">
                <a:latin typeface="Arial"/>
                <a:cs typeface="Arial"/>
              </a:rPr>
              <a:t>it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0" dirty="0" smtClean="0">
                <a:latin typeface="Arial"/>
                <a:cs typeface="Arial"/>
              </a:rPr>
              <a:t>list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20" dirty="0" smtClean="0">
                <a:latin typeface="Arial"/>
                <a:cs typeface="Arial"/>
              </a:rPr>
              <a:t>conditions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5" dirty="0" smtClean="0">
                <a:latin typeface="Arial"/>
                <a:cs typeface="Arial"/>
              </a:rPr>
              <a:t>pertinent </a:t>
            </a:r>
            <a:r>
              <a:rPr sz="1150" spc="25" dirty="0" smtClean="0">
                <a:latin typeface="Arial"/>
                <a:cs typeface="Arial"/>
              </a:rPr>
              <a:t>to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specialt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equiring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rate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confidence in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</a:t>
            </a:r>
            <a:r>
              <a:rPr sz="1150" spc="-4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start </a:t>
            </a:r>
            <a:r>
              <a:rPr sz="1150" spc="-35" dirty="0" smtClean="0">
                <a:latin typeface="Arial"/>
                <a:cs typeface="Arial"/>
              </a:rPr>
              <a:t>(and </a:t>
            </a:r>
            <a:r>
              <a:rPr sz="1150" spc="-45" dirty="0" smtClean="0">
                <a:latin typeface="Arial"/>
                <a:cs typeface="Arial"/>
              </a:rPr>
              <a:t>possibly </a:t>
            </a:r>
            <a:r>
              <a:rPr sz="1150" spc="-15" dirty="0" smtClean="0">
                <a:latin typeface="Arial"/>
                <a:cs typeface="Arial"/>
              </a:rPr>
              <a:t>middle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35" dirty="0" smtClean="0">
                <a:latin typeface="Arial"/>
                <a:cs typeface="Arial"/>
              </a:rPr>
              <a:t>end)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 A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" dirty="0" smtClean="0">
                <a:latin typeface="Arial"/>
                <a:cs typeface="Arial"/>
              </a:rPr>
              <a:t>identified,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0" dirty="0" smtClean="0">
                <a:latin typeface="Arial"/>
                <a:cs typeface="Arial"/>
              </a:rPr>
              <a:t>discussion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omoted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ound </a:t>
            </a:r>
            <a:r>
              <a:rPr sz="1150" spc="-40" dirty="0" smtClean="0">
                <a:latin typeface="Arial"/>
                <a:cs typeface="Arial"/>
              </a:rPr>
              <a:t>these</a:t>
            </a:r>
            <a:endParaRPr sz="1150">
              <a:latin typeface="Arial"/>
              <a:cs typeface="Arial"/>
            </a:endParaRPr>
          </a:p>
          <a:p>
            <a:pPr marL="12700" marR="40005" algn="just">
              <a:lnSpc>
                <a:spcPct val="108700"/>
              </a:lnSpc>
            </a:pP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first </a:t>
            </a:r>
            <a:r>
              <a:rPr sz="1150" spc="-130" dirty="0" smtClean="0">
                <a:latin typeface="Arial"/>
                <a:cs typeface="Arial"/>
              </a:rPr>
              <a:t>CS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eby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oviding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5" dirty="0" smtClean="0">
                <a:latin typeface="Arial"/>
                <a:cs typeface="Arial"/>
              </a:rPr>
              <a:t>platform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" dirty="0" smtClean="0">
                <a:latin typeface="Arial"/>
                <a:cs typeface="Arial"/>
              </a:rPr>
              <a:t>negotiating </a:t>
            </a:r>
            <a:r>
              <a:rPr sz="1150" spc="20" dirty="0" smtClean="0">
                <a:latin typeface="Arial"/>
                <a:cs typeface="Arial"/>
              </a:rPr>
              <a:t>how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-20" dirty="0" smtClean="0">
                <a:latin typeface="Arial"/>
                <a:cs typeface="Arial"/>
              </a:rPr>
              <a:t>could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met in the </a:t>
            </a:r>
            <a:r>
              <a:rPr sz="1150" spc="-15" dirty="0" smtClean="0">
                <a:latin typeface="Arial"/>
                <a:cs typeface="Arial"/>
              </a:rPr>
              <a:t>post.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55" dirty="0" smtClean="0">
                <a:latin typeface="Arial"/>
                <a:cs typeface="Arial"/>
              </a:rPr>
              <a:t>also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70" dirty="0" smtClean="0">
                <a:latin typeface="Arial"/>
                <a:cs typeface="Arial"/>
              </a:rPr>
              <a:t>space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document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points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20" dirty="0" smtClean="0">
                <a:latin typeface="Arial"/>
                <a:cs typeface="Arial"/>
              </a:rPr>
              <a:t>action which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ded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5" dirty="0" smtClean="0">
                <a:latin typeface="Arial"/>
                <a:cs typeface="Arial"/>
              </a:rPr>
              <a:t>part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50" dirty="0" smtClean="0">
                <a:latin typeface="Arial"/>
                <a:cs typeface="Arial"/>
              </a:rPr>
              <a:t>PDP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0" dirty="0" smtClean="0">
                <a:latin typeface="Arial"/>
                <a:cs typeface="Arial"/>
              </a:rPr>
              <a:t>eportfolio.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5513299" y="1582755"/>
            <a:ext cx="4734560" cy="2389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Guide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8763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10" dirty="0" smtClean="0">
                <a:latin typeface="Arial"/>
                <a:cs typeface="Arial"/>
              </a:rPr>
              <a:t>highlights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specialty </a:t>
            </a: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15" dirty="0" smtClean="0">
                <a:latin typeface="Arial"/>
                <a:cs typeface="Arial"/>
              </a:rPr>
              <a:t>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oups these </a:t>
            </a:r>
            <a:r>
              <a:rPr sz="1150" spc="10" dirty="0" smtClean="0">
                <a:latin typeface="Arial"/>
                <a:cs typeface="Arial"/>
              </a:rPr>
              <a:t>into </a:t>
            </a:r>
            <a:r>
              <a:rPr sz="1150" spc="15" dirty="0" smtClean="0">
                <a:latin typeface="Arial"/>
                <a:cs typeface="Arial"/>
              </a:rPr>
              <a:t>“geographical”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whe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10" dirty="0" smtClean="0">
                <a:latin typeface="Arial"/>
                <a:cs typeface="Arial"/>
              </a:rPr>
              <a:t>might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achieved </a:t>
            </a:r>
            <a:r>
              <a:rPr sz="1150" spc="-20" dirty="0" smtClean="0">
                <a:latin typeface="Arial"/>
                <a:cs typeface="Arial"/>
              </a:rPr>
              <a:t>e.g. </a:t>
            </a:r>
            <a:r>
              <a:rPr sz="1150" spc="-30" dirty="0" smtClean="0">
                <a:latin typeface="Arial"/>
                <a:cs typeface="Arial"/>
              </a:rPr>
              <a:t>acute, </a:t>
            </a:r>
            <a:r>
              <a:rPr sz="1150" spc="-35" dirty="0" smtClean="0">
                <a:latin typeface="Arial"/>
                <a:cs typeface="Arial"/>
              </a:rPr>
              <a:t>ch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onic, </a:t>
            </a:r>
            <a:r>
              <a:rPr sz="1150" spc="-10" dirty="0" smtClean="0">
                <a:latin typeface="Arial"/>
                <a:cs typeface="Arial"/>
              </a:rPr>
              <a:t>communit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100" dirty="0" smtClean="0">
                <a:latin typeface="Arial"/>
                <a:cs typeface="Arial"/>
              </a:rPr>
              <a:t>as well as </a:t>
            </a:r>
            <a:r>
              <a:rPr sz="1150" spc="-10" dirty="0" smtClean="0">
                <a:latin typeface="Arial"/>
                <a:cs typeface="Arial"/>
              </a:rPr>
              <a:t>including </a:t>
            </a:r>
            <a:r>
              <a:rPr sz="1150" spc="-35" dirty="0" smtClean="0">
                <a:latin typeface="Arial"/>
                <a:cs typeface="Arial"/>
              </a:rPr>
              <a:t>co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skills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and technical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achieved.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55" dirty="0" smtClean="0">
                <a:latin typeface="Arial"/>
                <a:cs typeface="Arial"/>
              </a:rPr>
              <a:t>also makes </a:t>
            </a:r>
            <a:r>
              <a:rPr sz="1150" spc="-40" dirty="0" smtClean="0">
                <a:latin typeface="Arial"/>
                <a:cs typeface="Arial"/>
              </a:rPr>
              <a:t>suggestions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additional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5" dirty="0" smtClean="0">
                <a:latin typeface="Arial"/>
                <a:cs typeface="Arial"/>
              </a:rPr>
              <a:t>opportunities </a:t>
            </a:r>
            <a:r>
              <a:rPr sz="1150" spc="15" dirty="0" smtClean="0">
                <a:latin typeface="Arial"/>
                <a:cs typeface="Arial"/>
              </a:rPr>
              <a:t>within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 e.g. teaching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audit. </a:t>
            </a:r>
            <a:r>
              <a:rPr sz="1150" spc="-70" dirty="0" smtClean="0">
                <a:latin typeface="Arial"/>
                <a:cs typeface="Arial"/>
              </a:rPr>
              <a:t>Some</a:t>
            </a:r>
            <a:r>
              <a:rPr sz="1150" spc="-30" dirty="0" smtClean="0">
                <a:latin typeface="Arial"/>
                <a:cs typeface="Arial"/>
              </a:rPr>
              <a:t>  </a:t>
            </a:r>
            <a:r>
              <a:rPr sz="1150" spc="-40" dirty="0" smtClean="0">
                <a:latin typeface="Arial"/>
                <a:cs typeface="Arial"/>
              </a:rPr>
              <a:t>posts </a:t>
            </a:r>
            <a:r>
              <a:rPr sz="1150" spc="35" dirty="0" smtClean="0">
                <a:latin typeface="Arial"/>
                <a:cs typeface="Arial"/>
              </a:rPr>
              <a:t>o</a:t>
            </a:r>
            <a:r>
              <a:rPr sz="1150" spc="-10" dirty="0" smtClean="0">
                <a:latin typeface="Arial"/>
                <a:cs typeface="Arial"/>
              </a:rPr>
              <a:t>f</a:t>
            </a:r>
            <a:r>
              <a:rPr sz="1150" spc="-5" dirty="0" smtClean="0">
                <a:latin typeface="Arial"/>
                <a:cs typeface="Arial"/>
              </a:rPr>
              <a:t>fer opportunities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0" dirty="0" smtClean="0">
                <a:latin typeface="Arial"/>
                <a:cs typeface="Arial"/>
              </a:rPr>
              <a:t>elates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curriculum,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" dirty="0" smtClean="0">
                <a:latin typeface="Arial"/>
                <a:cs typeface="Arial"/>
              </a:rPr>
              <a:t>highlighted.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idea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5" dirty="0" smtClean="0">
                <a:latin typeface="Arial"/>
                <a:cs typeface="Arial"/>
              </a:rPr>
              <a:t>inform</a:t>
            </a:r>
            <a:r>
              <a:rPr sz="1150" spc="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stimulate </a:t>
            </a:r>
            <a:r>
              <a:rPr sz="1150" spc="-50" dirty="0" smtClean="0">
                <a:latin typeface="Arial"/>
                <a:cs typeface="Arial"/>
              </a:rPr>
              <a:t>discussion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ega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ding </a:t>
            </a:r>
            <a:r>
              <a:rPr sz="1150" spc="-45" dirty="0" smtClean="0">
                <a:latin typeface="Arial"/>
                <a:cs typeface="Arial"/>
              </a:rPr>
              <a:t>possible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</a:t>
            </a:r>
            <a:endParaRPr sz="1150">
              <a:latin typeface="Arial"/>
              <a:cs typeface="Arial"/>
            </a:endParaRPr>
          </a:p>
          <a:p>
            <a:pPr marL="12700" marR="12700">
              <a:lnSpc>
                <a:spcPct val="108700"/>
              </a:lnSpc>
            </a:pP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20" dirty="0" smtClean="0">
                <a:latin typeface="Arial"/>
                <a:cs typeface="Arial"/>
              </a:rPr>
              <a:t>how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these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might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add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80" dirty="0" smtClean="0">
                <a:latin typeface="Arial"/>
                <a:cs typeface="Arial"/>
              </a:rPr>
              <a:t>essed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-for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35" dirty="0" smtClean="0">
                <a:latin typeface="Arial"/>
                <a:cs typeface="Arial"/>
              </a:rPr>
              <a:t>example,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may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need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attend </a:t>
            </a:r>
            <a:r>
              <a:rPr sz="1150" spc="5" dirty="0" smtClean="0">
                <a:latin typeface="Arial"/>
                <a:cs typeface="Arial"/>
              </a:rPr>
              <a:t>outpatient </a:t>
            </a:r>
            <a:r>
              <a:rPr sz="1150" spc="-45" dirty="0" smtClean="0">
                <a:latin typeface="Arial"/>
                <a:cs typeface="Arial"/>
              </a:rPr>
              <a:t>clinics or </a:t>
            </a:r>
            <a:r>
              <a:rPr sz="1150" spc="-15" dirty="0" smtClean="0">
                <a:latin typeface="Arial"/>
                <a:cs typeface="Arial"/>
              </a:rPr>
              <a:t>community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-35" dirty="0" smtClean="0">
                <a:latin typeface="Arial"/>
                <a:cs typeface="Arial"/>
              </a:rPr>
              <a:t>hospitals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15" dirty="0" smtClean="0">
                <a:latin typeface="Arial"/>
                <a:cs typeface="Arial"/>
              </a:rPr>
              <a:t>fulfill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which </a:t>
            </a:r>
            <a:r>
              <a:rPr sz="1150" spc="-15" dirty="0" smtClean="0">
                <a:latin typeface="Arial"/>
                <a:cs typeface="Arial"/>
              </a:rPr>
              <a:t>cannot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met on the wa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0" dirty="0" smtClean="0">
                <a:latin typeface="Arial"/>
                <a:cs typeface="Arial"/>
              </a:rPr>
              <a:t>ds.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5513299" y="4179615"/>
            <a:ext cx="4619625" cy="14370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fl</a:t>
            </a:r>
            <a:r>
              <a:rPr sz="1400" spc="-3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</a:t>
            </a:r>
            <a:r>
              <a:rPr sz="14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w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cha</a:t>
            </a:r>
            <a:r>
              <a:rPr sz="1400" spc="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5" dirty="0" smtClean="0">
                <a:latin typeface="Arial"/>
                <a:cs typeface="Arial"/>
              </a:rPr>
              <a:t>flowchart </a:t>
            </a:r>
            <a:r>
              <a:rPr sz="1150" spc="-40" dirty="0" smtClean="0">
                <a:latin typeface="Arial"/>
                <a:cs typeface="Arial"/>
              </a:rPr>
              <a:t>clearly </a:t>
            </a:r>
            <a:r>
              <a:rPr sz="1150" spc="-70" dirty="0" smtClean="0">
                <a:latin typeface="Arial"/>
                <a:cs typeface="Arial"/>
              </a:rPr>
              <a:t>lays </a:t>
            </a:r>
            <a:r>
              <a:rPr sz="1150" spc="15" dirty="0" smtClean="0">
                <a:latin typeface="Arial"/>
                <a:cs typeface="Arial"/>
              </a:rPr>
              <a:t>out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5" dirty="0" smtClean="0">
                <a:latin typeface="Arial"/>
                <a:cs typeface="Arial"/>
              </a:rPr>
              <a:t>tasks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each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eparation </a:t>
            </a:r>
            <a:r>
              <a:rPr sz="1150" spc="-40" dirty="0" smtClean="0">
                <a:latin typeface="Arial"/>
                <a:cs typeface="Arial"/>
              </a:rPr>
              <a:t>needed </a:t>
            </a:r>
            <a:r>
              <a:rPr sz="1150" spc="-10" dirty="0" smtClean="0">
                <a:latin typeface="Arial"/>
                <a:cs typeface="Arial"/>
              </a:rPr>
              <a:t>befo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after </a:t>
            </a:r>
            <a:r>
              <a:rPr sz="1150" spc="-40" dirty="0" smtClean="0">
                <a:latin typeface="Arial"/>
                <a:cs typeface="Arial"/>
              </a:rPr>
              <a:t>each. </a:t>
            </a:r>
            <a:r>
              <a:rPr sz="1150" spc="-70" dirty="0" smtClean="0">
                <a:latin typeface="Arial"/>
                <a:cs typeface="Arial"/>
              </a:rPr>
              <a:t>This is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aid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130" dirty="0" smtClean="0">
                <a:latin typeface="Arial"/>
                <a:cs typeface="Arial"/>
              </a:rPr>
              <a:t>CS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10" dirty="0" smtClean="0">
                <a:latin typeface="Arial"/>
                <a:cs typeface="Arial"/>
              </a:rPr>
              <a:t>both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0" dirty="0" smtClean="0">
                <a:latin typeface="Arial"/>
                <a:cs typeface="Arial"/>
              </a:rPr>
              <a:t>structu</a:t>
            </a:r>
            <a:r>
              <a:rPr sz="1150" spc="-3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0" dirty="0" smtClean="0">
                <a:latin typeface="Arial"/>
                <a:cs typeface="Arial"/>
              </a:rPr>
              <a:t>timeline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discussion</a:t>
            </a:r>
            <a:r>
              <a:rPr sz="1150" spc="-30" dirty="0" smtClean="0">
                <a:latin typeface="Arial"/>
                <a:cs typeface="Arial"/>
              </a:rPr>
              <a:t> and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workplace </a:t>
            </a:r>
            <a:r>
              <a:rPr sz="1150" spc="-60" dirty="0" smtClean="0">
                <a:latin typeface="Arial"/>
                <a:cs typeface="Arial"/>
              </a:rPr>
              <a:t>based </a:t>
            </a:r>
            <a:r>
              <a:rPr sz="1150" spc="-65" dirty="0" smtClean="0">
                <a:latin typeface="Arial"/>
                <a:cs typeface="Arial"/>
              </a:rPr>
              <a:t>assessments.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hope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-35" dirty="0" smtClean="0">
                <a:latin typeface="Arial"/>
                <a:cs typeface="Arial"/>
              </a:rPr>
              <a:t>enable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75" dirty="0" smtClean="0">
                <a:latin typeface="Arial"/>
                <a:cs typeface="Arial"/>
              </a:rPr>
              <a:t>a mo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5" dirty="0" smtClean="0">
                <a:latin typeface="Arial"/>
                <a:cs typeface="Arial"/>
              </a:rPr>
              <a:t>focussed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confident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roach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identifying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meeting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objectives in </a:t>
            </a:r>
            <a:r>
              <a:rPr sz="1150" spc="-20" dirty="0" smtClean="0">
                <a:latin typeface="Arial"/>
                <a:cs typeface="Arial"/>
              </a:rPr>
              <a:t>trainee education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60" dirty="0" smtClean="0">
                <a:latin typeface="Arial"/>
                <a:cs typeface="Arial"/>
              </a:rPr>
              <a:t>assessment.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Ophthalmology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457225" y="756005"/>
            <a:ext cx="4708750" cy="5858978"/>
          </a:xfrm>
          <a:custGeom>
            <a:avLst/>
            <a:gdLst/>
            <a:ahLst/>
            <a:cxnLst/>
            <a:rect l="l" t="t" r="r" b="b"/>
            <a:pathLst>
              <a:path w="4708750" h="5858978">
                <a:moveTo>
                  <a:pt x="215974" y="0"/>
                </a:moveTo>
                <a:lnTo>
                  <a:pt x="157438" y="216"/>
                </a:lnTo>
                <a:lnTo>
                  <a:pt x="110565" y="1728"/>
                </a:lnTo>
                <a:lnTo>
                  <a:pt x="59292" y="9261"/>
                </a:lnTo>
                <a:lnTo>
                  <a:pt x="19656" y="35937"/>
                </a:lnTo>
                <a:lnTo>
                  <a:pt x="5805" y="74088"/>
                </a:lnTo>
                <a:lnTo>
                  <a:pt x="702" y="132651"/>
                </a:lnTo>
                <a:lnTo>
                  <a:pt x="0" y="185194"/>
                </a:lnTo>
                <a:lnTo>
                  <a:pt x="0" y="5673810"/>
                </a:lnTo>
                <a:lnTo>
                  <a:pt x="702" y="5726353"/>
                </a:lnTo>
                <a:lnTo>
                  <a:pt x="3348" y="5767879"/>
                </a:lnTo>
                <a:lnTo>
                  <a:pt x="13797" y="5812348"/>
                </a:lnTo>
                <a:lnTo>
                  <a:pt x="46629" y="5845181"/>
                </a:lnTo>
                <a:lnTo>
                  <a:pt x="91098" y="5855630"/>
                </a:lnTo>
                <a:lnTo>
                  <a:pt x="132624" y="5858276"/>
                </a:lnTo>
                <a:lnTo>
                  <a:pt x="185167" y="5858978"/>
                </a:lnTo>
                <a:lnTo>
                  <a:pt x="4523583" y="5858978"/>
                </a:lnTo>
                <a:lnTo>
                  <a:pt x="4576125" y="5858276"/>
                </a:lnTo>
                <a:lnTo>
                  <a:pt x="4617651" y="5855630"/>
                </a:lnTo>
                <a:lnTo>
                  <a:pt x="4662121" y="5845181"/>
                </a:lnTo>
                <a:lnTo>
                  <a:pt x="4694953" y="5812348"/>
                </a:lnTo>
                <a:lnTo>
                  <a:pt x="4705402" y="5767879"/>
                </a:lnTo>
                <a:lnTo>
                  <a:pt x="4708048" y="5726353"/>
                </a:lnTo>
                <a:lnTo>
                  <a:pt x="4708750" y="5673810"/>
                </a:lnTo>
                <a:lnTo>
                  <a:pt x="4708750" y="185194"/>
                </a:lnTo>
                <a:lnTo>
                  <a:pt x="4708561" y="157465"/>
                </a:lnTo>
                <a:lnTo>
                  <a:pt x="4707049" y="110592"/>
                </a:lnTo>
                <a:lnTo>
                  <a:pt x="4699516" y="59319"/>
                </a:lnTo>
                <a:lnTo>
                  <a:pt x="4672840" y="19683"/>
                </a:lnTo>
                <a:lnTo>
                  <a:pt x="4634688" y="5832"/>
                </a:lnTo>
                <a:lnTo>
                  <a:pt x="4576125" y="729"/>
                </a:lnTo>
                <a:lnTo>
                  <a:pt x="215974" y="0"/>
                </a:lnTo>
                <a:close/>
              </a:path>
            </a:pathLst>
          </a:custGeom>
          <a:solidFill>
            <a:srgbClr val="DFF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457200" y="768705"/>
            <a:ext cx="4708804" cy="444500"/>
          </a:xfrm>
          <a:custGeom>
            <a:avLst/>
            <a:gdLst/>
            <a:ahLst/>
            <a:cxnLst/>
            <a:rect l="l" t="t" r="r" b="b"/>
            <a:pathLst>
              <a:path w="4708804" h="444500">
                <a:moveTo>
                  <a:pt x="204406" y="0"/>
                </a:moveTo>
                <a:lnTo>
                  <a:pt x="160066" y="281"/>
                </a:lnTo>
                <a:lnTo>
                  <a:pt x="109690" y="2622"/>
                </a:lnTo>
                <a:lnTo>
                  <a:pt x="65481" y="14068"/>
                </a:lnTo>
                <a:lnTo>
                  <a:pt x="37515" y="41652"/>
                </a:lnTo>
                <a:lnTo>
                  <a:pt x="20640" y="77277"/>
                </a:lnTo>
                <a:lnTo>
                  <a:pt x="2168" y="129092"/>
                </a:lnTo>
                <a:lnTo>
                  <a:pt x="0" y="444500"/>
                </a:lnTo>
                <a:lnTo>
                  <a:pt x="4708804" y="444500"/>
                </a:lnTo>
                <a:lnTo>
                  <a:pt x="4708804" y="143840"/>
                </a:lnTo>
                <a:lnTo>
                  <a:pt x="4705513" y="134137"/>
                </a:lnTo>
                <a:lnTo>
                  <a:pt x="4686689" y="94065"/>
                </a:lnTo>
                <a:lnTo>
                  <a:pt x="4656910" y="55729"/>
                </a:lnTo>
                <a:lnTo>
                  <a:pt x="4625864" y="31123"/>
                </a:lnTo>
                <a:lnTo>
                  <a:pt x="4586162" y="12414"/>
                </a:lnTo>
                <a:lnTo>
                  <a:pt x="4536735" y="1710"/>
                </a:lnTo>
                <a:lnTo>
                  <a:pt x="204406" y="0"/>
                </a:lnTo>
                <a:close/>
              </a:path>
            </a:pathLst>
          </a:custGeom>
          <a:solidFill>
            <a:srgbClr val="B7E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 txBox="1"/>
          <p:nvPr/>
        </p:nvSpPr>
        <p:spPr>
          <a:xfrm>
            <a:off x="599300" y="885205"/>
            <a:ext cx="2435860" cy="258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 smtClean="0">
                <a:solidFill>
                  <a:srgbClr val="003060"/>
                </a:solidFill>
                <a:latin typeface="Myriad Pro"/>
                <a:cs typeface="Myriad Pro"/>
              </a:rPr>
              <a:t>Clinical Supe</a:t>
            </a:r>
            <a:r>
              <a:rPr sz="1600" spc="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visor </a:t>
            </a:r>
            <a:r>
              <a:rPr sz="1600" spc="20" dirty="0" smtClean="0">
                <a:solidFill>
                  <a:srgbClr val="003060"/>
                </a:solidFill>
                <a:latin typeface="Myriad Pro"/>
                <a:cs typeface="Myriad Pro"/>
              </a:rPr>
              <a:t>O</a:t>
            </a: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v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1600" spc="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view</a:t>
            </a:r>
            <a:endParaRPr sz="1600">
              <a:latin typeface="Myriad Pro"/>
              <a:cs typeface="Myriad Pro"/>
            </a:endParaRPr>
          </a:p>
        </p:txBody>
      </p:sp>
      <p:sp>
        <p:nvSpPr>
          <p:cNvPr id="15" name="object 5"/>
          <p:cNvSpPr/>
          <p:nvPr/>
        </p:nvSpPr>
        <p:spPr>
          <a:xfrm>
            <a:off x="612279" y="166917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612279" y="191367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612279" y="253917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759695" y="2797334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759695" y="3041833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759695" y="3286333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759695" y="3530832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612279" y="43926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612279" y="46371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612279" y="507219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612279" y="56976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612279" y="632319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 txBox="1"/>
          <p:nvPr/>
        </p:nvSpPr>
        <p:spPr>
          <a:xfrm>
            <a:off x="599300" y="1314765"/>
            <a:ext cx="4451985" cy="5139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Role and </a:t>
            </a: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esponsibilities of </a:t>
            </a:r>
            <a:r>
              <a:rPr sz="1400" spc="-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linical Supe</a:t>
            </a:r>
            <a:r>
              <a:rPr sz="1400" spc="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visor </a:t>
            </a:r>
            <a:r>
              <a:rPr sz="14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f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or GPST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56210">
              <a:lnSpc>
                <a:spcPct val="100000"/>
              </a:lnSpc>
            </a:pPr>
            <a:r>
              <a:rPr sz="1150" spc="-70" dirty="0" smtClean="0">
                <a:latin typeface="Arial"/>
                <a:cs typeface="Arial"/>
              </a:rPr>
              <a:t>Oversee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10" dirty="0" smtClean="0">
                <a:latin typeface="Arial"/>
                <a:cs typeface="Arial"/>
              </a:rPr>
              <a:t>work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(di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ect </a:t>
            </a:r>
            <a:r>
              <a:rPr sz="1150" spc="-15" dirty="0" smtClean="0">
                <a:latin typeface="Arial"/>
                <a:cs typeface="Arial"/>
              </a:rPr>
              <a:t>contact or </a:t>
            </a:r>
            <a:r>
              <a:rPr sz="1150" spc="-30" dirty="0" smtClean="0">
                <a:latin typeface="Arial"/>
                <a:cs typeface="Arial"/>
              </a:rPr>
              <a:t>delegated)</a:t>
            </a:r>
            <a:endParaRPr sz="1150">
              <a:latin typeface="Arial"/>
              <a:cs typeface="Arial"/>
            </a:endParaRPr>
          </a:p>
          <a:p>
            <a:pPr marL="156210" marR="675005" indent="0">
              <a:lnSpc>
                <a:spcPct val="108700"/>
              </a:lnSpc>
              <a:spcBef>
                <a:spcPts val="425"/>
              </a:spcBef>
            </a:pPr>
            <a:r>
              <a:rPr sz="1150" spc="-20" dirty="0" smtClean="0">
                <a:latin typeface="Arial"/>
                <a:cs typeface="Arial"/>
              </a:rPr>
              <a:t>Hold 3 </a:t>
            </a:r>
            <a:r>
              <a:rPr sz="1150" spc="-15" dirty="0" smtClean="0">
                <a:latin typeface="Arial"/>
                <a:cs typeface="Arial"/>
              </a:rPr>
              <a:t>formative </a:t>
            </a:r>
            <a:r>
              <a:rPr sz="1150" spc="-30" dirty="0" smtClean="0">
                <a:latin typeface="Arial"/>
                <a:cs typeface="Arial"/>
              </a:rPr>
              <a:t>meetings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30" dirty="0" smtClean="0">
                <a:latin typeface="Arial"/>
                <a:cs typeface="Arial"/>
              </a:rPr>
              <a:t>using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“Super </a:t>
            </a:r>
            <a:r>
              <a:rPr sz="1150" spc="-15" dirty="0" smtClean="0">
                <a:latin typeface="Arial"/>
                <a:cs typeface="Arial"/>
              </a:rPr>
              <a:t>Condensed”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25" dirty="0" smtClean="0">
                <a:latin typeface="Arial"/>
                <a:cs typeface="Arial"/>
              </a:rPr>
              <a:t>(gather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collate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5" dirty="0" smtClean="0">
                <a:latin typeface="Arial"/>
                <a:cs typeface="Arial"/>
              </a:rPr>
              <a:t>information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0" dirty="0" smtClean="0">
                <a:latin typeface="Arial"/>
                <a:cs typeface="Arial"/>
              </a:rPr>
              <a:t>sou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85" dirty="0" smtClean="0">
                <a:latin typeface="Arial"/>
                <a:cs typeface="Arial"/>
              </a:rPr>
              <a:t>ces)</a:t>
            </a:r>
            <a:endParaRPr sz="1150">
              <a:latin typeface="Arial"/>
              <a:cs typeface="Arial"/>
            </a:endParaRPr>
          </a:p>
          <a:p>
            <a:pPr marL="300355" marR="1394460" indent="-144145">
              <a:lnSpc>
                <a:spcPct val="139500"/>
              </a:lnSpc>
            </a:pPr>
            <a:r>
              <a:rPr sz="1150" spc="-55" dirty="0" smtClean="0">
                <a:latin typeface="Arial"/>
                <a:cs typeface="Arial"/>
              </a:rPr>
              <a:t>Sign </a:t>
            </a:r>
            <a:r>
              <a:rPr sz="1150" spc="35" dirty="0" smtClean="0">
                <a:latin typeface="Arial"/>
                <a:cs typeface="Arial"/>
              </a:rPr>
              <a:t>o</a:t>
            </a:r>
            <a:r>
              <a:rPr sz="1150" spc="-10" dirty="0" smtClean="0">
                <a:latin typeface="Arial"/>
                <a:cs typeface="Arial"/>
              </a:rPr>
              <a:t>f</a:t>
            </a:r>
            <a:r>
              <a:rPr sz="1150" spc="60" dirty="0" smtClean="0">
                <a:latin typeface="Arial"/>
                <a:cs typeface="Arial"/>
              </a:rPr>
              <a:t>f </a:t>
            </a:r>
            <a:r>
              <a:rPr sz="1150" spc="-25" dirty="0" smtClean="0">
                <a:latin typeface="Arial"/>
                <a:cs typeface="Arial"/>
              </a:rPr>
              <a:t>W</a:t>
            </a:r>
            <a:r>
              <a:rPr sz="1150" spc="-30" dirty="0" smtClean="0">
                <a:latin typeface="Arial"/>
                <a:cs typeface="Arial"/>
              </a:rPr>
              <a:t>orkplace </a:t>
            </a:r>
            <a:r>
              <a:rPr sz="1150" spc="-60" dirty="0" smtClean="0">
                <a:latin typeface="Arial"/>
                <a:cs typeface="Arial"/>
              </a:rPr>
              <a:t>based </a:t>
            </a:r>
            <a:r>
              <a:rPr sz="1150" spc="-75" dirty="0" smtClean="0">
                <a:latin typeface="Arial"/>
                <a:cs typeface="Arial"/>
              </a:rPr>
              <a:t>assessments </a:t>
            </a:r>
            <a:r>
              <a:rPr sz="1150" spc="-80" dirty="0" smtClean="0">
                <a:latin typeface="Arial"/>
                <a:cs typeface="Arial"/>
              </a:rPr>
              <a:t>(WPBA)</a:t>
            </a:r>
            <a:r>
              <a:rPr sz="1150" spc="-40" dirty="0" smtClean="0">
                <a:latin typeface="Arial"/>
                <a:cs typeface="Arial"/>
              </a:rPr>
              <a:t> 3 </a:t>
            </a:r>
            <a:r>
              <a:rPr sz="1150" spc="-70" dirty="0" smtClean="0">
                <a:latin typeface="Arial"/>
                <a:cs typeface="Arial"/>
              </a:rPr>
              <a:t>x </a:t>
            </a:r>
            <a:r>
              <a:rPr sz="1150" spc="-85" dirty="0" smtClean="0">
                <a:latin typeface="Arial"/>
                <a:cs typeface="Arial"/>
              </a:rPr>
              <a:t>Case </a:t>
            </a:r>
            <a:r>
              <a:rPr sz="1150" spc="-80" dirty="0" smtClean="0">
                <a:latin typeface="Arial"/>
                <a:cs typeface="Arial"/>
              </a:rPr>
              <a:t>Based </a:t>
            </a:r>
            <a:r>
              <a:rPr sz="1150" spc="-55" dirty="0" smtClean="0">
                <a:latin typeface="Arial"/>
                <a:cs typeface="Arial"/>
              </a:rPr>
              <a:t>discussions </a:t>
            </a:r>
            <a:r>
              <a:rPr sz="1150" spc="-80" dirty="0" smtClean="0">
                <a:latin typeface="Arial"/>
                <a:cs typeface="Arial"/>
              </a:rPr>
              <a:t>(CBD)</a:t>
            </a:r>
            <a:endParaRPr sz="1150">
              <a:latin typeface="Arial"/>
              <a:cs typeface="Arial"/>
            </a:endParaRPr>
          </a:p>
          <a:p>
            <a:pPr marL="300355" marR="1240155">
              <a:lnSpc>
                <a:spcPct val="139500"/>
              </a:lnSpc>
            </a:pPr>
            <a:r>
              <a:rPr sz="1150" dirty="0" smtClean="0">
                <a:latin typeface="Arial"/>
                <a:cs typeface="Arial"/>
              </a:rPr>
              <a:t>3 </a:t>
            </a:r>
            <a:r>
              <a:rPr sz="1150" spc="-70" dirty="0" smtClean="0">
                <a:latin typeface="Arial"/>
                <a:cs typeface="Arial"/>
              </a:rPr>
              <a:t>x </a:t>
            </a:r>
            <a:r>
              <a:rPr sz="1150" spc="-15" dirty="0" smtClean="0">
                <a:latin typeface="Arial"/>
                <a:cs typeface="Arial"/>
              </a:rPr>
              <a:t>Mini-Clinical </a:t>
            </a:r>
            <a:r>
              <a:rPr sz="1150" spc="-35" dirty="0" smtClean="0">
                <a:latin typeface="Arial"/>
                <a:cs typeface="Arial"/>
              </a:rPr>
              <a:t>Evaluation </a:t>
            </a:r>
            <a:r>
              <a:rPr sz="1150" spc="-95" dirty="0" smtClean="0">
                <a:latin typeface="Arial"/>
                <a:cs typeface="Arial"/>
              </a:rPr>
              <a:t>Exe</a:t>
            </a:r>
            <a:r>
              <a:rPr sz="1150" spc="-8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cise </a:t>
            </a:r>
            <a:r>
              <a:rPr sz="1150" spc="-40" dirty="0" smtClean="0">
                <a:latin typeface="Arial"/>
                <a:cs typeface="Arial"/>
              </a:rPr>
              <a:t>(Mini-CEX)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ect </a:t>
            </a:r>
            <a:r>
              <a:rPr sz="1150" spc="-35" dirty="0" smtClean="0">
                <a:latin typeface="Arial"/>
                <a:cs typeface="Arial"/>
              </a:rPr>
              <a:t>Observation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ocedural </a:t>
            </a:r>
            <a:r>
              <a:rPr sz="1150" spc="-55" dirty="0" smtClean="0">
                <a:latin typeface="Arial"/>
                <a:cs typeface="Arial"/>
              </a:rPr>
              <a:t>Skills </a:t>
            </a:r>
            <a:r>
              <a:rPr sz="1150" spc="-110" dirty="0" smtClean="0">
                <a:latin typeface="Arial"/>
                <a:cs typeface="Arial"/>
              </a:rPr>
              <a:t>(DOPS)</a:t>
            </a:r>
            <a:r>
              <a:rPr sz="1150" spc="-55" dirty="0" smtClean="0">
                <a:latin typeface="Arial"/>
                <a:cs typeface="Arial"/>
              </a:rPr>
              <a:t> Multi-sou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ce </a:t>
            </a:r>
            <a:r>
              <a:rPr sz="1150" spc="-30" dirty="0" smtClean="0">
                <a:latin typeface="Arial"/>
                <a:cs typeface="Arial"/>
              </a:rPr>
              <a:t>feedback </a:t>
            </a:r>
            <a:r>
              <a:rPr sz="1150" spc="-90" dirty="0" smtClean="0">
                <a:latin typeface="Arial"/>
                <a:cs typeface="Arial"/>
              </a:rPr>
              <a:t>(MSF) 5 </a:t>
            </a:r>
            <a:r>
              <a:rPr sz="1150" spc="-35" dirty="0" smtClean="0">
                <a:latin typeface="Arial"/>
                <a:cs typeface="Arial"/>
              </a:rPr>
              <a:t>clinicians </a:t>
            </a:r>
            <a:r>
              <a:rPr sz="1150" spc="-25" dirty="0" smtClean="0">
                <a:latin typeface="Arial"/>
                <a:cs typeface="Arial"/>
              </a:rPr>
              <a:t>only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7"/>
              </a:spcBef>
            </a:pPr>
            <a:endParaRPr sz="500"/>
          </a:p>
          <a:p>
            <a:pPr marL="156210" marR="177800">
              <a:lnSpc>
                <a:spcPct val="104299"/>
              </a:lnSpc>
            </a:pPr>
            <a:r>
              <a:rPr sz="1150" spc="-15" dirty="0" smtClean="0">
                <a:latin typeface="Arial"/>
                <a:cs typeface="Arial"/>
              </a:rPr>
              <a:t>N</a:t>
            </a:r>
            <a:r>
              <a:rPr sz="1150" spc="-70" dirty="0" smtClean="0">
                <a:latin typeface="Arial"/>
                <a:cs typeface="Arial"/>
              </a:rPr>
              <a:t>B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40" dirty="0" smtClean="0">
                <a:latin typeface="Arial"/>
                <a:cs typeface="Arial"/>
              </a:rPr>
              <a:t>m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55" dirty="0" smtClean="0">
                <a:latin typeface="Arial"/>
                <a:cs typeface="Arial"/>
              </a:rPr>
              <a:t>n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b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und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k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55" dirty="0" smtClean="0">
                <a:latin typeface="Arial"/>
                <a:cs typeface="Arial"/>
              </a:rPr>
              <a:t>n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b</a:t>
            </a:r>
            <a:r>
              <a:rPr sz="1150" spc="0" dirty="0" smtClean="0">
                <a:latin typeface="Arial"/>
                <a:cs typeface="Arial"/>
              </a:rPr>
              <a:t>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0" dirty="0" smtClean="0">
                <a:latin typeface="Arial"/>
                <a:cs typeface="Arial"/>
              </a:rPr>
              <a:t>h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6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pp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40" dirty="0" smtClean="0">
                <a:latin typeface="Arial"/>
                <a:cs typeface="Arial"/>
              </a:rPr>
              <a:t>op</a:t>
            </a:r>
            <a:r>
              <a:rPr sz="1150" spc="45" dirty="0" smtClean="0">
                <a:latin typeface="Arial"/>
                <a:cs typeface="Arial"/>
              </a:rPr>
              <a:t>ri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e </a:t>
            </a:r>
            <a:r>
              <a:rPr sz="1150" spc="40" dirty="0" smtClean="0">
                <a:latin typeface="Arial"/>
                <a:cs typeface="Arial"/>
              </a:rPr>
              <a:t>m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mb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12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85" dirty="0" smtClean="0">
                <a:latin typeface="Arial"/>
                <a:cs typeface="Arial"/>
              </a:rPr>
              <a:t>f</a:t>
            </a:r>
            <a:r>
              <a:rPr sz="1150" spc="105" dirty="0" smtClean="0">
                <a:latin typeface="Arial"/>
                <a:cs typeface="Arial"/>
              </a:rPr>
              <a:t>f</a:t>
            </a:r>
            <a:r>
              <a:rPr sz="1150" spc="0" dirty="0" smtClean="0">
                <a:latin typeface="Arial"/>
                <a:cs typeface="Arial"/>
              </a:rPr>
              <a:t>: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5" dirty="0" smtClean="0">
                <a:latin typeface="Arial"/>
                <a:cs typeface="Arial"/>
              </a:rPr>
              <a:t>A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li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85" dirty="0" smtClean="0">
                <a:latin typeface="Arial"/>
                <a:cs typeface="Arial"/>
              </a:rPr>
              <a:t>f</a:t>
            </a:r>
            <a:r>
              <a:rPr sz="1150" spc="12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g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d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nh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55" dirty="0" smtClean="0">
                <a:latin typeface="Arial"/>
                <a:cs typeface="Arial"/>
              </a:rPr>
              <a:t>d</a:t>
            </a:r>
            <a:r>
              <a:rPr sz="1150" spc="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nu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40" dirty="0" smtClean="0">
                <a:latin typeface="Arial"/>
                <a:cs typeface="Arial"/>
              </a:rPr>
              <a:t>on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l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-15" dirty="0" smtClean="0">
                <a:latin typeface="Arial"/>
                <a:cs typeface="Arial"/>
              </a:rPr>
              <a:t>ee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&gt;</a:t>
            </a:r>
            <a:r>
              <a:rPr sz="1150" spc="-215" dirty="0" smtClean="0">
                <a:latin typeface="Arial"/>
                <a:cs typeface="Arial"/>
              </a:rPr>
              <a:t>S</a:t>
            </a:r>
            <a:r>
              <a:rPr sz="1150" spc="-90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4</a:t>
            </a:r>
            <a:endParaRPr sz="1150">
              <a:latin typeface="Arial"/>
              <a:cs typeface="Arial"/>
            </a:endParaRPr>
          </a:p>
          <a:p>
            <a:pPr marL="156210" marR="142240">
              <a:lnSpc>
                <a:spcPct val="139500"/>
              </a:lnSpc>
              <a:spcBef>
                <a:spcPts val="140"/>
              </a:spcBef>
            </a:pPr>
            <a:r>
              <a:rPr sz="1150" spc="-75" dirty="0" smtClean="0">
                <a:latin typeface="Arial"/>
                <a:cs typeface="Arial"/>
              </a:rPr>
              <a:t>Ensu</a:t>
            </a:r>
            <a:r>
              <a:rPr sz="1150" spc="-7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0" dirty="0" smtClean="0">
                <a:latin typeface="Arial"/>
                <a:cs typeface="Arial"/>
              </a:rPr>
              <a:t>trainees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5" dirty="0" smtClean="0">
                <a:latin typeface="Arial"/>
                <a:cs typeface="Arial"/>
              </a:rPr>
              <a:t>awa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esponsibilities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" dirty="0" smtClean="0">
                <a:latin typeface="Arial"/>
                <a:cs typeface="Arial"/>
              </a:rPr>
              <a:t>patient </a:t>
            </a:r>
            <a:r>
              <a:rPr sz="1150" spc="-40" dirty="0" smtClean="0">
                <a:latin typeface="Arial"/>
                <a:cs typeface="Arial"/>
              </a:rPr>
              <a:t>safety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0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70" dirty="0" smtClean="0">
                <a:latin typeface="Arial"/>
                <a:cs typeface="Arial"/>
              </a:rPr>
              <a:t>’</a:t>
            </a:r>
            <a:r>
              <a:rPr sz="1150" spc="-135" dirty="0" smtClean="0">
                <a:latin typeface="Arial"/>
                <a:cs typeface="Arial"/>
              </a:rPr>
              <a:t>s </a:t>
            </a:r>
            <a:r>
              <a:rPr sz="1150" spc="-5" dirty="0" smtClean="0">
                <a:latin typeface="Arial"/>
                <a:cs typeface="Arial"/>
              </a:rPr>
              <a:t>initial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5" dirty="0" smtClean="0">
                <a:latin typeface="Arial"/>
                <a:cs typeface="Arial"/>
              </a:rPr>
              <a:t>contact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35" dirty="0" smtClean="0">
                <a:latin typeface="Arial"/>
                <a:cs typeface="Arial"/>
              </a:rPr>
              <a:t>specific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elating </a:t>
            </a:r>
            <a:r>
              <a:rPr sz="1150" spc="25" dirty="0" smtClean="0">
                <a:latin typeface="Arial"/>
                <a:cs typeface="Arial"/>
              </a:rPr>
              <a:t>to</a:t>
            </a:r>
            <a:endParaRPr sz="1150">
              <a:latin typeface="Arial"/>
              <a:cs typeface="Arial"/>
            </a:endParaRPr>
          </a:p>
          <a:p>
            <a:pPr marL="156210">
              <a:lnSpc>
                <a:spcPct val="100000"/>
              </a:lnSpc>
              <a:spcBef>
                <a:spcPts val="120"/>
              </a:spcBef>
            </a:pP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0" dirty="0" smtClean="0">
                <a:latin typeface="Arial"/>
                <a:cs typeface="Arial"/>
              </a:rPr>
              <a:t>post</a:t>
            </a:r>
            <a:endParaRPr sz="1150">
              <a:latin typeface="Arial"/>
              <a:cs typeface="Arial"/>
            </a:endParaRPr>
          </a:p>
          <a:p>
            <a:pPr marL="156210" marR="458470" indent="0">
              <a:lnSpc>
                <a:spcPct val="108700"/>
              </a:lnSpc>
              <a:spcBef>
                <a:spcPts val="425"/>
              </a:spcBef>
            </a:pPr>
            <a:r>
              <a:rPr sz="1150" spc="-25" dirty="0" smtClean="0">
                <a:latin typeface="Arial"/>
                <a:cs typeface="Arial"/>
              </a:rPr>
              <a:t>Support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</a:t>
            </a:r>
            <a:r>
              <a:rPr sz="1150" spc="-10" dirty="0" smtClean="0">
                <a:latin typeface="Arial"/>
                <a:cs typeface="Arial"/>
              </a:rPr>
              <a:t>attending </a:t>
            </a:r>
            <a:r>
              <a:rPr sz="1150" spc="-150" dirty="0" smtClean="0">
                <a:latin typeface="Arial"/>
                <a:cs typeface="Arial"/>
              </a:rPr>
              <a:t>GPST </a:t>
            </a:r>
            <a:r>
              <a:rPr sz="1150" spc="-45" dirty="0" smtClean="0">
                <a:latin typeface="Arial"/>
                <a:cs typeface="Arial"/>
              </a:rPr>
              <a:t>focussed </a:t>
            </a:r>
            <a:r>
              <a:rPr sz="1150" spc="-25" dirty="0" smtClean="0">
                <a:latin typeface="Arial"/>
                <a:cs typeface="Arial"/>
              </a:rPr>
              <a:t>educational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opportunities: </a:t>
            </a:r>
            <a:r>
              <a:rPr sz="1150" spc="-105" dirty="0" smtClean="0">
                <a:latin typeface="Arial"/>
                <a:cs typeface="Arial"/>
              </a:rPr>
              <a:t>HBGL </a:t>
            </a:r>
            <a:r>
              <a:rPr sz="1150" spc="-10" dirty="0" smtClean="0">
                <a:latin typeface="Arial"/>
                <a:cs typeface="Arial"/>
              </a:rPr>
              <a:t>monthly </a:t>
            </a:r>
            <a:r>
              <a:rPr sz="1150" spc="-15" dirty="0" smtClean="0">
                <a:latin typeface="Arial"/>
                <a:cs typeface="Arial"/>
              </a:rPr>
              <a:t>meeting; </a:t>
            </a:r>
            <a:r>
              <a:rPr sz="1150" spc="-150" dirty="0" smtClean="0">
                <a:latin typeface="Arial"/>
                <a:cs typeface="Arial"/>
              </a:rPr>
              <a:t>GPST </a:t>
            </a:r>
            <a:r>
              <a:rPr sz="1150" spc="-30" dirty="0" smtClean="0">
                <a:latin typeface="Arial"/>
                <a:cs typeface="Arial"/>
              </a:rPr>
              <a:t>Co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0" dirty="0" smtClean="0">
                <a:latin typeface="Arial"/>
                <a:cs typeface="Arial"/>
              </a:rPr>
              <a:t>Curriculum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Course.</a:t>
            </a:r>
            <a:endParaRPr sz="1150">
              <a:latin typeface="Arial"/>
              <a:cs typeface="Arial"/>
            </a:endParaRPr>
          </a:p>
          <a:p>
            <a:pPr marL="156210" marR="501650" indent="0">
              <a:lnSpc>
                <a:spcPct val="108700"/>
              </a:lnSpc>
              <a:spcBef>
                <a:spcPts val="425"/>
              </a:spcBef>
            </a:pPr>
            <a:r>
              <a:rPr sz="1150" spc="-20" dirty="0" smtClean="0">
                <a:latin typeface="Arial"/>
                <a:cs typeface="Arial"/>
              </a:rPr>
              <a:t>Communicate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opriately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40" dirty="0" smtClean="0">
                <a:latin typeface="Arial"/>
                <a:cs typeface="Arial"/>
              </a:rPr>
              <a:t>conce</a:t>
            </a:r>
            <a:r>
              <a:rPr sz="1150" spc="-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ns </a:t>
            </a:r>
            <a:r>
              <a:rPr sz="1150" spc="-10" dirty="0" smtClean="0">
                <a:latin typeface="Arial"/>
                <a:cs typeface="Arial"/>
              </a:rPr>
              <a:t>about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70" dirty="0" smtClean="0">
                <a:latin typeface="Arial"/>
                <a:cs typeface="Arial"/>
              </a:rPr>
              <a:t>’</a:t>
            </a:r>
            <a:r>
              <a:rPr sz="1150" spc="-135" dirty="0" smtClean="0">
                <a:latin typeface="Arial"/>
                <a:cs typeface="Arial"/>
              </a:rPr>
              <a:t>s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35" dirty="0" smtClean="0">
                <a:latin typeface="Arial"/>
                <a:cs typeface="Arial"/>
              </a:rPr>
              <a:t>Educational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TPD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5"/>
              </a:spcBef>
            </a:pPr>
            <a:endParaRPr sz="500"/>
          </a:p>
          <a:p>
            <a:pPr marL="156210">
              <a:lnSpc>
                <a:spcPct val="1000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60" dirty="0" smtClean="0">
                <a:latin typeface="Arial"/>
                <a:cs typeface="Arial"/>
              </a:rPr>
              <a:t>Supervisors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114" dirty="0" smtClean="0">
                <a:latin typeface="Arial"/>
                <a:cs typeface="Arial"/>
              </a:rPr>
              <a:t>(CSR)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placement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18"/>
          <p:cNvSpPr txBox="1"/>
          <p:nvPr/>
        </p:nvSpPr>
        <p:spPr>
          <a:xfrm>
            <a:off x="5513299" y="828554"/>
            <a:ext cx="4654550" cy="1246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003782"/>
                </a:solidFill>
                <a:latin typeface="Myriad Pro"/>
                <a:cs typeface="Myriad Pro"/>
              </a:rPr>
              <a:t>Guide </a:t>
            </a:r>
            <a:r>
              <a:rPr sz="1400" b="1" spc="-10" dirty="0" smtClean="0">
                <a:solidFill>
                  <a:srgbClr val="003782"/>
                </a:solidFill>
                <a:latin typeface="Myriad Pro"/>
                <a:cs typeface="Myriad Pro"/>
              </a:rPr>
              <a:t>t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o </a:t>
            </a:r>
            <a:r>
              <a:rPr sz="1400" b="1" spc="-5" dirty="0" smtClean="0">
                <a:solidFill>
                  <a:srgbClr val="003782"/>
                </a:solidFill>
                <a:latin typeface="Myriad Pro"/>
                <a:cs typeface="Myriad Pro"/>
              </a:rPr>
              <a:t>C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lini</a:t>
            </a:r>
            <a:r>
              <a:rPr sz="1400" b="1" spc="5" dirty="0" smtClean="0">
                <a:solidFill>
                  <a:srgbClr val="003782"/>
                </a:solidFill>
                <a:latin typeface="Myriad Pro"/>
                <a:cs typeface="Myriad Pro"/>
              </a:rPr>
              <a:t>c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al Supe</a:t>
            </a:r>
            <a:r>
              <a:rPr sz="1400" b="1" spc="25" dirty="0" smtClean="0">
                <a:solidFill>
                  <a:srgbClr val="003782"/>
                </a:solidFill>
                <a:latin typeface="Myriad Pro"/>
                <a:cs typeface="Myriad Pro"/>
              </a:rPr>
              <a:t>r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visor Repo</a:t>
            </a:r>
            <a:r>
              <a:rPr sz="1400" b="1" spc="25" dirty="0" smtClean="0">
                <a:solidFill>
                  <a:srgbClr val="003782"/>
                </a:solidFill>
                <a:latin typeface="Myriad Pro"/>
                <a:cs typeface="Myriad Pro"/>
              </a:rPr>
              <a:t>r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t</a:t>
            </a:r>
            <a:endParaRPr sz="1400">
              <a:latin typeface="Myriad Pro"/>
              <a:cs typeface="Myriad Pro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0" dirty="0" smtClean="0">
                <a:latin typeface="Arial"/>
                <a:cs typeface="Arial"/>
              </a:rPr>
              <a:t>completed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5" dirty="0" smtClean="0">
                <a:latin typeface="Arial"/>
                <a:cs typeface="Arial"/>
              </a:rPr>
              <a:t>part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last appraisal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your trainee prior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6 </a:t>
            </a:r>
            <a:r>
              <a:rPr sz="1150" spc="-10" dirty="0" smtClean="0">
                <a:latin typeface="Arial"/>
                <a:cs typeface="Arial"/>
              </a:rPr>
              <a:t>monthly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eview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35" dirty="0" smtClean="0">
                <a:latin typeface="Arial"/>
                <a:cs typeface="Arial"/>
              </a:rPr>
              <a:t>Educational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5" dirty="0" smtClean="0">
                <a:latin typeface="Arial"/>
                <a:cs typeface="Arial"/>
              </a:rPr>
              <a:t>Superviso</a:t>
            </a:r>
            <a:r>
              <a:rPr sz="1150" spc="-1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, or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each 6 </a:t>
            </a:r>
            <a:r>
              <a:rPr sz="1150" spc="5" dirty="0" smtClean="0">
                <a:latin typeface="Arial"/>
                <a:cs typeface="Arial"/>
              </a:rPr>
              <a:t>month </a:t>
            </a:r>
            <a:r>
              <a:rPr sz="1150" spc="-25" dirty="0" smtClean="0">
                <a:latin typeface="Arial"/>
                <a:cs typeface="Arial"/>
              </a:rPr>
              <a:t>placement </a:t>
            </a:r>
            <a:r>
              <a:rPr sz="1150" spc="-85" dirty="0" smtClean="0">
                <a:latin typeface="Arial"/>
                <a:cs typeface="Arial"/>
              </a:rPr>
              <a:t>(see </a:t>
            </a:r>
            <a:r>
              <a:rPr sz="1150" spc="-10" dirty="0" smtClean="0">
                <a:latin typeface="Arial"/>
                <a:cs typeface="Arial"/>
              </a:rPr>
              <a:t>timeline on </a:t>
            </a:r>
            <a:r>
              <a:rPr sz="1150" spc="30" dirty="0" smtClean="0">
                <a:latin typeface="Arial"/>
                <a:cs typeface="Arial"/>
              </a:rPr>
              <a:t>flow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chart). 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e-Portfolio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5" dirty="0" smtClean="0">
                <a:latin typeface="Arial"/>
                <a:cs typeface="Arial"/>
              </a:rPr>
              <a:t>section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5" dirty="0" smtClean="0">
                <a:latin typeface="Arial"/>
                <a:cs typeface="Arial"/>
              </a:rPr>
              <a:t>write </a:t>
            </a:r>
            <a:r>
              <a:rPr sz="1150" spc="-75" dirty="0" smtClean="0">
                <a:latin typeface="Arial"/>
                <a:cs typeface="Arial"/>
              </a:rPr>
              <a:t>a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short </a:t>
            </a:r>
            <a:r>
              <a:rPr sz="1150" spc="-10" dirty="0" smtClean="0">
                <a:latin typeface="Arial"/>
                <a:cs typeface="Arial"/>
              </a:rPr>
              <a:t>structu</a:t>
            </a:r>
            <a:r>
              <a:rPr sz="1150" spc="-3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ed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on 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20" dirty="0" smtClean="0">
                <a:latin typeface="Arial"/>
                <a:cs typeface="Arial"/>
              </a:rPr>
              <a:t>hospital </a:t>
            </a:r>
            <a:r>
              <a:rPr sz="1150" spc="-15" dirty="0" smtClean="0">
                <a:latin typeface="Arial"/>
                <a:cs typeface="Arial"/>
              </a:rPr>
              <a:t>post.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19"/>
          <p:cNvSpPr/>
          <p:nvPr/>
        </p:nvSpPr>
        <p:spPr>
          <a:xfrm>
            <a:off x="5526279" y="257796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526279" y="2840469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5526279" y="310296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5526279" y="355596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 txBox="1"/>
          <p:nvPr/>
        </p:nvSpPr>
        <p:spPr>
          <a:xfrm>
            <a:off x="5513299" y="2219304"/>
            <a:ext cx="4730750" cy="2491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b="1" spc="-55" dirty="0" smtClean="0">
                <a:latin typeface="Arial"/>
                <a:cs typeface="Arial"/>
              </a:rPr>
              <a:t>This </a:t>
            </a:r>
            <a:r>
              <a:rPr sz="1150" b="1" spc="-50" dirty="0" smtClean="0">
                <a:latin typeface="Arial"/>
                <a:cs typeface="Arial"/>
              </a:rPr>
              <a:t>covers:</a:t>
            </a:r>
            <a:endParaRPr sz="1150">
              <a:latin typeface="Arial"/>
              <a:cs typeface="Arial"/>
            </a:endParaRPr>
          </a:p>
          <a:p>
            <a:pPr marL="156210" marR="1995170">
              <a:lnSpc>
                <a:spcPct val="149800"/>
              </a:lnSpc>
              <a:spcBef>
                <a:spcPts val="280"/>
              </a:spcBef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70" dirty="0" smtClean="0">
                <a:latin typeface="Arial"/>
                <a:cs typeface="Arial"/>
              </a:rPr>
              <a:t>base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post;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Practical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675005" indent="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35" dirty="0" smtClean="0">
                <a:latin typeface="Arial"/>
                <a:cs typeface="Arial"/>
              </a:rPr>
              <a:t>competencies,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ouped </a:t>
            </a:r>
            <a:r>
              <a:rPr sz="1150" spc="10" dirty="0" smtClean="0">
                <a:latin typeface="Arial"/>
                <a:cs typeface="Arial"/>
              </a:rPr>
              <a:t>into 4 - </a:t>
            </a:r>
            <a:r>
              <a:rPr sz="1150" spc="-45" dirty="0" smtClean="0">
                <a:latin typeface="Arial"/>
                <a:cs typeface="Arial"/>
              </a:rPr>
              <a:t>Relationships,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Diagnostics,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15" dirty="0" smtClean="0">
                <a:latin typeface="Arial"/>
                <a:cs typeface="Arial"/>
              </a:rPr>
              <a:t>Management,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ofessionalism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2700" indent="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This is </a:t>
            </a:r>
            <a:r>
              <a:rPr sz="1150" spc="-60" dirty="0" smtClean="0">
                <a:latin typeface="Arial"/>
                <a:cs typeface="Arial"/>
              </a:rPr>
              <a:t>based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level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-35" dirty="0" smtClean="0">
                <a:latin typeface="Arial"/>
                <a:cs typeface="Arial"/>
              </a:rPr>
              <a:t>expect </a:t>
            </a:r>
            <a:r>
              <a:rPr sz="1150" spc="-40" dirty="0" smtClean="0">
                <a:latin typeface="Arial"/>
                <a:cs typeface="Arial"/>
              </a:rPr>
              <a:t>an </a:t>
            </a:r>
            <a:r>
              <a:rPr sz="1150" spc="-165" dirty="0" smtClean="0">
                <a:latin typeface="Arial"/>
                <a:cs typeface="Arial"/>
              </a:rPr>
              <a:t>ST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have </a:t>
            </a:r>
            <a:r>
              <a:rPr sz="1150" spc="-20" dirty="0" smtClean="0">
                <a:latin typeface="Arial"/>
                <a:cs typeface="Arial"/>
              </a:rPr>
              <a:t>i.e. </a:t>
            </a:r>
            <a:r>
              <a:rPr sz="1150" spc="-114" dirty="0" smtClean="0">
                <a:latin typeface="Arial"/>
                <a:cs typeface="Arial"/>
              </a:rPr>
              <a:t>ST1 or </a:t>
            </a:r>
            <a:r>
              <a:rPr sz="1150" spc="-85" dirty="0" smtClean="0">
                <a:latin typeface="Arial"/>
                <a:cs typeface="Arial"/>
              </a:rPr>
              <a:t>ST2.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92075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elect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onic </a:t>
            </a:r>
            <a:r>
              <a:rPr sz="1150" spc="10" dirty="0" smtClean="0">
                <a:latin typeface="Arial"/>
                <a:cs typeface="Arial"/>
              </a:rPr>
              <a:t>form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eminders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definitions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competences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5" dirty="0" smtClean="0">
                <a:latin typeface="Arial"/>
                <a:cs typeface="Arial"/>
              </a:rPr>
              <a:t>make </a:t>
            </a:r>
            <a:r>
              <a:rPr sz="1150" spc="10" dirty="0" smtClean="0">
                <a:latin typeface="Arial"/>
                <a:cs typeface="Arial"/>
              </a:rPr>
              <a:t>writing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60" dirty="0" smtClean="0">
                <a:latin typeface="Arial"/>
                <a:cs typeface="Arial"/>
              </a:rPr>
              <a:t>easier (wo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5" dirty="0" smtClean="0">
                <a:latin typeface="Arial"/>
                <a:cs typeface="Arial"/>
              </a:rPr>
              <a:t>pictu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es).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45" dirty="0" smtClean="0">
                <a:latin typeface="Arial"/>
                <a:cs typeface="Arial"/>
              </a:rPr>
              <a:t>may </a:t>
            </a:r>
            <a:r>
              <a:rPr sz="1150" spc="-55" dirty="0" smtClean="0">
                <a:latin typeface="Arial"/>
                <a:cs typeface="Arial"/>
              </a:rPr>
              <a:t>also</a:t>
            </a:r>
            <a:r>
              <a:rPr sz="1150" spc="-3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" dirty="0" smtClean="0">
                <a:latin typeface="Arial"/>
                <a:cs typeface="Arial"/>
              </a:rPr>
              <a:t>helpful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efer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40" dirty="0" smtClean="0">
                <a:latin typeface="Arial"/>
                <a:cs typeface="Arial"/>
              </a:rPr>
              <a:t>statement(s)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RCGP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website in r</a:t>
            </a:r>
            <a:r>
              <a:rPr sz="1150" spc="-10" dirty="0" smtClean="0">
                <a:latin typeface="Arial"/>
                <a:cs typeface="Arial"/>
              </a:rPr>
              <a:t>eporting on the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Ophthalmology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508021" y="873031"/>
            <a:ext cx="4708750" cy="4022950"/>
          </a:xfrm>
          <a:custGeom>
            <a:avLst/>
            <a:gdLst/>
            <a:ahLst/>
            <a:cxnLst/>
            <a:rect l="l" t="t" r="r" b="b"/>
            <a:pathLst>
              <a:path w="4708750" h="4022950">
                <a:moveTo>
                  <a:pt x="4523583" y="0"/>
                </a:moveTo>
                <a:lnTo>
                  <a:pt x="185167" y="0"/>
                </a:lnTo>
                <a:lnTo>
                  <a:pt x="132624" y="702"/>
                </a:lnTo>
                <a:lnTo>
                  <a:pt x="91098" y="3348"/>
                </a:lnTo>
                <a:lnTo>
                  <a:pt x="46629" y="13797"/>
                </a:lnTo>
                <a:lnTo>
                  <a:pt x="13797" y="46629"/>
                </a:lnTo>
                <a:lnTo>
                  <a:pt x="3348" y="91098"/>
                </a:lnTo>
                <a:lnTo>
                  <a:pt x="702" y="132624"/>
                </a:lnTo>
                <a:lnTo>
                  <a:pt x="0" y="185167"/>
                </a:lnTo>
                <a:lnTo>
                  <a:pt x="0" y="3837783"/>
                </a:lnTo>
                <a:lnTo>
                  <a:pt x="702" y="3890325"/>
                </a:lnTo>
                <a:lnTo>
                  <a:pt x="3348" y="3931851"/>
                </a:lnTo>
                <a:lnTo>
                  <a:pt x="13797" y="3976321"/>
                </a:lnTo>
                <a:lnTo>
                  <a:pt x="46629" y="4009153"/>
                </a:lnTo>
                <a:lnTo>
                  <a:pt x="91098" y="4019602"/>
                </a:lnTo>
                <a:lnTo>
                  <a:pt x="132624" y="4022248"/>
                </a:lnTo>
                <a:lnTo>
                  <a:pt x="185167" y="4022950"/>
                </a:lnTo>
                <a:lnTo>
                  <a:pt x="4523583" y="4022950"/>
                </a:lnTo>
                <a:lnTo>
                  <a:pt x="4576125" y="4022248"/>
                </a:lnTo>
                <a:lnTo>
                  <a:pt x="4617651" y="4019602"/>
                </a:lnTo>
                <a:lnTo>
                  <a:pt x="4662121" y="4009153"/>
                </a:lnTo>
                <a:lnTo>
                  <a:pt x="4694953" y="3976321"/>
                </a:lnTo>
                <a:lnTo>
                  <a:pt x="4705402" y="3931851"/>
                </a:lnTo>
                <a:lnTo>
                  <a:pt x="4708048" y="3890325"/>
                </a:lnTo>
                <a:lnTo>
                  <a:pt x="4708750" y="3837783"/>
                </a:lnTo>
                <a:lnTo>
                  <a:pt x="4708750" y="185167"/>
                </a:lnTo>
                <a:lnTo>
                  <a:pt x="4708048" y="132624"/>
                </a:lnTo>
                <a:lnTo>
                  <a:pt x="4705402" y="91098"/>
                </a:lnTo>
                <a:lnTo>
                  <a:pt x="4694953" y="46629"/>
                </a:lnTo>
                <a:lnTo>
                  <a:pt x="4662121" y="13797"/>
                </a:lnTo>
                <a:lnTo>
                  <a:pt x="4617651" y="3348"/>
                </a:lnTo>
                <a:lnTo>
                  <a:pt x="4576125" y="702"/>
                </a:lnTo>
                <a:lnTo>
                  <a:pt x="4523583" y="0"/>
                </a:lnTo>
                <a:close/>
              </a:path>
            </a:pathLst>
          </a:custGeom>
          <a:solidFill>
            <a:srgbClr val="DFF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6012279" y="208299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6012279" y="2309499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6012279" y="25359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 txBox="1"/>
          <p:nvPr/>
        </p:nvSpPr>
        <p:spPr>
          <a:xfrm>
            <a:off x="5855300" y="1463106"/>
            <a:ext cx="4107179" cy="1204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100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h</a:t>
            </a:r>
            <a:r>
              <a:rPr sz="1200" b="1" spc="0" dirty="0" smtClean="0">
                <a:latin typeface="Arial"/>
                <a:cs typeface="Arial"/>
              </a:rPr>
              <a:t>e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s</a:t>
            </a:r>
            <a:r>
              <a:rPr sz="1200" b="1" spc="-25" dirty="0" smtClean="0">
                <a:latin typeface="Arial"/>
                <a:cs typeface="Arial"/>
              </a:rPr>
              <a:t>imple</a:t>
            </a:r>
            <a:r>
              <a:rPr sz="1200" b="1" spc="-165" dirty="0" smtClean="0">
                <a:latin typeface="Arial"/>
                <a:cs typeface="Arial"/>
              </a:rPr>
              <a:t>s</a:t>
            </a:r>
            <a:r>
              <a:rPr sz="1200" b="1" spc="60" dirty="0" smtClean="0">
                <a:latin typeface="Arial"/>
                <a:cs typeface="Arial"/>
              </a:rPr>
              <a:t>t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105" dirty="0" smtClean="0">
                <a:latin typeface="Arial"/>
                <a:cs typeface="Arial"/>
              </a:rPr>
              <a:t>w</a:t>
            </a:r>
            <a:r>
              <a:rPr sz="1200" b="1" spc="-25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y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-140" dirty="0" smtClean="0">
                <a:latin typeface="Arial"/>
                <a:cs typeface="Arial"/>
              </a:rPr>
              <a:t>s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0" dirty="0" smtClean="0">
                <a:latin typeface="Arial"/>
                <a:cs typeface="Arial"/>
              </a:rPr>
              <a:t>o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g</a:t>
            </a:r>
            <a:r>
              <a:rPr sz="1200" b="1" spc="0" dirty="0" smtClean="0">
                <a:latin typeface="Arial"/>
                <a:cs typeface="Arial"/>
              </a:rPr>
              <a:t>o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-70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h</a:t>
            </a:r>
            <a:r>
              <a:rPr sz="1200" b="1" spc="3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tt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p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s</a:t>
            </a:r>
            <a:r>
              <a:rPr sz="1200" b="1" spc="-9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:</a:t>
            </a:r>
            <a:r>
              <a:rPr sz="1200" b="1" spc="10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//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epor</a:t>
            </a:r>
            <a:r>
              <a:rPr sz="1200" b="1" spc="3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tf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olio.</a:t>
            </a:r>
            <a:r>
              <a:rPr sz="1200" b="1" spc="-50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r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c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gp.org.uk</a:t>
            </a:r>
            <a:r>
              <a:rPr sz="1200" b="1" spc="10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/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login.a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s</a:t>
            </a:r>
            <a:r>
              <a:rPr sz="1200" b="1" spc="0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p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300355">
              <a:lnSpc>
                <a:spcPct val="100000"/>
              </a:lnSpc>
            </a:pPr>
            <a:r>
              <a:rPr sz="1200" spc="-30" dirty="0" smtClean="0">
                <a:latin typeface="Arial"/>
                <a:cs typeface="Arial"/>
              </a:rPr>
              <a:t>click on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b="1" spc="-50" dirty="0" smtClean="0">
                <a:latin typeface="Arial"/>
                <a:cs typeface="Arial"/>
              </a:rPr>
              <a:t>Assessment </a:t>
            </a:r>
            <a:r>
              <a:rPr sz="1200" b="1" spc="10" dirty="0" smtClean="0">
                <a:latin typeface="Arial"/>
                <a:cs typeface="Arial"/>
              </a:rPr>
              <a:t>form page</a:t>
            </a:r>
            <a:endParaRPr sz="1200">
              <a:latin typeface="Arial"/>
              <a:cs typeface="Arial"/>
            </a:endParaRPr>
          </a:p>
          <a:p>
            <a:pPr marL="300355" marR="12700">
              <a:lnSpc>
                <a:spcPct val="123900"/>
              </a:lnSpc>
            </a:pP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30" dirty="0" smtClean="0">
                <a:latin typeface="Arial"/>
                <a:cs typeface="Arial"/>
              </a:rPr>
              <a:t>details </a:t>
            </a:r>
            <a:r>
              <a:rPr sz="1200" spc="-40" dirty="0" smtClean="0">
                <a:latin typeface="Arial"/>
                <a:cs typeface="Arial"/>
              </a:rPr>
              <a:t>page </a:t>
            </a:r>
            <a:r>
              <a:rPr sz="1200" spc="-30" dirty="0" smtClean="0">
                <a:latin typeface="Arial"/>
                <a:cs typeface="Arial"/>
              </a:rPr>
              <a:t>and click on </a:t>
            </a:r>
            <a:r>
              <a:rPr sz="1200" spc="-165" dirty="0" smtClean="0">
                <a:latin typeface="Arial"/>
                <a:cs typeface="Arial"/>
              </a:rPr>
              <a:t>CSR </a:t>
            </a:r>
            <a:r>
              <a:rPr sz="1200" spc="-5" dirty="0" smtClean="0">
                <a:latin typeface="Arial"/>
                <a:cs typeface="Arial"/>
              </a:rPr>
              <a:t>at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15" dirty="0" smtClean="0">
                <a:latin typeface="Arial"/>
                <a:cs typeface="Arial"/>
              </a:rPr>
              <a:t>bottom.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10" dirty="0" smtClean="0">
                <a:latin typeface="Arial"/>
                <a:cs typeface="Arial"/>
              </a:rPr>
              <a:t>form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25" dirty="0" smtClean="0">
                <a:latin typeface="Arial"/>
                <a:cs typeface="Arial"/>
              </a:rPr>
              <a:t>trainee pr</a:t>
            </a:r>
            <a:r>
              <a:rPr sz="1200" spc="-45" dirty="0" smtClean="0">
                <a:latin typeface="Arial"/>
                <a:cs typeface="Arial"/>
              </a:rPr>
              <a:t>esent </a:t>
            </a:r>
            <a:r>
              <a:rPr sz="1200" spc="-30" dirty="0" smtClean="0">
                <a:latin typeface="Arial"/>
                <a:cs typeface="Arial"/>
              </a:rPr>
              <a:t>and </a:t>
            </a:r>
            <a:r>
              <a:rPr sz="1200" spc="-15" dirty="0" smtClean="0">
                <a:latin typeface="Arial"/>
                <a:cs typeface="Arial"/>
              </a:rPr>
              <a:t>submit.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7"/>
          <p:cNvSpPr/>
          <p:nvPr/>
        </p:nvSpPr>
        <p:spPr>
          <a:xfrm>
            <a:off x="6012279" y="353475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6012279" y="37612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6012279" y="39877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6012279" y="421425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6012279" y="44407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 txBox="1"/>
          <p:nvPr/>
        </p:nvSpPr>
        <p:spPr>
          <a:xfrm>
            <a:off x="5855299" y="2914865"/>
            <a:ext cx="4096385" cy="16573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0" dirty="0" smtClean="0">
                <a:latin typeface="Arial"/>
                <a:cs typeface="Arial"/>
              </a:rPr>
              <a:t>r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yo</a:t>
            </a:r>
            <a:r>
              <a:rPr sz="1200" b="1" spc="0" dirty="0" smtClean="0">
                <a:latin typeface="Arial"/>
                <a:cs typeface="Arial"/>
              </a:rPr>
              <a:t>u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c</a:t>
            </a:r>
            <a:r>
              <a:rPr sz="1200" b="1" spc="-25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lo</a:t>
            </a:r>
            <a:r>
              <a:rPr sz="1200" b="1" spc="0" dirty="0" smtClean="0">
                <a:latin typeface="Arial"/>
                <a:cs typeface="Arial"/>
              </a:rPr>
              <a:t>g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105" dirty="0" smtClean="0">
                <a:latin typeface="Arial"/>
                <a:cs typeface="Arial"/>
              </a:rPr>
              <a:t>w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0" dirty="0" smtClean="0">
                <a:latin typeface="Arial"/>
                <a:cs typeface="Arial"/>
              </a:rPr>
              <a:t>h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you</a:t>
            </a:r>
            <a:r>
              <a:rPr sz="1200" b="1" spc="0" dirty="0" smtClean="0">
                <a:latin typeface="Arial"/>
                <a:cs typeface="Arial"/>
              </a:rPr>
              <a:t>r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RC</a:t>
            </a:r>
            <a:r>
              <a:rPr sz="1200" b="1" spc="-100" dirty="0" smtClean="0">
                <a:latin typeface="Arial"/>
                <a:cs typeface="Arial"/>
              </a:rPr>
              <a:t>G</a:t>
            </a:r>
            <a:r>
              <a:rPr sz="1200" b="1" spc="-140" dirty="0" smtClean="0">
                <a:latin typeface="Arial"/>
                <a:cs typeface="Arial"/>
              </a:rPr>
              <a:t>P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logi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de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ail</a:t>
            </a:r>
            <a:r>
              <a:rPr sz="1200" b="1" spc="-140" dirty="0" smtClean="0">
                <a:latin typeface="Arial"/>
                <a:cs typeface="Arial"/>
              </a:rPr>
              <a:t>s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-70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b="1" spc="1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https://eportfolio.</a:t>
            </a:r>
            <a:r>
              <a:rPr sz="1200" b="1" spc="-1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rcgp.org.uk/login.asp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300355">
              <a:lnSpc>
                <a:spcPct val="100000"/>
              </a:lnSpc>
            </a:pPr>
            <a:r>
              <a:rPr sz="1200" spc="-65" dirty="0" smtClean="0">
                <a:latin typeface="Arial"/>
                <a:cs typeface="Arial"/>
              </a:rPr>
              <a:t>Select </a:t>
            </a:r>
            <a:r>
              <a:rPr sz="1200" spc="-20" dirty="0" smtClean="0">
                <a:latin typeface="Arial"/>
                <a:cs typeface="Arial"/>
              </a:rPr>
              <a:t>your </a:t>
            </a:r>
            <a:r>
              <a:rPr sz="1200" spc="-25" dirty="0" smtClean="0">
                <a:latin typeface="Arial"/>
                <a:cs typeface="Arial"/>
              </a:rPr>
              <a:t>trainee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340"/>
              </a:spcBef>
            </a:pPr>
            <a:r>
              <a:rPr sz="1200" spc="-20" dirty="0" smtClean="0">
                <a:latin typeface="Arial"/>
                <a:cs typeface="Arial"/>
              </a:rPr>
              <a:t>Left hand navigation </a:t>
            </a:r>
            <a:r>
              <a:rPr sz="1200" spc="-25" dirty="0" smtClean="0">
                <a:latin typeface="Arial"/>
                <a:cs typeface="Arial"/>
              </a:rPr>
              <a:t>bar </a:t>
            </a:r>
            <a:r>
              <a:rPr sz="1200" spc="10" dirty="0" smtClean="0">
                <a:latin typeface="Arial"/>
                <a:cs typeface="Arial"/>
              </a:rPr>
              <a:t>&gt; </a:t>
            </a:r>
            <a:r>
              <a:rPr sz="1200" spc="-30" dirty="0" smtClean="0">
                <a:latin typeface="Arial"/>
                <a:cs typeface="Arial"/>
              </a:rPr>
              <a:t>click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b="1" spc="-20" dirty="0" smtClean="0">
                <a:latin typeface="Arial"/>
                <a:cs typeface="Arial"/>
              </a:rPr>
              <a:t>evidence</a:t>
            </a:r>
            <a:endParaRPr sz="1200">
              <a:latin typeface="Arial"/>
              <a:cs typeface="Arial"/>
            </a:endParaRPr>
          </a:p>
          <a:p>
            <a:pPr marL="300355" marR="1429385">
              <a:lnSpc>
                <a:spcPct val="123900"/>
              </a:lnSpc>
            </a:pPr>
            <a:r>
              <a:rPr sz="1200" spc="-105" dirty="0" smtClean="0">
                <a:latin typeface="Arial"/>
                <a:cs typeface="Arial"/>
              </a:rPr>
              <a:t>Sc</a:t>
            </a:r>
            <a:r>
              <a:rPr sz="1200" spc="-8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oll </a:t>
            </a:r>
            <a:r>
              <a:rPr sz="1200" spc="10" dirty="0" smtClean="0">
                <a:latin typeface="Arial"/>
                <a:cs typeface="Arial"/>
              </a:rPr>
              <a:t>down </a:t>
            </a:r>
            <a:r>
              <a:rPr sz="1200" spc="30" dirty="0" smtClean="0">
                <a:latin typeface="Arial"/>
                <a:cs typeface="Arial"/>
              </a:rPr>
              <a:t>to </a:t>
            </a:r>
            <a:r>
              <a:rPr sz="1200" spc="10" dirty="0" smtClean="0">
                <a:latin typeface="Arial"/>
                <a:cs typeface="Arial"/>
              </a:rPr>
              <a:t>find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25" dirty="0" smtClean="0">
                <a:latin typeface="Arial"/>
                <a:cs typeface="Arial"/>
              </a:rPr>
              <a:t>r</a:t>
            </a:r>
            <a:r>
              <a:rPr sz="1200" spc="-35" dirty="0" smtClean="0">
                <a:latin typeface="Arial"/>
                <a:cs typeface="Arial"/>
              </a:rPr>
              <a:t>elevant </a:t>
            </a:r>
            <a:r>
              <a:rPr sz="1200" spc="-20" dirty="0" smtClean="0">
                <a:latin typeface="Arial"/>
                <a:cs typeface="Arial"/>
              </a:rPr>
              <a:t>post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-35" dirty="0" smtClean="0">
                <a:latin typeface="Arial"/>
                <a:cs typeface="Arial"/>
              </a:rPr>
              <a:t>Click </a:t>
            </a:r>
            <a:r>
              <a:rPr sz="1200" spc="-20" dirty="0" smtClean="0">
                <a:latin typeface="Arial"/>
                <a:cs typeface="Arial"/>
              </a:rPr>
              <a:t>under </a:t>
            </a:r>
            <a:r>
              <a:rPr sz="1200" spc="-165" dirty="0" smtClean="0">
                <a:latin typeface="Arial"/>
                <a:cs typeface="Arial"/>
              </a:rPr>
              <a:t>CSR </a:t>
            </a:r>
            <a:r>
              <a:rPr sz="1200" spc="-35" dirty="0" smtClean="0">
                <a:latin typeface="Arial"/>
                <a:cs typeface="Arial"/>
              </a:rPr>
              <a:t>(hand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40" dirty="0" smtClean="0">
                <a:latin typeface="Arial"/>
                <a:cs typeface="Arial"/>
              </a:rPr>
              <a:t>pen)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340"/>
              </a:spcBef>
            </a:pP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documentation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25" dirty="0" smtClean="0">
                <a:latin typeface="Arial"/>
                <a:cs typeface="Arial"/>
              </a:rPr>
              <a:t>trainee pr</a:t>
            </a:r>
            <a:r>
              <a:rPr sz="1200" spc="-45" dirty="0" smtClean="0">
                <a:latin typeface="Arial"/>
                <a:cs typeface="Arial"/>
              </a:rPr>
              <a:t>esent </a:t>
            </a:r>
            <a:r>
              <a:rPr sz="1200" spc="-30" dirty="0" smtClean="0">
                <a:latin typeface="Arial"/>
                <a:cs typeface="Arial"/>
              </a:rPr>
              <a:t>and </a:t>
            </a:r>
            <a:r>
              <a:rPr sz="1200" spc="-15" dirty="0" smtClean="0">
                <a:latin typeface="Arial"/>
                <a:cs typeface="Arial"/>
              </a:rPr>
              <a:t>submit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13"/>
          <p:cNvSpPr/>
          <p:nvPr/>
        </p:nvSpPr>
        <p:spPr>
          <a:xfrm>
            <a:off x="457479" y="115915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457479" y="180265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 txBox="1"/>
          <p:nvPr/>
        </p:nvSpPr>
        <p:spPr>
          <a:xfrm>
            <a:off x="444500" y="836494"/>
            <a:ext cx="4652010" cy="1287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b="1" spc="-30" dirty="0" smtClean="0">
                <a:latin typeface="Arial"/>
                <a:cs typeface="Arial"/>
              </a:rPr>
              <a:t>The </a:t>
            </a:r>
            <a:r>
              <a:rPr sz="1150" b="1" spc="-25" dirty="0" smtClean="0">
                <a:latin typeface="Arial"/>
                <a:cs typeface="Arial"/>
              </a:rPr>
              <a:t>r</a:t>
            </a:r>
            <a:r>
              <a:rPr sz="1150" b="1" spc="10" dirty="0" smtClean="0">
                <a:latin typeface="Arial"/>
                <a:cs typeface="Arial"/>
              </a:rPr>
              <a:t>eport </a:t>
            </a:r>
            <a:r>
              <a:rPr sz="1150" b="1" spc="-25" dirty="0" smtClean="0">
                <a:latin typeface="Arial"/>
                <a:cs typeface="Arial"/>
              </a:rPr>
              <a:t>should </a:t>
            </a:r>
            <a:r>
              <a:rPr sz="1150" b="1" spc="15" dirty="0" smtClean="0">
                <a:latin typeface="Arial"/>
                <a:cs typeface="Arial"/>
              </a:rPr>
              <a:t>identify and </a:t>
            </a:r>
            <a:r>
              <a:rPr sz="1150" b="1" spc="-15" dirty="0" smtClean="0">
                <a:latin typeface="Arial"/>
                <a:cs typeface="Arial"/>
              </a:rPr>
              <a:t>comment </a:t>
            </a:r>
            <a:r>
              <a:rPr sz="1150" b="1" spc="-25" dirty="0" smtClean="0">
                <a:latin typeface="Arial"/>
                <a:cs typeface="Arial"/>
              </a:rPr>
              <a:t>on: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63525" algn="just">
              <a:lnSpc>
                <a:spcPct val="108700"/>
              </a:lnSpc>
            </a:pPr>
            <a:r>
              <a:rPr sz="1150" spc="-30" dirty="0" smtClean="0">
                <a:latin typeface="Arial"/>
                <a:cs typeface="Arial"/>
              </a:rPr>
              <a:t>Any </a:t>
            </a:r>
            <a:r>
              <a:rPr sz="1150" spc="-15" dirty="0" smtClean="0">
                <a:latin typeface="Arial"/>
                <a:cs typeface="Arial"/>
              </a:rPr>
              <a:t>significant </a:t>
            </a:r>
            <a:r>
              <a:rPr sz="1150" spc="-25" dirty="0" smtClean="0">
                <a:latin typeface="Arial"/>
                <a:cs typeface="Arial"/>
              </a:rPr>
              <a:t>developmental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-5" dirty="0" smtClean="0">
                <a:latin typeface="Arial"/>
                <a:cs typeface="Arial"/>
              </a:rPr>
              <a:t>identified during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placement, and </a:t>
            </a:r>
            <a:r>
              <a:rPr sz="1150" spc="-55" dirty="0" smtClean="0">
                <a:latin typeface="Arial"/>
                <a:cs typeface="Arial"/>
              </a:rPr>
              <a:t>also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15" dirty="0" smtClean="0">
                <a:latin typeface="Arial"/>
                <a:cs typeface="Arial"/>
              </a:rPr>
              <a:t>out </a:t>
            </a:r>
            <a:r>
              <a:rPr sz="1150" spc="-45" dirty="0" smtClean="0">
                <a:latin typeface="Arial"/>
                <a:cs typeface="Arial"/>
              </a:rPr>
              <a:t>any 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whe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15" dirty="0" smtClean="0">
                <a:latin typeface="Arial"/>
                <a:cs typeface="Arial"/>
              </a:rPr>
              <a:t>shown particular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st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engths.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</a:t>
            </a:r>
            <a:r>
              <a:rPr sz="1150" spc="-30" dirty="0" smtClean="0">
                <a:latin typeface="Arial"/>
                <a:cs typeface="Arial"/>
              </a:rPr>
              <a:t>terms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evidence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5" dirty="0" smtClean="0">
                <a:latin typeface="Arial"/>
                <a:cs typeface="Arial"/>
              </a:rPr>
              <a:t>competence (it </a:t>
            </a:r>
            <a:r>
              <a:rPr sz="1150" spc="-70" dirty="0" smtClean="0">
                <a:latin typeface="Arial"/>
                <a:cs typeface="Arial"/>
              </a:rPr>
              <a:t>is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not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70" dirty="0" smtClean="0">
                <a:latin typeface="Arial"/>
                <a:cs typeface="Arial"/>
              </a:rPr>
              <a:t>pass/ </a:t>
            </a:r>
            <a:r>
              <a:rPr sz="1150" spc="-5" dirty="0" smtClean="0">
                <a:latin typeface="Arial"/>
                <a:cs typeface="Arial"/>
              </a:rPr>
              <a:t>fail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eport).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6" name="object 16"/>
          <p:cNvSpPr txBox="1"/>
          <p:nvPr/>
        </p:nvSpPr>
        <p:spPr>
          <a:xfrm>
            <a:off x="444500" y="2252246"/>
            <a:ext cx="4545965" cy="586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700"/>
              </a:lnSpc>
            </a:pPr>
            <a:r>
              <a:rPr sz="1150" spc="-5" dirty="0" smtClean="0">
                <a:latin typeface="Arial"/>
                <a:cs typeface="Arial"/>
              </a:rPr>
              <a:t>If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serious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25" dirty="0" smtClean="0">
                <a:latin typeface="Arial"/>
                <a:cs typeface="Arial"/>
              </a:rPr>
              <a:t>of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25" dirty="0" smtClean="0">
                <a:latin typeface="Arial"/>
                <a:cs typeface="Arial"/>
              </a:rPr>
              <a:t>performance or ill </a:t>
            </a:r>
            <a:r>
              <a:rPr sz="1150" spc="-20" dirty="0" smtClean="0">
                <a:latin typeface="Arial"/>
                <a:cs typeface="Arial"/>
              </a:rPr>
              <a:t>health during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placement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40" dirty="0" smtClean="0">
                <a:latin typeface="Arial"/>
                <a:cs typeface="Arial"/>
              </a:rPr>
              <a:t>need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handled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5" dirty="0" smtClean="0">
                <a:latin typeface="Arial"/>
                <a:cs typeface="Arial"/>
              </a:rPr>
              <a:t>normal </a:t>
            </a:r>
            <a:r>
              <a:rPr sz="1150" spc="-30" dirty="0" smtClean="0">
                <a:latin typeface="Arial"/>
                <a:cs typeface="Arial"/>
              </a:rPr>
              <a:t>acute </a:t>
            </a:r>
            <a:r>
              <a:rPr sz="1150" spc="-5" dirty="0" smtClean="0">
                <a:latin typeface="Arial"/>
                <a:cs typeface="Arial"/>
              </a:rPr>
              <a:t>trust/ </a:t>
            </a:r>
            <a:r>
              <a:rPr sz="1150" spc="-100" dirty="0" smtClean="0">
                <a:latin typeface="Arial"/>
                <a:cs typeface="Arial"/>
              </a:rPr>
              <a:t>PCT/</a:t>
            </a:r>
            <a:r>
              <a:rPr sz="1150" spc="-50" dirty="0" smtClean="0">
                <a:latin typeface="Arial"/>
                <a:cs typeface="Arial"/>
              </a:rPr>
              <a:t> Deanery </a:t>
            </a:r>
            <a:r>
              <a:rPr sz="1150" spc="-45" dirty="0" smtClean="0">
                <a:latin typeface="Arial"/>
                <a:cs typeface="Arial"/>
              </a:rPr>
              <a:t>mechanisms.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17"/>
          <p:cNvSpPr/>
          <p:nvPr/>
        </p:nvSpPr>
        <p:spPr>
          <a:xfrm>
            <a:off x="5663305" y="1502038"/>
            <a:ext cx="141033" cy="142051"/>
          </a:xfrm>
          <a:custGeom>
            <a:avLst/>
            <a:gdLst/>
            <a:ahLst/>
            <a:cxnLst/>
            <a:rect l="l" t="t" r="r" b="b"/>
            <a:pathLst>
              <a:path w="141033" h="142051">
                <a:moveTo>
                  <a:pt x="81825" y="0"/>
                </a:moveTo>
                <a:lnTo>
                  <a:pt x="36535" y="9971"/>
                </a:lnTo>
                <a:lnTo>
                  <a:pt x="8008" y="37363"/>
                </a:lnTo>
                <a:lnTo>
                  <a:pt x="0" y="62142"/>
                </a:lnTo>
                <a:lnTo>
                  <a:pt x="1140" y="78429"/>
                </a:lnTo>
                <a:lnTo>
                  <a:pt x="18404" y="117701"/>
                </a:lnTo>
                <a:lnTo>
                  <a:pt x="51239" y="139256"/>
                </a:lnTo>
                <a:lnTo>
                  <a:pt x="70936" y="142051"/>
                </a:lnTo>
                <a:lnTo>
                  <a:pt x="85414" y="140583"/>
                </a:lnTo>
                <a:lnTo>
                  <a:pt x="121671" y="120904"/>
                </a:lnTo>
                <a:lnTo>
                  <a:pt x="141033" y="84455"/>
                </a:lnTo>
                <a:lnTo>
                  <a:pt x="140244" y="67178"/>
                </a:lnTo>
                <a:lnTo>
                  <a:pt x="124739" y="26123"/>
                </a:lnTo>
                <a:lnTo>
                  <a:pt x="94261" y="3185"/>
                </a:lnTo>
                <a:lnTo>
                  <a:pt x="81825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727208" y="1530624"/>
            <a:ext cx="54660" cy="84048"/>
          </a:xfrm>
          <a:custGeom>
            <a:avLst/>
            <a:gdLst/>
            <a:ahLst/>
            <a:cxnLst/>
            <a:rect l="l" t="t" r="r" b="b"/>
            <a:pathLst>
              <a:path w="54660" h="84048">
                <a:moveTo>
                  <a:pt x="0" y="0"/>
                </a:moveTo>
                <a:lnTo>
                  <a:pt x="0" y="84048"/>
                </a:lnTo>
                <a:lnTo>
                  <a:pt x="54660" y="420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686615" y="1572647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4" y="0"/>
                </a:lnTo>
              </a:path>
            </a:pathLst>
          </a:custGeom>
          <a:ln w="3450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663305" y="2955539"/>
            <a:ext cx="141033" cy="142051"/>
          </a:xfrm>
          <a:custGeom>
            <a:avLst/>
            <a:gdLst/>
            <a:ahLst/>
            <a:cxnLst/>
            <a:rect l="l" t="t" r="r" b="b"/>
            <a:pathLst>
              <a:path w="141033" h="142051">
                <a:moveTo>
                  <a:pt x="81825" y="0"/>
                </a:moveTo>
                <a:lnTo>
                  <a:pt x="36535" y="9971"/>
                </a:lnTo>
                <a:lnTo>
                  <a:pt x="8008" y="37363"/>
                </a:lnTo>
                <a:lnTo>
                  <a:pt x="0" y="62142"/>
                </a:lnTo>
                <a:lnTo>
                  <a:pt x="1140" y="78429"/>
                </a:lnTo>
                <a:lnTo>
                  <a:pt x="18404" y="117701"/>
                </a:lnTo>
                <a:lnTo>
                  <a:pt x="51239" y="139256"/>
                </a:lnTo>
                <a:lnTo>
                  <a:pt x="70936" y="142051"/>
                </a:lnTo>
                <a:lnTo>
                  <a:pt x="85414" y="140583"/>
                </a:lnTo>
                <a:lnTo>
                  <a:pt x="121671" y="120904"/>
                </a:lnTo>
                <a:lnTo>
                  <a:pt x="141033" y="84455"/>
                </a:lnTo>
                <a:lnTo>
                  <a:pt x="140244" y="67178"/>
                </a:lnTo>
                <a:lnTo>
                  <a:pt x="124739" y="26123"/>
                </a:lnTo>
                <a:lnTo>
                  <a:pt x="94261" y="3185"/>
                </a:lnTo>
                <a:lnTo>
                  <a:pt x="81825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5727208" y="2984124"/>
            <a:ext cx="54660" cy="84048"/>
          </a:xfrm>
          <a:custGeom>
            <a:avLst/>
            <a:gdLst/>
            <a:ahLst/>
            <a:cxnLst/>
            <a:rect l="l" t="t" r="r" b="b"/>
            <a:pathLst>
              <a:path w="54660" h="84048">
                <a:moveTo>
                  <a:pt x="0" y="0"/>
                </a:moveTo>
                <a:lnTo>
                  <a:pt x="0" y="84048"/>
                </a:lnTo>
                <a:lnTo>
                  <a:pt x="54660" y="420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5686615" y="3026149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4" y="0"/>
                </a:lnTo>
              </a:path>
            </a:pathLst>
          </a:custGeom>
          <a:ln w="3450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/>
          <p:nvPr/>
        </p:nvSpPr>
        <p:spPr>
          <a:xfrm>
            <a:off x="5508000" y="885706"/>
            <a:ext cx="4708804" cy="444500"/>
          </a:xfrm>
          <a:custGeom>
            <a:avLst/>
            <a:gdLst/>
            <a:ahLst/>
            <a:cxnLst/>
            <a:rect l="l" t="t" r="r" b="b"/>
            <a:pathLst>
              <a:path w="4708804" h="444500">
                <a:moveTo>
                  <a:pt x="204406" y="0"/>
                </a:moveTo>
                <a:lnTo>
                  <a:pt x="160066" y="281"/>
                </a:lnTo>
                <a:lnTo>
                  <a:pt x="109690" y="2622"/>
                </a:lnTo>
                <a:lnTo>
                  <a:pt x="65481" y="14068"/>
                </a:lnTo>
                <a:lnTo>
                  <a:pt x="37515" y="41652"/>
                </a:lnTo>
                <a:lnTo>
                  <a:pt x="20640" y="77277"/>
                </a:lnTo>
                <a:lnTo>
                  <a:pt x="2168" y="129092"/>
                </a:lnTo>
                <a:lnTo>
                  <a:pt x="0" y="444500"/>
                </a:lnTo>
                <a:lnTo>
                  <a:pt x="4708804" y="444500"/>
                </a:lnTo>
                <a:lnTo>
                  <a:pt x="4708804" y="143840"/>
                </a:lnTo>
                <a:lnTo>
                  <a:pt x="4705513" y="134137"/>
                </a:lnTo>
                <a:lnTo>
                  <a:pt x="4686689" y="94065"/>
                </a:lnTo>
                <a:lnTo>
                  <a:pt x="4656910" y="55729"/>
                </a:lnTo>
                <a:lnTo>
                  <a:pt x="4625864" y="31123"/>
                </a:lnTo>
                <a:lnTo>
                  <a:pt x="4586162" y="12414"/>
                </a:lnTo>
                <a:lnTo>
                  <a:pt x="4536735" y="1710"/>
                </a:lnTo>
                <a:lnTo>
                  <a:pt x="204406" y="0"/>
                </a:lnTo>
                <a:close/>
              </a:path>
            </a:pathLst>
          </a:custGeom>
          <a:solidFill>
            <a:srgbClr val="B7E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4"/>
          <p:cNvSpPr txBox="1"/>
          <p:nvPr/>
        </p:nvSpPr>
        <p:spPr>
          <a:xfrm>
            <a:off x="5650099" y="1002206"/>
            <a:ext cx="3888740" cy="258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ompleting assessme</a:t>
            </a:r>
            <a:r>
              <a:rPr sz="1600" spc="-1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ts or CSR ele</a:t>
            </a:r>
            <a:r>
              <a:rPr sz="1600" spc="2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onically</a:t>
            </a:r>
            <a:endParaRPr sz="16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Ophthalmology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7942371" y="1539627"/>
            <a:ext cx="2193346" cy="4337776"/>
          </a:xfrm>
          <a:custGeom>
            <a:avLst/>
            <a:gdLst/>
            <a:ahLst/>
            <a:cxnLst/>
            <a:rect l="l" t="t" r="r" b="b"/>
            <a:pathLst>
              <a:path w="2193346" h="4337776">
                <a:moveTo>
                  <a:pt x="2051802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9"/>
                </a:lnTo>
                <a:lnTo>
                  <a:pt x="201" y="4228227"/>
                </a:lnTo>
                <a:lnTo>
                  <a:pt x="3573" y="4279363"/>
                </a:lnTo>
                <a:lnTo>
                  <a:pt x="20978" y="4318670"/>
                </a:lnTo>
                <a:lnTo>
                  <a:pt x="63279" y="4334631"/>
                </a:lnTo>
                <a:lnTo>
                  <a:pt x="118001" y="4337615"/>
                </a:lnTo>
                <a:lnTo>
                  <a:pt x="141544" y="4337776"/>
                </a:lnTo>
                <a:lnTo>
                  <a:pt x="2078249" y="4337574"/>
                </a:lnTo>
                <a:lnTo>
                  <a:pt x="2116525" y="4336038"/>
                </a:lnTo>
                <a:lnTo>
                  <a:pt x="2156388" y="4328387"/>
                </a:lnTo>
                <a:lnTo>
                  <a:pt x="2184041" y="4301292"/>
                </a:lnTo>
                <a:lnTo>
                  <a:pt x="2191708" y="4262541"/>
                </a:lnTo>
                <a:lnTo>
                  <a:pt x="2193333" y="4206179"/>
                </a:lnTo>
                <a:lnTo>
                  <a:pt x="2193346" y="131597"/>
                </a:lnTo>
                <a:lnTo>
                  <a:pt x="2193144" y="109549"/>
                </a:lnTo>
                <a:lnTo>
                  <a:pt x="2189773" y="58412"/>
                </a:lnTo>
                <a:lnTo>
                  <a:pt x="2172368" y="19105"/>
                </a:lnTo>
                <a:lnTo>
                  <a:pt x="2130066" y="3145"/>
                </a:lnTo>
                <a:lnTo>
                  <a:pt x="2075345" y="160"/>
                </a:lnTo>
                <a:lnTo>
                  <a:pt x="2051802" y="0"/>
                </a:lnTo>
                <a:close/>
              </a:path>
            </a:pathLst>
          </a:custGeom>
          <a:solidFill>
            <a:srgbClr val="FEED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7942342" y="1539609"/>
            <a:ext cx="2193404" cy="4337812"/>
          </a:xfrm>
          <a:custGeom>
            <a:avLst/>
            <a:gdLst/>
            <a:ahLst/>
            <a:cxnLst/>
            <a:rect l="l" t="t" r="r" b="b"/>
            <a:pathLst>
              <a:path w="2193404" h="4337812">
                <a:moveTo>
                  <a:pt x="2193404" y="4181373"/>
                </a:moveTo>
                <a:lnTo>
                  <a:pt x="2193404" y="3815892"/>
                </a:lnTo>
                <a:lnTo>
                  <a:pt x="2193404" y="521919"/>
                </a:lnTo>
                <a:lnTo>
                  <a:pt x="2193404" y="156438"/>
                </a:lnTo>
                <a:lnTo>
                  <a:pt x="2193375" y="131615"/>
                </a:lnTo>
                <a:lnTo>
                  <a:pt x="2192626" y="90129"/>
                </a:lnTo>
                <a:lnTo>
                  <a:pt x="2187180" y="45839"/>
                </a:lnTo>
                <a:lnTo>
                  <a:pt x="2164588" y="13356"/>
                </a:lnTo>
                <a:lnTo>
                  <a:pt x="2114333" y="1586"/>
                </a:lnTo>
                <a:lnTo>
                  <a:pt x="2075374" y="178"/>
                </a:lnTo>
                <a:lnTo>
                  <a:pt x="1960219" y="0"/>
                </a:lnTo>
                <a:lnTo>
                  <a:pt x="1823021" y="0"/>
                </a:lnTo>
                <a:lnTo>
                  <a:pt x="1754212" y="0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4"/>
                </a:lnTo>
                <a:lnTo>
                  <a:pt x="3601" y="4279381"/>
                </a:lnTo>
                <a:lnTo>
                  <a:pt x="21006" y="4318688"/>
                </a:lnTo>
                <a:lnTo>
                  <a:pt x="63308" y="4334648"/>
                </a:lnTo>
                <a:lnTo>
                  <a:pt x="118030" y="4337633"/>
                </a:lnTo>
                <a:lnTo>
                  <a:pt x="233184" y="4337812"/>
                </a:lnTo>
                <a:lnTo>
                  <a:pt x="370382" y="4337812"/>
                </a:lnTo>
                <a:lnTo>
                  <a:pt x="439191" y="4337812"/>
                </a:lnTo>
                <a:lnTo>
                  <a:pt x="2029028" y="4337812"/>
                </a:lnTo>
                <a:lnTo>
                  <a:pt x="2055111" y="4337784"/>
                </a:lnTo>
                <a:lnTo>
                  <a:pt x="2098701" y="4337071"/>
                </a:lnTo>
                <a:lnTo>
                  <a:pt x="2145239" y="4331888"/>
                </a:lnTo>
                <a:lnTo>
                  <a:pt x="2179370" y="4310387"/>
                </a:lnTo>
                <a:lnTo>
                  <a:pt x="2191737" y="4262559"/>
                </a:lnTo>
                <a:lnTo>
                  <a:pt x="2193385" y="4203075"/>
                </a:lnTo>
                <a:lnTo>
                  <a:pt x="2193404" y="4181373"/>
                </a:lnTo>
                <a:close/>
              </a:path>
            </a:pathLst>
          </a:custGeom>
          <a:ln w="24180">
            <a:solidFill>
              <a:srgbClr val="F8B5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521112" y="1539632"/>
            <a:ext cx="2502521" cy="4337763"/>
          </a:xfrm>
          <a:custGeom>
            <a:avLst/>
            <a:gdLst/>
            <a:ahLst/>
            <a:cxnLst/>
            <a:rect l="l" t="t" r="r" b="b"/>
            <a:pathLst>
              <a:path w="2502521" h="4337763">
                <a:moveTo>
                  <a:pt x="1982993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2009442" y="4337561"/>
                </a:lnTo>
                <a:lnTo>
                  <a:pt x="2047719" y="4336026"/>
                </a:lnTo>
                <a:lnTo>
                  <a:pt x="2087582" y="4328374"/>
                </a:lnTo>
                <a:lnTo>
                  <a:pt x="2115234" y="4301278"/>
                </a:lnTo>
                <a:lnTo>
                  <a:pt x="2122900" y="4262525"/>
                </a:lnTo>
                <a:lnTo>
                  <a:pt x="2124524" y="4206177"/>
                </a:lnTo>
                <a:lnTo>
                  <a:pt x="2124566" y="2271770"/>
                </a:lnTo>
                <a:lnTo>
                  <a:pt x="2423432" y="2271770"/>
                </a:lnTo>
                <a:lnTo>
                  <a:pt x="2475594" y="2224475"/>
                </a:lnTo>
                <a:lnTo>
                  <a:pt x="2500558" y="2186780"/>
                </a:lnTo>
                <a:lnTo>
                  <a:pt x="2502521" y="2174916"/>
                </a:lnTo>
                <a:lnTo>
                  <a:pt x="2502147" y="2163660"/>
                </a:lnTo>
                <a:lnTo>
                  <a:pt x="2487374" y="2127785"/>
                </a:lnTo>
                <a:lnTo>
                  <a:pt x="2475820" y="2114151"/>
                </a:lnTo>
                <a:lnTo>
                  <a:pt x="2475594" y="2114151"/>
                </a:lnTo>
                <a:lnTo>
                  <a:pt x="2423437" y="2066856"/>
                </a:lnTo>
                <a:lnTo>
                  <a:pt x="2124566" y="2066856"/>
                </a:lnTo>
                <a:lnTo>
                  <a:pt x="2124538" y="131597"/>
                </a:lnTo>
                <a:lnTo>
                  <a:pt x="2124336" y="109549"/>
                </a:lnTo>
                <a:lnTo>
                  <a:pt x="2120964" y="58412"/>
                </a:lnTo>
                <a:lnTo>
                  <a:pt x="2103560" y="19105"/>
                </a:lnTo>
                <a:lnTo>
                  <a:pt x="2061258" y="3145"/>
                </a:lnTo>
                <a:lnTo>
                  <a:pt x="2006536" y="160"/>
                </a:lnTo>
                <a:lnTo>
                  <a:pt x="1982993" y="0"/>
                </a:lnTo>
                <a:close/>
              </a:path>
              <a:path w="2502521" h="4337763">
                <a:moveTo>
                  <a:pt x="2423432" y="2271770"/>
                </a:moveTo>
                <a:lnTo>
                  <a:pt x="2233393" y="2271770"/>
                </a:lnTo>
                <a:lnTo>
                  <a:pt x="2251989" y="2272985"/>
                </a:lnTo>
                <a:lnTo>
                  <a:pt x="2257684" y="2281486"/>
                </a:lnTo>
                <a:lnTo>
                  <a:pt x="2258094" y="2341735"/>
                </a:lnTo>
                <a:lnTo>
                  <a:pt x="2268089" y="2379851"/>
                </a:lnTo>
                <a:lnTo>
                  <a:pt x="2282028" y="2385071"/>
                </a:lnTo>
                <a:lnTo>
                  <a:pt x="2289803" y="2383779"/>
                </a:lnTo>
                <a:lnTo>
                  <a:pt x="2318350" y="2367046"/>
                </a:lnTo>
                <a:lnTo>
                  <a:pt x="2423432" y="2271770"/>
                </a:lnTo>
                <a:close/>
              </a:path>
              <a:path w="2502521" h="4337763">
                <a:moveTo>
                  <a:pt x="2475594" y="2113935"/>
                </a:moveTo>
                <a:lnTo>
                  <a:pt x="2475594" y="2114151"/>
                </a:lnTo>
                <a:lnTo>
                  <a:pt x="2475820" y="2114151"/>
                </a:lnTo>
                <a:lnTo>
                  <a:pt x="2475594" y="2113935"/>
                </a:lnTo>
                <a:close/>
              </a:path>
              <a:path w="2502521" h="4337763">
                <a:moveTo>
                  <a:pt x="2283034" y="1952685"/>
                </a:moveTo>
                <a:lnTo>
                  <a:pt x="2258821" y="1986923"/>
                </a:lnTo>
                <a:lnTo>
                  <a:pt x="2258094" y="2043348"/>
                </a:lnTo>
                <a:lnTo>
                  <a:pt x="2256818" y="2061046"/>
                </a:lnTo>
                <a:lnTo>
                  <a:pt x="2247885" y="2066465"/>
                </a:lnTo>
                <a:lnTo>
                  <a:pt x="2124566" y="2066856"/>
                </a:lnTo>
                <a:lnTo>
                  <a:pt x="2423437" y="2066856"/>
                </a:lnTo>
                <a:lnTo>
                  <a:pt x="2318927" y="1972088"/>
                </a:lnTo>
                <a:lnTo>
                  <a:pt x="2304588" y="1960749"/>
                </a:lnTo>
                <a:lnTo>
                  <a:pt x="2292700" y="1954552"/>
                </a:lnTo>
                <a:lnTo>
                  <a:pt x="2283034" y="1952685"/>
                </a:lnTo>
                <a:close/>
              </a:path>
            </a:pathLst>
          </a:custGeom>
          <a:solidFill>
            <a:srgbClr val="C8E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521083" y="1539614"/>
            <a:ext cx="2502550" cy="4337799"/>
          </a:xfrm>
          <a:custGeom>
            <a:avLst/>
            <a:gdLst/>
            <a:ahLst/>
            <a:cxnLst/>
            <a:rect l="l" t="t" r="r" b="b"/>
            <a:pathLst>
              <a:path w="2502550" h="4337799">
                <a:moveTo>
                  <a:pt x="2475623" y="2113953"/>
                </a:moveTo>
                <a:lnTo>
                  <a:pt x="2475623" y="2114169"/>
                </a:lnTo>
                <a:lnTo>
                  <a:pt x="2457742" y="2097951"/>
                </a:lnTo>
                <a:lnTo>
                  <a:pt x="2318956" y="1972106"/>
                </a:lnTo>
                <a:lnTo>
                  <a:pt x="2304617" y="1960767"/>
                </a:lnTo>
                <a:lnTo>
                  <a:pt x="2292729" y="1954570"/>
                </a:lnTo>
                <a:lnTo>
                  <a:pt x="2283063" y="1952703"/>
                </a:lnTo>
                <a:lnTo>
                  <a:pt x="2275388" y="1954354"/>
                </a:lnTo>
                <a:lnTo>
                  <a:pt x="2258301" y="1992637"/>
                </a:lnTo>
                <a:lnTo>
                  <a:pt x="2258123" y="2043366"/>
                </a:lnTo>
                <a:lnTo>
                  <a:pt x="2256847" y="2061064"/>
                </a:lnTo>
                <a:lnTo>
                  <a:pt x="2247914" y="2066483"/>
                </a:lnTo>
                <a:lnTo>
                  <a:pt x="2124595" y="2066874"/>
                </a:lnTo>
                <a:lnTo>
                  <a:pt x="2124595" y="521919"/>
                </a:lnTo>
                <a:lnTo>
                  <a:pt x="2124595" y="156438"/>
                </a:lnTo>
                <a:lnTo>
                  <a:pt x="2124365" y="109567"/>
                </a:lnTo>
                <a:lnTo>
                  <a:pt x="2120993" y="58430"/>
                </a:lnTo>
                <a:lnTo>
                  <a:pt x="2103588" y="19123"/>
                </a:lnTo>
                <a:lnTo>
                  <a:pt x="2061286" y="3163"/>
                </a:lnTo>
                <a:lnTo>
                  <a:pt x="2006565" y="178"/>
                </a:lnTo>
                <a:lnTo>
                  <a:pt x="1754212" y="0"/>
                </a:lnTo>
                <a:lnTo>
                  <a:pt x="1546212" y="0"/>
                </a:lnTo>
                <a:lnTo>
                  <a:pt x="578370" y="0"/>
                </a:lnTo>
                <a:lnTo>
                  <a:pt x="370382" y="0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370382" y="4337799"/>
                </a:lnTo>
                <a:lnTo>
                  <a:pt x="578370" y="4337799"/>
                </a:lnTo>
                <a:lnTo>
                  <a:pt x="1546212" y="4337799"/>
                </a:lnTo>
                <a:lnTo>
                  <a:pt x="1754212" y="4337799"/>
                </a:lnTo>
                <a:lnTo>
                  <a:pt x="1960219" y="4337799"/>
                </a:lnTo>
                <a:lnTo>
                  <a:pt x="1986303" y="4337771"/>
                </a:lnTo>
                <a:lnTo>
                  <a:pt x="2029894" y="4337058"/>
                </a:lnTo>
                <a:lnTo>
                  <a:pt x="2076433" y="4331875"/>
                </a:lnTo>
                <a:lnTo>
                  <a:pt x="2110563" y="4310373"/>
                </a:lnTo>
                <a:lnTo>
                  <a:pt x="2122929" y="4262543"/>
                </a:lnTo>
                <a:lnTo>
                  <a:pt x="2124576" y="4203058"/>
                </a:lnTo>
                <a:lnTo>
                  <a:pt x="2124595" y="3815892"/>
                </a:lnTo>
                <a:lnTo>
                  <a:pt x="2124595" y="2271788"/>
                </a:lnTo>
                <a:lnTo>
                  <a:pt x="2233422" y="2271788"/>
                </a:lnTo>
                <a:lnTo>
                  <a:pt x="2252018" y="2273003"/>
                </a:lnTo>
                <a:lnTo>
                  <a:pt x="2257713" y="2281504"/>
                </a:lnTo>
                <a:lnTo>
                  <a:pt x="2258123" y="2341753"/>
                </a:lnTo>
                <a:lnTo>
                  <a:pt x="2259387" y="2359454"/>
                </a:lnTo>
                <a:lnTo>
                  <a:pt x="2262871" y="2371920"/>
                </a:lnTo>
                <a:lnTo>
                  <a:pt x="2268117" y="2379869"/>
                </a:lnTo>
                <a:lnTo>
                  <a:pt x="2274666" y="2384019"/>
                </a:lnTo>
                <a:lnTo>
                  <a:pt x="2282057" y="2385089"/>
                </a:lnTo>
                <a:lnTo>
                  <a:pt x="2289832" y="2383797"/>
                </a:lnTo>
                <a:lnTo>
                  <a:pt x="2475623" y="2224493"/>
                </a:lnTo>
                <a:lnTo>
                  <a:pt x="2500587" y="2186798"/>
                </a:lnTo>
                <a:lnTo>
                  <a:pt x="2502550" y="2174934"/>
                </a:lnTo>
                <a:lnTo>
                  <a:pt x="2502175" y="2163678"/>
                </a:lnTo>
                <a:lnTo>
                  <a:pt x="2487403" y="2127803"/>
                </a:lnTo>
                <a:lnTo>
                  <a:pt x="2476522" y="2114814"/>
                </a:lnTo>
                <a:lnTo>
                  <a:pt x="2475623" y="2113953"/>
                </a:lnTo>
                <a:close/>
              </a:path>
            </a:pathLst>
          </a:custGeom>
          <a:ln w="24180">
            <a:solidFill>
              <a:srgbClr val="009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2838121" y="1539632"/>
            <a:ext cx="2761512" cy="4337763"/>
          </a:xfrm>
          <a:custGeom>
            <a:avLst/>
            <a:gdLst/>
            <a:ahLst/>
            <a:cxnLst/>
            <a:rect l="l" t="t" r="r" b="b"/>
            <a:pathLst>
              <a:path w="2761512" h="4337763">
                <a:moveTo>
                  <a:pt x="2190981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2217430" y="4337561"/>
                </a:lnTo>
                <a:lnTo>
                  <a:pt x="2255706" y="4336026"/>
                </a:lnTo>
                <a:lnTo>
                  <a:pt x="2295570" y="4328374"/>
                </a:lnTo>
                <a:lnTo>
                  <a:pt x="2323222" y="4301278"/>
                </a:lnTo>
                <a:lnTo>
                  <a:pt x="2330888" y="4262525"/>
                </a:lnTo>
                <a:lnTo>
                  <a:pt x="2332512" y="4206177"/>
                </a:lnTo>
                <a:lnTo>
                  <a:pt x="2332554" y="2271770"/>
                </a:lnTo>
                <a:lnTo>
                  <a:pt x="2682423" y="2271770"/>
                </a:lnTo>
                <a:lnTo>
                  <a:pt x="2734585" y="2224475"/>
                </a:lnTo>
                <a:lnTo>
                  <a:pt x="2759549" y="2186780"/>
                </a:lnTo>
                <a:lnTo>
                  <a:pt x="2761512" y="2174916"/>
                </a:lnTo>
                <a:lnTo>
                  <a:pt x="2761138" y="2163660"/>
                </a:lnTo>
                <a:lnTo>
                  <a:pt x="2746365" y="2127785"/>
                </a:lnTo>
                <a:lnTo>
                  <a:pt x="2734811" y="2114151"/>
                </a:lnTo>
                <a:lnTo>
                  <a:pt x="2734585" y="2114151"/>
                </a:lnTo>
                <a:lnTo>
                  <a:pt x="2682428" y="2066856"/>
                </a:lnTo>
                <a:lnTo>
                  <a:pt x="2332554" y="2066856"/>
                </a:lnTo>
                <a:lnTo>
                  <a:pt x="2332525" y="131597"/>
                </a:lnTo>
                <a:lnTo>
                  <a:pt x="2332324" y="109549"/>
                </a:lnTo>
                <a:lnTo>
                  <a:pt x="2328952" y="58412"/>
                </a:lnTo>
                <a:lnTo>
                  <a:pt x="2311547" y="19105"/>
                </a:lnTo>
                <a:lnTo>
                  <a:pt x="2269246" y="3145"/>
                </a:lnTo>
                <a:lnTo>
                  <a:pt x="2214524" y="160"/>
                </a:lnTo>
                <a:lnTo>
                  <a:pt x="2190981" y="0"/>
                </a:lnTo>
                <a:close/>
              </a:path>
              <a:path w="2761512" h="4337763">
                <a:moveTo>
                  <a:pt x="2682423" y="2271770"/>
                </a:moveTo>
                <a:lnTo>
                  <a:pt x="2492384" y="2271770"/>
                </a:lnTo>
                <a:lnTo>
                  <a:pt x="2510980" y="2272985"/>
                </a:lnTo>
                <a:lnTo>
                  <a:pt x="2516675" y="2281486"/>
                </a:lnTo>
                <a:lnTo>
                  <a:pt x="2517085" y="2341735"/>
                </a:lnTo>
                <a:lnTo>
                  <a:pt x="2527080" y="2379851"/>
                </a:lnTo>
                <a:lnTo>
                  <a:pt x="2541019" y="2385071"/>
                </a:lnTo>
                <a:lnTo>
                  <a:pt x="2548794" y="2383779"/>
                </a:lnTo>
                <a:lnTo>
                  <a:pt x="2577341" y="2367046"/>
                </a:lnTo>
                <a:lnTo>
                  <a:pt x="2682423" y="2271770"/>
                </a:lnTo>
                <a:close/>
              </a:path>
              <a:path w="2761512" h="4337763">
                <a:moveTo>
                  <a:pt x="2734585" y="2113935"/>
                </a:moveTo>
                <a:lnTo>
                  <a:pt x="2734585" y="2114151"/>
                </a:lnTo>
                <a:lnTo>
                  <a:pt x="2734811" y="2114151"/>
                </a:lnTo>
                <a:lnTo>
                  <a:pt x="2734585" y="2113935"/>
                </a:lnTo>
                <a:close/>
              </a:path>
              <a:path w="2761512" h="4337763">
                <a:moveTo>
                  <a:pt x="2542025" y="1952685"/>
                </a:moveTo>
                <a:lnTo>
                  <a:pt x="2517812" y="1986923"/>
                </a:lnTo>
                <a:lnTo>
                  <a:pt x="2517085" y="2043348"/>
                </a:lnTo>
                <a:lnTo>
                  <a:pt x="2515809" y="2061046"/>
                </a:lnTo>
                <a:lnTo>
                  <a:pt x="2506876" y="2066465"/>
                </a:lnTo>
                <a:lnTo>
                  <a:pt x="2332554" y="2066856"/>
                </a:lnTo>
                <a:lnTo>
                  <a:pt x="2682428" y="2066856"/>
                </a:lnTo>
                <a:lnTo>
                  <a:pt x="2577918" y="1972088"/>
                </a:lnTo>
                <a:lnTo>
                  <a:pt x="2563579" y="1960749"/>
                </a:lnTo>
                <a:lnTo>
                  <a:pt x="2551691" y="1954552"/>
                </a:lnTo>
                <a:lnTo>
                  <a:pt x="2542025" y="1952685"/>
                </a:lnTo>
                <a:close/>
              </a:path>
            </a:pathLst>
          </a:custGeom>
          <a:solidFill>
            <a:srgbClr val="E4ED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2838093" y="1539614"/>
            <a:ext cx="2761541" cy="4337799"/>
          </a:xfrm>
          <a:custGeom>
            <a:avLst/>
            <a:gdLst/>
            <a:ahLst/>
            <a:cxnLst/>
            <a:rect l="l" t="t" r="r" b="b"/>
            <a:pathLst>
              <a:path w="2761541" h="4337799">
                <a:moveTo>
                  <a:pt x="2734614" y="2113953"/>
                </a:moveTo>
                <a:lnTo>
                  <a:pt x="2734614" y="2114169"/>
                </a:lnTo>
                <a:lnTo>
                  <a:pt x="2716733" y="2097951"/>
                </a:lnTo>
                <a:lnTo>
                  <a:pt x="2577947" y="1972106"/>
                </a:lnTo>
                <a:lnTo>
                  <a:pt x="2563608" y="1960767"/>
                </a:lnTo>
                <a:lnTo>
                  <a:pt x="2551720" y="1954570"/>
                </a:lnTo>
                <a:lnTo>
                  <a:pt x="2542054" y="1952703"/>
                </a:lnTo>
                <a:lnTo>
                  <a:pt x="2534379" y="1954354"/>
                </a:lnTo>
                <a:lnTo>
                  <a:pt x="2517292" y="1992637"/>
                </a:lnTo>
                <a:lnTo>
                  <a:pt x="2517114" y="2043366"/>
                </a:lnTo>
                <a:lnTo>
                  <a:pt x="2515838" y="2061064"/>
                </a:lnTo>
                <a:lnTo>
                  <a:pt x="2506905" y="2066483"/>
                </a:lnTo>
                <a:lnTo>
                  <a:pt x="2332583" y="2066874"/>
                </a:lnTo>
                <a:lnTo>
                  <a:pt x="2332583" y="521919"/>
                </a:lnTo>
                <a:lnTo>
                  <a:pt x="2332583" y="156438"/>
                </a:lnTo>
                <a:lnTo>
                  <a:pt x="2332353" y="109567"/>
                </a:lnTo>
                <a:lnTo>
                  <a:pt x="2328981" y="58430"/>
                </a:lnTo>
                <a:lnTo>
                  <a:pt x="2311576" y="19123"/>
                </a:lnTo>
                <a:lnTo>
                  <a:pt x="2269274" y="3163"/>
                </a:lnTo>
                <a:lnTo>
                  <a:pt x="2214553" y="178"/>
                </a:lnTo>
                <a:lnTo>
                  <a:pt x="1754212" y="0"/>
                </a:lnTo>
                <a:lnTo>
                  <a:pt x="578370" y="0"/>
                </a:lnTo>
                <a:lnTo>
                  <a:pt x="164376" y="0"/>
                </a:lnTo>
                <a:lnTo>
                  <a:pt x="115126" y="219"/>
                </a:lnTo>
                <a:lnTo>
                  <a:pt x="76850" y="1755"/>
                </a:lnTo>
                <a:lnTo>
                  <a:pt x="36986" y="9406"/>
                </a:lnTo>
                <a:lnTo>
                  <a:pt x="9333" y="36502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578370" y="4337799"/>
                </a:lnTo>
                <a:lnTo>
                  <a:pt x="1754212" y="4337799"/>
                </a:lnTo>
                <a:lnTo>
                  <a:pt x="2168207" y="4337799"/>
                </a:lnTo>
                <a:lnTo>
                  <a:pt x="2217458" y="4337579"/>
                </a:lnTo>
                <a:lnTo>
                  <a:pt x="2255735" y="4336044"/>
                </a:lnTo>
                <a:lnTo>
                  <a:pt x="2295599" y="4328392"/>
                </a:lnTo>
                <a:lnTo>
                  <a:pt x="2323251" y="4301296"/>
                </a:lnTo>
                <a:lnTo>
                  <a:pt x="2330917" y="4262543"/>
                </a:lnTo>
                <a:lnTo>
                  <a:pt x="2332564" y="4203058"/>
                </a:lnTo>
                <a:lnTo>
                  <a:pt x="2332583" y="3815892"/>
                </a:lnTo>
                <a:lnTo>
                  <a:pt x="2332583" y="2271788"/>
                </a:lnTo>
                <a:lnTo>
                  <a:pt x="2492413" y="2271788"/>
                </a:lnTo>
                <a:lnTo>
                  <a:pt x="2511009" y="2273003"/>
                </a:lnTo>
                <a:lnTo>
                  <a:pt x="2516704" y="2281504"/>
                </a:lnTo>
                <a:lnTo>
                  <a:pt x="2517114" y="2341753"/>
                </a:lnTo>
                <a:lnTo>
                  <a:pt x="2518378" y="2359454"/>
                </a:lnTo>
                <a:lnTo>
                  <a:pt x="2521862" y="2371920"/>
                </a:lnTo>
                <a:lnTo>
                  <a:pt x="2527108" y="2379869"/>
                </a:lnTo>
                <a:lnTo>
                  <a:pt x="2533657" y="2384019"/>
                </a:lnTo>
                <a:lnTo>
                  <a:pt x="2541048" y="2385089"/>
                </a:lnTo>
                <a:lnTo>
                  <a:pt x="2548823" y="2383797"/>
                </a:lnTo>
                <a:lnTo>
                  <a:pt x="2734614" y="2224493"/>
                </a:lnTo>
                <a:lnTo>
                  <a:pt x="2759578" y="2186798"/>
                </a:lnTo>
                <a:lnTo>
                  <a:pt x="2761541" y="2174934"/>
                </a:lnTo>
                <a:lnTo>
                  <a:pt x="2761166" y="2163678"/>
                </a:lnTo>
                <a:lnTo>
                  <a:pt x="2746394" y="2127803"/>
                </a:lnTo>
                <a:lnTo>
                  <a:pt x="2735513" y="2114814"/>
                </a:lnTo>
                <a:lnTo>
                  <a:pt x="2734614" y="2113953"/>
                </a:lnTo>
                <a:close/>
              </a:path>
            </a:pathLst>
          </a:custGeom>
          <a:ln w="24180">
            <a:solidFill>
              <a:srgbClr val="83B71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8114420" y="253960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8114420" y="326578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8114420" y="3991954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8114420" y="420724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8114420" y="476312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 txBox="1"/>
          <p:nvPr/>
        </p:nvSpPr>
        <p:spPr>
          <a:xfrm>
            <a:off x="8208933" y="1896148"/>
            <a:ext cx="1785620" cy="33229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4485" marR="129539" indent="-286385">
              <a:lnSpc>
                <a:spcPts val="1970"/>
              </a:lnSpc>
            </a:pPr>
            <a:r>
              <a:rPr sz="1750" spc="-12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</a:t>
            </a:r>
            <a:r>
              <a:rPr sz="1750" spc="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w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a</a:t>
            </a: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r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ds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the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End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of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the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-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ost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550"/>
              </a:lnSpc>
              <a:spcBef>
                <a:spcPts val="26"/>
              </a:spcBef>
            </a:pPr>
            <a:endParaRPr sz="550"/>
          </a:p>
          <a:p>
            <a:pPr marL="12700" marR="44450" indent="-635">
              <a:lnSpc>
                <a:spcPct val="106400"/>
              </a:lnSpc>
            </a:pPr>
            <a:r>
              <a:rPr sz="1050" spc="-55" dirty="0" smtClean="0">
                <a:latin typeface="Arial"/>
                <a:cs typeface="Arial"/>
              </a:rPr>
              <a:t>The final </a:t>
            </a:r>
            <a:r>
              <a:rPr sz="1050" spc="-10" dirty="0" smtClean="0">
                <a:latin typeface="Arial"/>
                <a:cs typeface="Arial"/>
              </a:rPr>
              <a:t>meeting </a:t>
            </a:r>
            <a:r>
              <a:rPr sz="1050" spc="-20" dirty="0" smtClean="0">
                <a:latin typeface="Arial"/>
                <a:cs typeface="Arial"/>
              </a:rPr>
              <a:t>should </a:t>
            </a:r>
            <a:r>
              <a:rPr sz="1050" spc="-40" dirty="0" smtClean="0">
                <a:latin typeface="Arial"/>
                <a:cs typeface="Arial"/>
              </a:rPr>
              <a:t>have</a:t>
            </a:r>
            <a:r>
              <a:rPr sz="1050" spc="-25" dirty="0" smtClean="0">
                <a:latin typeface="Arial"/>
                <a:cs typeface="Arial"/>
              </a:rPr>
              <a:t> occur</a:t>
            </a:r>
            <a:r>
              <a:rPr sz="1050" spc="-35" dirty="0" smtClean="0">
                <a:latin typeface="Arial"/>
                <a:cs typeface="Arial"/>
              </a:rPr>
              <a:t>r</a:t>
            </a:r>
            <a:r>
              <a:rPr sz="1050" spc="-30" dirty="0" smtClean="0">
                <a:latin typeface="Arial"/>
                <a:cs typeface="Arial"/>
              </a:rPr>
              <a:t>ed by </a:t>
            </a:r>
            <a:r>
              <a:rPr sz="1050" spc="-50" dirty="0" smtClean="0">
                <a:latin typeface="Arial"/>
                <a:cs typeface="Arial"/>
              </a:rPr>
              <a:t>January or mid </a:t>
            </a:r>
            <a:r>
              <a:rPr sz="1050" spc="-60" dirty="0" smtClean="0">
                <a:latin typeface="Arial"/>
                <a:cs typeface="Arial"/>
              </a:rPr>
              <a:t>June prior </a:t>
            </a:r>
            <a:r>
              <a:rPr sz="1050" spc="30" dirty="0" smtClean="0">
                <a:latin typeface="Arial"/>
                <a:cs typeface="Arial"/>
              </a:rPr>
              <a:t>to the </a:t>
            </a:r>
            <a:r>
              <a:rPr sz="1050" spc="-105" dirty="0" smtClean="0">
                <a:latin typeface="Arial"/>
                <a:cs typeface="Arial"/>
              </a:rPr>
              <a:t>ARCP </a:t>
            </a:r>
            <a:r>
              <a:rPr sz="1050" spc="-25" dirty="0" smtClean="0">
                <a:latin typeface="Arial"/>
                <a:cs typeface="Arial"/>
              </a:rPr>
              <a:t>panel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10" dirty="0" smtClean="0">
                <a:latin typeface="Arial"/>
                <a:cs typeface="Arial"/>
              </a:rPr>
              <a:t>meeting</a:t>
            </a:r>
            <a:endParaRPr sz="1050">
              <a:latin typeface="Arial"/>
              <a:cs typeface="Arial"/>
            </a:endParaRPr>
          </a:p>
          <a:p>
            <a:pPr marL="12700" marR="45085" indent="-635">
              <a:lnSpc>
                <a:spcPct val="106400"/>
              </a:lnSpc>
              <a:spcBef>
                <a:spcPts val="355"/>
              </a:spcBef>
            </a:pPr>
            <a:r>
              <a:rPr sz="1050" spc="-50" dirty="0" smtClean="0">
                <a:latin typeface="Arial"/>
                <a:cs typeface="Arial"/>
              </a:rPr>
              <a:t>Review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 </a:t>
            </a:r>
            <a:r>
              <a:rPr sz="1050" spc="30" dirty="0" smtClean="0">
                <a:latin typeface="Arial"/>
                <a:cs typeface="Arial"/>
              </a:rPr>
              <a:t>with</a:t>
            </a:r>
            <a:r>
              <a:rPr sz="1050" spc="2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mandatory </a:t>
            </a:r>
            <a:r>
              <a:rPr sz="1050" spc="-30" dirty="0" smtClean="0">
                <a:latin typeface="Arial"/>
                <a:cs typeface="Arial"/>
              </a:rPr>
              <a:t>elements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70" dirty="0" smtClean="0">
                <a:latin typeface="Arial"/>
                <a:cs typeface="Arial"/>
              </a:rPr>
              <a:t>WPBA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5" dirty="0" smtClean="0">
                <a:latin typeface="Arial"/>
                <a:cs typeface="Arial"/>
              </a:rPr>
              <a:t>further </a:t>
            </a:r>
            <a:r>
              <a:rPr sz="1050" spc="-40" dirty="0" smtClean="0">
                <a:latin typeface="Arial"/>
                <a:cs typeface="Arial"/>
              </a:rPr>
              <a:t>evidence</a:t>
            </a:r>
            <a:r>
              <a:rPr sz="1050" spc="-25" dirty="0" smtClean="0">
                <a:latin typeface="Arial"/>
                <a:cs typeface="Arial"/>
              </a:rPr>
              <a:t> </a:t>
            </a:r>
            <a:r>
              <a:rPr sz="1050" spc="-5" dirty="0" smtClean="0">
                <a:latin typeface="Arial"/>
                <a:cs typeface="Arial"/>
              </a:rPr>
              <a:t>including audit &amp; </a:t>
            </a:r>
            <a:r>
              <a:rPr sz="1050" spc="-114" dirty="0" smtClean="0">
                <a:latin typeface="Arial"/>
                <a:cs typeface="Arial"/>
              </a:rPr>
              <a:t>SEA</a:t>
            </a:r>
            <a:endParaRPr sz="1050">
              <a:latin typeface="Arial"/>
              <a:cs typeface="Arial"/>
            </a:endParaRPr>
          </a:p>
          <a:p>
            <a:pPr marL="12700" marR="29845">
              <a:lnSpc>
                <a:spcPct val="134500"/>
              </a:lnSpc>
            </a:pPr>
            <a:r>
              <a:rPr sz="1050" spc="-15" dirty="0" smtClean="0">
                <a:latin typeface="Arial"/>
                <a:cs typeface="Arial"/>
              </a:rPr>
              <a:t>Complete </a:t>
            </a:r>
            <a:r>
              <a:rPr sz="1050" spc="-135" dirty="0" smtClean="0">
                <a:latin typeface="Arial"/>
                <a:cs typeface="Arial"/>
              </a:rPr>
              <a:t>CSR documentation If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</a:t>
            </a:r>
            <a:r>
              <a:rPr sz="1050" spc="-5" dirty="0" smtClean="0">
                <a:latin typeface="Arial"/>
                <a:cs typeface="Arial"/>
              </a:rPr>
              <a:t>contact the</a:t>
            </a:r>
            <a:endParaRPr sz="1050">
              <a:latin typeface="Arial"/>
              <a:cs typeface="Arial"/>
            </a:endParaRPr>
          </a:p>
          <a:p>
            <a:pPr marL="12700" marR="239395">
              <a:lnSpc>
                <a:spcPct val="106400"/>
              </a:lnSpc>
            </a:pP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60" dirty="0" smtClean="0">
                <a:latin typeface="Arial"/>
                <a:cs typeface="Arial"/>
              </a:rPr>
              <a:t>’</a:t>
            </a:r>
            <a:r>
              <a:rPr sz="1050" spc="-120" dirty="0" smtClean="0">
                <a:latin typeface="Arial"/>
                <a:cs typeface="Arial"/>
              </a:rPr>
              <a:t>s </a:t>
            </a:r>
            <a:r>
              <a:rPr sz="1050" spc="-114" dirty="0" smtClean="0">
                <a:latin typeface="Arial"/>
                <a:cs typeface="Arial"/>
              </a:rPr>
              <a:t>GP </a:t>
            </a:r>
            <a:r>
              <a:rPr sz="1050" spc="-25" dirty="0" smtClean="0">
                <a:latin typeface="Arial"/>
                <a:cs typeface="Arial"/>
              </a:rPr>
              <a:t>Educational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0" dirty="0" smtClean="0">
                <a:latin typeface="Arial"/>
                <a:cs typeface="Arial"/>
              </a:rPr>
              <a:t>Supervisory/GP </a:t>
            </a:r>
            <a:r>
              <a:rPr sz="1050" spc="15" dirty="0" smtClean="0">
                <a:latin typeface="Arial"/>
                <a:cs typeface="Arial"/>
              </a:rPr>
              <a:t>unit or </a:t>
            </a:r>
            <a:r>
              <a:rPr sz="1050" spc="-114" dirty="0" smtClean="0">
                <a:latin typeface="Arial"/>
                <a:cs typeface="Arial"/>
              </a:rPr>
              <a:t>TDP</a:t>
            </a:r>
            <a:endParaRPr sz="1050">
              <a:latin typeface="Arial"/>
              <a:cs typeface="Arial"/>
            </a:endParaRPr>
          </a:p>
          <a:p>
            <a:pPr marL="12700" marR="12700" indent="-635" algn="just">
              <a:lnSpc>
                <a:spcPct val="106400"/>
              </a:lnSpc>
              <a:spcBef>
                <a:spcPts val="355"/>
              </a:spcBef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completes the </a:t>
            </a:r>
            <a:r>
              <a:rPr sz="1050" spc="-40" dirty="0" smtClean="0">
                <a:latin typeface="Arial"/>
                <a:cs typeface="Arial"/>
              </a:rPr>
              <a:t>Deanery</a:t>
            </a:r>
            <a:r>
              <a:rPr sz="1050" spc="-25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post </a:t>
            </a:r>
            <a:r>
              <a:rPr sz="1050" spc="-60" dirty="0" smtClean="0">
                <a:latin typeface="Arial"/>
                <a:cs typeface="Arial"/>
              </a:rPr>
              <a:t>assessment </a:t>
            </a:r>
            <a:r>
              <a:rPr sz="1050" spc="-15" dirty="0" smtClean="0">
                <a:latin typeface="Arial"/>
                <a:cs typeface="Arial"/>
              </a:rPr>
              <a:t>questionnai</a:t>
            </a:r>
            <a:r>
              <a:rPr sz="1050" spc="-3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e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80" dirty="0" smtClean="0">
                <a:latin typeface="Arial"/>
                <a:cs typeface="Arial"/>
              </a:rPr>
              <a:t>(</a:t>
            </a:r>
            <a:r>
              <a:rPr sz="1050" spc="-235" dirty="0" smtClean="0">
                <a:latin typeface="Arial"/>
                <a:cs typeface="Arial"/>
              </a:rPr>
              <a:t>P</a:t>
            </a:r>
            <a:r>
              <a:rPr sz="1050" spc="-40" dirty="0" smtClean="0">
                <a:latin typeface="Arial"/>
                <a:cs typeface="Arial"/>
              </a:rPr>
              <a:t>AQ)</a:t>
            </a:r>
            <a:endParaRPr sz="1050">
              <a:latin typeface="Arial"/>
              <a:cs typeface="Arial"/>
            </a:endParaRPr>
          </a:p>
        </p:txBody>
      </p:sp>
      <p:sp>
        <p:nvSpPr>
          <p:cNvPr id="24" name="object 14"/>
          <p:cNvSpPr/>
          <p:nvPr/>
        </p:nvSpPr>
        <p:spPr>
          <a:xfrm>
            <a:off x="5659437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659437" y="280434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659437" y="336022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659437" y="425668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 txBox="1"/>
          <p:nvPr/>
        </p:nvSpPr>
        <p:spPr>
          <a:xfrm>
            <a:off x="5703633" y="1662376"/>
            <a:ext cx="1791970" cy="3049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50" spc="4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id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-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ost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eeting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62865" marR="12700" indent="-635">
              <a:lnSpc>
                <a:spcPct val="106400"/>
              </a:lnSpc>
            </a:pPr>
            <a:r>
              <a:rPr sz="1050" spc="-50" dirty="0" smtClean="0">
                <a:latin typeface="Arial"/>
                <a:cs typeface="Arial"/>
              </a:rPr>
              <a:t>Review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 </a:t>
            </a:r>
            <a:r>
              <a:rPr sz="1050" spc="30" dirty="0" smtClean="0">
                <a:latin typeface="Arial"/>
                <a:cs typeface="Arial"/>
              </a:rPr>
              <a:t>with </a:t>
            </a:r>
            <a:r>
              <a:rPr sz="1050" spc="-10" dirty="0" smtClean="0">
                <a:latin typeface="Arial"/>
                <a:cs typeface="Arial"/>
              </a:rPr>
              <a:t>action plan, </a:t>
            </a:r>
            <a:r>
              <a:rPr sz="1050" spc="-20" dirty="0" smtClean="0">
                <a:latin typeface="Arial"/>
                <a:cs typeface="Arial"/>
              </a:rPr>
              <a:t>confidence rating </a:t>
            </a:r>
            <a:r>
              <a:rPr sz="1050" spc="-50" dirty="0" smtClean="0">
                <a:latin typeface="Arial"/>
                <a:cs typeface="Arial"/>
              </a:rPr>
              <a:t>scale,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100" dirty="0" smtClean="0">
                <a:latin typeface="Arial"/>
                <a:cs typeface="Arial"/>
              </a:rPr>
              <a:t>MSF (if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" dirty="0" smtClean="0">
                <a:latin typeface="Arial"/>
                <a:cs typeface="Arial"/>
              </a:rPr>
              <a:t>equi</a:t>
            </a:r>
            <a:r>
              <a:rPr sz="1050" spc="-30" dirty="0" smtClean="0">
                <a:latin typeface="Arial"/>
                <a:cs typeface="Arial"/>
              </a:rPr>
              <a:t>r</a:t>
            </a:r>
            <a:r>
              <a:rPr sz="1050" spc="-40" dirty="0" smtClean="0">
                <a:latin typeface="Arial"/>
                <a:cs typeface="Arial"/>
              </a:rPr>
              <a:t>ed)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30" dirty="0" smtClean="0">
                <a:latin typeface="Arial"/>
                <a:cs typeface="Arial"/>
              </a:rPr>
              <a:t>consider</a:t>
            </a:r>
            <a:r>
              <a:rPr sz="1050" spc="-2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pointers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50" dirty="0" smtClean="0">
                <a:latin typeface="Arial"/>
                <a:cs typeface="Arial"/>
              </a:rPr>
              <a:t>needs</a:t>
            </a:r>
            <a:endParaRPr sz="1050">
              <a:latin typeface="Arial"/>
              <a:cs typeface="Arial"/>
            </a:endParaRPr>
          </a:p>
          <a:p>
            <a:pPr marL="62865" marR="14160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25" dirty="0" smtClean="0">
                <a:latin typeface="Arial"/>
                <a:cs typeface="Arial"/>
              </a:rPr>
              <a:t>general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</a:t>
            </a:r>
            <a:r>
              <a:rPr sz="1050" spc="-55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using the </a:t>
            </a:r>
            <a:r>
              <a:rPr sz="1050" spc="-40" dirty="0" smtClean="0">
                <a:latin typeface="Arial"/>
                <a:cs typeface="Arial"/>
              </a:rPr>
              <a:t>RDMp </a:t>
            </a:r>
            <a:r>
              <a:rPr sz="1050" spc="-15" dirty="0" smtClean="0">
                <a:latin typeface="Arial"/>
                <a:cs typeface="Arial"/>
              </a:rPr>
              <a:t>model </a:t>
            </a:r>
            <a:r>
              <a:rPr sz="1050" spc="-90" dirty="0" smtClean="0">
                <a:latin typeface="Arial"/>
                <a:cs typeface="Arial"/>
              </a:rPr>
              <a:t>as </a:t>
            </a:r>
            <a:r>
              <a:rPr sz="1050" spc="-60" dirty="0" smtClean="0">
                <a:latin typeface="Arial"/>
                <a:cs typeface="Arial"/>
              </a:rPr>
              <a:t>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guide </a:t>
            </a:r>
            <a:r>
              <a:rPr sz="1050" spc="-75" dirty="0" smtClean="0">
                <a:latin typeface="Arial"/>
                <a:cs typeface="Arial"/>
              </a:rPr>
              <a:t>(see </a:t>
            </a:r>
            <a:r>
              <a:rPr sz="1050" spc="-120" dirty="0" smtClean="0">
                <a:latin typeface="Arial"/>
                <a:cs typeface="Arial"/>
              </a:rPr>
              <a:t>CSR)</a:t>
            </a:r>
            <a:endParaRPr sz="1050">
              <a:latin typeface="Arial"/>
              <a:cs typeface="Arial"/>
            </a:endParaRPr>
          </a:p>
          <a:p>
            <a:pPr marL="62865" marR="30480" indent="-635">
              <a:lnSpc>
                <a:spcPct val="106400"/>
              </a:lnSpc>
              <a:spcBef>
                <a:spcPts val="355"/>
              </a:spcBef>
            </a:pP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35" dirty="0" smtClean="0">
                <a:latin typeface="Arial"/>
                <a:cs typeface="Arial"/>
              </a:rPr>
              <a:t>supervisor </a:t>
            </a:r>
            <a:r>
              <a:rPr sz="1050" spc="-20" dirty="0" smtClean="0">
                <a:latin typeface="Arial"/>
                <a:cs typeface="Arial"/>
              </a:rPr>
              <a:t>documents</a:t>
            </a:r>
            <a:r>
              <a:rPr sz="1050" spc="-10" dirty="0" smtClean="0">
                <a:latin typeface="Arial"/>
                <a:cs typeface="Arial"/>
              </a:rPr>
              <a:t> in </a:t>
            </a:r>
            <a:r>
              <a:rPr sz="1050" spc="-15" dirty="0" smtClean="0">
                <a:latin typeface="Arial"/>
                <a:cs typeface="Arial"/>
              </a:rPr>
              <a:t>educator </a:t>
            </a:r>
            <a:r>
              <a:rPr sz="1050" spc="-25" dirty="0" smtClean="0">
                <a:latin typeface="Arial"/>
                <a:cs typeface="Arial"/>
              </a:rPr>
              <a:t>notes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20" dirty="0" smtClean="0">
                <a:latin typeface="Arial"/>
                <a:cs typeface="Arial"/>
              </a:rPr>
              <a:t> documents in </a:t>
            </a:r>
            <a:r>
              <a:rPr sz="1050" spc="5" dirty="0" smtClean="0">
                <a:latin typeface="Arial"/>
                <a:cs typeface="Arial"/>
              </a:rPr>
              <a:t>e-portfolio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log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25" dirty="0" smtClean="0">
                <a:latin typeface="Arial"/>
                <a:cs typeface="Arial"/>
              </a:rPr>
              <a:t>updates pdp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</a:t>
            </a:r>
            <a:r>
              <a:rPr sz="1050" spc="-15" dirty="0" smtClean="0">
                <a:latin typeface="Arial"/>
                <a:cs typeface="Arial"/>
              </a:rPr>
              <a:t>plan</a:t>
            </a:r>
            <a:endParaRPr sz="1050">
              <a:latin typeface="Arial"/>
              <a:cs typeface="Arial"/>
            </a:endParaRPr>
          </a:p>
          <a:p>
            <a:pPr marL="62865" marR="177800" indent="-635">
              <a:lnSpc>
                <a:spcPct val="106400"/>
              </a:lnSpc>
              <a:spcBef>
                <a:spcPts val="355"/>
              </a:spcBef>
            </a:pPr>
            <a:r>
              <a:rPr sz="1050" dirty="0" smtClean="0">
                <a:latin typeface="Arial"/>
                <a:cs typeface="Arial"/>
              </a:rPr>
              <a:t>If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</a:t>
            </a:r>
            <a:r>
              <a:rPr sz="1050" spc="-5" dirty="0" smtClean="0">
                <a:latin typeface="Arial"/>
                <a:cs typeface="Arial"/>
              </a:rPr>
              <a:t>contact the </a:t>
            </a: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60" dirty="0" smtClean="0">
                <a:latin typeface="Arial"/>
                <a:cs typeface="Arial"/>
              </a:rPr>
              <a:t>’</a:t>
            </a:r>
            <a:r>
              <a:rPr sz="1050" spc="-120" dirty="0" smtClean="0">
                <a:latin typeface="Arial"/>
                <a:cs typeface="Arial"/>
              </a:rPr>
              <a:t>s </a:t>
            </a:r>
            <a:r>
              <a:rPr sz="1050" spc="-114" dirty="0" smtClean="0">
                <a:latin typeface="Arial"/>
                <a:cs typeface="Arial"/>
              </a:rPr>
              <a:t>GP </a:t>
            </a:r>
            <a:r>
              <a:rPr sz="1050" spc="-25" dirty="0" smtClean="0">
                <a:latin typeface="Arial"/>
                <a:cs typeface="Arial"/>
              </a:rPr>
              <a:t>Educational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0" dirty="0" smtClean="0">
                <a:latin typeface="Arial"/>
                <a:cs typeface="Arial"/>
              </a:rPr>
              <a:t>Supervisor/GP </a:t>
            </a:r>
            <a:r>
              <a:rPr sz="1050" spc="15" dirty="0" smtClean="0">
                <a:latin typeface="Arial"/>
                <a:cs typeface="Arial"/>
              </a:rPr>
              <a:t>unit or </a:t>
            </a:r>
            <a:r>
              <a:rPr sz="1050" spc="-114" dirty="0" smtClean="0">
                <a:latin typeface="Arial"/>
                <a:cs typeface="Arial"/>
              </a:rPr>
              <a:t>TPD</a:t>
            </a:r>
            <a:endParaRPr sz="1050">
              <a:latin typeface="Arial"/>
              <a:cs typeface="Arial"/>
            </a:endParaRPr>
          </a:p>
        </p:txBody>
      </p:sp>
      <p:sp>
        <p:nvSpPr>
          <p:cNvPr id="29" name="object 19"/>
          <p:cNvSpPr/>
          <p:nvPr/>
        </p:nvSpPr>
        <p:spPr>
          <a:xfrm>
            <a:off x="2988720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2988720" y="246375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2988720" y="318992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2988720" y="357551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/>
          <p:nvPr/>
        </p:nvSpPr>
        <p:spPr>
          <a:xfrm>
            <a:off x="2988720" y="430169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4"/>
          <p:cNvSpPr/>
          <p:nvPr/>
        </p:nvSpPr>
        <p:spPr>
          <a:xfrm>
            <a:off x="2988720" y="485756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25"/>
          <p:cNvSpPr/>
          <p:nvPr/>
        </p:nvSpPr>
        <p:spPr>
          <a:xfrm>
            <a:off x="2988720" y="54134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26"/>
          <p:cNvSpPr txBox="1"/>
          <p:nvPr/>
        </p:nvSpPr>
        <p:spPr>
          <a:xfrm>
            <a:off x="3083232" y="1662376"/>
            <a:ext cx="1965325" cy="4036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5900">
              <a:lnSpc>
                <a:spcPct val="100000"/>
              </a:lnSpc>
            </a:pP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I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nitial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eeting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12700" marR="12700" indent="-635">
              <a:lnSpc>
                <a:spcPct val="106400"/>
              </a:lnSpc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&amp; </a:t>
            </a: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45" dirty="0" smtClean="0">
                <a:latin typeface="Arial"/>
                <a:cs typeface="Arial"/>
              </a:rPr>
              <a:t>Supervisor </a:t>
            </a:r>
            <a:r>
              <a:rPr sz="1050" spc="-15" dirty="0" smtClean="0">
                <a:latin typeface="Arial"/>
                <a:cs typeface="Arial"/>
              </a:rPr>
              <a:t>meet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20" dirty="0" smtClean="0">
                <a:latin typeface="Arial"/>
                <a:cs typeface="Arial"/>
              </a:rPr>
              <a:t>within 2 </a:t>
            </a:r>
            <a:r>
              <a:rPr sz="1050" spc="-30" dirty="0" smtClean="0">
                <a:latin typeface="Arial"/>
                <a:cs typeface="Arial"/>
              </a:rPr>
              <a:t>weeks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5" dirty="0" smtClean="0">
                <a:latin typeface="Arial"/>
                <a:cs typeface="Arial"/>
              </a:rPr>
              <a:t>starting </a:t>
            </a:r>
            <a:r>
              <a:rPr sz="1050" spc="-15" dirty="0" smtClean="0">
                <a:latin typeface="Arial"/>
                <a:cs typeface="Arial"/>
              </a:rPr>
              <a:t>post</a:t>
            </a:r>
            <a:endParaRPr sz="1050">
              <a:latin typeface="Arial"/>
              <a:cs typeface="Arial"/>
            </a:endParaRPr>
          </a:p>
          <a:p>
            <a:pPr marL="12700" marR="5905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40" dirty="0" smtClean="0">
                <a:latin typeface="Arial"/>
                <a:cs typeface="Arial"/>
              </a:rPr>
              <a:t>ideas,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&amp; </a:t>
            </a:r>
            <a:r>
              <a:rPr sz="1050" spc="-25" dirty="0" smtClean="0">
                <a:latin typeface="Arial"/>
                <a:cs typeface="Arial"/>
              </a:rPr>
              <a:t>expectations </a:t>
            </a:r>
            <a:r>
              <a:rPr sz="1050" spc="20" dirty="0" smtClean="0">
                <a:latin typeface="Arial"/>
                <a:cs typeface="Arial"/>
              </a:rPr>
              <a:t>for the </a:t>
            </a:r>
            <a:r>
              <a:rPr sz="1050" spc="-15" dirty="0" smtClean="0">
                <a:latin typeface="Arial"/>
                <a:cs typeface="Arial"/>
              </a:rPr>
              <a:t>post </a:t>
            </a:r>
            <a:r>
              <a:rPr sz="1050" spc="-20" dirty="0" smtClean="0">
                <a:latin typeface="Arial"/>
                <a:cs typeface="Arial"/>
              </a:rPr>
              <a:t>and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25" dirty="0" smtClean="0">
                <a:latin typeface="Arial"/>
                <a:cs typeface="Arial"/>
              </a:rPr>
              <a:t>how </a:t>
            </a:r>
            <a:r>
              <a:rPr sz="1050" spc="30" dirty="0" smtClean="0">
                <a:latin typeface="Arial"/>
                <a:cs typeface="Arial"/>
              </a:rPr>
              <a:t>to </a:t>
            </a:r>
            <a:r>
              <a:rPr sz="1050" spc="-20" dirty="0" smtClean="0">
                <a:latin typeface="Arial"/>
                <a:cs typeface="Arial"/>
              </a:rPr>
              <a:t>focus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in </a:t>
            </a:r>
            <a:r>
              <a:rPr sz="1050" spc="-35" dirty="0" smtClean="0">
                <a:latin typeface="Arial"/>
                <a:cs typeface="Arial"/>
              </a:rPr>
              <a:t>a</a:t>
            </a:r>
            <a:r>
              <a:rPr sz="1050" spc="-45" dirty="0" smtClean="0">
                <a:latin typeface="Arial"/>
                <a:cs typeface="Arial"/>
              </a:rPr>
              <a:t>r</a:t>
            </a:r>
            <a:r>
              <a:rPr sz="1050" spc="-80" dirty="0" smtClean="0">
                <a:latin typeface="Arial"/>
                <a:cs typeface="Arial"/>
              </a:rPr>
              <a:t>eas </a:t>
            </a:r>
            <a:r>
              <a:rPr sz="1050" spc="30" dirty="0" smtClean="0">
                <a:latin typeface="Arial"/>
                <a:cs typeface="Arial"/>
              </a:rPr>
              <a:t>of</a:t>
            </a:r>
            <a:r>
              <a:rPr sz="1050" spc="20" dirty="0" smtClean="0">
                <a:latin typeface="Arial"/>
                <a:cs typeface="Arial"/>
              </a:rPr>
              <a:t> identified </a:t>
            </a:r>
            <a:r>
              <a:rPr sz="1050" spc="-40" dirty="0" smtClean="0">
                <a:latin typeface="Arial"/>
                <a:cs typeface="Arial"/>
              </a:rPr>
              <a:t>needs.</a:t>
            </a:r>
            <a:endParaRPr sz="1050">
              <a:latin typeface="Arial"/>
              <a:cs typeface="Arial"/>
            </a:endParaRPr>
          </a:p>
          <a:p>
            <a:pPr marL="12700" marR="30670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35" dirty="0" smtClean="0">
                <a:latin typeface="Arial"/>
                <a:cs typeface="Arial"/>
              </a:rPr>
              <a:t>plans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130" dirty="0" smtClean="0">
                <a:latin typeface="Arial"/>
                <a:cs typeface="Arial"/>
              </a:rPr>
              <a:t>GPST </a:t>
            </a:r>
            <a:r>
              <a:rPr sz="1050" spc="-90" dirty="0" smtClean="0">
                <a:latin typeface="Arial"/>
                <a:cs typeface="Arial"/>
              </a:rPr>
              <a:t>HBGL</a:t>
            </a:r>
            <a:r>
              <a:rPr sz="1050" spc="-35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attendance in </a:t>
            </a:r>
            <a:r>
              <a:rPr sz="1050" spc="-15" dirty="0" smtClean="0">
                <a:latin typeface="Arial"/>
                <a:cs typeface="Arial"/>
              </a:rPr>
              <a:t>this </a:t>
            </a:r>
            <a:r>
              <a:rPr sz="1050" spc="-10" dirty="0" smtClean="0">
                <a:latin typeface="Arial"/>
                <a:cs typeface="Arial"/>
              </a:rPr>
              <a:t>post.</a:t>
            </a:r>
            <a:endParaRPr sz="1050">
              <a:latin typeface="Arial"/>
              <a:cs typeface="Arial"/>
            </a:endParaRPr>
          </a:p>
          <a:p>
            <a:pPr marL="12700" marR="119380" indent="-635" algn="just">
              <a:lnSpc>
                <a:spcPct val="106400"/>
              </a:lnSpc>
              <a:spcBef>
                <a:spcPts val="355"/>
              </a:spcBef>
            </a:pPr>
            <a:r>
              <a:rPr sz="1050" spc="-15" dirty="0" smtClean="0">
                <a:latin typeface="Arial"/>
                <a:cs typeface="Arial"/>
              </a:rPr>
              <a:t>Complete </a:t>
            </a:r>
            <a:r>
              <a:rPr sz="1050" spc="-60" dirty="0" smtClean="0">
                <a:latin typeface="Arial"/>
                <a:cs typeface="Arial"/>
              </a:rPr>
              <a:t>a brief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</a:t>
            </a:r>
            <a:r>
              <a:rPr sz="1050" spc="-15" dirty="0" smtClean="0">
                <a:latin typeface="Arial"/>
                <a:cs typeface="Arial"/>
              </a:rPr>
              <a:t>plan</a:t>
            </a:r>
            <a:r>
              <a:rPr sz="1050" spc="-10" dirty="0" smtClean="0">
                <a:latin typeface="Arial"/>
                <a:cs typeface="Arial"/>
              </a:rPr>
              <a:t> togethe</a:t>
            </a:r>
            <a:r>
              <a:rPr sz="1050" spc="-10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, </a:t>
            </a:r>
            <a:r>
              <a:rPr sz="1050" spc="-15" dirty="0" smtClean="0">
                <a:latin typeface="Arial"/>
                <a:cs typeface="Arial"/>
              </a:rPr>
              <a:t>trainee </a:t>
            </a:r>
            <a:r>
              <a:rPr sz="1050" spc="-20" dirty="0" smtClean="0">
                <a:latin typeface="Arial"/>
                <a:cs typeface="Arial"/>
              </a:rPr>
              <a:t>documents in the </a:t>
            </a:r>
            <a:r>
              <a:rPr sz="1050" spc="5" dirty="0" smtClean="0">
                <a:latin typeface="Arial"/>
                <a:cs typeface="Arial"/>
              </a:rPr>
              <a:t>e-portfolio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log </a:t>
            </a:r>
            <a:r>
              <a:rPr sz="1050" spc="-20" dirty="0" smtClean="0">
                <a:latin typeface="Arial"/>
                <a:cs typeface="Arial"/>
              </a:rPr>
              <a:t>and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-35" dirty="0" smtClean="0">
                <a:latin typeface="Arial"/>
                <a:cs typeface="Arial"/>
              </a:rPr>
              <a:t>c</a:t>
            </a:r>
            <a:r>
              <a:rPr sz="1050" spc="-45" dirty="0" smtClean="0">
                <a:latin typeface="Arial"/>
                <a:cs typeface="Arial"/>
              </a:rPr>
              <a:t>r</a:t>
            </a:r>
            <a:r>
              <a:rPr sz="1050" spc="-50" dirty="0" smtClean="0">
                <a:latin typeface="Arial"/>
                <a:cs typeface="Arial"/>
              </a:rPr>
              <a:t>eates </a:t>
            </a:r>
            <a:r>
              <a:rPr sz="1050" spc="-60" dirty="0" smtClean="0">
                <a:latin typeface="Arial"/>
                <a:cs typeface="Arial"/>
              </a:rPr>
              <a:t>a pdp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40" dirty="0" smtClean="0">
                <a:latin typeface="Arial"/>
                <a:cs typeface="Arial"/>
              </a:rPr>
              <a:t>each </a:t>
            </a:r>
            <a:r>
              <a:rPr sz="1050" spc="-20" dirty="0" smtClean="0">
                <a:latin typeface="Arial"/>
                <a:cs typeface="Arial"/>
              </a:rPr>
              <a:t>categor</a:t>
            </a:r>
            <a:r>
              <a:rPr sz="1050" spc="-125" dirty="0" smtClean="0">
                <a:latin typeface="Arial"/>
                <a:cs typeface="Arial"/>
              </a:rPr>
              <a:t>y</a:t>
            </a:r>
            <a:r>
              <a:rPr sz="1050" spc="0" dirty="0" smtClean="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12700" marR="97155" indent="-635">
              <a:lnSpc>
                <a:spcPct val="106400"/>
              </a:lnSpc>
              <a:spcBef>
                <a:spcPts val="355"/>
              </a:spcBef>
            </a:pP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45" dirty="0" smtClean="0">
                <a:latin typeface="Arial"/>
                <a:cs typeface="Arial"/>
              </a:rPr>
              <a:t>Supervisor </a:t>
            </a:r>
            <a:r>
              <a:rPr sz="1050" spc="-20" dirty="0" smtClean="0">
                <a:latin typeface="Arial"/>
                <a:cs typeface="Arial"/>
              </a:rPr>
              <a:t>documents</a:t>
            </a:r>
            <a:r>
              <a:rPr sz="1050" spc="-10" dirty="0" smtClean="0">
                <a:latin typeface="Arial"/>
                <a:cs typeface="Arial"/>
              </a:rPr>
              <a:t> brief </a:t>
            </a:r>
            <a:r>
              <a:rPr sz="1050" spc="-35" dirty="0" smtClean="0">
                <a:latin typeface="Arial"/>
                <a:cs typeface="Arial"/>
              </a:rPr>
              <a:t>summary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10" dirty="0" smtClean="0">
                <a:latin typeface="Arial"/>
                <a:cs typeface="Arial"/>
              </a:rPr>
              <a:t>meeting in the </a:t>
            </a:r>
            <a:r>
              <a:rPr sz="1050" spc="-15" dirty="0" smtClean="0">
                <a:latin typeface="Arial"/>
                <a:cs typeface="Arial"/>
              </a:rPr>
              <a:t>educator </a:t>
            </a:r>
            <a:r>
              <a:rPr sz="1050" spc="-20" dirty="0" smtClean="0">
                <a:latin typeface="Arial"/>
                <a:cs typeface="Arial"/>
              </a:rPr>
              <a:t>notes.</a:t>
            </a:r>
            <a:endParaRPr sz="1050">
              <a:latin typeface="Arial"/>
              <a:cs typeface="Arial"/>
            </a:endParaRPr>
          </a:p>
          <a:p>
            <a:pPr marL="12700" marR="264160" indent="-635">
              <a:lnSpc>
                <a:spcPct val="106400"/>
              </a:lnSpc>
              <a:spcBef>
                <a:spcPts val="355"/>
              </a:spcBef>
            </a:pPr>
            <a:r>
              <a:rPr sz="1050" spc="-15" dirty="0" smtClean="0">
                <a:latin typeface="Arial"/>
                <a:cs typeface="Arial"/>
              </a:rPr>
              <a:t>Both </a:t>
            </a:r>
            <a:r>
              <a:rPr sz="1050" spc="-40" dirty="0" smtClean="0">
                <a:latin typeface="Arial"/>
                <a:cs typeface="Arial"/>
              </a:rPr>
              <a:t>set </a:t>
            </a:r>
            <a:r>
              <a:rPr sz="1050" spc="-35" dirty="0" smtClean="0">
                <a:latin typeface="Arial"/>
                <a:cs typeface="Arial"/>
              </a:rPr>
              <a:t>dates </a:t>
            </a:r>
            <a:r>
              <a:rPr sz="1050" spc="-20" dirty="0" smtClean="0">
                <a:latin typeface="Arial"/>
                <a:cs typeface="Arial"/>
              </a:rPr>
              <a:t>and times </a:t>
            </a:r>
            <a:r>
              <a:rPr sz="1050" spc="20" dirty="0" smtClean="0">
                <a:latin typeface="Arial"/>
                <a:cs typeface="Arial"/>
              </a:rPr>
              <a:t>for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spc="-5" dirty="0" smtClean="0">
                <a:latin typeface="Arial"/>
                <a:cs typeface="Arial"/>
              </a:rPr>
              <a:t>completion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25" dirty="0" smtClean="0">
                <a:latin typeface="Arial"/>
                <a:cs typeface="Arial"/>
              </a:rPr>
              <a:t>elevant </a:t>
            </a:r>
            <a:r>
              <a:rPr sz="1050" spc="-70" dirty="0" smtClean="0">
                <a:latin typeface="Arial"/>
                <a:cs typeface="Arial"/>
              </a:rPr>
              <a:t>WPBA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65" dirty="0" smtClean="0">
                <a:latin typeface="Arial"/>
                <a:cs typeface="Arial"/>
              </a:rPr>
              <a:t>assessments</a:t>
            </a:r>
            <a:endParaRPr sz="1050">
              <a:latin typeface="Arial"/>
              <a:cs typeface="Arial"/>
            </a:endParaRPr>
          </a:p>
          <a:p>
            <a:pPr marL="12700" marR="194310" indent="-635">
              <a:lnSpc>
                <a:spcPct val="106400"/>
              </a:lnSpc>
              <a:spcBef>
                <a:spcPts val="355"/>
              </a:spcBef>
            </a:pPr>
            <a:r>
              <a:rPr sz="1050" spc="-60" dirty="0" smtClean="0">
                <a:latin typeface="Arial"/>
                <a:cs typeface="Arial"/>
              </a:rPr>
              <a:t>Set </a:t>
            </a:r>
            <a:r>
              <a:rPr sz="1050" spc="-20" dirty="0" smtClean="0">
                <a:latin typeface="Arial"/>
                <a:cs typeface="Arial"/>
              </a:rPr>
              <a:t>date and time </a:t>
            </a:r>
            <a:r>
              <a:rPr sz="1050" spc="20" dirty="0" smtClean="0">
                <a:latin typeface="Arial"/>
                <a:cs typeface="Arial"/>
              </a:rPr>
              <a:t>for mid </a:t>
            </a:r>
            <a:r>
              <a:rPr sz="1050" spc="-15" dirty="0" smtClean="0">
                <a:latin typeface="Arial"/>
                <a:cs typeface="Arial"/>
              </a:rPr>
              <a:t>post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25" dirty="0" smtClean="0">
                <a:latin typeface="Arial"/>
                <a:cs typeface="Arial"/>
              </a:rPr>
              <a:t>eview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" name="object 27"/>
          <p:cNvSpPr/>
          <p:nvPr/>
        </p:nvSpPr>
        <p:spPr>
          <a:xfrm>
            <a:off x="588115" y="1539632"/>
            <a:ext cx="2342196" cy="4337763"/>
          </a:xfrm>
          <a:custGeom>
            <a:avLst/>
            <a:gdLst/>
            <a:ahLst/>
            <a:cxnLst/>
            <a:rect l="l" t="t" r="r" b="b"/>
            <a:pathLst>
              <a:path w="2342196" h="4337763">
                <a:moveTo>
                  <a:pt x="1776987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1803435" y="4337561"/>
                </a:lnTo>
                <a:lnTo>
                  <a:pt x="1841712" y="4336026"/>
                </a:lnTo>
                <a:lnTo>
                  <a:pt x="1881576" y="4328374"/>
                </a:lnTo>
                <a:lnTo>
                  <a:pt x="1909227" y="4301278"/>
                </a:lnTo>
                <a:lnTo>
                  <a:pt x="1916893" y="4262525"/>
                </a:lnTo>
                <a:lnTo>
                  <a:pt x="1918517" y="4206177"/>
                </a:lnTo>
                <a:lnTo>
                  <a:pt x="1918560" y="2271770"/>
                </a:lnTo>
                <a:lnTo>
                  <a:pt x="2263107" y="2271770"/>
                </a:lnTo>
                <a:lnTo>
                  <a:pt x="2315270" y="2224475"/>
                </a:lnTo>
                <a:lnTo>
                  <a:pt x="2340233" y="2186780"/>
                </a:lnTo>
                <a:lnTo>
                  <a:pt x="2342196" y="2174916"/>
                </a:lnTo>
                <a:lnTo>
                  <a:pt x="2341822" y="2163660"/>
                </a:lnTo>
                <a:lnTo>
                  <a:pt x="2327049" y="2127785"/>
                </a:lnTo>
                <a:lnTo>
                  <a:pt x="2315495" y="2114151"/>
                </a:lnTo>
                <a:lnTo>
                  <a:pt x="2315270" y="2114151"/>
                </a:lnTo>
                <a:lnTo>
                  <a:pt x="2263113" y="2066856"/>
                </a:lnTo>
                <a:lnTo>
                  <a:pt x="1918560" y="2066856"/>
                </a:lnTo>
                <a:lnTo>
                  <a:pt x="1918531" y="131597"/>
                </a:lnTo>
                <a:lnTo>
                  <a:pt x="1918329" y="109549"/>
                </a:lnTo>
                <a:lnTo>
                  <a:pt x="1914958" y="58412"/>
                </a:lnTo>
                <a:lnTo>
                  <a:pt x="1897553" y="19105"/>
                </a:lnTo>
                <a:lnTo>
                  <a:pt x="1855251" y="3145"/>
                </a:lnTo>
                <a:lnTo>
                  <a:pt x="1800529" y="160"/>
                </a:lnTo>
                <a:lnTo>
                  <a:pt x="1776987" y="0"/>
                </a:lnTo>
                <a:close/>
              </a:path>
              <a:path w="2342196" h="4337763">
                <a:moveTo>
                  <a:pt x="2263107" y="2271770"/>
                </a:moveTo>
                <a:lnTo>
                  <a:pt x="2073068" y="2271770"/>
                </a:lnTo>
                <a:lnTo>
                  <a:pt x="2091664" y="2272985"/>
                </a:lnTo>
                <a:lnTo>
                  <a:pt x="2097359" y="2281486"/>
                </a:lnTo>
                <a:lnTo>
                  <a:pt x="2097769" y="2341735"/>
                </a:lnTo>
                <a:lnTo>
                  <a:pt x="2107764" y="2379851"/>
                </a:lnTo>
                <a:lnTo>
                  <a:pt x="2121703" y="2385071"/>
                </a:lnTo>
                <a:lnTo>
                  <a:pt x="2129478" y="2383779"/>
                </a:lnTo>
                <a:lnTo>
                  <a:pt x="2158025" y="2367046"/>
                </a:lnTo>
                <a:lnTo>
                  <a:pt x="2263107" y="2271770"/>
                </a:lnTo>
                <a:close/>
              </a:path>
              <a:path w="2342196" h="4337763">
                <a:moveTo>
                  <a:pt x="2315270" y="2113935"/>
                </a:moveTo>
                <a:lnTo>
                  <a:pt x="2315270" y="2114151"/>
                </a:lnTo>
                <a:lnTo>
                  <a:pt x="2315495" y="2114151"/>
                </a:lnTo>
                <a:lnTo>
                  <a:pt x="2315270" y="2113935"/>
                </a:lnTo>
                <a:close/>
              </a:path>
              <a:path w="2342196" h="4337763">
                <a:moveTo>
                  <a:pt x="2122709" y="1952685"/>
                </a:moveTo>
                <a:lnTo>
                  <a:pt x="2098496" y="1986923"/>
                </a:lnTo>
                <a:lnTo>
                  <a:pt x="2097769" y="2043348"/>
                </a:lnTo>
                <a:lnTo>
                  <a:pt x="2096493" y="2061046"/>
                </a:lnTo>
                <a:lnTo>
                  <a:pt x="2087560" y="2066465"/>
                </a:lnTo>
                <a:lnTo>
                  <a:pt x="1918560" y="2066856"/>
                </a:lnTo>
                <a:lnTo>
                  <a:pt x="2263113" y="2066856"/>
                </a:lnTo>
                <a:lnTo>
                  <a:pt x="2158602" y="1972088"/>
                </a:lnTo>
                <a:lnTo>
                  <a:pt x="2144263" y="1960749"/>
                </a:lnTo>
                <a:lnTo>
                  <a:pt x="2132375" y="1954552"/>
                </a:lnTo>
                <a:lnTo>
                  <a:pt x="2122709" y="1952685"/>
                </a:lnTo>
                <a:close/>
              </a:path>
            </a:pathLst>
          </a:custGeom>
          <a:solidFill>
            <a:srgbClr val="DCEEE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28"/>
          <p:cNvSpPr/>
          <p:nvPr/>
        </p:nvSpPr>
        <p:spPr>
          <a:xfrm>
            <a:off x="588086" y="1539614"/>
            <a:ext cx="2342225" cy="4337799"/>
          </a:xfrm>
          <a:custGeom>
            <a:avLst/>
            <a:gdLst/>
            <a:ahLst/>
            <a:cxnLst/>
            <a:rect l="l" t="t" r="r" b="b"/>
            <a:pathLst>
              <a:path w="2342225" h="4337799">
                <a:moveTo>
                  <a:pt x="2315298" y="2113953"/>
                </a:moveTo>
                <a:lnTo>
                  <a:pt x="2315298" y="2114169"/>
                </a:lnTo>
                <a:lnTo>
                  <a:pt x="2297417" y="2097951"/>
                </a:lnTo>
                <a:lnTo>
                  <a:pt x="2158631" y="1972106"/>
                </a:lnTo>
                <a:lnTo>
                  <a:pt x="2144292" y="1960767"/>
                </a:lnTo>
                <a:lnTo>
                  <a:pt x="2132404" y="1954570"/>
                </a:lnTo>
                <a:lnTo>
                  <a:pt x="2122738" y="1952703"/>
                </a:lnTo>
                <a:lnTo>
                  <a:pt x="2115063" y="1954354"/>
                </a:lnTo>
                <a:lnTo>
                  <a:pt x="2097976" y="1992637"/>
                </a:lnTo>
                <a:lnTo>
                  <a:pt x="2097798" y="2043366"/>
                </a:lnTo>
                <a:lnTo>
                  <a:pt x="2096522" y="2061064"/>
                </a:lnTo>
                <a:lnTo>
                  <a:pt x="2087589" y="2066483"/>
                </a:lnTo>
                <a:lnTo>
                  <a:pt x="1918589" y="2066874"/>
                </a:lnTo>
                <a:lnTo>
                  <a:pt x="1918589" y="521919"/>
                </a:lnTo>
                <a:lnTo>
                  <a:pt x="1918589" y="156438"/>
                </a:lnTo>
                <a:lnTo>
                  <a:pt x="1918358" y="109567"/>
                </a:lnTo>
                <a:lnTo>
                  <a:pt x="1914987" y="58430"/>
                </a:lnTo>
                <a:lnTo>
                  <a:pt x="1897582" y="19123"/>
                </a:lnTo>
                <a:lnTo>
                  <a:pt x="1855280" y="3163"/>
                </a:lnTo>
                <a:lnTo>
                  <a:pt x="1800558" y="178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1754212" y="4337799"/>
                </a:lnTo>
                <a:lnTo>
                  <a:pt x="1780296" y="4337771"/>
                </a:lnTo>
                <a:lnTo>
                  <a:pt x="1823888" y="4337058"/>
                </a:lnTo>
                <a:lnTo>
                  <a:pt x="1870426" y="4331875"/>
                </a:lnTo>
                <a:lnTo>
                  <a:pt x="1904557" y="4310373"/>
                </a:lnTo>
                <a:lnTo>
                  <a:pt x="1916922" y="4262543"/>
                </a:lnTo>
                <a:lnTo>
                  <a:pt x="1918570" y="4203058"/>
                </a:lnTo>
                <a:lnTo>
                  <a:pt x="1918589" y="3815892"/>
                </a:lnTo>
                <a:lnTo>
                  <a:pt x="1918589" y="2271788"/>
                </a:lnTo>
                <a:lnTo>
                  <a:pt x="2073097" y="2271788"/>
                </a:lnTo>
                <a:lnTo>
                  <a:pt x="2091693" y="2273003"/>
                </a:lnTo>
                <a:lnTo>
                  <a:pt x="2097388" y="2281504"/>
                </a:lnTo>
                <a:lnTo>
                  <a:pt x="2097798" y="2341753"/>
                </a:lnTo>
                <a:lnTo>
                  <a:pt x="2099062" y="2359454"/>
                </a:lnTo>
                <a:lnTo>
                  <a:pt x="2102546" y="2371920"/>
                </a:lnTo>
                <a:lnTo>
                  <a:pt x="2107793" y="2379869"/>
                </a:lnTo>
                <a:lnTo>
                  <a:pt x="2114341" y="2384019"/>
                </a:lnTo>
                <a:lnTo>
                  <a:pt x="2121732" y="2385089"/>
                </a:lnTo>
                <a:lnTo>
                  <a:pt x="2129507" y="2383797"/>
                </a:lnTo>
                <a:lnTo>
                  <a:pt x="2315298" y="2224493"/>
                </a:lnTo>
                <a:lnTo>
                  <a:pt x="2340262" y="2186798"/>
                </a:lnTo>
                <a:lnTo>
                  <a:pt x="2342225" y="2174934"/>
                </a:lnTo>
                <a:lnTo>
                  <a:pt x="2341851" y="2163678"/>
                </a:lnTo>
                <a:lnTo>
                  <a:pt x="2327078" y="2127803"/>
                </a:lnTo>
                <a:lnTo>
                  <a:pt x="2316198" y="2114814"/>
                </a:lnTo>
                <a:lnTo>
                  <a:pt x="2315298" y="2113953"/>
                </a:lnTo>
                <a:close/>
              </a:path>
            </a:pathLst>
          </a:custGeom>
          <a:ln w="24180">
            <a:solidFill>
              <a:srgbClr val="44B5A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29"/>
          <p:cNvSpPr/>
          <p:nvPr/>
        </p:nvSpPr>
        <p:spPr>
          <a:xfrm>
            <a:off x="0" y="776359"/>
            <a:ext cx="6787952" cy="493293"/>
          </a:xfrm>
          <a:custGeom>
            <a:avLst/>
            <a:gdLst/>
            <a:ahLst/>
            <a:cxnLst/>
            <a:rect l="l" t="t" r="r" b="b"/>
            <a:pathLst>
              <a:path w="6787952" h="493293">
                <a:moveTo>
                  <a:pt x="0" y="493293"/>
                </a:moveTo>
                <a:lnTo>
                  <a:pt x="6612074" y="493052"/>
                </a:lnTo>
                <a:lnTo>
                  <a:pt x="6664436" y="491363"/>
                </a:lnTo>
                <a:lnTo>
                  <a:pt x="6705216" y="486778"/>
                </a:lnTo>
                <a:lnTo>
                  <a:pt x="6747836" y="471304"/>
                </a:lnTo>
                <a:lnTo>
                  <a:pt x="6772539" y="441172"/>
                </a:lnTo>
                <a:lnTo>
                  <a:pt x="6784212" y="391494"/>
                </a:lnTo>
                <a:lnTo>
                  <a:pt x="6787167" y="345105"/>
                </a:lnTo>
                <a:lnTo>
                  <a:pt x="6787952" y="286408"/>
                </a:lnTo>
                <a:lnTo>
                  <a:pt x="6787952" y="206884"/>
                </a:lnTo>
                <a:lnTo>
                  <a:pt x="6787167" y="148188"/>
                </a:lnTo>
                <a:lnTo>
                  <a:pt x="6784212" y="101798"/>
                </a:lnTo>
                <a:lnTo>
                  <a:pt x="6772539" y="52120"/>
                </a:lnTo>
                <a:lnTo>
                  <a:pt x="6747836" y="21988"/>
                </a:lnTo>
                <a:lnTo>
                  <a:pt x="6705216" y="6515"/>
                </a:lnTo>
                <a:lnTo>
                  <a:pt x="6664436" y="1930"/>
                </a:lnTo>
                <a:lnTo>
                  <a:pt x="6612074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30"/>
          <p:cNvSpPr txBox="1"/>
          <p:nvPr/>
        </p:nvSpPr>
        <p:spPr>
          <a:xfrm>
            <a:off x="430872" y="802803"/>
            <a:ext cx="6171565" cy="396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8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imelin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85" dirty="0" smtClean="0">
                <a:solidFill>
                  <a:srgbClr val="003060"/>
                </a:solidFill>
                <a:latin typeface="Myriad Pro"/>
                <a:cs typeface="Myriad Pro"/>
              </a:rPr>
              <a:t>f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o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Clinica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l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Supe</a:t>
            </a:r>
            <a:r>
              <a:rPr sz="2500" spc="1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visor/</a:t>
            </a:r>
            <a:r>
              <a:rPr sz="2500" spc="-1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aine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35" dirty="0" smtClean="0">
                <a:solidFill>
                  <a:srgbClr val="003060"/>
                </a:solidFill>
                <a:latin typeface="Myriad Pro"/>
                <a:cs typeface="Myriad Pro"/>
              </a:rPr>
              <a:t>M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eeting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500">
              <a:latin typeface="Myriad Pro"/>
              <a:cs typeface="Myriad Pro"/>
            </a:endParaRPr>
          </a:p>
        </p:txBody>
      </p:sp>
      <p:sp>
        <p:nvSpPr>
          <p:cNvPr id="41" name="object 31"/>
          <p:cNvSpPr/>
          <p:nvPr/>
        </p:nvSpPr>
        <p:spPr>
          <a:xfrm>
            <a:off x="2875540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32"/>
          <p:cNvSpPr/>
          <p:nvPr/>
        </p:nvSpPr>
        <p:spPr>
          <a:xfrm>
            <a:off x="5336518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33"/>
          <p:cNvSpPr/>
          <p:nvPr/>
        </p:nvSpPr>
        <p:spPr>
          <a:xfrm>
            <a:off x="7814664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34"/>
          <p:cNvSpPr txBox="1"/>
          <p:nvPr/>
        </p:nvSpPr>
        <p:spPr>
          <a:xfrm>
            <a:off x="1248999" y="6151294"/>
            <a:ext cx="75882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435" marR="12700" indent="-39370">
              <a:lnSpc>
                <a:spcPct val="103099"/>
              </a:lnSpc>
            </a:pPr>
            <a:r>
              <a:rPr sz="1200" b="1" spc="5" dirty="0" smtClean="0">
                <a:latin typeface="Arial"/>
                <a:cs typeface="Arial"/>
              </a:rPr>
              <a:t>August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February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35"/>
          <p:cNvSpPr txBox="1"/>
          <p:nvPr/>
        </p:nvSpPr>
        <p:spPr>
          <a:xfrm>
            <a:off x="3734061" y="6151294"/>
            <a:ext cx="75882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435" marR="12700" indent="-39370">
              <a:lnSpc>
                <a:spcPct val="103099"/>
              </a:lnSpc>
            </a:pPr>
            <a:r>
              <a:rPr sz="1200" b="1" spc="5" dirty="0" smtClean="0">
                <a:latin typeface="Arial"/>
                <a:cs typeface="Arial"/>
              </a:rPr>
              <a:t>August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February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36"/>
          <p:cNvSpPr txBox="1"/>
          <p:nvPr/>
        </p:nvSpPr>
        <p:spPr>
          <a:xfrm>
            <a:off x="6125277" y="6151294"/>
            <a:ext cx="94297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1135" marR="12700" indent="-179070">
              <a:lnSpc>
                <a:spcPct val="103099"/>
              </a:lnSpc>
            </a:pPr>
            <a:r>
              <a:rPr sz="1200" b="1" spc="-25" dirty="0" smtClean="0">
                <a:latin typeface="Arial"/>
                <a:cs typeface="Arial"/>
              </a:rPr>
              <a:t>End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5" dirty="0" smtClean="0">
                <a:latin typeface="Arial"/>
                <a:cs typeface="Arial"/>
              </a:rPr>
              <a:t>October</a:t>
            </a:r>
            <a:r>
              <a:rPr sz="1200" b="1" spc="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April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37"/>
          <p:cNvSpPr/>
          <p:nvPr/>
        </p:nvSpPr>
        <p:spPr>
          <a:xfrm>
            <a:off x="4842079" y="5881491"/>
            <a:ext cx="1028075" cy="481368"/>
          </a:xfrm>
          <a:custGeom>
            <a:avLst/>
            <a:gdLst/>
            <a:ahLst/>
            <a:cxnLst/>
            <a:rect l="l" t="t" r="r" b="b"/>
            <a:pathLst>
              <a:path w="1028075" h="481368">
                <a:moveTo>
                  <a:pt x="492581" y="0"/>
                </a:moveTo>
                <a:lnTo>
                  <a:pt x="354341" y="202844"/>
                </a:lnTo>
                <a:lnTo>
                  <a:pt x="44937" y="202998"/>
                </a:lnTo>
                <a:lnTo>
                  <a:pt x="27507" y="204077"/>
                </a:lnTo>
                <a:lnTo>
                  <a:pt x="631" y="236141"/>
                </a:lnTo>
                <a:lnTo>
                  <a:pt x="0" y="255719"/>
                </a:lnTo>
                <a:lnTo>
                  <a:pt x="63" y="428493"/>
                </a:lnTo>
                <a:lnTo>
                  <a:pt x="9826" y="473979"/>
                </a:lnTo>
                <a:lnTo>
                  <a:pt x="52835" y="481329"/>
                </a:lnTo>
                <a:lnTo>
                  <a:pt x="959572" y="481368"/>
                </a:lnTo>
                <a:lnTo>
                  <a:pt x="983138" y="481213"/>
                </a:lnTo>
                <a:lnTo>
                  <a:pt x="1020726" y="471502"/>
                </a:lnTo>
                <a:lnTo>
                  <a:pt x="1028075" y="428493"/>
                </a:lnTo>
                <a:lnTo>
                  <a:pt x="1027960" y="247821"/>
                </a:lnTo>
                <a:lnTo>
                  <a:pt x="1018249" y="210233"/>
                </a:lnTo>
                <a:lnTo>
                  <a:pt x="975240" y="202883"/>
                </a:lnTo>
                <a:lnTo>
                  <a:pt x="630808" y="202844"/>
                </a:lnTo>
                <a:lnTo>
                  <a:pt x="492581" y="0"/>
                </a:lnTo>
                <a:close/>
              </a:path>
            </a:pathLst>
          </a:custGeom>
          <a:solidFill>
            <a:srgbClr val="4FBC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38"/>
          <p:cNvSpPr txBox="1"/>
          <p:nvPr/>
        </p:nvSpPr>
        <p:spPr>
          <a:xfrm>
            <a:off x="4897986" y="6116222"/>
            <a:ext cx="916305" cy="198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FFFFFF"/>
                </a:solidFill>
                <a:latin typeface="Arial"/>
                <a:cs typeface="Arial"/>
              </a:rPr>
              <a:t>Assessments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39"/>
          <p:cNvSpPr/>
          <p:nvPr/>
        </p:nvSpPr>
        <p:spPr>
          <a:xfrm>
            <a:off x="7312865" y="5881491"/>
            <a:ext cx="1028075" cy="481368"/>
          </a:xfrm>
          <a:custGeom>
            <a:avLst/>
            <a:gdLst/>
            <a:ahLst/>
            <a:cxnLst/>
            <a:rect l="l" t="t" r="r" b="b"/>
            <a:pathLst>
              <a:path w="1028075" h="481368">
                <a:moveTo>
                  <a:pt x="492581" y="0"/>
                </a:moveTo>
                <a:lnTo>
                  <a:pt x="354341" y="202844"/>
                </a:lnTo>
                <a:lnTo>
                  <a:pt x="44937" y="202998"/>
                </a:lnTo>
                <a:lnTo>
                  <a:pt x="27507" y="204077"/>
                </a:lnTo>
                <a:lnTo>
                  <a:pt x="631" y="236141"/>
                </a:lnTo>
                <a:lnTo>
                  <a:pt x="0" y="255719"/>
                </a:lnTo>
                <a:lnTo>
                  <a:pt x="63" y="428493"/>
                </a:lnTo>
                <a:lnTo>
                  <a:pt x="9826" y="473979"/>
                </a:lnTo>
                <a:lnTo>
                  <a:pt x="52835" y="481329"/>
                </a:lnTo>
                <a:lnTo>
                  <a:pt x="959572" y="481368"/>
                </a:lnTo>
                <a:lnTo>
                  <a:pt x="983138" y="481213"/>
                </a:lnTo>
                <a:lnTo>
                  <a:pt x="1020726" y="471502"/>
                </a:lnTo>
                <a:lnTo>
                  <a:pt x="1028075" y="428493"/>
                </a:lnTo>
                <a:lnTo>
                  <a:pt x="1027960" y="247821"/>
                </a:lnTo>
                <a:lnTo>
                  <a:pt x="1018249" y="210233"/>
                </a:lnTo>
                <a:lnTo>
                  <a:pt x="975240" y="202883"/>
                </a:lnTo>
                <a:lnTo>
                  <a:pt x="630808" y="202844"/>
                </a:lnTo>
                <a:lnTo>
                  <a:pt x="492581" y="0"/>
                </a:lnTo>
                <a:close/>
              </a:path>
            </a:pathLst>
          </a:custGeom>
          <a:solidFill>
            <a:srgbClr val="4FBC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40"/>
          <p:cNvSpPr txBox="1"/>
          <p:nvPr/>
        </p:nvSpPr>
        <p:spPr>
          <a:xfrm>
            <a:off x="7368771" y="6116222"/>
            <a:ext cx="916305" cy="198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FFFFFF"/>
                </a:solidFill>
                <a:latin typeface="Arial"/>
                <a:cs typeface="Arial"/>
              </a:rPr>
              <a:t>Assessments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41"/>
          <p:cNvSpPr/>
          <p:nvPr/>
        </p:nvSpPr>
        <p:spPr>
          <a:xfrm>
            <a:off x="9502804" y="6234714"/>
            <a:ext cx="556577" cy="339978"/>
          </a:xfrm>
          <a:custGeom>
            <a:avLst/>
            <a:gdLst/>
            <a:ahLst/>
            <a:cxnLst/>
            <a:rect l="l" t="t" r="r" b="b"/>
            <a:pathLst>
              <a:path w="556577" h="339978">
                <a:moveTo>
                  <a:pt x="71996" y="0"/>
                </a:moveTo>
                <a:lnTo>
                  <a:pt x="30438" y="1117"/>
                </a:lnTo>
                <a:lnTo>
                  <a:pt x="1146" y="30178"/>
                </a:lnTo>
                <a:lnTo>
                  <a:pt x="0" y="71534"/>
                </a:lnTo>
                <a:lnTo>
                  <a:pt x="2" y="268463"/>
                </a:lnTo>
                <a:lnTo>
                  <a:pt x="1117" y="309540"/>
                </a:lnTo>
                <a:lnTo>
                  <a:pt x="30178" y="338832"/>
                </a:lnTo>
                <a:lnTo>
                  <a:pt x="484568" y="339978"/>
                </a:lnTo>
                <a:lnTo>
                  <a:pt x="508290" y="339839"/>
                </a:lnTo>
                <a:lnTo>
                  <a:pt x="547516" y="331039"/>
                </a:lnTo>
                <a:lnTo>
                  <a:pt x="556430" y="292069"/>
                </a:lnTo>
                <a:lnTo>
                  <a:pt x="556577" y="268463"/>
                </a:lnTo>
                <a:lnTo>
                  <a:pt x="556574" y="71534"/>
                </a:lnTo>
                <a:lnTo>
                  <a:pt x="555459" y="30441"/>
                </a:lnTo>
                <a:lnTo>
                  <a:pt x="526401" y="1147"/>
                </a:lnTo>
                <a:lnTo>
                  <a:pt x="71996" y="0"/>
                </a:lnTo>
                <a:close/>
              </a:path>
            </a:pathLst>
          </a:custGeom>
          <a:solidFill>
            <a:srgbClr val="009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42"/>
          <p:cNvSpPr txBox="1"/>
          <p:nvPr/>
        </p:nvSpPr>
        <p:spPr>
          <a:xfrm>
            <a:off x="9610525" y="6298542"/>
            <a:ext cx="335280" cy="2209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145" dirty="0" smtClean="0">
                <a:solidFill>
                  <a:srgbClr val="FFFFFF"/>
                </a:solidFill>
                <a:latin typeface="Arial"/>
                <a:cs typeface="Arial"/>
              </a:rPr>
              <a:t>CSR</a:t>
            </a:r>
            <a:endParaRPr sz="1350">
              <a:latin typeface="Arial"/>
              <a:cs typeface="Arial"/>
            </a:endParaRPr>
          </a:p>
        </p:txBody>
      </p:sp>
      <p:sp>
        <p:nvSpPr>
          <p:cNvPr id="53" name="object 43"/>
          <p:cNvSpPr txBox="1"/>
          <p:nvPr/>
        </p:nvSpPr>
        <p:spPr>
          <a:xfrm>
            <a:off x="8520500" y="6128875"/>
            <a:ext cx="80327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4769" marR="12700" indent="-52705">
              <a:lnSpc>
                <a:spcPct val="103099"/>
              </a:lnSpc>
            </a:pPr>
            <a:r>
              <a:rPr sz="1200" b="1" spc="-15" dirty="0" smtClean="0">
                <a:latin typeface="Arial"/>
                <a:cs typeface="Arial"/>
              </a:rPr>
              <a:t>January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60" dirty="0" smtClean="0">
                <a:latin typeface="Arial"/>
                <a:cs typeface="Arial"/>
              </a:rPr>
              <a:t>Mid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-35" dirty="0" smtClean="0">
                <a:latin typeface="Arial"/>
                <a:cs typeface="Arial"/>
              </a:rPr>
              <a:t>June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44"/>
          <p:cNvSpPr/>
          <p:nvPr/>
        </p:nvSpPr>
        <p:spPr>
          <a:xfrm>
            <a:off x="567321" y="6048617"/>
            <a:ext cx="9586912" cy="629399"/>
          </a:xfrm>
          <a:custGeom>
            <a:avLst/>
            <a:gdLst/>
            <a:ahLst/>
            <a:cxnLst/>
            <a:rect l="l" t="t" r="r" b="b"/>
            <a:pathLst>
              <a:path w="9586912" h="629399">
                <a:moveTo>
                  <a:pt x="0" y="0"/>
                </a:moveTo>
                <a:lnTo>
                  <a:pt x="0" y="629399"/>
                </a:lnTo>
                <a:lnTo>
                  <a:pt x="9586912" y="629399"/>
                </a:lnTo>
                <a:lnTo>
                  <a:pt x="9586912" y="0"/>
                </a:lnTo>
              </a:path>
            </a:pathLst>
          </a:custGeom>
          <a:ln w="24180">
            <a:solidFill>
              <a:srgbClr val="7FA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45"/>
          <p:cNvSpPr/>
          <p:nvPr/>
        </p:nvSpPr>
        <p:spPr>
          <a:xfrm>
            <a:off x="710874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46"/>
          <p:cNvSpPr/>
          <p:nvPr/>
        </p:nvSpPr>
        <p:spPr>
          <a:xfrm>
            <a:off x="710874" y="314493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47"/>
          <p:cNvSpPr txBox="1"/>
          <p:nvPr/>
        </p:nvSpPr>
        <p:spPr>
          <a:xfrm>
            <a:off x="805387" y="1662376"/>
            <a:ext cx="1522095" cy="1597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67310" algn="ctr">
              <a:lnSpc>
                <a:spcPct val="100000"/>
              </a:lnSpc>
            </a:pP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Pr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epa</a:t>
            </a: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r</a:t>
            </a:r>
            <a:r>
              <a:rPr sz="1750" spc="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a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tion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700"/>
              </a:lnSpc>
              <a:spcBef>
                <a:spcPts val="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</a:t>
            </a:r>
            <a:r>
              <a:rPr sz="1050" spc="-20" dirty="0" smtClean="0">
                <a:latin typeface="Arial"/>
                <a:cs typeface="Arial"/>
              </a:rPr>
              <a:t>looks at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050" spc="10" dirty="0" smtClean="0">
                <a:latin typeface="Arial"/>
                <a:cs typeface="Arial"/>
              </a:rPr>
              <a:t>“supe</a:t>
            </a:r>
            <a:r>
              <a:rPr sz="1050" spc="-55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-</a:t>
            </a:r>
            <a:r>
              <a:rPr sz="1050" spc="-10" dirty="0" smtClean="0">
                <a:latin typeface="Arial"/>
                <a:cs typeface="Arial"/>
              </a:rPr>
              <a:t>condensed” </a:t>
            </a:r>
            <a:r>
              <a:rPr sz="1050" spc="-15" dirty="0" smtClean="0">
                <a:latin typeface="Arial"/>
                <a:cs typeface="Arial"/>
              </a:rPr>
              <a:t>guide</a:t>
            </a:r>
            <a:endParaRPr sz="1050">
              <a:latin typeface="Arial"/>
              <a:cs typeface="Arial"/>
            </a:endParaRPr>
          </a:p>
          <a:p>
            <a:pPr marL="12700" marR="12700">
              <a:lnSpc>
                <a:spcPct val="106400"/>
              </a:lnSpc>
            </a:pPr>
            <a:r>
              <a:rPr sz="1050" dirty="0" smtClean="0">
                <a:latin typeface="Arial"/>
                <a:cs typeface="Arial"/>
              </a:rPr>
              <a:t>&amp; </a:t>
            </a:r>
            <a:r>
              <a:rPr sz="1050" spc="-20" dirty="0" smtClean="0">
                <a:latin typeface="Arial"/>
                <a:cs typeface="Arial"/>
              </a:rPr>
              <a:t>confidence rating </a:t>
            </a:r>
            <a:r>
              <a:rPr sz="1050" spc="-60" dirty="0" smtClean="0">
                <a:latin typeface="Arial"/>
                <a:cs typeface="Arial"/>
              </a:rPr>
              <a:t>scale</a:t>
            </a:r>
            <a:r>
              <a:rPr sz="1050" spc="-35" dirty="0" smtClean="0">
                <a:latin typeface="Arial"/>
                <a:cs typeface="Arial"/>
              </a:rPr>
              <a:t>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35" dirty="0" smtClean="0">
                <a:latin typeface="Arial"/>
                <a:cs typeface="Arial"/>
              </a:rPr>
              <a:t>specialty &amp; identify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65" dirty="0" smtClean="0">
                <a:latin typeface="Arial"/>
                <a:cs typeface="Arial"/>
              </a:rPr>
              <a:t>issues </a:t>
            </a:r>
            <a:r>
              <a:rPr sz="1050" spc="15" dirty="0" smtClean="0">
                <a:latin typeface="Arial"/>
                <a:cs typeface="Arial"/>
              </a:rPr>
              <a:t>that </a:t>
            </a:r>
            <a:r>
              <a:rPr sz="1050" spc="-30" dirty="0" smtClean="0">
                <a:latin typeface="Arial"/>
                <a:cs typeface="Arial"/>
              </a:rPr>
              <a:t>need </a:t>
            </a:r>
            <a:r>
              <a:rPr sz="1050" spc="30" dirty="0" smtClean="0">
                <a:latin typeface="Arial"/>
                <a:cs typeface="Arial"/>
              </a:rPr>
              <a:t>to </a:t>
            </a:r>
            <a:r>
              <a:rPr sz="1050" spc="-30" dirty="0" smtClean="0">
                <a:latin typeface="Arial"/>
                <a:cs typeface="Arial"/>
              </a:rPr>
              <a:t>be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5" dirty="0" smtClean="0">
                <a:latin typeface="Arial"/>
                <a:cs typeface="Arial"/>
              </a:rPr>
              <a:t>discussed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050" spc="-50" dirty="0" smtClean="0">
                <a:latin typeface="Arial"/>
                <a:cs typeface="Arial"/>
              </a:rPr>
              <a:t>Review the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40" dirty="0" smtClean="0">
                <a:latin typeface="Arial"/>
                <a:cs typeface="Arial"/>
              </a:rPr>
              <a:t>evious </a:t>
            </a:r>
            <a:r>
              <a:rPr sz="1050" spc="-135" dirty="0" smtClean="0">
                <a:latin typeface="Arial"/>
                <a:cs typeface="Arial"/>
              </a:rPr>
              <a:t>CSR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Ophthalmology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 txBox="1"/>
          <p:nvPr/>
        </p:nvSpPr>
        <p:spPr>
          <a:xfrm>
            <a:off x="444500" y="1520493"/>
            <a:ext cx="6556375" cy="189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dirty="0" smtClean="0">
                <a:latin typeface="Arial"/>
                <a:cs typeface="Arial"/>
              </a:rPr>
              <a:t>The </a:t>
            </a:r>
            <a:r>
              <a:rPr sz="1150" spc="-160" dirty="0" smtClean="0">
                <a:latin typeface="Arial"/>
                <a:cs typeface="Arial"/>
              </a:rPr>
              <a:t>T</a:t>
            </a:r>
            <a:r>
              <a:rPr sz="1150" spc="30" dirty="0" smtClean="0">
                <a:latin typeface="Arial"/>
                <a:cs typeface="Arial"/>
              </a:rPr>
              <a:t>rainee </a:t>
            </a:r>
            <a:r>
              <a:rPr sz="1150" spc="-25" dirty="0" smtClean="0">
                <a:latin typeface="Arial"/>
                <a:cs typeface="Arial"/>
              </a:rPr>
              <a:t>has </a:t>
            </a:r>
            <a:r>
              <a:rPr sz="1150" spc="25" dirty="0" smtClean="0">
                <a:latin typeface="Arial"/>
                <a:cs typeface="Arial"/>
              </a:rPr>
              <a:t>agreed </a:t>
            </a:r>
            <a:r>
              <a:rPr sz="1150" spc="90" dirty="0" smtClean="0">
                <a:latin typeface="Arial"/>
                <a:cs typeface="Arial"/>
              </a:rPr>
              <a:t>to </a:t>
            </a:r>
            <a:r>
              <a:rPr sz="1150" spc="55" dirty="0" smtClean="0">
                <a:latin typeface="Arial"/>
                <a:cs typeface="Arial"/>
              </a:rPr>
              <a:t>the </a:t>
            </a:r>
            <a:r>
              <a:rPr sz="1150" spc="70" dirty="0" smtClean="0">
                <a:latin typeface="Arial"/>
                <a:cs typeface="Arial"/>
              </a:rPr>
              <a:t>following </a:t>
            </a:r>
            <a:r>
              <a:rPr sz="1150" spc="20" dirty="0" smtClean="0">
                <a:latin typeface="Arial"/>
                <a:cs typeface="Arial"/>
              </a:rPr>
              <a:t>responsibilities </a:t>
            </a:r>
            <a:r>
              <a:rPr sz="1150" spc="60" dirty="0" smtClean="0">
                <a:latin typeface="Arial"/>
                <a:cs typeface="Arial"/>
              </a:rPr>
              <a:t>at </a:t>
            </a:r>
            <a:r>
              <a:rPr sz="1150" spc="55" dirty="0" smtClean="0">
                <a:latin typeface="Arial"/>
                <a:cs typeface="Arial"/>
              </a:rPr>
              <a:t>the </a:t>
            </a:r>
            <a:r>
              <a:rPr sz="1150" spc="25" dirty="0" smtClean="0">
                <a:latin typeface="Arial"/>
                <a:cs typeface="Arial"/>
              </a:rPr>
              <a:t>commencement </a:t>
            </a:r>
            <a:r>
              <a:rPr sz="1150" spc="90" dirty="0" smtClean="0">
                <a:latin typeface="Arial"/>
                <a:cs typeface="Arial"/>
              </a:rPr>
              <a:t>of </a:t>
            </a:r>
            <a:r>
              <a:rPr sz="1150" spc="60" dirty="0" smtClean="0">
                <a:latin typeface="Arial"/>
                <a:cs typeface="Arial"/>
              </a:rPr>
              <a:t>their </a:t>
            </a:r>
            <a:r>
              <a:rPr sz="1150" spc="50" dirty="0" smtClean="0">
                <a:latin typeface="Arial"/>
                <a:cs typeface="Arial"/>
              </a:rPr>
              <a:t>training: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" name="object 3"/>
          <p:cNvSpPr/>
          <p:nvPr/>
        </p:nvSpPr>
        <p:spPr>
          <a:xfrm>
            <a:off x="457919" y="1902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457919" y="31172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457919" y="37607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457919" y="5166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457919" y="58097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588500" y="1814245"/>
            <a:ext cx="4570730" cy="4494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always have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15" dirty="0" smtClean="0">
                <a:latin typeface="Arial"/>
                <a:cs typeface="Arial"/>
              </a:rPr>
              <a:t>fo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-5" dirty="0" smtClean="0">
                <a:latin typeface="Arial"/>
                <a:cs typeface="Arial"/>
              </a:rPr>
              <a:t>ef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15" dirty="0" smtClean="0">
                <a:latin typeface="Arial"/>
                <a:cs typeface="Arial"/>
              </a:rPr>
              <a:t>ont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30" dirty="0" smtClean="0">
                <a:latin typeface="Arial"/>
                <a:cs typeface="Arial"/>
              </a:rPr>
              <a:t>clinical and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25" dirty="0" smtClean="0">
                <a:latin typeface="Arial"/>
                <a:cs typeface="Arial"/>
              </a:rPr>
              <a:t>practice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principles </a:t>
            </a:r>
            <a:r>
              <a:rPr sz="1150" spc="25" dirty="0" smtClean="0">
                <a:latin typeface="Arial"/>
                <a:cs typeface="Arial"/>
              </a:rPr>
              <a:t>of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b="1" i="1" spc="-25" dirty="0" smtClean="0">
                <a:latin typeface="Arial"/>
                <a:cs typeface="Arial"/>
              </a:rPr>
              <a:t>Good </a:t>
            </a:r>
            <a:r>
              <a:rPr sz="1150" b="1" i="1" spc="-10" dirty="0" smtClean="0">
                <a:latin typeface="Arial"/>
                <a:cs typeface="Arial"/>
              </a:rPr>
              <a:t>Medical </a:t>
            </a:r>
            <a:r>
              <a:rPr sz="1150" b="1" i="1" spc="-45" dirty="0" smtClean="0">
                <a:latin typeface="Arial"/>
                <a:cs typeface="Arial"/>
              </a:rPr>
              <a:t>Practice</a:t>
            </a:r>
            <a:r>
              <a:rPr sz="1150" b="1" i="1" spc="-5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benefit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safe </a:t>
            </a:r>
            <a:r>
              <a:rPr sz="1150" spc="-5" dirty="0" smtClean="0">
                <a:latin typeface="Arial"/>
                <a:cs typeface="Arial"/>
              </a:rPr>
              <a:t>patient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e.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50" dirty="0" smtClean="0">
                <a:latin typeface="Arial"/>
                <a:cs typeface="Arial"/>
              </a:rPr>
              <a:t>rainees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awa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b="1" i="1" spc="-25" dirty="0" smtClean="0">
                <a:latin typeface="Arial"/>
                <a:cs typeface="Arial"/>
              </a:rPr>
              <a:t>Good </a:t>
            </a:r>
            <a:r>
              <a:rPr sz="1150" b="1" i="1" spc="-10" dirty="0" smtClean="0">
                <a:latin typeface="Arial"/>
                <a:cs typeface="Arial"/>
              </a:rPr>
              <a:t>Medical </a:t>
            </a:r>
            <a:r>
              <a:rPr sz="1150" b="1" i="1" spc="-45" dirty="0" smtClean="0">
                <a:latin typeface="Arial"/>
                <a:cs typeface="Arial"/>
              </a:rPr>
              <a:t>Practice</a:t>
            </a:r>
            <a:r>
              <a:rPr sz="1150" b="1" i="1" spc="-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(2006)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100" dirty="0" smtClean="0">
                <a:latin typeface="Arial"/>
                <a:cs typeface="Arial"/>
              </a:rPr>
              <a:t>es </a:t>
            </a:r>
            <a:r>
              <a:rPr sz="1150" spc="-25" dirty="0" smtClean="0">
                <a:latin typeface="Arial"/>
                <a:cs typeface="Arial"/>
              </a:rPr>
              <a:t>doctors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keep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30" dirty="0" smtClean="0">
                <a:latin typeface="Arial"/>
                <a:cs typeface="Arial"/>
              </a:rPr>
              <a:t>and skill up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date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5" dirty="0" smtClean="0">
                <a:latin typeface="Arial"/>
                <a:cs typeface="Arial"/>
              </a:rPr>
              <a:t>oughout</a:t>
            </a:r>
            <a:r>
              <a:rPr sz="1150" spc="0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5" dirty="0" smtClean="0">
                <a:latin typeface="Arial"/>
                <a:cs typeface="Arial"/>
              </a:rPr>
              <a:t>working </a:t>
            </a:r>
            <a:r>
              <a:rPr sz="1150" spc="-5" dirty="0" smtClean="0">
                <a:latin typeface="Arial"/>
                <a:cs typeface="Arial"/>
              </a:rPr>
              <a:t>life,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regularly take </a:t>
            </a:r>
            <a:r>
              <a:rPr sz="1150" spc="-5" dirty="0" smtClean="0">
                <a:latin typeface="Arial"/>
                <a:cs typeface="Arial"/>
              </a:rPr>
              <a:t>part in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30" dirty="0" smtClean="0">
                <a:latin typeface="Arial"/>
                <a:cs typeface="Arial"/>
              </a:rPr>
              <a:t>activities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maintain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30" dirty="0" smtClean="0">
                <a:latin typeface="Arial"/>
                <a:cs typeface="Arial"/>
              </a:rPr>
              <a:t>develop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5" dirty="0" smtClean="0">
                <a:latin typeface="Arial"/>
                <a:cs typeface="Arial"/>
              </a:rPr>
              <a:t>competence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performance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307975" algn="just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40" dirty="0" smtClean="0">
                <a:latin typeface="Arial"/>
                <a:cs typeface="Arial"/>
              </a:rPr>
              <a:t>give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patients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5" dirty="0" smtClean="0">
                <a:latin typeface="Arial"/>
                <a:cs typeface="Arial"/>
              </a:rPr>
              <a:t>esponsive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50" dirty="0" smtClean="0">
                <a:latin typeface="Arial"/>
                <a:cs typeface="Arial"/>
              </a:rPr>
              <a:t>needs,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30" dirty="0" smtClean="0">
                <a:latin typeface="Arial"/>
                <a:cs typeface="Arial"/>
              </a:rPr>
              <a:t>it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15" dirty="0" smtClean="0">
                <a:latin typeface="Arial"/>
                <a:cs typeface="Arial"/>
              </a:rPr>
              <a:t>equitable,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60" dirty="0" smtClean="0">
                <a:latin typeface="Arial"/>
                <a:cs typeface="Arial"/>
              </a:rPr>
              <a:t>espects </a:t>
            </a:r>
            <a:r>
              <a:rPr sz="1150" spc="-15" dirty="0" smtClean="0">
                <a:latin typeface="Arial"/>
                <a:cs typeface="Arial"/>
              </a:rPr>
              <a:t>human rights, </a:t>
            </a:r>
            <a:r>
              <a:rPr sz="1150" spc="-45" dirty="0" smtClean="0">
                <a:latin typeface="Arial"/>
                <a:cs typeface="Arial"/>
              </a:rPr>
              <a:t>challenges </a:t>
            </a:r>
            <a:r>
              <a:rPr sz="1150" spc="-15" dirty="0" smtClean="0">
                <a:latin typeface="Arial"/>
                <a:cs typeface="Arial"/>
              </a:rPr>
              <a:t>discrimination,</a:t>
            </a:r>
            <a:r>
              <a:rPr sz="1150" spc="-10" dirty="0" smtClean="0">
                <a:latin typeface="Arial"/>
                <a:cs typeface="Arial"/>
              </a:rPr>
              <a:t> p</a:t>
            </a:r>
            <a:r>
              <a:rPr sz="1150" spc="-25" dirty="0" smtClean="0">
                <a:latin typeface="Arial"/>
                <a:cs typeface="Arial"/>
              </a:rPr>
              <a:t>romotes </a:t>
            </a:r>
            <a:r>
              <a:rPr sz="1150" spc="-10" dirty="0" smtClean="0">
                <a:latin typeface="Arial"/>
                <a:cs typeface="Arial"/>
              </a:rPr>
              <a:t>equalit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maintains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dignity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patients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ers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7305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acknowledge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40" dirty="0" smtClean="0">
                <a:latin typeface="Arial"/>
                <a:cs typeface="Arial"/>
              </a:rPr>
              <a:t>an employee </a:t>
            </a:r>
            <a:r>
              <a:rPr sz="1150" spc="15" dirty="0" smtClean="0">
                <a:latin typeface="Arial"/>
                <a:cs typeface="Arial"/>
              </a:rPr>
              <a:t>within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0" dirty="0" smtClean="0">
                <a:latin typeface="Arial"/>
                <a:cs typeface="Arial"/>
              </a:rPr>
              <a:t>healthca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5" dirty="0" smtClean="0">
                <a:latin typeface="Arial"/>
                <a:cs typeface="Arial"/>
              </a:rPr>
              <a:t>organisation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35" dirty="0" smtClean="0">
                <a:latin typeface="Arial"/>
                <a:cs typeface="Arial"/>
              </a:rPr>
              <a:t>accept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esponsibility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abide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0" dirty="0" smtClean="0">
                <a:latin typeface="Arial"/>
                <a:cs typeface="Arial"/>
              </a:rPr>
              <a:t>work </a:t>
            </a:r>
            <a:r>
              <a:rPr sz="1150" spc="-10" dirty="0" smtClean="0">
                <a:latin typeface="Arial"/>
                <a:cs typeface="Arial"/>
              </a:rPr>
              <a:t>e</a:t>
            </a:r>
            <a:r>
              <a:rPr sz="1150" spc="-3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fectively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40" dirty="0" smtClean="0">
                <a:latin typeface="Arial"/>
                <a:cs typeface="Arial"/>
              </a:rPr>
              <a:t>an employee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organisation; this </a:t>
            </a:r>
            <a:r>
              <a:rPr sz="1150" spc="-40" dirty="0" smtClean="0">
                <a:latin typeface="Arial"/>
                <a:cs typeface="Arial"/>
              </a:rPr>
              <a:t>includes </a:t>
            </a:r>
            <a:r>
              <a:rPr sz="1150" spc="-10" dirty="0" smtClean="0">
                <a:latin typeface="Arial"/>
                <a:cs typeface="Arial"/>
              </a:rPr>
              <a:t>participating in </a:t>
            </a:r>
            <a:r>
              <a:rPr sz="1150" spc="-20" dirty="0" smtClean="0">
                <a:latin typeface="Arial"/>
                <a:cs typeface="Arial"/>
              </a:rPr>
              <a:t>workplace </a:t>
            </a:r>
            <a:r>
              <a:rPr sz="1150" spc="-60" dirty="0" smtClean="0">
                <a:latin typeface="Arial"/>
                <a:cs typeface="Arial"/>
              </a:rPr>
              <a:t>based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appraisal </a:t>
            </a:r>
            <a:r>
              <a:rPr sz="1150" spc="-100" dirty="0" smtClean="0">
                <a:latin typeface="Arial"/>
                <a:cs typeface="Arial"/>
              </a:rPr>
              <a:t>as well as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40" dirty="0" smtClean="0">
                <a:latin typeface="Arial"/>
                <a:cs typeface="Arial"/>
              </a:rPr>
              <a:t>appraisal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acknowledging </a:t>
            </a: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25" dirty="0" smtClean="0">
                <a:latin typeface="Arial"/>
                <a:cs typeface="Arial"/>
              </a:rPr>
              <a:t> ag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eeing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need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60" dirty="0" smtClean="0">
                <a:latin typeface="Arial"/>
                <a:cs typeface="Arial"/>
              </a:rPr>
              <a:t>shar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5" dirty="0" smtClean="0">
                <a:latin typeface="Arial"/>
                <a:cs typeface="Arial"/>
              </a:rPr>
              <a:t>information </a:t>
            </a:r>
            <a:r>
              <a:rPr sz="1150" spc="-10" dirty="0" smtClean="0">
                <a:latin typeface="Arial"/>
                <a:cs typeface="Arial"/>
              </a:rPr>
              <a:t>about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25" dirty="0" smtClean="0">
                <a:latin typeface="Arial"/>
                <a:cs typeface="Arial"/>
              </a:rPr>
              <a:t>performance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75" dirty="0" smtClean="0">
                <a:latin typeface="Arial"/>
                <a:cs typeface="Arial"/>
              </a:rPr>
              <a:t>a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doctor in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5" dirty="0" smtClean="0">
                <a:latin typeface="Arial"/>
                <a:cs typeface="Arial"/>
              </a:rPr>
              <a:t>employers </a:t>
            </a:r>
            <a:r>
              <a:rPr sz="1150" spc="-30" dirty="0" smtClean="0">
                <a:latin typeface="Arial"/>
                <a:cs typeface="Arial"/>
              </a:rPr>
              <a:t>involved in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30" dirty="0" smtClean="0">
                <a:latin typeface="Arial"/>
                <a:cs typeface="Arial"/>
              </a:rPr>
              <a:t>with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Postgraduate </a:t>
            </a:r>
            <a:r>
              <a:rPr sz="1150" spc="-50" dirty="0" smtClean="0">
                <a:latin typeface="Arial"/>
                <a:cs typeface="Arial"/>
              </a:rPr>
              <a:t>Dean on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egular </a:t>
            </a:r>
            <a:r>
              <a:rPr sz="1150" spc="-65" dirty="0" smtClean="0">
                <a:latin typeface="Arial"/>
                <a:cs typeface="Arial"/>
              </a:rPr>
              <a:t>basis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9209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maintain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egular </a:t>
            </a:r>
            <a:r>
              <a:rPr sz="1150" spc="-15" dirty="0" smtClean="0">
                <a:latin typeface="Arial"/>
                <a:cs typeface="Arial"/>
              </a:rPr>
              <a:t>contact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10" dirty="0" smtClean="0">
                <a:latin typeface="Arial"/>
                <a:cs typeface="Arial"/>
              </a:rPr>
              <a:t>raining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ogramme </a:t>
            </a:r>
            <a:r>
              <a:rPr sz="1150" spc="-30" dirty="0" smtClean="0">
                <a:latin typeface="Arial"/>
                <a:cs typeface="Arial"/>
              </a:rPr>
              <a:t>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ector </a:t>
            </a:r>
            <a:r>
              <a:rPr sz="1150" spc="-105" dirty="0" smtClean="0">
                <a:latin typeface="Arial"/>
                <a:cs typeface="Arial"/>
              </a:rPr>
              <a:t>(TPD)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0" dirty="0" smtClean="0">
                <a:latin typeface="Arial"/>
                <a:cs typeface="Arial"/>
              </a:rPr>
              <a:t>Deanery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25" dirty="0" smtClean="0">
                <a:latin typeface="Arial"/>
                <a:cs typeface="Arial"/>
              </a:rPr>
              <a:t>responding pr</a:t>
            </a:r>
            <a:r>
              <a:rPr sz="1150" spc="-10" dirty="0" smtClean="0">
                <a:latin typeface="Arial"/>
                <a:cs typeface="Arial"/>
              </a:rPr>
              <a:t>omptly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communications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them,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usually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ough </a:t>
            </a:r>
            <a:r>
              <a:rPr sz="1150" spc="-30" dirty="0" smtClean="0">
                <a:latin typeface="Arial"/>
                <a:cs typeface="Arial"/>
              </a:rPr>
              <a:t>email </a:t>
            </a:r>
            <a:r>
              <a:rPr sz="1150" spc="-25" dirty="0" smtClean="0">
                <a:latin typeface="Arial"/>
                <a:cs typeface="Arial"/>
              </a:rPr>
              <a:t>cor</a:t>
            </a:r>
            <a:r>
              <a:rPr sz="1150" spc="-45" dirty="0" smtClean="0">
                <a:latin typeface="Arial"/>
                <a:cs typeface="Arial"/>
              </a:rPr>
              <a:t>respondence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1336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participate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oactively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appraisal, </a:t>
            </a:r>
            <a:r>
              <a:rPr sz="1150" spc="-70" dirty="0" smtClean="0">
                <a:latin typeface="Arial"/>
                <a:cs typeface="Arial"/>
              </a:rPr>
              <a:t>assessment </a:t>
            </a:r>
            <a:r>
              <a:rPr sz="1150" spc="-30" dirty="0" smtClean="0">
                <a:latin typeface="Arial"/>
                <a:cs typeface="Arial"/>
              </a:rPr>
              <a:t>and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planning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ocess, </a:t>
            </a:r>
            <a:r>
              <a:rPr sz="1150" spc="-10" dirty="0" smtClean="0">
                <a:latin typeface="Arial"/>
                <a:cs typeface="Arial"/>
              </a:rPr>
              <a:t>including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oviding </a:t>
            </a:r>
            <a:r>
              <a:rPr sz="1150" spc="-10" dirty="0" smtClean="0">
                <a:latin typeface="Arial"/>
                <a:cs typeface="Arial"/>
              </a:rPr>
              <a:t>documentation which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escribed </a:t>
            </a:r>
            <a:r>
              <a:rPr sz="1150" spc="-50" dirty="0" smtClean="0">
                <a:latin typeface="Arial"/>
                <a:cs typeface="Arial"/>
              </a:rPr>
              <a:t>timescales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19" name="object 9"/>
          <p:cNvSpPr/>
          <p:nvPr/>
        </p:nvSpPr>
        <p:spPr>
          <a:xfrm>
            <a:off x="0" y="776359"/>
            <a:ext cx="4259966" cy="493293"/>
          </a:xfrm>
          <a:custGeom>
            <a:avLst/>
            <a:gdLst/>
            <a:ahLst/>
            <a:cxnLst/>
            <a:rect l="l" t="t" r="r" b="b"/>
            <a:pathLst>
              <a:path w="4259966" h="493293">
                <a:moveTo>
                  <a:pt x="0" y="493293"/>
                </a:moveTo>
                <a:lnTo>
                  <a:pt x="4084088" y="493052"/>
                </a:lnTo>
                <a:lnTo>
                  <a:pt x="4136450" y="491363"/>
                </a:lnTo>
                <a:lnTo>
                  <a:pt x="4177230" y="486778"/>
                </a:lnTo>
                <a:lnTo>
                  <a:pt x="4219850" y="471304"/>
                </a:lnTo>
                <a:lnTo>
                  <a:pt x="4244553" y="441172"/>
                </a:lnTo>
                <a:lnTo>
                  <a:pt x="4256226" y="391494"/>
                </a:lnTo>
                <a:lnTo>
                  <a:pt x="4259182" y="345105"/>
                </a:lnTo>
                <a:lnTo>
                  <a:pt x="4259966" y="286408"/>
                </a:lnTo>
                <a:lnTo>
                  <a:pt x="4259966" y="206884"/>
                </a:lnTo>
                <a:lnTo>
                  <a:pt x="4259182" y="148188"/>
                </a:lnTo>
                <a:lnTo>
                  <a:pt x="4256226" y="101798"/>
                </a:lnTo>
                <a:lnTo>
                  <a:pt x="4244553" y="52120"/>
                </a:lnTo>
                <a:lnTo>
                  <a:pt x="4219850" y="21988"/>
                </a:lnTo>
                <a:lnTo>
                  <a:pt x="4177230" y="6515"/>
                </a:lnTo>
                <a:lnTo>
                  <a:pt x="4136450" y="1930"/>
                </a:lnTo>
                <a:lnTo>
                  <a:pt x="4084088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 txBox="1"/>
          <p:nvPr/>
        </p:nvSpPr>
        <p:spPr>
          <a:xfrm>
            <a:off x="430872" y="802803"/>
            <a:ext cx="3638550" cy="396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7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h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204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1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aine</a:t>
            </a:r>
            <a:r>
              <a:rPr sz="2500" spc="-114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229" dirty="0" smtClean="0">
                <a:solidFill>
                  <a:srgbClr val="003060"/>
                </a:solidFill>
                <a:latin typeface="Myriad Pro"/>
                <a:cs typeface="Myriad Pro"/>
              </a:rPr>
              <a:t>’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esponsibilitie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500">
              <a:latin typeface="Myriad Pro"/>
              <a:cs typeface="Myriad Pro"/>
            </a:endParaRPr>
          </a:p>
        </p:txBody>
      </p:sp>
      <p:sp>
        <p:nvSpPr>
          <p:cNvPr id="21" name="object 11"/>
          <p:cNvSpPr/>
          <p:nvPr/>
        </p:nvSpPr>
        <p:spPr>
          <a:xfrm>
            <a:off x="5526720" y="1902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526720" y="25457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526720" y="29987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526720" y="413124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526720" y="458425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526720" y="5037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526720" y="5490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526720" y="5943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526720" y="6396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526720" y="665875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 txBox="1"/>
          <p:nvPr/>
        </p:nvSpPr>
        <p:spPr>
          <a:xfrm>
            <a:off x="5513299" y="1814245"/>
            <a:ext cx="4714240" cy="4962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6210" marR="1270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30" dirty="0" smtClean="0">
                <a:latin typeface="Arial"/>
                <a:cs typeface="Arial"/>
              </a:rPr>
              <a:t>develop and </a:t>
            </a:r>
            <a:r>
              <a:rPr sz="1150" spc="-40" dirty="0" smtClean="0">
                <a:latin typeface="Arial"/>
                <a:cs typeface="Arial"/>
              </a:rPr>
              <a:t>keep up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date </a:t>
            </a:r>
            <a:r>
              <a:rPr sz="1150" spc="-40" dirty="0" smtClean="0">
                <a:latin typeface="Arial"/>
                <a:cs typeface="Arial"/>
              </a:rPr>
              <a:t>my 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10" dirty="0" smtClean="0">
                <a:latin typeface="Arial"/>
                <a:cs typeface="Arial"/>
              </a:rPr>
              <a:t>portfolio which </a:t>
            </a:r>
            <a:r>
              <a:rPr sz="1150" spc="-25" dirty="0" smtClean="0">
                <a:latin typeface="Arial"/>
                <a:cs typeface="Arial"/>
              </a:rPr>
              <a:t>underpins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training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80" dirty="0" smtClean="0">
                <a:latin typeface="Arial"/>
                <a:cs typeface="Arial"/>
              </a:rPr>
              <a:t>ocess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documents </a:t>
            </a:r>
            <a:r>
              <a:rPr sz="1150" spc="-40" dirty="0" smtClean="0">
                <a:latin typeface="Arial"/>
                <a:cs typeface="Arial"/>
              </a:rPr>
              <a:t>my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ough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6731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70" dirty="0" smtClean="0">
                <a:latin typeface="Arial"/>
                <a:cs typeface="Arial"/>
              </a:rPr>
              <a:t>use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esou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ces </a:t>
            </a:r>
            <a:r>
              <a:rPr sz="1150" spc="-45" dirty="0" smtClean="0">
                <a:latin typeface="Arial"/>
                <a:cs typeface="Arial"/>
              </a:rPr>
              <a:t>available </a:t>
            </a:r>
            <a:r>
              <a:rPr sz="1150" spc="-10" dirty="0" smtClean="0">
                <a:latin typeface="Arial"/>
                <a:cs typeface="Arial"/>
              </a:rPr>
              <a:t>optimally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develop </a:t>
            </a:r>
            <a:r>
              <a:rPr sz="1150" spc="-40" dirty="0" smtClean="0">
                <a:latin typeface="Arial"/>
                <a:cs typeface="Arial"/>
              </a:rPr>
              <a:t>my competences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standa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ds </a:t>
            </a:r>
            <a:r>
              <a:rPr sz="1150" spc="-50" dirty="0" smtClean="0">
                <a:latin typeface="Arial"/>
                <a:cs typeface="Arial"/>
              </a:rPr>
              <a:t>set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specialty </a:t>
            </a:r>
            <a:r>
              <a:rPr sz="1150" spc="-20" dirty="0" smtClean="0">
                <a:latin typeface="Arial"/>
                <a:cs typeface="Arial"/>
              </a:rPr>
              <a:t>curriculum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3716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support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evaluation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-5" dirty="0" smtClean="0">
                <a:latin typeface="Arial"/>
                <a:cs typeface="Arial"/>
              </a:rPr>
              <a:t>training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participating </a:t>
            </a:r>
            <a:r>
              <a:rPr sz="1150" spc="-35" dirty="0" smtClean="0">
                <a:latin typeface="Arial"/>
                <a:cs typeface="Arial"/>
              </a:rPr>
              <a:t>actively in </a:t>
            </a:r>
            <a:r>
              <a:rPr sz="1150" spc="-10" dirty="0" smtClean="0">
                <a:latin typeface="Arial"/>
                <a:cs typeface="Arial"/>
              </a:rPr>
              <a:t>the national </a:t>
            </a:r>
            <a:r>
              <a:rPr sz="1150" spc="-25" dirty="0" smtClean="0">
                <a:latin typeface="Arial"/>
                <a:cs typeface="Arial"/>
              </a:rPr>
              <a:t>annual </a:t>
            </a:r>
            <a:r>
              <a:rPr sz="1150" spc="-50" dirty="0" smtClean="0">
                <a:latin typeface="Arial"/>
                <a:cs typeface="Arial"/>
              </a:rPr>
              <a:t>GMC/COPMeD</a:t>
            </a:r>
            <a:endParaRPr sz="1150">
              <a:latin typeface="Arial"/>
              <a:cs typeface="Arial"/>
            </a:endParaRPr>
          </a:p>
          <a:p>
            <a:pPr marL="156210" marR="378460">
              <a:lnSpc>
                <a:spcPct val="108700"/>
              </a:lnSpc>
            </a:pP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60" dirty="0" smtClean="0">
                <a:latin typeface="Arial"/>
                <a:cs typeface="Arial"/>
              </a:rPr>
              <a:t>survey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30" dirty="0" smtClean="0">
                <a:latin typeface="Arial"/>
                <a:cs typeface="Arial"/>
              </a:rPr>
              <a:t>activities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5" dirty="0" smtClean="0">
                <a:latin typeface="Arial"/>
                <a:cs typeface="Arial"/>
              </a:rPr>
              <a:t>contribute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quality imp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ovement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" dirty="0" smtClean="0">
                <a:latin typeface="Arial"/>
                <a:cs typeface="Arial"/>
              </a:rPr>
              <a:t>training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20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150" b="1" dirty="0" smtClean="0">
                <a:latin typeface="Arial"/>
                <a:cs typeface="Arial"/>
              </a:rPr>
              <a:t>In </a:t>
            </a:r>
            <a:r>
              <a:rPr sz="1150" b="1" spc="-35" dirty="0" smtClean="0">
                <a:latin typeface="Arial"/>
                <a:cs typeface="Arial"/>
              </a:rPr>
              <a:t>each </a:t>
            </a:r>
            <a:r>
              <a:rPr sz="1150" b="1" spc="-15" dirty="0" smtClean="0">
                <a:latin typeface="Arial"/>
                <a:cs typeface="Arial"/>
              </a:rPr>
              <a:t>placement </a:t>
            </a:r>
            <a:r>
              <a:rPr sz="1150" b="1" spc="15" dirty="0" smtClean="0">
                <a:latin typeface="Arial"/>
                <a:cs typeface="Arial"/>
              </a:rPr>
              <a:t>the </a:t>
            </a:r>
            <a:r>
              <a:rPr sz="1150" b="1" spc="-185" dirty="0" smtClean="0">
                <a:latin typeface="Arial"/>
                <a:cs typeface="Arial"/>
              </a:rPr>
              <a:t>T</a:t>
            </a:r>
            <a:r>
              <a:rPr sz="1150" b="1" spc="0" dirty="0" smtClean="0">
                <a:latin typeface="Arial"/>
                <a:cs typeface="Arial"/>
              </a:rPr>
              <a:t>rainee ag</a:t>
            </a:r>
            <a:r>
              <a:rPr sz="1150" b="1" spc="-25" dirty="0" smtClean="0">
                <a:latin typeface="Arial"/>
                <a:cs typeface="Arial"/>
              </a:rPr>
              <a:t>r</a:t>
            </a:r>
            <a:r>
              <a:rPr sz="1150" b="1" spc="-45" dirty="0" smtClean="0">
                <a:latin typeface="Arial"/>
                <a:cs typeface="Arial"/>
              </a:rPr>
              <a:t>ees to: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07645">
              <a:lnSpc>
                <a:spcPct val="1087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5" dirty="0" smtClean="0">
                <a:latin typeface="Arial"/>
                <a:cs typeface="Arial"/>
              </a:rPr>
              <a:t>rating </a:t>
            </a:r>
            <a:r>
              <a:rPr sz="1150" spc="-65" dirty="0" smtClean="0">
                <a:latin typeface="Arial"/>
                <a:cs typeface="Arial"/>
              </a:rPr>
              <a:t>scale prior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</a:t>
            </a:r>
            <a:r>
              <a:rPr sz="1150" spc="-1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40335">
              <a:lnSpc>
                <a:spcPct val="108700"/>
              </a:lnSpc>
            </a:pPr>
            <a:r>
              <a:rPr sz="1150" spc="-75" dirty="0" smtClean="0">
                <a:latin typeface="Arial"/>
                <a:cs typeface="Arial"/>
              </a:rPr>
              <a:t>Discuss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based on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20" dirty="0" smtClean="0">
                <a:latin typeface="Arial"/>
                <a:cs typeface="Arial"/>
              </a:rPr>
              <a:t>ratings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40" dirty="0" smtClean="0">
                <a:latin typeface="Arial"/>
                <a:cs typeface="Arial"/>
              </a:rPr>
              <a:t>an </a:t>
            </a:r>
            <a:r>
              <a:rPr sz="1150" spc="-20" dirty="0" smtClean="0">
                <a:latin typeface="Arial"/>
                <a:cs typeface="Arial"/>
              </a:rPr>
              <a:t>action plan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89560">
              <a:lnSpc>
                <a:spcPct val="108700"/>
              </a:lnSpc>
            </a:pPr>
            <a:r>
              <a:rPr sz="1150" spc="-50" dirty="0" smtClean="0">
                <a:latin typeface="Arial"/>
                <a:cs typeface="Arial"/>
              </a:rPr>
              <a:t>Cr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75" dirty="0" smtClean="0">
                <a:latin typeface="Arial"/>
                <a:cs typeface="Arial"/>
              </a:rPr>
              <a:t>a pdp, </a:t>
            </a:r>
            <a:r>
              <a:rPr sz="1150" spc="-30" dirty="0" smtClean="0">
                <a:latin typeface="Arial"/>
                <a:cs typeface="Arial"/>
              </a:rPr>
              <a:t>using </a:t>
            </a:r>
            <a:r>
              <a:rPr sz="1150" spc="-85" dirty="0" smtClean="0">
                <a:latin typeface="Arial"/>
                <a:cs typeface="Arial"/>
              </a:rPr>
              <a:t>SMA</a:t>
            </a:r>
            <a:r>
              <a:rPr sz="1150" spc="-80" dirty="0" smtClean="0">
                <a:latin typeface="Arial"/>
                <a:cs typeface="Arial"/>
              </a:rPr>
              <a:t>R</a:t>
            </a:r>
            <a:r>
              <a:rPr sz="1150" spc="-135" dirty="0" smtClean="0">
                <a:latin typeface="Arial"/>
                <a:cs typeface="Arial"/>
              </a:rPr>
              <a:t>T </a:t>
            </a:r>
            <a:r>
              <a:rPr sz="1150" spc="-30" dirty="0" smtClean="0">
                <a:latin typeface="Arial"/>
                <a:cs typeface="Arial"/>
              </a:rPr>
              <a:t>objectives, </a:t>
            </a:r>
            <a:r>
              <a:rPr sz="1150" spc="-60" dirty="0" smtClean="0">
                <a:latin typeface="Arial"/>
                <a:cs typeface="Arial"/>
              </a:rPr>
              <a:t>based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action </a:t>
            </a:r>
            <a:r>
              <a:rPr sz="1150" spc="-15" dirty="0" smtClean="0">
                <a:latin typeface="Arial"/>
                <a:cs typeface="Arial"/>
              </a:rPr>
              <a:t>planning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undertaken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5875">
              <a:lnSpc>
                <a:spcPct val="108700"/>
              </a:lnSpc>
            </a:pPr>
            <a:r>
              <a:rPr sz="1150" spc="-25" dirty="0" smtClean="0">
                <a:latin typeface="Arial"/>
                <a:cs typeface="Arial"/>
              </a:rPr>
              <a:t>Actively </a:t>
            </a:r>
            <a:r>
              <a:rPr sz="1150" spc="-40" dirty="0" smtClean="0">
                <a:latin typeface="Arial"/>
                <a:cs typeface="Arial"/>
              </a:rPr>
              <a:t>engage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 in </a:t>
            </a:r>
            <a:r>
              <a:rPr sz="1150" spc="-20" dirty="0" smtClean="0">
                <a:latin typeface="Arial"/>
                <a:cs typeface="Arial"/>
              </a:rPr>
              <a:t>add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60" dirty="0" smtClean="0">
                <a:latin typeface="Arial"/>
                <a:cs typeface="Arial"/>
              </a:rPr>
              <a:t>essing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30" dirty="0" smtClean="0">
                <a:latin typeface="Arial"/>
                <a:cs typeface="Arial"/>
              </a:rPr>
              <a:t>feedback or raising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80" dirty="0" smtClean="0">
                <a:latin typeface="Arial"/>
                <a:cs typeface="Arial"/>
              </a:rPr>
              <a:t>issues which </a:t>
            </a:r>
            <a:r>
              <a:rPr sz="1150" spc="-45" dirty="0" smtClean="0">
                <a:latin typeface="Arial"/>
                <a:cs typeface="Arial"/>
              </a:rPr>
              <a:t>may </a:t>
            </a:r>
            <a:r>
              <a:rPr sz="1150" spc="-15" dirty="0" smtClean="0">
                <a:latin typeface="Arial"/>
                <a:cs typeface="Arial"/>
              </a:rPr>
              <a:t>impact on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performance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42545">
              <a:lnSpc>
                <a:spcPct val="108700"/>
              </a:lnSpc>
            </a:pPr>
            <a:r>
              <a:rPr sz="1150" spc="-25" dirty="0" smtClean="0">
                <a:latin typeface="Arial"/>
                <a:cs typeface="Arial"/>
              </a:rPr>
              <a:t>Actively </a:t>
            </a:r>
            <a:r>
              <a:rPr sz="1150" spc="-40" dirty="0" smtClean="0">
                <a:latin typeface="Arial"/>
                <a:cs typeface="Arial"/>
              </a:rPr>
              <a:t>engage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5" dirty="0" smtClean="0">
                <a:latin typeface="Arial"/>
                <a:cs typeface="Arial"/>
              </a:rPr>
              <a:t>completing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</a:t>
            </a:r>
            <a:r>
              <a:rPr sz="1150" spc="-75" dirty="0" smtClean="0">
                <a:latin typeface="Arial"/>
                <a:cs typeface="Arial"/>
              </a:rPr>
              <a:t>assessments in a </a:t>
            </a:r>
            <a:r>
              <a:rPr sz="1150" spc="-25" dirty="0" smtClean="0">
                <a:latin typeface="Arial"/>
                <a:cs typeface="Arial"/>
              </a:rPr>
              <a:t>timeous manner</a:t>
            </a:r>
            <a:endParaRPr sz="1150">
              <a:latin typeface="Arial"/>
              <a:cs typeface="Arial"/>
            </a:endParaRPr>
          </a:p>
          <a:p>
            <a:pPr marL="156210" marR="545465">
              <a:lnSpc>
                <a:spcPct val="1498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0" dirty="0" smtClean="0">
                <a:latin typeface="Arial"/>
                <a:cs typeface="Arial"/>
              </a:rPr>
              <a:t>e-portfolio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0" dirty="0" smtClean="0">
                <a:latin typeface="Arial"/>
                <a:cs typeface="Arial"/>
              </a:rPr>
              <a:t>Deanery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RCGP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annual </a:t>
            </a:r>
            <a:r>
              <a:rPr sz="1150" spc="-30" dirty="0" smtClean="0">
                <a:latin typeface="Arial"/>
                <a:cs typeface="Arial"/>
              </a:rPr>
              <a:t>GMC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60" dirty="0" smtClean="0">
                <a:latin typeface="Arial"/>
                <a:cs typeface="Arial"/>
              </a:rPr>
              <a:t>surve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Ophthalmology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3083206" y="3067250"/>
            <a:ext cx="4609505" cy="37934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3182856" y="3166897"/>
            <a:ext cx="4233100" cy="3419640"/>
          </a:xfrm>
          <a:custGeom>
            <a:avLst/>
            <a:gdLst/>
            <a:ahLst/>
            <a:cxnLst/>
            <a:rect l="l" t="t" r="r" b="b"/>
            <a:pathLst>
              <a:path w="4233100" h="3419640">
                <a:moveTo>
                  <a:pt x="2116543" y="0"/>
                </a:moveTo>
                <a:lnTo>
                  <a:pt x="1942954" y="5668"/>
                </a:lnTo>
                <a:lnTo>
                  <a:pt x="1773229" y="22378"/>
                </a:lnTo>
                <a:lnTo>
                  <a:pt x="1607914" y="49692"/>
                </a:lnTo>
                <a:lnTo>
                  <a:pt x="1447552" y="87168"/>
                </a:lnTo>
                <a:lnTo>
                  <a:pt x="1292690" y="134366"/>
                </a:lnTo>
                <a:lnTo>
                  <a:pt x="1143870" y="190847"/>
                </a:lnTo>
                <a:lnTo>
                  <a:pt x="1001639" y="256171"/>
                </a:lnTo>
                <a:lnTo>
                  <a:pt x="866541" y="329897"/>
                </a:lnTo>
                <a:lnTo>
                  <a:pt x="739120" y="411585"/>
                </a:lnTo>
                <a:lnTo>
                  <a:pt x="619921" y="500795"/>
                </a:lnTo>
                <a:lnTo>
                  <a:pt x="509490" y="597088"/>
                </a:lnTo>
                <a:lnTo>
                  <a:pt x="408370" y="700023"/>
                </a:lnTo>
                <a:lnTo>
                  <a:pt x="317107" y="809160"/>
                </a:lnTo>
                <a:lnTo>
                  <a:pt x="236245" y="924059"/>
                </a:lnTo>
                <a:lnTo>
                  <a:pt x="166328" y="1044280"/>
                </a:lnTo>
                <a:lnTo>
                  <a:pt x="107902" y="1169383"/>
                </a:lnTo>
                <a:lnTo>
                  <a:pt x="61512" y="1298928"/>
                </a:lnTo>
                <a:lnTo>
                  <a:pt x="27702" y="1432475"/>
                </a:lnTo>
                <a:lnTo>
                  <a:pt x="7016" y="1569583"/>
                </a:lnTo>
                <a:lnTo>
                  <a:pt x="0" y="1709813"/>
                </a:lnTo>
                <a:lnTo>
                  <a:pt x="7016" y="1850047"/>
                </a:lnTo>
                <a:lnTo>
                  <a:pt x="27702" y="1987158"/>
                </a:lnTo>
                <a:lnTo>
                  <a:pt x="61512" y="2120708"/>
                </a:lnTo>
                <a:lnTo>
                  <a:pt x="107902" y="2250254"/>
                </a:lnTo>
                <a:lnTo>
                  <a:pt x="166328" y="2375359"/>
                </a:lnTo>
                <a:lnTo>
                  <a:pt x="236245" y="2495581"/>
                </a:lnTo>
                <a:lnTo>
                  <a:pt x="317107" y="2610481"/>
                </a:lnTo>
                <a:lnTo>
                  <a:pt x="408370" y="2719619"/>
                </a:lnTo>
                <a:lnTo>
                  <a:pt x="509490" y="2822554"/>
                </a:lnTo>
                <a:lnTo>
                  <a:pt x="619921" y="2918847"/>
                </a:lnTo>
                <a:lnTo>
                  <a:pt x="739120" y="3008057"/>
                </a:lnTo>
                <a:lnTo>
                  <a:pt x="866541" y="3089745"/>
                </a:lnTo>
                <a:lnTo>
                  <a:pt x="1001639" y="3163471"/>
                </a:lnTo>
                <a:lnTo>
                  <a:pt x="1143870" y="3228794"/>
                </a:lnTo>
                <a:lnTo>
                  <a:pt x="1292690" y="3285274"/>
                </a:lnTo>
                <a:lnTo>
                  <a:pt x="1447552" y="3332472"/>
                </a:lnTo>
                <a:lnTo>
                  <a:pt x="1607914" y="3369948"/>
                </a:lnTo>
                <a:lnTo>
                  <a:pt x="1773229" y="3397261"/>
                </a:lnTo>
                <a:lnTo>
                  <a:pt x="1942954" y="3413972"/>
                </a:lnTo>
                <a:lnTo>
                  <a:pt x="2116543" y="3419640"/>
                </a:lnTo>
                <a:lnTo>
                  <a:pt x="2290133" y="3413972"/>
                </a:lnTo>
                <a:lnTo>
                  <a:pt x="2459858" y="3397261"/>
                </a:lnTo>
                <a:lnTo>
                  <a:pt x="2625174" y="3369948"/>
                </a:lnTo>
                <a:lnTo>
                  <a:pt x="2785536" y="3332472"/>
                </a:lnTo>
                <a:lnTo>
                  <a:pt x="2940399" y="3285274"/>
                </a:lnTo>
                <a:lnTo>
                  <a:pt x="3089219" y="3228794"/>
                </a:lnTo>
                <a:lnTo>
                  <a:pt x="3231451" y="3163471"/>
                </a:lnTo>
                <a:lnTo>
                  <a:pt x="3366551" y="3089745"/>
                </a:lnTo>
                <a:lnTo>
                  <a:pt x="3493972" y="3008057"/>
                </a:lnTo>
                <a:lnTo>
                  <a:pt x="3613172" y="2918847"/>
                </a:lnTo>
                <a:lnTo>
                  <a:pt x="3723604" y="2822554"/>
                </a:lnTo>
                <a:lnTo>
                  <a:pt x="3824725" y="2719619"/>
                </a:lnTo>
                <a:lnTo>
                  <a:pt x="3915989" y="2610481"/>
                </a:lnTo>
                <a:lnTo>
                  <a:pt x="3996852" y="2495581"/>
                </a:lnTo>
                <a:lnTo>
                  <a:pt x="4066769" y="2375359"/>
                </a:lnTo>
                <a:lnTo>
                  <a:pt x="4125196" y="2250254"/>
                </a:lnTo>
                <a:lnTo>
                  <a:pt x="4171587" y="2120708"/>
                </a:lnTo>
                <a:lnTo>
                  <a:pt x="4205398" y="1987158"/>
                </a:lnTo>
                <a:lnTo>
                  <a:pt x="4226084" y="1850047"/>
                </a:lnTo>
                <a:lnTo>
                  <a:pt x="4233100" y="1709813"/>
                </a:lnTo>
                <a:lnTo>
                  <a:pt x="4226084" y="1569583"/>
                </a:lnTo>
                <a:lnTo>
                  <a:pt x="4205398" y="1432475"/>
                </a:lnTo>
                <a:lnTo>
                  <a:pt x="4171587" y="1298928"/>
                </a:lnTo>
                <a:lnTo>
                  <a:pt x="4125196" y="1169383"/>
                </a:lnTo>
                <a:lnTo>
                  <a:pt x="4066769" y="1044280"/>
                </a:lnTo>
                <a:lnTo>
                  <a:pt x="3996852" y="924059"/>
                </a:lnTo>
                <a:lnTo>
                  <a:pt x="3915989" y="809160"/>
                </a:lnTo>
                <a:lnTo>
                  <a:pt x="3824725" y="700023"/>
                </a:lnTo>
                <a:lnTo>
                  <a:pt x="3723604" y="597088"/>
                </a:lnTo>
                <a:lnTo>
                  <a:pt x="3613172" y="500795"/>
                </a:lnTo>
                <a:lnTo>
                  <a:pt x="3493972" y="411585"/>
                </a:lnTo>
                <a:lnTo>
                  <a:pt x="3366551" y="329897"/>
                </a:lnTo>
                <a:lnTo>
                  <a:pt x="3231451" y="256171"/>
                </a:lnTo>
                <a:lnTo>
                  <a:pt x="3089219" y="190847"/>
                </a:lnTo>
                <a:lnTo>
                  <a:pt x="2940399" y="134366"/>
                </a:lnTo>
                <a:lnTo>
                  <a:pt x="2785536" y="87168"/>
                </a:lnTo>
                <a:lnTo>
                  <a:pt x="2625174" y="49692"/>
                </a:lnTo>
                <a:lnTo>
                  <a:pt x="2459858" y="22378"/>
                </a:lnTo>
                <a:lnTo>
                  <a:pt x="2290133" y="5668"/>
                </a:lnTo>
                <a:lnTo>
                  <a:pt x="2116543" y="0"/>
                </a:lnTo>
                <a:close/>
              </a:path>
            </a:pathLst>
          </a:custGeom>
          <a:solidFill>
            <a:srgbClr val="9DDC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6666865" y="3206026"/>
            <a:ext cx="26149" cy="8712"/>
          </a:xfrm>
          <a:custGeom>
            <a:avLst/>
            <a:gdLst/>
            <a:ahLst/>
            <a:cxnLst/>
            <a:rect l="l" t="t" r="r" b="b"/>
            <a:pathLst>
              <a:path w="26149" h="8712">
                <a:moveTo>
                  <a:pt x="0" y="4356"/>
                </a:moveTo>
                <a:lnTo>
                  <a:pt x="26149" y="4356"/>
                </a:lnTo>
              </a:path>
            </a:pathLst>
          </a:custGeom>
          <a:ln w="9982">
            <a:solidFill>
              <a:srgbClr val="FBB0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6986930" y="3165792"/>
            <a:ext cx="3117189" cy="18354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7086691" y="3265423"/>
            <a:ext cx="2863001" cy="1459202"/>
          </a:xfrm>
          <a:custGeom>
            <a:avLst/>
            <a:gdLst/>
            <a:ahLst/>
            <a:cxnLst/>
            <a:rect l="l" t="t" r="r" b="b"/>
            <a:pathLst>
              <a:path w="2863001" h="1459202">
                <a:moveTo>
                  <a:pt x="2863000" y="946772"/>
                </a:moveTo>
                <a:lnTo>
                  <a:pt x="708612" y="946772"/>
                </a:lnTo>
                <a:lnTo>
                  <a:pt x="708653" y="1304484"/>
                </a:lnTo>
                <a:lnTo>
                  <a:pt x="714592" y="1347149"/>
                </a:lnTo>
                <a:lnTo>
                  <a:pt x="731406" y="1385929"/>
                </a:lnTo>
                <a:lnTo>
                  <a:pt x="757368" y="1418203"/>
                </a:lnTo>
                <a:lnTo>
                  <a:pt x="790790" y="1442227"/>
                </a:lnTo>
                <a:lnTo>
                  <a:pt x="829986" y="1456259"/>
                </a:lnTo>
                <a:lnTo>
                  <a:pt x="858491" y="1459202"/>
                </a:lnTo>
                <a:lnTo>
                  <a:pt x="2712313" y="1459202"/>
                </a:lnTo>
                <a:lnTo>
                  <a:pt x="2754444" y="1453031"/>
                </a:lnTo>
                <a:lnTo>
                  <a:pt x="2792010" y="1435673"/>
                </a:lnTo>
                <a:lnTo>
                  <a:pt x="2823274" y="1408871"/>
                </a:lnTo>
                <a:lnTo>
                  <a:pt x="2846548" y="1374369"/>
                </a:lnTo>
                <a:lnTo>
                  <a:pt x="2860145" y="1333908"/>
                </a:lnTo>
                <a:lnTo>
                  <a:pt x="2863000" y="946772"/>
                </a:lnTo>
                <a:close/>
              </a:path>
              <a:path w="2863001" h="1459202">
                <a:moveTo>
                  <a:pt x="364596" y="652845"/>
                </a:moveTo>
                <a:lnTo>
                  <a:pt x="324260" y="670612"/>
                </a:lnTo>
                <a:lnTo>
                  <a:pt x="20552" y="1022985"/>
                </a:lnTo>
                <a:lnTo>
                  <a:pt x="1799" y="1056392"/>
                </a:lnTo>
                <a:lnTo>
                  <a:pt x="0" y="1066991"/>
                </a:lnTo>
                <a:lnTo>
                  <a:pt x="350" y="1077107"/>
                </a:lnTo>
                <a:lnTo>
                  <a:pt x="22345" y="1110156"/>
                </a:lnTo>
                <a:lnTo>
                  <a:pt x="489880" y="1208976"/>
                </a:lnTo>
                <a:lnTo>
                  <a:pt x="503771" y="1210685"/>
                </a:lnTo>
                <a:lnTo>
                  <a:pt x="516599" y="1210475"/>
                </a:lnTo>
                <a:lnTo>
                  <a:pt x="555074" y="1192605"/>
                </a:lnTo>
                <a:lnTo>
                  <a:pt x="567706" y="1152649"/>
                </a:lnTo>
                <a:lnTo>
                  <a:pt x="565999" y="1140016"/>
                </a:lnTo>
                <a:lnTo>
                  <a:pt x="523047" y="1009133"/>
                </a:lnTo>
                <a:lnTo>
                  <a:pt x="708612" y="946772"/>
                </a:lnTo>
                <a:lnTo>
                  <a:pt x="2863000" y="946772"/>
                </a:lnTo>
                <a:lnTo>
                  <a:pt x="2863001" y="818616"/>
                </a:lnTo>
                <a:lnTo>
                  <a:pt x="459565" y="818616"/>
                </a:lnTo>
                <a:lnTo>
                  <a:pt x="420867" y="702423"/>
                </a:lnTo>
                <a:lnTo>
                  <a:pt x="401144" y="668769"/>
                </a:lnTo>
                <a:lnTo>
                  <a:pt x="374426" y="653693"/>
                </a:lnTo>
                <a:lnTo>
                  <a:pt x="364596" y="652845"/>
                </a:lnTo>
                <a:close/>
              </a:path>
              <a:path w="2863001" h="1459202">
                <a:moveTo>
                  <a:pt x="2712266" y="0"/>
                </a:moveTo>
                <a:lnTo>
                  <a:pt x="859274" y="2"/>
                </a:lnTo>
                <a:lnTo>
                  <a:pt x="817142" y="6174"/>
                </a:lnTo>
                <a:lnTo>
                  <a:pt x="779578" y="23536"/>
                </a:lnTo>
                <a:lnTo>
                  <a:pt x="748319" y="50342"/>
                </a:lnTo>
                <a:lnTo>
                  <a:pt x="725051" y="84849"/>
                </a:lnTo>
                <a:lnTo>
                  <a:pt x="711463" y="125313"/>
                </a:lnTo>
                <a:lnTo>
                  <a:pt x="708612" y="735660"/>
                </a:lnTo>
                <a:lnTo>
                  <a:pt x="459565" y="818616"/>
                </a:lnTo>
                <a:lnTo>
                  <a:pt x="2863001" y="818616"/>
                </a:lnTo>
                <a:lnTo>
                  <a:pt x="2862963" y="154739"/>
                </a:lnTo>
                <a:lnTo>
                  <a:pt x="2857021" y="112049"/>
                </a:lnTo>
                <a:lnTo>
                  <a:pt x="2840203" y="73274"/>
                </a:lnTo>
                <a:lnTo>
                  <a:pt x="2814236" y="41003"/>
                </a:lnTo>
                <a:lnTo>
                  <a:pt x="2780810" y="16980"/>
                </a:lnTo>
                <a:lnTo>
                  <a:pt x="2741612" y="2946"/>
                </a:lnTo>
                <a:lnTo>
                  <a:pt x="2713108" y="2"/>
                </a:lnTo>
                <a:lnTo>
                  <a:pt x="2712266" y="0"/>
                </a:lnTo>
                <a:close/>
              </a:path>
            </a:pathLst>
          </a:custGeom>
          <a:solidFill>
            <a:srgbClr val="B2D3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6416275" y="1519590"/>
            <a:ext cx="3093928" cy="25140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6515923" y="1619233"/>
            <a:ext cx="2718056" cy="2137897"/>
          </a:xfrm>
          <a:custGeom>
            <a:avLst/>
            <a:gdLst/>
            <a:ahLst/>
            <a:cxnLst/>
            <a:rect l="l" t="t" r="r" b="b"/>
            <a:pathLst>
              <a:path w="2718056" h="2137897">
                <a:moveTo>
                  <a:pt x="116813" y="1560015"/>
                </a:moveTo>
                <a:lnTo>
                  <a:pt x="80543" y="1574584"/>
                </a:lnTo>
                <a:lnTo>
                  <a:pt x="61399" y="1618515"/>
                </a:lnTo>
                <a:lnTo>
                  <a:pt x="1020" y="2065718"/>
                </a:lnTo>
                <a:lnTo>
                  <a:pt x="0" y="2079976"/>
                </a:lnTo>
                <a:lnTo>
                  <a:pt x="890" y="2092877"/>
                </a:lnTo>
                <a:lnTo>
                  <a:pt x="21314" y="2129178"/>
                </a:lnTo>
                <a:lnTo>
                  <a:pt x="51196" y="2137897"/>
                </a:lnTo>
                <a:lnTo>
                  <a:pt x="63333" y="2136814"/>
                </a:lnTo>
                <a:lnTo>
                  <a:pt x="496028" y="1966493"/>
                </a:lnTo>
                <a:lnTo>
                  <a:pt x="534372" y="1936797"/>
                </a:lnTo>
                <a:lnTo>
                  <a:pt x="542316" y="1907975"/>
                </a:lnTo>
                <a:lnTo>
                  <a:pt x="540821" y="1897898"/>
                </a:lnTo>
                <a:lnTo>
                  <a:pt x="513239" y="1859124"/>
                </a:lnTo>
                <a:lnTo>
                  <a:pt x="415209" y="1780818"/>
                </a:lnTo>
                <a:lnTo>
                  <a:pt x="515663" y="1655432"/>
                </a:lnTo>
                <a:lnTo>
                  <a:pt x="258233" y="1655432"/>
                </a:lnTo>
                <a:lnTo>
                  <a:pt x="162568" y="1578960"/>
                </a:lnTo>
                <a:lnTo>
                  <a:pt x="150658" y="1570854"/>
                </a:lnTo>
                <a:lnTo>
                  <a:pt x="138983" y="1565038"/>
                </a:lnTo>
                <a:lnTo>
                  <a:pt x="127661" y="1561447"/>
                </a:lnTo>
                <a:lnTo>
                  <a:pt x="116813" y="1560015"/>
                </a:lnTo>
                <a:close/>
              </a:path>
              <a:path w="2718056" h="2137897">
                <a:moveTo>
                  <a:pt x="2567322" y="0"/>
                </a:moveTo>
                <a:lnTo>
                  <a:pt x="770376" y="2"/>
                </a:lnTo>
                <a:lnTo>
                  <a:pt x="728248" y="6174"/>
                </a:lnTo>
                <a:lnTo>
                  <a:pt x="690684" y="23534"/>
                </a:lnTo>
                <a:lnTo>
                  <a:pt x="659421" y="50338"/>
                </a:lnTo>
                <a:lnTo>
                  <a:pt x="636148" y="84843"/>
                </a:lnTo>
                <a:lnTo>
                  <a:pt x="622554" y="125305"/>
                </a:lnTo>
                <a:lnTo>
                  <a:pt x="619703" y="154728"/>
                </a:lnTo>
                <a:lnTo>
                  <a:pt x="619737" y="1136323"/>
                </a:lnTo>
                <a:lnTo>
                  <a:pt x="620246" y="1148487"/>
                </a:lnTo>
                <a:lnTo>
                  <a:pt x="621837" y="1161219"/>
                </a:lnTo>
                <a:lnTo>
                  <a:pt x="624407" y="1173609"/>
                </a:lnTo>
                <a:lnTo>
                  <a:pt x="627891" y="1185629"/>
                </a:lnTo>
                <a:lnTo>
                  <a:pt x="258233" y="1655432"/>
                </a:lnTo>
                <a:lnTo>
                  <a:pt x="515663" y="1655432"/>
                </a:lnTo>
                <a:lnTo>
                  <a:pt x="807597" y="1291043"/>
                </a:lnTo>
                <a:lnTo>
                  <a:pt x="2567322" y="1291043"/>
                </a:lnTo>
                <a:lnTo>
                  <a:pt x="2609500" y="1284870"/>
                </a:lnTo>
                <a:lnTo>
                  <a:pt x="2647066" y="1267512"/>
                </a:lnTo>
                <a:lnTo>
                  <a:pt x="2678330" y="1240711"/>
                </a:lnTo>
                <a:lnTo>
                  <a:pt x="2701604" y="1206208"/>
                </a:lnTo>
                <a:lnTo>
                  <a:pt x="2715201" y="1165747"/>
                </a:lnTo>
                <a:lnTo>
                  <a:pt x="2718056" y="1136323"/>
                </a:lnTo>
                <a:lnTo>
                  <a:pt x="2718019" y="154728"/>
                </a:lnTo>
                <a:lnTo>
                  <a:pt x="2712077" y="112049"/>
                </a:lnTo>
                <a:lnTo>
                  <a:pt x="2695259" y="73274"/>
                </a:lnTo>
                <a:lnTo>
                  <a:pt x="2669293" y="41003"/>
                </a:lnTo>
                <a:lnTo>
                  <a:pt x="2635866" y="16980"/>
                </a:lnTo>
                <a:lnTo>
                  <a:pt x="2596668" y="2946"/>
                </a:lnTo>
                <a:lnTo>
                  <a:pt x="2568164" y="2"/>
                </a:lnTo>
                <a:lnTo>
                  <a:pt x="2567322" y="0"/>
                </a:lnTo>
                <a:close/>
              </a:path>
            </a:pathLst>
          </a:custGeom>
          <a:solidFill>
            <a:srgbClr val="BBD8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708890" y="4953127"/>
            <a:ext cx="3064035" cy="15155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808564" y="5052762"/>
            <a:ext cx="2689732" cy="1141575"/>
          </a:xfrm>
          <a:custGeom>
            <a:avLst/>
            <a:gdLst/>
            <a:ahLst/>
            <a:cxnLst/>
            <a:rect l="l" t="t" r="r" b="b"/>
            <a:pathLst>
              <a:path w="2689732" h="1141575">
                <a:moveTo>
                  <a:pt x="150684" y="0"/>
                </a:moveTo>
                <a:lnTo>
                  <a:pt x="108505" y="6174"/>
                </a:lnTo>
                <a:lnTo>
                  <a:pt x="70941" y="23536"/>
                </a:lnTo>
                <a:lnTo>
                  <a:pt x="39679" y="50341"/>
                </a:lnTo>
                <a:lnTo>
                  <a:pt x="16408" y="84846"/>
                </a:lnTo>
                <a:lnTo>
                  <a:pt x="2815" y="125308"/>
                </a:lnTo>
                <a:lnTo>
                  <a:pt x="0" y="986848"/>
                </a:lnTo>
                <a:lnTo>
                  <a:pt x="645" y="1000924"/>
                </a:lnTo>
                <a:lnTo>
                  <a:pt x="10426" y="1043070"/>
                </a:lnTo>
                <a:lnTo>
                  <a:pt x="30479" y="1079872"/>
                </a:lnTo>
                <a:lnTo>
                  <a:pt x="59119" y="1109587"/>
                </a:lnTo>
                <a:lnTo>
                  <a:pt x="94656" y="1130474"/>
                </a:lnTo>
                <a:lnTo>
                  <a:pt x="135403" y="1140787"/>
                </a:lnTo>
                <a:lnTo>
                  <a:pt x="149852" y="1141575"/>
                </a:lnTo>
                <a:lnTo>
                  <a:pt x="1810621" y="1141575"/>
                </a:lnTo>
                <a:lnTo>
                  <a:pt x="1852750" y="1135403"/>
                </a:lnTo>
                <a:lnTo>
                  <a:pt x="1890314" y="1118042"/>
                </a:lnTo>
                <a:lnTo>
                  <a:pt x="1921577" y="1091238"/>
                </a:lnTo>
                <a:lnTo>
                  <a:pt x="1944850" y="1056734"/>
                </a:lnTo>
                <a:lnTo>
                  <a:pt x="1958444" y="1016272"/>
                </a:lnTo>
                <a:lnTo>
                  <a:pt x="1961297" y="583984"/>
                </a:lnTo>
                <a:lnTo>
                  <a:pt x="2236709" y="484301"/>
                </a:lnTo>
                <a:lnTo>
                  <a:pt x="2494696" y="484301"/>
                </a:lnTo>
                <a:lnTo>
                  <a:pt x="2587004" y="370967"/>
                </a:lnTo>
                <a:lnTo>
                  <a:pt x="1961297" y="370967"/>
                </a:lnTo>
                <a:lnTo>
                  <a:pt x="1961194" y="153360"/>
                </a:lnTo>
                <a:lnTo>
                  <a:pt x="1955316" y="112061"/>
                </a:lnTo>
                <a:lnTo>
                  <a:pt x="1938499" y="73283"/>
                </a:lnTo>
                <a:lnTo>
                  <a:pt x="1912534" y="41009"/>
                </a:lnTo>
                <a:lnTo>
                  <a:pt x="1879110" y="16982"/>
                </a:lnTo>
                <a:lnTo>
                  <a:pt x="1839917" y="2947"/>
                </a:lnTo>
                <a:lnTo>
                  <a:pt x="1811416" y="2"/>
                </a:lnTo>
                <a:lnTo>
                  <a:pt x="150684" y="0"/>
                </a:lnTo>
                <a:close/>
              </a:path>
              <a:path w="2689732" h="1141575">
                <a:moveTo>
                  <a:pt x="2494696" y="484301"/>
                </a:moveTo>
                <a:lnTo>
                  <a:pt x="2236709" y="484301"/>
                </a:lnTo>
                <a:lnTo>
                  <a:pt x="2278369" y="599463"/>
                </a:lnTo>
                <a:lnTo>
                  <a:pt x="2299003" y="632631"/>
                </a:lnTo>
                <a:lnTo>
                  <a:pt x="2336025" y="647568"/>
                </a:lnTo>
                <a:lnTo>
                  <a:pt x="2346072" y="646026"/>
                </a:lnTo>
                <a:lnTo>
                  <a:pt x="2385356" y="618547"/>
                </a:lnTo>
                <a:lnTo>
                  <a:pt x="2494696" y="484301"/>
                </a:lnTo>
                <a:close/>
              </a:path>
              <a:path w="2689732" h="1141575">
                <a:moveTo>
                  <a:pt x="2182405" y="93494"/>
                </a:moveTo>
                <a:lnTo>
                  <a:pt x="2138825" y="105947"/>
                </a:lnTo>
                <a:lnTo>
                  <a:pt x="2120022" y="141638"/>
                </a:lnTo>
                <a:lnTo>
                  <a:pt x="2120003" y="153360"/>
                </a:lnTo>
                <a:lnTo>
                  <a:pt x="2122073" y="165980"/>
                </a:lnTo>
                <a:lnTo>
                  <a:pt x="2168351" y="295481"/>
                </a:lnTo>
                <a:lnTo>
                  <a:pt x="1961297" y="370967"/>
                </a:lnTo>
                <a:lnTo>
                  <a:pt x="2587004" y="370967"/>
                </a:lnTo>
                <a:lnTo>
                  <a:pt x="2670313" y="268681"/>
                </a:lnTo>
                <a:lnTo>
                  <a:pt x="2688222" y="234718"/>
                </a:lnTo>
                <a:lnTo>
                  <a:pt x="2689732" y="224052"/>
                </a:lnTo>
                <a:lnTo>
                  <a:pt x="2689092" y="213928"/>
                </a:lnTo>
                <a:lnTo>
                  <a:pt x="2666026" y="181434"/>
                </a:lnTo>
                <a:lnTo>
                  <a:pt x="2196362" y="94843"/>
                </a:lnTo>
                <a:lnTo>
                  <a:pt x="2182405" y="93494"/>
                </a:lnTo>
                <a:close/>
              </a:path>
            </a:pathLst>
          </a:custGeom>
          <a:solidFill>
            <a:srgbClr val="F7A5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650506" y="3255555"/>
            <a:ext cx="3117836" cy="162916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750145" y="3355199"/>
            <a:ext cx="2743047" cy="1253665"/>
          </a:xfrm>
          <a:custGeom>
            <a:avLst/>
            <a:gdLst/>
            <a:ahLst/>
            <a:cxnLst/>
            <a:rect l="l" t="t" r="r" b="b"/>
            <a:pathLst>
              <a:path w="2743047" h="1253665">
                <a:moveTo>
                  <a:pt x="150721" y="0"/>
                </a:moveTo>
                <a:lnTo>
                  <a:pt x="108536" y="6174"/>
                </a:lnTo>
                <a:lnTo>
                  <a:pt x="70969" y="23534"/>
                </a:lnTo>
                <a:lnTo>
                  <a:pt x="39709" y="50338"/>
                </a:lnTo>
                <a:lnTo>
                  <a:pt x="16440" y="84843"/>
                </a:lnTo>
                <a:lnTo>
                  <a:pt x="2850" y="125305"/>
                </a:lnTo>
                <a:lnTo>
                  <a:pt x="0" y="154728"/>
                </a:lnTo>
                <a:lnTo>
                  <a:pt x="37" y="1098938"/>
                </a:lnTo>
                <a:lnTo>
                  <a:pt x="5977" y="1141615"/>
                </a:lnTo>
                <a:lnTo>
                  <a:pt x="22792" y="1180390"/>
                </a:lnTo>
                <a:lnTo>
                  <a:pt x="48755" y="1212663"/>
                </a:lnTo>
                <a:lnTo>
                  <a:pt x="82180" y="1236688"/>
                </a:lnTo>
                <a:lnTo>
                  <a:pt x="121380" y="1250722"/>
                </a:lnTo>
                <a:lnTo>
                  <a:pt x="149889" y="1253665"/>
                </a:lnTo>
                <a:lnTo>
                  <a:pt x="1785741" y="1253665"/>
                </a:lnTo>
                <a:lnTo>
                  <a:pt x="1827870" y="1247492"/>
                </a:lnTo>
                <a:lnTo>
                  <a:pt x="1865434" y="1230130"/>
                </a:lnTo>
                <a:lnTo>
                  <a:pt x="1896697" y="1203324"/>
                </a:lnTo>
                <a:lnTo>
                  <a:pt x="1919970" y="1168819"/>
                </a:lnTo>
                <a:lnTo>
                  <a:pt x="1933564" y="1128359"/>
                </a:lnTo>
                <a:lnTo>
                  <a:pt x="1936417" y="769950"/>
                </a:lnTo>
                <a:lnTo>
                  <a:pt x="2698711" y="769950"/>
                </a:lnTo>
                <a:lnTo>
                  <a:pt x="2556707" y="638730"/>
                </a:lnTo>
                <a:lnTo>
                  <a:pt x="2258362" y="638730"/>
                </a:lnTo>
                <a:lnTo>
                  <a:pt x="1936417" y="564299"/>
                </a:lnTo>
                <a:lnTo>
                  <a:pt x="1936378" y="154728"/>
                </a:lnTo>
                <a:lnTo>
                  <a:pt x="1930435" y="112048"/>
                </a:lnTo>
                <a:lnTo>
                  <a:pt x="1913617" y="73271"/>
                </a:lnTo>
                <a:lnTo>
                  <a:pt x="1887650" y="40999"/>
                </a:lnTo>
                <a:lnTo>
                  <a:pt x="1854224" y="16976"/>
                </a:lnTo>
                <a:lnTo>
                  <a:pt x="1815028" y="2945"/>
                </a:lnTo>
                <a:lnTo>
                  <a:pt x="1786525" y="2"/>
                </a:lnTo>
                <a:lnTo>
                  <a:pt x="150721" y="0"/>
                </a:lnTo>
                <a:close/>
              </a:path>
              <a:path w="2743047" h="1253665">
                <a:moveTo>
                  <a:pt x="2698711" y="769950"/>
                </a:moveTo>
                <a:lnTo>
                  <a:pt x="1936417" y="769950"/>
                </a:lnTo>
                <a:lnTo>
                  <a:pt x="2212820" y="834326"/>
                </a:lnTo>
                <a:lnTo>
                  <a:pt x="2185044" y="953603"/>
                </a:lnTo>
                <a:lnTo>
                  <a:pt x="2182852" y="967899"/>
                </a:lnTo>
                <a:lnTo>
                  <a:pt x="2182641" y="980986"/>
                </a:lnTo>
                <a:lnTo>
                  <a:pt x="2184302" y="992785"/>
                </a:lnTo>
                <a:lnTo>
                  <a:pt x="2207422" y="1025478"/>
                </a:lnTo>
                <a:lnTo>
                  <a:pt x="2238944" y="1032510"/>
                </a:lnTo>
                <a:lnTo>
                  <a:pt x="2251558" y="1031093"/>
                </a:lnTo>
                <a:lnTo>
                  <a:pt x="2693909" y="889711"/>
                </a:lnTo>
                <a:lnTo>
                  <a:pt x="2727226" y="871167"/>
                </a:lnTo>
                <a:lnTo>
                  <a:pt x="2743047" y="835304"/>
                </a:lnTo>
                <a:lnTo>
                  <a:pt x="2741703" y="825225"/>
                </a:lnTo>
                <a:lnTo>
                  <a:pt x="2738182" y="814964"/>
                </a:lnTo>
                <a:lnTo>
                  <a:pt x="2732456" y="804652"/>
                </a:lnTo>
                <a:lnTo>
                  <a:pt x="2724494" y="794420"/>
                </a:lnTo>
                <a:lnTo>
                  <a:pt x="2716248" y="786155"/>
                </a:lnTo>
                <a:lnTo>
                  <a:pt x="2698711" y="769950"/>
                </a:lnTo>
                <a:close/>
              </a:path>
              <a:path w="2743047" h="1253665">
                <a:moveTo>
                  <a:pt x="2336918" y="463706"/>
                </a:moveTo>
                <a:lnTo>
                  <a:pt x="2301731" y="483289"/>
                </a:lnTo>
                <a:lnTo>
                  <a:pt x="2258362" y="638730"/>
                </a:lnTo>
                <a:lnTo>
                  <a:pt x="2556707" y="638730"/>
                </a:lnTo>
                <a:lnTo>
                  <a:pt x="2391141" y="485736"/>
                </a:lnTo>
                <a:lnTo>
                  <a:pt x="2358145" y="466113"/>
                </a:lnTo>
                <a:lnTo>
                  <a:pt x="2336918" y="463706"/>
                </a:lnTo>
                <a:close/>
              </a:path>
            </a:pathLst>
          </a:custGeom>
          <a:solidFill>
            <a:srgbClr val="C7A0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1032677" y="1411109"/>
            <a:ext cx="3362966" cy="24422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1132309" y="1510742"/>
            <a:ext cx="2987869" cy="2067118"/>
          </a:xfrm>
          <a:custGeom>
            <a:avLst/>
            <a:gdLst/>
            <a:ahLst/>
            <a:cxnLst/>
            <a:rect l="l" t="t" r="r" b="b"/>
            <a:pathLst>
              <a:path w="2987869" h="2067118">
                <a:moveTo>
                  <a:pt x="2607296" y="1514792"/>
                </a:moveTo>
                <a:lnTo>
                  <a:pt x="2333510" y="1514792"/>
                </a:lnTo>
                <a:lnTo>
                  <a:pt x="2544851" y="1741677"/>
                </a:lnTo>
                <a:lnTo>
                  <a:pt x="2453233" y="1826818"/>
                </a:lnTo>
                <a:lnTo>
                  <a:pt x="2430908" y="1857734"/>
                </a:lnTo>
                <a:lnTo>
                  <a:pt x="2427073" y="1878054"/>
                </a:lnTo>
                <a:lnTo>
                  <a:pt x="2428378" y="1887733"/>
                </a:lnTo>
                <a:lnTo>
                  <a:pt x="2454378" y="1920182"/>
                </a:lnTo>
                <a:lnTo>
                  <a:pt x="2907563" y="2062556"/>
                </a:lnTo>
                <a:lnTo>
                  <a:pt x="2934179" y="2067118"/>
                </a:lnTo>
                <a:lnTo>
                  <a:pt x="2945866" y="2066373"/>
                </a:lnTo>
                <a:lnTo>
                  <a:pt x="2979418" y="2045426"/>
                </a:lnTo>
                <a:lnTo>
                  <a:pt x="2987869" y="2013495"/>
                </a:lnTo>
                <a:lnTo>
                  <a:pt x="2986958" y="2000266"/>
                </a:lnTo>
                <a:lnTo>
                  <a:pt x="2985147" y="1990458"/>
                </a:lnTo>
                <a:lnTo>
                  <a:pt x="2896938" y="1605305"/>
                </a:lnTo>
                <a:lnTo>
                  <a:pt x="2691612" y="1605305"/>
                </a:lnTo>
                <a:lnTo>
                  <a:pt x="2607296" y="1514792"/>
                </a:lnTo>
                <a:close/>
              </a:path>
              <a:path w="2987869" h="2067118">
                <a:moveTo>
                  <a:pt x="2834418" y="1497607"/>
                </a:moveTo>
                <a:lnTo>
                  <a:pt x="2791984" y="1512793"/>
                </a:lnTo>
                <a:lnTo>
                  <a:pt x="2691612" y="1605305"/>
                </a:lnTo>
                <a:lnTo>
                  <a:pt x="2896938" y="1605305"/>
                </a:lnTo>
                <a:lnTo>
                  <a:pt x="2884551" y="1551216"/>
                </a:lnTo>
                <a:lnTo>
                  <a:pt x="2868900" y="1516384"/>
                </a:lnTo>
                <a:lnTo>
                  <a:pt x="2834418" y="1497607"/>
                </a:lnTo>
                <a:close/>
              </a:path>
              <a:path w="2987869" h="2067118">
                <a:moveTo>
                  <a:pt x="155359" y="0"/>
                </a:moveTo>
                <a:lnTo>
                  <a:pt x="112466" y="5996"/>
                </a:lnTo>
                <a:lnTo>
                  <a:pt x="74172" y="22875"/>
                </a:lnTo>
                <a:lnTo>
                  <a:pt x="42144" y="48968"/>
                </a:lnTo>
                <a:lnTo>
                  <a:pt x="18052" y="82607"/>
                </a:lnTo>
                <a:lnTo>
                  <a:pt x="3563" y="122123"/>
                </a:lnTo>
                <a:lnTo>
                  <a:pt x="0" y="1360170"/>
                </a:lnTo>
                <a:lnTo>
                  <a:pt x="686" y="1374876"/>
                </a:lnTo>
                <a:lnTo>
                  <a:pt x="10497" y="1416421"/>
                </a:lnTo>
                <a:lnTo>
                  <a:pt x="30634" y="1452810"/>
                </a:lnTo>
                <a:lnTo>
                  <a:pt x="59429" y="1482374"/>
                </a:lnTo>
                <a:lnTo>
                  <a:pt x="95215" y="1503447"/>
                </a:lnTo>
                <a:lnTo>
                  <a:pt x="136322" y="1514361"/>
                </a:lnTo>
                <a:lnTo>
                  <a:pt x="2323985" y="1515516"/>
                </a:lnTo>
                <a:lnTo>
                  <a:pt x="2328773" y="1515224"/>
                </a:lnTo>
                <a:lnTo>
                  <a:pt x="2333510" y="1514792"/>
                </a:lnTo>
                <a:lnTo>
                  <a:pt x="2607296" y="1514792"/>
                </a:lnTo>
                <a:lnTo>
                  <a:pt x="2473896" y="1371587"/>
                </a:lnTo>
                <a:lnTo>
                  <a:pt x="2474493" y="1364030"/>
                </a:lnTo>
                <a:lnTo>
                  <a:pt x="2474493" y="155359"/>
                </a:lnTo>
                <a:lnTo>
                  <a:pt x="2468496" y="112466"/>
                </a:lnTo>
                <a:lnTo>
                  <a:pt x="2451617" y="74172"/>
                </a:lnTo>
                <a:lnTo>
                  <a:pt x="2425524" y="42144"/>
                </a:lnTo>
                <a:lnTo>
                  <a:pt x="2391886" y="18052"/>
                </a:lnTo>
                <a:lnTo>
                  <a:pt x="2352369" y="3563"/>
                </a:lnTo>
                <a:lnTo>
                  <a:pt x="2323584" y="62"/>
                </a:lnTo>
                <a:lnTo>
                  <a:pt x="155359" y="0"/>
                </a:lnTo>
                <a:close/>
              </a:path>
            </a:pathLst>
          </a:custGeom>
          <a:solidFill>
            <a:srgbClr val="FFCE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6905802" y="4990503"/>
            <a:ext cx="2932499" cy="175470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7005442" y="5090133"/>
            <a:ext cx="2556525" cy="1378227"/>
          </a:xfrm>
          <a:custGeom>
            <a:avLst/>
            <a:gdLst/>
            <a:ahLst/>
            <a:cxnLst/>
            <a:rect l="l" t="t" r="r" b="b"/>
            <a:pathLst>
              <a:path w="2556525" h="1378227">
                <a:moveTo>
                  <a:pt x="2556525" y="695360"/>
                </a:moveTo>
                <a:lnTo>
                  <a:pt x="416554" y="695360"/>
                </a:lnTo>
                <a:lnTo>
                  <a:pt x="782019" y="893419"/>
                </a:lnTo>
                <a:lnTo>
                  <a:pt x="782059" y="1223510"/>
                </a:lnTo>
                <a:lnTo>
                  <a:pt x="788000" y="1266182"/>
                </a:lnTo>
                <a:lnTo>
                  <a:pt x="804817" y="1304961"/>
                </a:lnTo>
                <a:lnTo>
                  <a:pt x="830783" y="1337233"/>
                </a:lnTo>
                <a:lnTo>
                  <a:pt x="864208" y="1361255"/>
                </a:lnTo>
                <a:lnTo>
                  <a:pt x="903405" y="1375285"/>
                </a:lnTo>
                <a:lnTo>
                  <a:pt x="931908" y="1378227"/>
                </a:lnTo>
                <a:lnTo>
                  <a:pt x="2405836" y="1378227"/>
                </a:lnTo>
                <a:lnTo>
                  <a:pt x="2447970" y="1372055"/>
                </a:lnTo>
                <a:lnTo>
                  <a:pt x="2485537" y="1354696"/>
                </a:lnTo>
                <a:lnTo>
                  <a:pt x="2516801" y="1327894"/>
                </a:lnTo>
                <a:lnTo>
                  <a:pt x="2540076" y="1293392"/>
                </a:lnTo>
                <a:lnTo>
                  <a:pt x="2553671" y="1252932"/>
                </a:lnTo>
                <a:lnTo>
                  <a:pt x="2556524" y="1223510"/>
                </a:lnTo>
                <a:lnTo>
                  <a:pt x="2556525" y="695360"/>
                </a:lnTo>
                <a:close/>
              </a:path>
              <a:path w="2556525" h="1378227">
                <a:moveTo>
                  <a:pt x="524854" y="318861"/>
                </a:moveTo>
                <a:lnTo>
                  <a:pt x="63237" y="337858"/>
                </a:lnTo>
                <a:lnTo>
                  <a:pt x="25310" y="347356"/>
                </a:lnTo>
                <a:lnTo>
                  <a:pt x="953" y="379298"/>
                </a:lnTo>
                <a:lnTo>
                  <a:pt x="0" y="389857"/>
                </a:lnTo>
                <a:lnTo>
                  <a:pt x="1237" y="401184"/>
                </a:lnTo>
                <a:lnTo>
                  <a:pt x="247844" y="807720"/>
                </a:lnTo>
                <a:lnTo>
                  <a:pt x="274991" y="835746"/>
                </a:lnTo>
                <a:lnTo>
                  <a:pt x="305495" y="844123"/>
                </a:lnTo>
                <a:lnTo>
                  <a:pt x="315648" y="842514"/>
                </a:lnTo>
                <a:lnTo>
                  <a:pt x="351832" y="813861"/>
                </a:lnTo>
                <a:lnTo>
                  <a:pt x="416554" y="695360"/>
                </a:lnTo>
                <a:lnTo>
                  <a:pt x="2556525" y="695360"/>
                </a:lnTo>
                <a:lnTo>
                  <a:pt x="2556525" y="665492"/>
                </a:lnTo>
                <a:lnTo>
                  <a:pt x="782019" y="665492"/>
                </a:lnTo>
                <a:lnTo>
                  <a:pt x="512322" y="519023"/>
                </a:lnTo>
                <a:lnTo>
                  <a:pt x="570769" y="411393"/>
                </a:lnTo>
                <a:lnTo>
                  <a:pt x="576759" y="397982"/>
                </a:lnTo>
                <a:lnTo>
                  <a:pt x="580445" y="385233"/>
                </a:lnTo>
                <a:lnTo>
                  <a:pt x="581917" y="373257"/>
                </a:lnTo>
                <a:lnTo>
                  <a:pt x="581266" y="362168"/>
                </a:lnTo>
                <a:lnTo>
                  <a:pt x="559237" y="328939"/>
                </a:lnTo>
                <a:lnTo>
                  <a:pt x="537836" y="320581"/>
                </a:lnTo>
                <a:lnTo>
                  <a:pt x="524854" y="318861"/>
                </a:lnTo>
                <a:close/>
              </a:path>
              <a:path w="2556525" h="1378227">
                <a:moveTo>
                  <a:pt x="2405790" y="0"/>
                </a:moveTo>
                <a:lnTo>
                  <a:pt x="932681" y="2"/>
                </a:lnTo>
                <a:lnTo>
                  <a:pt x="890553" y="6174"/>
                </a:lnTo>
                <a:lnTo>
                  <a:pt x="852990" y="23536"/>
                </a:lnTo>
                <a:lnTo>
                  <a:pt x="821730" y="50342"/>
                </a:lnTo>
                <a:lnTo>
                  <a:pt x="798460" y="84849"/>
                </a:lnTo>
                <a:lnTo>
                  <a:pt x="784870" y="125313"/>
                </a:lnTo>
                <a:lnTo>
                  <a:pt x="782019" y="665492"/>
                </a:lnTo>
                <a:lnTo>
                  <a:pt x="2556525" y="665492"/>
                </a:lnTo>
                <a:lnTo>
                  <a:pt x="2556487" y="154739"/>
                </a:lnTo>
                <a:lnTo>
                  <a:pt x="2550545" y="112049"/>
                </a:lnTo>
                <a:lnTo>
                  <a:pt x="2533727" y="73274"/>
                </a:lnTo>
                <a:lnTo>
                  <a:pt x="2507761" y="41003"/>
                </a:lnTo>
                <a:lnTo>
                  <a:pt x="2474334" y="16980"/>
                </a:lnTo>
                <a:lnTo>
                  <a:pt x="2435137" y="2946"/>
                </a:lnTo>
                <a:lnTo>
                  <a:pt x="2405790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 txBox="1"/>
          <p:nvPr/>
        </p:nvSpPr>
        <p:spPr>
          <a:xfrm>
            <a:off x="3881763" y="3441016"/>
            <a:ext cx="3002280" cy="24599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489584" indent="767715">
              <a:lnSpc>
                <a:spcPct val="113399"/>
              </a:lnSpc>
            </a:pPr>
            <a:r>
              <a:rPr sz="1750" b="1" spc="-35" dirty="0" smtClean="0">
                <a:latin typeface="Myriad Pro"/>
                <a:cs typeface="Myriad Pro"/>
              </a:rPr>
              <a:t>C</a:t>
            </a:r>
            <a:r>
              <a:rPr sz="1750" b="1" spc="0" dirty="0" smtClean="0">
                <a:latin typeface="Myriad Pro"/>
                <a:cs typeface="Myriad Pro"/>
              </a:rPr>
              <a:t>o</a:t>
            </a:r>
            <a:r>
              <a:rPr sz="1750" b="1" spc="-15" dirty="0" smtClean="0">
                <a:latin typeface="Myriad Pro"/>
                <a:cs typeface="Myriad Pro"/>
              </a:rPr>
              <a:t>r</a:t>
            </a:r>
            <a:r>
              <a:rPr sz="1750" b="1" spc="0" dirty="0" smtClean="0">
                <a:latin typeface="Myriad Pro"/>
                <a:cs typeface="Myriad Pro"/>
              </a:rPr>
              <a:t>e</a:t>
            </a:r>
            <a:r>
              <a:rPr sz="1750" b="1" spc="-70" dirty="0" smtClean="0">
                <a:latin typeface="Myriad Pro"/>
                <a:cs typeface="Myriad Pro"/>
              </a:rPr>
              <a:t> </a:t>
            </a:r>
            <a:r>
              <a:rPr sz="1750" b="1" spc="-25" dirty="0" smtClean="0">
                <a:latin typeface="Myriad Pro"/>
                <a:cs typeface="Myriad Pro"/>
              </a:rPr>
              <a:t>T</a:t>
            </a:r>
            <a:r>
              <a:rPr sz="1750" b="1" spc="0" dirty="0" smtClean="0">
                <a:latin typeface="Myriad Pro"/>
                <a:cs typeface="Myriad Pro"/>
              </a:rPr>
              <a:t>hemes </a:t>
            </a:r>
            <a:r>
              <a:rPr sz="1000" b="1" spc="-5" dirty="0" smtClean="0">
                <a:latin typeface="Myriad Pro"/>
                <a:cs typeface="Myriad Pro"/>
              </a:rPr>
              <a:t>C</a:t>
            </a:r>
            <a:r>
              <a:rPr sz="1000" b="1" spc="15" dirty="0" smtClean="0">
                <a:latin typeface="Myriad Pro"/>
                <a:cs typeface="Myriad Pro"/>
              </a:rPr>
              <a:t>ommunic</a:t>
            </a:r>
            <a:r>
              <a:rPr sz="1000" b="1" spc="5" dirty="0" smtClean="0">
                <a:latin typeface="Myriad Pro"/>
                <a:cs typeface="Myriad Pro"/>
              </a:rPr>
              <a:t>a</a:t>
            </a:r>
            <a:r>
              <a:rPr sz="1000" b="1" spc="10" dirty="0" smtClean="0">
                <a:latin typeface="Myriad Pro"/>
                <a:cs typeface="Myriad Pro"/>
              </a:rPr>
              <a:t>tion</a:t>
            </a:r>
            <a:r>
              <a:rPr sz="1000" b="1" spc="5" dirty="0" smtClean="0">
                <a:latin typeface="Myriad Pro"/>
                <a:cs typeface="Myriad Pro"/>
              </a:rPr>
              <a:t> </a:t>
            </a:r>
            <a:r>
              <a:rPr sz="1000" b="1" spc="15" dirty="0" smtClean="0">
                <a:latin typeface="Myriad Pro"/>
                <a:cs typeface="Myriad Pro"/>
              </a:rPr>
              <a:t>and</a:t>
            </a:r>
            <a:r>
              <a:rPr sz="1000" b="1" spc="5" dirty="0" smtClean="0">
                <a:latin typeface="Myriad Pro"/>
                <a:cs typeface="Myriad Pro"/>
              </a:rPr>
              <a:t> </a:t>
            </a:r>
            <a:r>
              <a:rPr sz="1000" b="1" spc="-5" dirty="0" smtClean="0">
                <a:latin typeface="Myriad Pro"/>
                <a:cs typeface="Myriad Pro"/>
              </a:rPr>
              <a:t>C</a:t>
            </a:r>
            <a:r>
              <a:rPr sz="1000" b="1" spc="10" dirty="0" smtClean="0">
                <a:latin typeface="Myriad Pro"/>
                <a:cs typeface="Myriad Pro"/>
              </a:rPr>
              <a:t>onsult</a:t>
            </a:r>
            <a:r>
              <a:rPr sz="1000" b="1" spc="5" dirty="0" smtClean="0">
                <a:latin typeface="Myriad Pro"/>
                <a:cs typeface="Myriad Pro"/>
              </a:rPr>
              <a:t>a</a:t>
            </a:r>
            <a:r>
              <a:rPr sz="1000" b="1" spc="10" dirty="0" smtClean="0">
                <a:latin typeface="Myriad Pro"/>
                <a:cs typeface="Myriad Pro"/>
              </a:rPr>
              <a:t>tion</a:t>
            </a:r>
            <a:r>
              <a:rPr sz="1000" b="1" spc="5" dirty="0" smtClean="0">
                <a:latin typeface="Myriad Pro"/>
                <a:cs typeface="Myriad Pro"/>
              </a:rPr>
              <a:t>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ommunic</a:t>
            </a:r>
            <a:r>
              <a:rPr sz="1000" spc="-10" dirty="0" smtClean="0">
                <a:latin typeface="Myriad Pro"/>
                <a:cs typeface="Myriad Pro"/>
              </a:rPr>
              <a:t>a</a:t>
            </a:r>
            <a:r>
              <a:rPr sz="1000" spc="-5" dirty="0" smtClean="0">
                <a:latin typeface="Myriad Pro"/>
                <a:cs typeface="Myriad Pro"/>
              </a:rPr>
              <a:t>tio</a:t>
            </a:r>
            <a:r>
              <a:rPr sz="1000" spc="15" dirty="0" smtClean="0">
                <a:latin typeface="Myriad Pro"/>
                <a:cs typeface="Myriad Pro"/>
              </a:rPr>
              <a:t>n</a:t>
            </a:r>
            <a:r>
              <a:rPr sz="1000" spc="-15" dirty="0" smtClean="0">
                <a:latin typeface="Myriad Pro"/>
                <a:cs typeface="Myriad Pro"/>
              </a:rPr>
              <a:t> </a:t>
            </a:r>
            <a:r>
              <a:rPr sz="1000" spc="-5" dirty="0" smtClean="0">
                <a:latin typeface="Myriad Pro"/>
                <a:cs typeface="Myriad Pro"/>
              </a:rPr>
              <a:t>wit</a:t>
            </a:r>
            <a:r>
              <a:rPr sz="1000" spc="15" dirty="0" smtClean="0">
                <a:latin typeface="Myriad Pro"/>
                <a:cs typeface="Myriad Pro"/>
              </a:rPr>
              <a:t>h</a:t>
            </a:r>
            <a:r>
              <a:rPr sz="1000" spc="-15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p</a:t>
            </a:r>
            <a:r>
              <a:rPr sz="1000" spc="-10" dirty="0" smtClean="0">
                <a:latin typeface="Myriad Pro"/>
                <a:cs typeface="Myriad Pro"/>
              </a:rPr>
              <a:t>a</a:t>
            </a:r>
            <a:r>
              <a:rPr sz="1000" spc="-5" dirty="0" smtClean="0">
                <a:latin typeface="Myriad Pro"/>
                <a:cs typeface="Myriad Pro"/>
              </a:rPr>
              <a:t>tient</a:t>
            </a:r>
            <a:r>
              <a:rPr sz="1000" spc="10" dirty="0" smtClean="0">
                <a:latin typeface="Myriad Pro"/>
                <a:cs typeface="Myriad Pro"/>
              </a:rPr>
              <a:t>s</a:t>
            </a:r>
            <a:r>
              <a:rPr sz="1000" spc="-15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wh</a:t>
            </a:r>
            <a:r>
              <a:rPr sz="1000" spc="15" dirty="0" smtClean="0">
                <a:latin typeface="Myriad Pro"/>
                <a:cs typeface="Myriad Pro"/>
              </a:rPr>
              <a:t>o</a:t>
            </a:r>
            <a:r>
              <a:rPr sz="1000" spc="-15" dirty="0" smtClean="0">
                <a:latin typeface="Myriad Pro"/>
                <a:cs typeface="Myriad Pro"/>
              </a:rPr>
              <a:t> </a:t>
            </a:r>
            <a:r>
              <a:rPr sz="1000" spc="-5" dirty="0" smtClean="0">
                <a:latin typeface="Myriad Pro"/>
                <a:cs typeface="Myriad Pro"/>
              </a:rPr>
              <a:t>a</a:t>
            </a:r>
            <a:r>
              <a:rPr sz="1000" spc="-20" dirty="0" smtClean="0">
                <a:latin typeface="Myriad Pro"/>
                <a:cs typeface="Myriad Pro"/>
              </a:rPr>
              <a:t>r</a:t>
            </a:r>
            <a:r>
              <a:rPr sz="1000" spc="15" dirty="0" smtClean="0">
                <a:latin typeface="Myriad Pro"/>
                <a:cs typeface="Myriad Pro"/>
              </a:rPr>
              <a:t>e</a:t>
            </a:r>
            <a:r>
              <a:rPr sz="1000" spc="-15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pa</a:t>
            </a:r>
            <a:r>
              <a:rPr sz="1000" spc="15" dirty="0" smtClean="0">
                <a:latin typeface="Myriad Pro"/>
                <a:cs typeface="Myriad Pro"/>
              </a:rPr>
              <a:t>r</a:t>
            </a:r>
            <a:r>
              <a:rPr sz="1000" spc="-5" dirty="0" smtClean="0">
                <a:latin typeface="Myriad Pro"/>
                <a:cs typeface="Myriad Pro"/>
              </a:rPr>
              <a:t>tially</a:t>
            </a:r>
            <a:endParaRPr sz="100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1000" spc="-5" dirty="0" smtClean="0">
                <a:latin typeface="Myriad Pro"/>
                <a:cs typeface="Myriad Pro"/>
              </a:rPr>
              <a:t>sigh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e</a:t>
            </a:r>
            <a:r>
              <a:rPr sz="1000" spc="15" dirty="0" smtClean="0">
                <a:latin typeface="Myriad Pro"/>
                <a:cs typeface="Myriad Pro"/>
              </a:rPr>
              <a:t>d</a:t>
            </a:r>
            <a:r>
              <a:rPr sz="1000" spc="-15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o</a:t>
            </a:r>
            <a:r>
              <a:rPr sz="1000" spc="5" dirty="0" smtClean="0">
                <a:latin typeface="Myriad Pro"/>
                <a:cs typeface="Myriad Pro"/>
              </a:rPr>
              <a:t>r</a:t>
            </a:r>
            <a:r>
              <a:rPr sz="1000" spc="-15" dirty="0" smtClean="0">
                <a:latin typeface="Myriad Pro"/>
                <a:cs typeface="Myriad Pro"/>
              </a:rPr>
              <a:t> </a:t>
            </a:r>
            <a:r>
              <a:rPr sz="1000" spc="-5" dirty="0" smtClean="0">
                <a:latin typeface="Myriad Pro"/>
                <a:cs typeface="Myriad Pro"/>
              </a:rPr>
              <a:t>blind;</a:t>
            </a:r>
            <a:endParaRPr sz="1000">
              <a:latin typeface="Myriad Pro"/>
              <a:cs typeface="Myriad Pro"/>
            </a:endParaRPr>
          </a:p>
          <a:p>
            <a:pPr marL="12700" marR="12700">
              <a:lnSpc>
                <a:spcPct val="103899"/>
              </a:lnSpc>
              <a:spcBef>
                <a:spcPts val="295"/>
              </a:spcBef>
            </a:pPr>
            <a:r>
              <a:rPr sz="1000" b="1" spc="5" dirty="0" smtClean="0">
                <a:latin typeface="Myriad Pro"/>
                <a:cs typeface="Myriad Pro"/>
              </a:rPr>
              <a:t>P</a:t>
            </a:r>
            <a:r>
              <a:rPr sz="1000" b="1" spc="0" dirty="0" smtClean="0">
                <a:latin typeface="Myriad Pro"/>
                <a:cs typeface="Myriad Pro"/>
              </a:rPr>
              <a:t>r</a:t>
            </a:r>
            <a:r>
              <a:rPr sz="1000" b="1" spc="10" dirty="0" smtClean="0">
                <a:latin typeface="Myriad Pro"/>
                <a:cs typeface="Myriad Pro"/>
              </a:rPr>
              <a:t>escribing</a:t>
            </a:r>
            <a:r>
              <a:rPr sz="1000" b="1" spc="15" dirty="0" smtClean="0">
                <a:latin typeface="Myriad Pro"/>
                <a:cs typeface="Myriad Pro"/>
              </a:rPr>
              <a:t> </a:t>
            </a:r>
            <a:r>
              <a:rPr sz="1000" spc="5" dirty="0" smtClean="0">
                <a:latin typeface="Myriad Pro"/>
                <a:cs typeface="Myriad Pro"/>
              </a:rPr>
              <a:t>- </a:t>
            </a:r>
            <a:r>
              <a:rPr sz="1000" spc="10" dirty="0" smtClean="0">
                <a:latin typeface="Myriad Pro"/>
                <a:cs typeface="Myriad Pro"/>
              </a:rPr>
              <a:t>eviden</a:t>
            </a:r>
            <a:r>
              <a:rPr sz="1000" spc="0" dirty="0" smtClean="0">
                <a:latin typeface="Myriad Pro"/>
                <a:cs typeface="Myriad Pro"/>
              </a:rPr>
              <a:t>c</a:t>
            </a:r>
            <a:r>
              <a:rPr sz="1000" spc="15" dirty="0" smtClean="0">
                <a:latin typeface="Myriad Pro"/>
                <a:cs typeface="Myriad Pro"/>
              </a:rPr>
              <a:t>e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5" dirty="0" smtClean="0">
                <a:latin typeface="Myriad Pro"/>
                <a:cs typeface="Myriad Pro"/>
              </a:rPr>
              <a:t>based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5" dirty="0" smtClean="0">
                <a:latin typeface="Myriad Pro"/>
                <a:cs typeface="Myriad Pro"/>
              </a:rPr>
              <a:t>p</a:t>
            </a:r>
            <a:r>
              <a:rPr sz="1000" spc="-5" dirty="0" smtClean="0">
                <a:latin typeface="Myriad Pro"/>
                <a:cs typeface="Myriad Pro"/>
              </a:rPr>
              <a:t>r</a:t>
            </a:r>
            <a:r>
              <a:rPr sz="1000" spc="10" dirty="0" smtClean="0">
                <a:latin typeface="Myriad Pro"/>
                <a:cs typeface="Myriad Pro"/>
              </a:rPr>
              <a:t>escribing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-10" dirty="0" smtClean="0">
                <a:latin typeface="Myriad Pro"/>
                <a:cs typeface="Myriad Pro"/>
              </a:rPr>
              <a:t>f</a:t>
            </a:r>
            <a:r>
              <a:rPr sz="1000" spc="10" dirty="0" smtClean="0">
                <a:latin typeface="Myriad Pro"/>
                <a:cs typeface="Myriad Pro"/>
              </a:rPr>
              <a:t>or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c</a:t>
            </a:r>
            <a:r>
              <a:rPr sz="1000" spc="20" dirty="0" smtClean="0">
                <a:latin typeface="Myriad Pro"/>
                <a:cs typeface="Myriad Pro"/>
              </a:rPr>
              <a:t>ommon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c</a:t>
            </a:r>
            <a:r>
              <a:rPr sz="1000" spc="10" dirty="0" smtClean="0">
                <a:latin typeface="Myriad Pro"/>
                <a:cs typeface="Myriad Pro"/>
              </a:rPr>
              <a:t>onditions;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t</a:t>
            </a:r>
            <a:r>
              <a:rPr sz="1000" spc="10" dirty="0" smtClean="0">
                <a:latin typeface="Myriad Pro"/>
                <a:cs typeface="Myriad Pro"/>
              </a:rPr>
              <a:t>opical</a:t>
            </a:r>
            <a:r>
              <a:rPr sz="1000" spc="5" dirty="0" smtClean="0">
                <a:latin typeface="Myriad Pro"/>
                <a:cs typeface="Myriad Pro"/>
              </a:rPr>
              <a:t> t</a:t>
            </a:r>
            <a:r>
              <a:rPr sz="1000" spc="-5" dirty="0" smtClean="0">
                <a:latin typeface="Myriad Pro"/>
                <a:cs typeface="Myriad Pro"/>
              </a:rPr>
              <a:t>r</a:t>
            </a:r>
            <a:r>
              <a:rPr sz="1000" spc="15" dirty="0" smtClean="0">
                <a:latin typeface="Myriad Pro"/>
                <a:cs typeface="Myriad Pro"/>
              </a:rPr>
              <a:t>e</a:t>
            </a:r>
            <a:r>
              <a:rPr sz="1000" spc="5" dirty="0" smtClean="0">
                <a:latin typeface="Myriad Pro"/>
                <a:cs typeface="Myriad Pro"/>
              </a:rPr>
              <a:t>a</a:t>
            </a:r>
            <a:r>
              <a:rPr sz="1000" spc="15" dirty="0" smtClean="0">
                <a:latin typeface="Myriad Pro"/>
                <a:cs typeface="Myriad Pro"/>
              </a:rPr>
              <a:t>tme</a:t>
            </a:r>
            <a:r>
              <a:rPr sz="1000" spc="10" dirty="0" smtClean="0">
                <a:latin typeface="Myriad Pro"/>
                <a:cs typeface="Myriad Pro"/>
              </a:rPr>
              <a:t>n</a:t>
            </a:r>
            <a:r>
              <a:rPr sz="1000" spc="5" dirty="0" smtClean="0">
                <a:latin typeface="Myriad Pro"/>
                <a:cs typeface="Myriad Pro"/>
              </a:rPr>
              <a:t>t</a:t>
            </a:r>
            <a:r>
              <a:rPr sz="1000" spc="-5" dirty="0" smtClean="0">
                <a:latin typeface="Myriad Pro"/>
                <a:cs typeface="Myriad Pro"/>
              </a:rPr>
              <a:t>s</a:t>
            </a:r>
            <a:r>
              <a:rPr sz="1000" spc="5" dirty="0" smtClean="0">
                <a:latin typeface="Myriad Pro"/>
                <a:cs typeface="Myriad Pro"/>
              </a:rPr>
              <a:t>.</a:t>
            </a:r>
            <a:endParaRPr sz="100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000" b="1" spc="-5" dirty="0" smtClean="0">
                <a:latin typeface="Myriad Pro"/>
                <a:cs typeface="Myriad Pro"/>
              </a:rPr>
              <a:t>C</a:t>
            </a:r>
            <a:r>
              <a:rPr sz="1000" b="1" spc="30" dirty="0" smtClean="0">
                <a:latin typeface="Myriad Pro"/>
                <a:cs typeface="Myriad Pro"/>
              </a:rPr>
              <a:t>o</a:t>
            </a:r>
            <a:r>
              <a:rPr sz="1000" b="1" spc="15" dirty="0" smtClean="0">
                <a:latin typeface="Myriad Pro"/>
                <a:cs typeface="Myriad Pro"/>
              </a:rPr>
              <a:t>-mo</a:t>
            </a:r>
            <a:r>
              <a:rPr sz="1000" b="1" spc="5" dirty="0" smtClean="0">
                <a:latin typeface="Myriad Pro"/>
                <a:cs typeface="Myriad Pro"/>
              </a:rPr>
              <a:t>r</a:t>
            </a:r>
            <a:r>
              <a:rPr sz="1000" b="1" spc="10" dirty="0" smtClean="0">
                <a:latin typeface="Myriad Pro"/>
                <a:cs typeface="Myriad Pro"/>
              </a:rPr>
              <a:t>bidi</a:t>
            </a:r>
            <a:r>
              <a:rPr sz="1000" b="1" spc="15" dirty="0" smtClean="0">
                <a:latin typeface="Myriad Pro"/>
                <a:cs typeface="Myriad Pro"/>
              </a:rPr>
              <a:t>ty </a:t>
            </a:r>
            <a:r>
              <a:rPr sz="1000" spc="5" dirty="0" smtClean="0">
                <a:latin typeface="Myriad Pro"/>
                <a:cs typeface="Myriad Pro"/>
              </a:rPr>
              <a:t>- </a:t>
            </a:r>
            <a:r>
              <a:rPr sz="1000" spc="10" dirty="0" smtClean="0">
                <a:latin typeface="Myriad Pro"/>
                <a:cs typeface="Myriad Pro"/>
              </a:rPr>
              <a:t>ps</a:t>
            </a:r>
            <a:r>
              <a:rPr sz="1000" spc="-5" dirty="0" smtClean="0">
                <a:latin typeface="Myriad Pro"/>
                <a:cs typeface="Myriad Pro"/>
              </a:rPr>
              <a:t>y</a:t>
            </a:r>
            <a:r>
              <a:rPr sz="1000" spc="10" dirty="0" smtClean="0">
                <a:latin typeface="Myriad Pro"/>
                <a:cs typeface="Myriad Pro"/>
              </a:rPr>
              <a:t>chosocial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issues</a:t>
            </a:r>
            <a:endParaRPr sz="1000">
              <a:latin typeface="Myriad Pro"/>
              <a:cs typeface="Myriad Pro"/>
            </a:endParaRPr>
          </a:p>
          <a:p>
            <a:pPr marL="12700" marR="142240">
              <a:lnSpc>
                <a:spcPct val="103899"/>
              </a:lnSpc>
              <a:spcBef>
                <a:spcPts val="295"/>
              </a:spcBef>
            </a:pPr>
            <a:r>
              <a:rPr sz="1000" b="1" spc="-70" dirty="0" smtClean="0">
                <a:latin typeface="Myriad Pro"/>
                <a:cs typeface="Myriad Pro"/>
              </a:rPr>
              <a:t>T</a:t>
            </a:r>
            <a:r>
              <a:rPr sz="1000" b="1" spc="15" dirty="0" smtClean="0">
                <a:latin typeface="Myriad Pro"/>
                <a:cs typeface="Myriad Pro"/>
              </a:rPr>
              <a:t>ea</a:t>
            </a:r>
            <a:r>
              <a:rPr sz="1000" b="1" spc="5" dirty="0" smtClean="0">
                <a:latin typeface="Myriad Pro"/>
                <a:cs typeface="Myriad Pro"/>
              </a:rPr>
              <a:t>m</a:t>
            </a:r>
            <a:r>
              <a:rPr sz="1000" b="1" spc="0" dirty="0" smtClean="0">
                <a:latin typeface="Myriad Pro"/>
                <a:cs typeface="Myriad Pro"/>
              </a:rPr>
              <a:t>w</a:t>
            </a:r>
            <a:r>
              <a:rPr sz="1000" b="1" spc="15" dirty="0" smtClean="0">
                <a:latin typeface="Myriad Pro"/>
                <a:cs typeface="Myriad Pro"/>
              </a:rPr>
              <a:t>o</a:t>
            </a:r>
            <a:r>
              <a:rPr sz="1000" b="1" spc="5" dirty="0" smtClean="0">
                <a:latin typeface="Myriad Pro"/>
                <a:cs typeface="Myriad Pro"/>
              </a:rPr>
              <a:t>r</a:t>
            </a:r>
            <a:r>
              <a:rPr sz="1000" b="1" spc="25" dirty="0" smtClean="0">
                <a:latin typeface="Myriad Pro"/>
                <a:cs typeface="Myriad Pro"/>
              </a:rPr>
              <a:t>k</a:t>
            </a:r>
            <a:r>
              <a:rPr sz="1000" b="1" spc="10" dirty="0" smtClean="0">
                <a:latin typeface="Myriad Pro"/>
                <a:cs typeface="Myriad Pro"/>
              </a:rPr>
              <a:t>ing</a:t>
            </a:r>
            <a:r>
              <a:rPr sz="1000" b="1" spc="15" dirty="0" smtClean="0">
                <a:latin typeface="Myriad Pro"/>
                <a:cs typeface="Myriad Pro"/>
              </a:rPr>
              <a:t> </a:t>
            </a:r>
            <a:r>
              <a:rPr sz="1000" spc="5" dirty="0" smtClean="0">
                <a:latin typeface="Myriad Pro"/>
                <a:cs typeface="Myriad Pro"/>
              </a:rPr>
              <a:t>- </a:t>
            </a:r>
            <a:r>
              <a:rPr sz="1000" spc="10" dirty="0" smtClean="0">
                <a:latin typeface="Myriad Pro"/>
                <a:cs typeface="Myriad Pro"/>
              </a:rPr>
              <a:t>with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specialist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nurse</a:t>
            </a:r>
            <a:r>
              <a:rPr sz="1000" spc="-5" dirty="0" smtClean="0">
                <a:latin typeface="Myriad Pro"/>
                <a:cs typeface="Myriad Pro"/>
              </a:rPr>
              <a:t>s</a:t>
            </a:r>
            <a:r>
              <a:rPr sz="1000" spc="5" dirty="0" smtClean="0">
                <a:latin typeface="Myriad Pro"/>
                <a:cs typeface="Myriad Pro"/>
              </a:rPr>
              <a:t>, </a:t>
            </a:r>
            <a:r>
              <a:rPr sz="1000" spc="15" dirty="0" smtClean="0">
                <a:latin typeface="Myriad Pro"/>
                <a:cs typeface="Myriad Pro"/>
              </a:rPr>
              <a:t>op</a:t>
            </a:r>
            <a:r>
              <a:rPr sz="1000" spc="0" dirty="0" smtClean="0">
                <a:latin typeface="Myriad Pro"/>
                <a:cs typeface="Myriad Pro"/>
              </a:rPr>
              <a:t>t</a:t>
            </a:r>
            <a:r>
              <a:rPr sz="1000" spc="10" dirty="0" smtClean="0">
                <a:latin typeface="Myriad Pro"/>
                <a:cs typeface="Myriad Pro"/>
              </a:rPr>
              <a:t>ometrist</a:t>
            </a:r>
            <a:r>
              <a:rPr sz="1000" spc="-5" dirty="0" smtClean="0">
                <a:latin typeface="Myriad Pro"/>
                <a:cs typeface="Myriad Pro"/>
              </a:rPr>
              <a:t>s</a:t>
            </a:r>
            <a:r>
              <a:rPr sz="1000" spc="5" dirty="0" smtClean="0">
                <a:latin typeface="Myriad Pro"/>
                <a:cs typeface="Myriad Pro"/>
              </a:rPr>
              <a:t>,</a:t>
            </a:r>
            <a:r>
              <a:rPr sz="1000" spc="10" dirty="0" smtClean="0">
                <a:latin typeface="Myriad Pro"/>
                <a:cs typeface="Myriad Pro"/>
              </a:rPr>
              <a:t> diabetic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t</a:t>
            </a:r>
            <a:r>
              <a:rPr sz="1000" spc="15" dirty="0" smtClean="0">
                <a:latin typeface="Myriad Pro"/>
                <a:cs typeface="Myriad Pro"/>
              </a:rPr>
              <a:t>eam</a:t>
            </a:r>
            <a:endParaRPr sz="1000">
              <a:latin typeface="Myriad Pro"/>
              <a:cs typeface="Myriad Pro"/>
            </a:endParaRPr>
          </a:p>
          <a:p>
            <a:pPr marL="12700" marR="50800">
              <a:lnSpc>
                <a:spcPct val="103899"/>
              </a:lnSpc>
              <a:spcBef>
                <a:spcPts val="295"/>
              </a:spcBef>
            </a:pPr>
            <a:r>
              <a:rPr sz="1000" b="1" spc="5" dirty="0" smtClean="0">
                <a:latin typeface="Myriad Pro"/>
                <a:cs typeface="Myriad Pro"/>
              </a:rPr>
              <a:t>E</a:t>
            </a:r>
            <a:r>
              <a:rPr sz="1000" b="1" spc="10" dirty="0" smtClean="0">
                <a:latin typeface="Myriad Pro"/>
                <a:cs typeface="Myriad Pro"/>
              </a:rPr>
              <a:t>thics</a:t>
            </a:r>
            <a:r>
              <a:rPr sz="1000" b="1" spc="5" dirty="0" smtClean="0">
                <a:latin typeface="Myriad Pro"/>
                <a:cs typeface="Myriad Pro"/>
              </a:rPr>
              <a:t> </a:t>
            </a:r>
            <a:r>
              <a:rPr sz="1000" b="1" spc="15" dirty="0" smtClean="0">
                <a:latin typeface="Myriad Pro"/>
                <a:cs typeface="Myriad Pro"/>
              </a:rPr>
              <a:t>and</a:t>
            </a:r>
            <a:r>
              <a:rPr sz="1000" b="1" spc="5" dirty="0" smtClean="0">
                <a:latin typeface="Myriad Pro"/>
                <a:cs typeface="Myriad Pro"/>
              </a:rPr>
              <a:t> </a:t>
            </a:r>
            <a:r>
              <a:rPr sz="1000" b="1" spc="15" dirty="0" smtClean="0">
                <a:latin typeface="Myriad Pro"/>
                <a:cs typeface="Myriad Pro"/>
              </a:rPr>
              <a:t>medi</a:t>
            </a:r>
            <a:r>
              <a:rPr sz="1000" b="1" spc="-5" dirty="0" smtClean="0">
                <a:latin typeface="Myriad Pro"/>
                <a:cs typeface="Myriad Pro"/>
              </a:rPr>
              <a:t>c</a:t>
            </a:r>
            <a:r>
              <a:rPr sz="1000" b="1" spc="10" dirty="0" smtClean="0">
                <a:latin typeface="Myriad Pro"/>
                <a:cs typeface="Myriad Pro"/>
              </a:rPr>
              <a:t>olegal</a:t>
            </a:r>
            <a:r>
              <a:rPr sz="1000" b="1" spc="5" dirty="0" smtClean="0">
                <a:latin typeface="Myriad Pro"/>
                <a:cs typeface="Myriad Pro"/>
              </a:rPr>
              <a:t> </a:t>
            </a:r>
            <a:r>
              <a:rPr sz="1000" spc="5" dirty="0" smtClean="0">
                <a:latin typeface="Myriad Pro"/>
                <a:cs typeface="Myriad Pro"/>
              </a:rPr>
              <a:t>- </a:t>
            </a:r>
            <a:r>
              <a:rPr sz="1000" spc="10" dirty="0" smtClean="0">
                <a:latin typeface="Myriad Pro"/>
                <a:cs typeface="Myriad Pro"/>
              </a:rPr>
              <a:t>fitness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t</a:t>
            </a:r>
            <a:r>
              <a:rPr sz="1000" spc="15" dirty="0" smtClean="0">
                <a:latin typeface="Myriad Pro"/>
                <a:cs typeface="Myriad Pro"/>
              </a:rPr>
              <a:t>o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dri</a:t>
            </a:r>
            <a:r>
              <a:rPr sz="1000" spc="-5" dirty="0" smtClean="0">
                <a:latin typeface="Myriad Pro"/>
                <a:cs typeface="Myriad Pro"/>
              </a:rPr>
              <a:t>v</a:t>
            </a:r>
            <a:r>
              <a:rPr sz="1000" spc="10" dirty="0" smtClean="0">
                <a:latin typeface="Myriad Pro"/>
                <a:cs typeface="Myriad Pro"/>
              </a:rPr>
              <a:t>e;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-5" dirty="0" smtClean="0">
                <a:latin typeface="Myriad Pro"/>
                <a:cs typeface="Myriad Pro"/>
              </a:rPr>
              <a:t>r</a:t>
            </a:r>
            <a:r>
              <a:rPr sz="1000" spc="15" dirty="0" smtClean="0">
                <a:latin typeface="Myriad Pro"/>
                <a:cs typeface="Myriad Pro"/>
              </a:rPr>
              <a:t>e</a:t>
            </a:r>
            <a:r>
              <a:rPr sz="1000" spc="5" dirty="0" smtClean="0">
                <a:latin typeface="Myriad Pro"/>
                <a:cs typeface="Myriad Pro"/>
              </a:rPr>
              <a:t>gist</a:t>
            </a:r>
            <a:r>
              <a:rPr sz="1000" spc="0" dirty="0" smtClean="0">
                <a:latin typeface="Myriad Pro"/>
                <a:cs typeface="Myriad Pro"/>
              </a:rPr>
              <a:t>r</a:t>
            </a:r>
            <a:r>
              <a:rPr sz="1000" spc="5" dirty="0" smtClean="0">
                <a:latin typeface="Myriad Pro"/>
                <a:cs typeface="Myriad Pro"/>
              </a:rPr>
              <a:t>a</a:t>
            </a:r>
            <a:r>
              <a:rPr sz="1000" spc="10" dirty="0" smtClean="0">
                <a:latin typeface="Myriad Pro"/>
                <a:cs typeface="Myriad Pro"/>
              </a:rPr>
              <a:t>tion of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5" dirty="0" smtClean="0">
                <a:latin typeface="Myriad Pro"/>
                <a:cs typeface="Myriad Pro"/>
              </a:rPr>
              <a:t>pa</a:t>
            </a:r>
            <a:r>
              <a:rPr sz="1000" spc="30" dirty="0" smtClean="0">
                <a:latin typeface="Myriad Pro"/>
                <a:cs typeface="Myriad Pro"/>
              </a:rPr>
              <a:t>r</a:t>
            </a:r>
            <a:r>
              <a:rPr sz="1000" spc="5" dirty="0" smtClean="0">
                <a:latin typeface="Myriad Pro"/>
                <a:cs typeface="Myriad Pro"/>
              </a:rPr>
              <a:t>tial </a:t>
            </a:r>
            <a:r>
              <a:rPr sz="1000" spc="10" dirty="0" smtClean="0">
                <a:latin typeface="Myriad Pro"/>
                <a:cs typeface="Myriad Pro"/>
              </a:rPr>
              <a:t>sigh</a:t>
            </a:r>
            <a:r>
              <a:rPr sz="1000" spc="0" dirty="0" smtClean="0">
                <a:latin typeface="Myriad Pro"/>
                <a:cs typeface="Myriad Pro"/>
              </a:rPr>
              <a:t>t</a:t>
            </a:r>
            <a:r>
              <a:rPr sz="1000" spc="10" dirty="0" smtClean="0">
                <a:latin typeface="Myriad Pro"/>
                <a:cs typeface="Myriad Pro"/>
              </a:rPr>
              <a:t>edness/blindness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5" dirty="0" smtClean="0">
                <a:latin typeface="Myriad Pro"/>
                <a:cs typeface="Myriad Pro"/>
              </a:rPr>
              <a:t>and</a:t>
            </a:r>
            <a:r>
              <a:rPr sz="1000" spc="5" dirty="0" smtClean="0">
                <a:latin typeface="Myriad Pro"/>
                <a:cs typeface="Myriad Pro"/>
              </a:rPr>
              <a:t> its </a:t>
            </a:r>
            <a:r>
              <a:rPr sz="1000" spc="10" dirty="0" smtClean="0">
                <a:latin typeface="Myriad Pro"/>
                <a:cs typeface="Myriad Pro"/>
              </a:rPr>
              <a:t>implic</a:t>
            </a:r>
            <a:r>
              <a:rPr sz="1000" spc="5" dirty="0" smtClean="0">
                <a:latin typeface="Myriad Pro"/>
                <a:cs typeface="Myriad Pro"/>
              </a:rPr>
              <a:t>a</a:t>
            </a:r>
            <a:r>
              <a:rPr sz="1000" spc="10" dirty="0" smtClean="0">
                <a:latin typeface="Myriad Pro"/>
                <a:cs typeface="Myriad Pro"/>
              </a:rPr>
              <a:t>tions</a:t>
            </a:r>
            <a:endParaRPr sz="1000">
              <a:latin typeface="Myriad Pro"/>
              <a:cs typeface="Myriad Pro"/>
            </a:endParaRPr>
          </a:p>
          <a:p>
            <a:pPr marL="12700" marR="253365">
              <a:lnSpc>
                <a:spcPct val="103899"/>
              </a:lnSpc>
              <a:spcBef>
                <a:spcPts val="295"/>
              </a:spcBef>
            </a:pPr>
            <a:r>
              <a:rPr sz="1000" b="1" spc="15" dirty="0" smtClean="0">
                <a:latin typeface="Myriad Pro"/>
                <a:cs typeface="Myriad Pro"/>
              </a:rPr>
              <a:t>H</a:t>
            </a:r>
            <a:r>
              <a:rPr sz="1000" b="1" spc="10" dirty="0" smtClean="0">
                <a:latin typeface="Myriad Pro"/>
                <a:cs typeface="Myriad Pro"/>
              </a:rPr>
              <a:t>ealth</a:t>
            </a:r>
            <a:r>
              <a:rPr sz="1000" b="1" spc="5" dirty="0" smtClean="0">
                <a:latin typeface="Myriad Pro"/>
                <a:cs typeface="Myriad Pro"/>
              </a:rPr>
              <a:t> P</a:t>
            </a:r>
            <a:r>
              <a:rPr sz="1000" b="1" spc="0" dirty="0" smtClean="0">
                <a:latin typeface="Myriad Pro"/>
                <a:cs typeface="Myriad Pro"/>
              </a:rPr>
              <a:t>r</a:t>
            </a:r>
            <a:r>
              <a:rPr sz="1000" b="1" spc="15" dirty="0" smtClean="0">
                <a:latin typeface="Myriad Pro"/>
                <a:cs typeface="Myriad Pro"/>
              </a:rPr>
              <a:t>omotion </a:t>
            </a:r>
            <a:r>
              <a:rPr sz="1000" spc="5" dirty="0" smtClean="0">
                <a:latin typeface="Myriad Pro"/>
                <a:cs typeface="Myriad Pro"/>
              </a:rPr>
              <a:t>- </a:t>
            </a:r>
            <a:r>
              <a:rPr sz="1000" spc="10" dirty="0" smtClean="0">
                <a:latin typeface="Myriad Pro"/>
                <a:cs typeface="Myriad Pro"/>
              </a:rPr>
              <a:t>ef</a:t>
            </a:r>
            <a:r>
              <a:rPr sz="1000" spc="-10" dirty="0" smtClean="0">
                <a:latin typeface="Myriad Pro"/>
                <a:cs typeface="Myriad Pro"/>
              </a:rPr>
              <a:t>f</a:t>
            </a:r>
            <a:r>
              <a:rPr sz="1000" spc="15" dirty="0" smtClean="0">
                <a:latin typeface="Myriad Pro"/>
                <a:cs typeface="Myriad Pro"/>
              </a:rPr>
              <a:t>e</a:t>
            </a:r>
            <a:r>
              <a:rPr sz="1000" spc="20" dirty="0" smtClean="0">
                <a:latin typeface="Myriad Pro"/>
                <a:cs typeface="Myriad Pro"/>
              </a:rPr>
              <a:t>c</a:t>
            </a:r>
            <a:r>
              <a:rPr sz="1000" spc="10" dirty="0" smtClean="0">
                <a:latin typeface="Myriad Pro"/>
                <a:cs typeface="Myriad Pro"/>
              </a:rPr>
              <a:t>ts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of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5" dirty="0" smtClean="0">
                <a:latin typeface="Myriad Pro"/>
                <a:cs typeface="Myriad Pro"/>
              </a:rPr>
              <a:t>smo</a:t>
            </a:r>
            <a:r>
              <a:rPr sz="1000" spc="25" dirty="0" smtClean="0">
                <a:latin typeface="Myriad Pro"/>
                <a:cs typeface="Myriad Pro"/>
              </a:rPr>
              <a:t>k</a:t>
            </a:r>
            <a:r>
              <a:rPr sz="1000" spc="10" dirty="0" smtClean="0">
                <a:latin typeface="Myriad Pro"/>
                <a:cs typeface="Myriad Pro"/>
              </a:rPr>
              <a:t>in</a:t>
            </a:r>
            <a:r>
              <a:rPr sz="1000" spc="-5" dirty="0" smtClean="0">
                <a:latin typeface="Myriad Pro"/>
                <a:cs typeface="Myriad Pro"/>
              </a:rPr>
              <a:t>g</a:t>
            </a:r>
            <a:r>
              <a:rPr sz="1000" spc="5" dirty="0" smtClean="0">
                <a:latin typeface="Myriad Pro"/>
                <a:cs typeface="Myriad Pro"/>
              </a:rPr>
              <a:t>, </a:t>
            </a:r>
            <a:r>
              <a:rPr sz="1000" spc="10" dirty="0" smtClean="0">
                <a:latin typeface="Myriad Pro"/>
                <a:cs typeface="Myriad Pro"/>
              </a:rPr>
              <a:t>advi</a:t>
            </a:r>
            <a:r>
              <a:rPr sz="1000" spc="0" dirty="0" smtClean="0">
                <a:latin typeface="Myriad Pro"/>
                <a:cs typeface="Myriad Pro"/>
              </a:rPr>
              <a:t>c</a:t>
            </a:r>
            <a:r>
              <a:rPr sz="1000" spc="15" dirty="0" smtClean="0">
                <a:latin typeface="Myriad Pro"/>
                <a:cs typeface="Myriad Pro"/>
              </a:rPr>
              <a:t>e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5" dirty="0" smtClean="0">
                <a:latin typeface="Myriad Pro"/>
                <a:cs typeface="Myriad Pro"/>
              </a:rPr>
              <a:t>on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c</a:t>
            </a:r>
            <a:r>
              <a:rPr sz="1000" spc="10" dirty="0" smtClean="0">
                <a:latin typeface="Myriad Pro"/>
                <a:cs typeface="Myriad Pro"/>
              </a:rPr>
              <a:t>ess</a:t>
            </a:r>
            <a:r>
              <a:rPr sz="1000" spc="5" dirty="0" smtClean="0">
                <a:latin typeface="Myriad Pro"/>
                <a:cs typeface="Myriad Pro"/>
              </a:rPr>
              <a:t>a</a:t>
            </a:r>
            <a:r>
              <a:rPr sz="1000" spc="10" dirty="0" smtClean="0">
                <a:latin typeface="Myriad Pro"/>
                <a:cs typeface="Myriad Pro"/>
              </a:rPr>
              <a:t>tion</a:t>
            </a:r>
            <a:endParaRPr sz="1000">
              <a:latin typeface="Myriad Pro"/>
              <a:cs typeface="Myriad Pro"/>
            </a:endParaRPr>
          </a:p>
        </p:txBody>
      </p:sp>
      <p:sp>
        <p:nvSpPr>
          <p:cNvPr id="28" name="object 18"/>
          <p:cNvSpPr txBox="1"/>
          <p:nvPr/>
        </p:nvSpPr>
        <p:spPr>
          <a:xfrm>
            <a:off x="889657" y="3481157"/>
            <a:ext cx="1501140" cy="9690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415">
              <a:lnSpc>
                <a:spcPct val="100000"/>
              </a:lnSpc>
            </a:pPr>
            <a:r>
              <a:rPr sz="1350" b="1" spc="-25" dirty="0" smtClean="0">
                <a:latin typeface="Myriad Pro"/>
                <a:cs typeface="Myriad Pro"/>
              </a:rPr>
              <a:t>C</a:t>
            </a:r>
            <a:r>
              <a:rPr sz="1350" b="1" spc="5" dirty="0" smtClean="0">
                <a:latin typeface="Myriad Pro"/>
                <a:cs typeface="Myriad Pro"/>
              </a:rPr>
              <a:t>ommunity/M</a:t>
            </a:r>
            <a:r>
              <a:rPr sz="1350" b="1" spc="-35" dirty="0" smtClean="0">
                <a:latin typeface="Myriad Pro"/>
                <a:cs typeface="Myriad Pro"/>
              </a:rPr>
              <a:t>D</a:t>
            </a:r>
            <a:r>
              <a:rPr sz="1350" b="1" spc="5" dirty="0" smtClean="0">
                <a:latin typeface="Myriad Pro"/>
                <a:cs typeface="Myriad Pro"/>
              </a:rPr>
              <a:t>T</a:t>
            </a:r>
            <a:endParaRPr sz="1350">
              <a:latin typeface="Myriad Pro"/>
              <a:cs typeface="Myriad Pro"/>
            </a:endParaRPr>
          </a:p>
          <a:p>
            <a:pPr marL="143510" indent="-131445">
              <a:lnSpc>
                <a:spcPct val="100000"/>
              </a:lnSpc>
              <a:spcBef>
                <a:spcPts val="340"/>
              </a:spcBef>
              <a:buSzPct val="83333"/>
              <a:buFont typeface="Wingdings"/>
              <a:buChar char=""/>
              <a:tabLst>
                <a:tab pos="137160" algn="l"/>
              </a:tabLst>
            </a:pPr>
            <a:r>
              <a:rPr sz="900" spc="15" dirty="0" smtClean="0">
                <a:latin typeface="Myriad Pro"/>
                <a:cs typeface="Myriad Pro"/>
              </a:rPr>
              <a:t>Op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15" dirty="0" smtClean="0">
                <a:latin typeface="Myriad Pro"/>
                <a:cs typeface="Myriad Pro"/>
              </a:rPr>
              <a:t>omet</a:t>
            </a:r>
            <a:r>
              <a:rPr sz="900" spc="25" dirty="0" smtClean="0">
                <a:latin typeface="Myriad Pro"/>
                <a:cs typeface="Myriad Pro"/>
              </a:rPr>
              <a:t>r</a:t>
            </a:r>
            <a:r>
              <a:rPr sz="900" spc="10" dirty="0" smtClean="0">
                <a:latin typeface="Myriad Pro"/>
                <a:cs typeface="Myriad Pro"/>
              </a:rPr>
              <a:t>y</a:t>
            </a:r>
            <a:r>
              <a:rPr sz="900" spc="5" dirty="0" smtClean="0">
                <a:latin typeface="Myriad Pro"/>
                <a:cs typeface="Myriad Pro"/>
              </a:rPr>
              <a:t> clinics</a:t>
            </a:r>
            <a:endParaRPr sz="900">
              <a:latin typeface="Myriad Pro"/>
              <a:cs typeface="Myriad Pro"/>
            </a:endParaRPr>
          </a:p>
          <a:p>
            <a:pPr marL="137160" indent="-125095">
              <a:lnSpc>
                <a:spcPct val="100000"/>
              </a:lnSpc>
              <a:spcBef>
                <a:spcPts val="35"/>
              </a:spcBef>
              <a:buSzPct val="83333"/>
              <a:buFont typeface="Wingdings"/>
              <a:buChar char=""/>
              <a:tabLst>
                <a:tab pos="137160" algn="l"/>
              </a:tabLst>
            </a:pPr>
            <a:r>
              <a:rPr sz="900" spc="10" dirty="0" smtClean="0">
                <a:latin typeface="Myriad Pro"/>
                <a:cs typeface="Myriad Pro"/>
              </a:rPr>
              <a:t>Aids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-10" dirty="0" smtClean="0">
                <a:latin typeface="Myriad Pro"/>
                <a:cs typeface="Myriad Pro"/>
              </a:rPr>
              <a:t>f</a:t>
            </a:r>
            <a:r>
              <a:rPr sz="900" spc="10" dirty="0" smtClean="0">
                <a:latin typeface="Myriad Pro"/>
                <a:cs typeface="Myriad Pro"/>
              </a:rPr>
              <a:t>or</a:t>
            </a:r>
            <a:r>
              <a:rPr sz="900" spc="5" dirty="0" smtClean="0">
                <a:latin typeface="Myriad Pro"/>
                <a:cs typeface="Myriad Pro"/>
              </a:rPr>
              <a:t> l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15" dirty="0" smtClean="0">
                <a:latin typeface="Myriad Pro"/>
                <a:cs typeface="Myriad Pro"/>
              </a:rPr>
              <a:t>w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vision</a:t>
            </a:r>
            <a:r>
              <a:rPr sz="900" spc="5" dirty="0" smtClean="0">
                <a:latin typeface="Myriad Pro"/>
                <a:cs typeface="Myriad Pro"/>
              </a:rPr>
              <a:t> clinics</a:t>
            </a:r>
            <a:endParaRPr sz="900">
              <a:latin typeface="Myriad Pro"/>
              <a:cs typeface="Myriad Pro"/>
            </a:endParaRPr>
          </a:p>
          <a:p>
            <a:pPr marL="143510" marR="12700" indent="-131445">
              <a:lnSpc>
                <a:spcPct val="103499"/>
              </a:lnSpc>
              <a:buSzPct val="83333"/>
              <a:buFont typeface="Wingdings"/>
              <a:buChar char=""/>
              <a:tabLst>
                <a:tab pos="137160" algn="l"/>
              </a:tabLst>
            </a:pPr>
            <a:r>
              <a:rPr sz="900" spc="0" dirty="0" smtClean="0">
                <a:latin typeface="Myriad Pro"/>
                <a:cs typeface="Myriad Pro"/>
              </a:rPr>
              <a:t>C</a:t>
            </a:r>
            <a:r>
              <a:rPr sz="900" spc="15" dirty="0" smtClean="0">
                <a:latin typeface="Myriad Pro"/>
                <a:cs typeface="Myriad Pro"/>
              </a:rPr>
              <a:t>ommuni</a:t>
            </a:r>
            <a:r>
              <a:rPr sz="900" spc="10" dirty="0" smtClean="0">
                <a:latin typeface="Myriad Pro"/>
                <a:cs typeface="Myriad Pro"/>
              </a:rPr>
              <a:t>ty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se</a:t>
            </a:r>
            <a:r>
              <a:rPr sz="900" spc="2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vi</a:t>
            </a:r>
            <a:r>
              <a:rPr sz="900" spc="0" dirty="0" smtClean="0">
                <a:latin typeface="Myriad Pro"/>
                <a:cs typeface="Myriad Pro"/>
              </a:rPr>
              <a:t>c</a:t>
            </a:r>
            <a:r>
              <a:rPr sz="900" spc="10" dirty="0" smtClean="0">
                <a:latin typeface="Myriad Pro"/>
                <a:cs typeface="Myriad Pro"/>
              </a:rPr>
              <a:t>es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-10" dirty="0" smtClean="0">
                <a:latin typeface="Myriad Pro"/>
                <a:cs typeface="Myriad Pro"/>
              </a:rPr>
              <a:t>f</a:t>
            </a:r>
            <a:r>
              <a:rPr sz="900" spc="10" dirty="0" smtClean="0">
                <a:latin typeface="Myriad Pro"/>
                <a:cs typeface="Myriad Pro"/>
              </a:rPr>
              <a:t>or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the blind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or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pa</a:t>
            </a:r>
            <a:r>
              <a:rPr sz="900" spc="2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tially </a:t>
            </a:r>
            <a:r>
              <a:rPr sz="900" spc="10" dirty="0" smtClean="0">
                <a:latin typeface="Myriad Pro"/>
                <a:cs typeface="Myriad Pro"/>
              </a:rPr>
              <a:t>sigh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10" dirty="0" smtClean="0">
                <a:latin typeface="Myriad Pro"/>
                <a:cs typeface="Myriad Pro"/>
              </a:rPr>
              <a:t>ed</a:t>
            </a:r>
            <a:endParaRPr sz="900">
              <a:latin typeface="Myriad Pro"/>
              <a:cs typeface="Myriad Pro"/>
            </a:endParaRPr>
          </a:p>
          <a:p>
            <a:pPr marL="137160" indent="-125095">
              <a:lnSpc>
                <a:spcPct val="100000"/>
              </a:lnSpc>
              <a:spcBef>
                <a:spcPts val="35"/>
              </a:spcBef>
              <a:buSzPct val="83333"/>
              <a:buFont typeface="Wingdings"/>
              <a:buChar char=""/>
              <a:tabLst>
                <a:tab pos="137160" algn="l"/>
              </a:tabLst>
            </a:pPr>
            <a:r>
              <a:rPr sz="900" spc="10" dirty="0" smtClean="0">
                <a:latin typeface="Myriad Pro"/>
                <a:cs typeface="Myriad Pro"/>
              </a:rPr>
              <a:t>Specialist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social</a:t>
            </a:r>
            <a:r>
              <a:rPr sz="900" spc="5" dirty="0" smtClean="0">
                <a:latin typeface="Myriad Pro"/>
                <a:cs typeface="Myriad Pro"/>
              </a:rPr>
              <a:t> w</a:t>
            </a:r>
            <a:r>
              <a:rPr sz="900" spc="10" dirty="0" smtClean="0">
                <a:latin typeface="Myriad Pro"/>
                <a:cs typeface="Myriad Pro"/>
              </a:rPr>
              <a:t>orkers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29" name="object 19"/>
          <p:cNvSpPr txBox="1"/>
          <p:nvPr/>
        </p:nvSpPr>
        <p:spPr>
          <a:xfrm>
            <a:off x="958472" y="5195913"/>
            <a:ext cx="1613535" cy="82676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20" dirty="0" smtClean="0">
                <a:latin typeface="Myriad Pro"/>
                <a:cs typeface="Myriad Pro"/>
              </a:rPr>
              <a:t>O</a:t>
            </a:r>
            <a:r>
              <a:rPr sz="1350" b="1" spc="5" dirty="0" smtClean="0">
                <a:latin typeface="Myriad Pro"/>
                <a:cs typeface="Myriad Pro"/>
              </a:rPr>
              <a:t>ther </a:t>
            </a:r>
            <a:r>
              <a:rPr sz="1350" b="1" spc="10" dirty="0" smtClean="0">
                <a:latin typeface="Myriad Pro"/>
                <a:cs typeface="Myriad Pro"/>
              </a:rPr>
              <a:t>O</a:t>
            </a:r>
            <a:r>
              <a:rPr sz="1350" b="1" spc="5" dirty="0" smtClean="0">
                <a:latin typeface="Myriad Pro"/>
                <a:cs typeface="Myriad Pro"/>
              </a:rPr>
              <a:t>ppo</a:t>
            </a:r>
            <a:r>
              <a:rPr sz="1350" b="1" spc="30" dirty="0" smtClean="0">
                <a:latin typeface="Myriad Pro"/>
                <a:cs typeface="Myriad Pro"/>
              </a:rPr>
              <a:t>r</a:t>
            </a:r>
            <a:r>
              <a:rPr sz="1350" b="1" spc="5" dirty="0" smtClean="0">
                <a:latin typeface="Myriad Pro"/>
                <a:cs typeface="Myriad Pro"/>
              </a:rPr>
              <a:t>tunities</a:t>
            </a:r>
            <a:endParaRPr sz="1350">
              <a:latin typeface="Myriad Pro"/>
              <a:cs typeface="Myriad Pro"/>
            </a:endParaRPr>
          </a:p>
          <a:p>
            <a:pPr marL="124460" indent="-112395">
              <a:lnSpc>
                <a:spcPct val="100000"/>
              </a:lnSpc>
              <a:spcBef>
                <a:spcPts val="340"/>
              </a:spcBef>
              <a:buSzPct val="83333"/>
              <a:buFont typeface="Wingdings"/>
              <a:buChar char=""/>
              <a:tabLst>
                <a:tab pos="124460" algn="l"/>
              </a:tabLst>
            </a:pPr>
            <a:r>
              <a:rPr sz="900" spc="15" dirty="0" smtClean="0">
                <a:latin typeface="Myriad Pro"/>
                <a:cs typeface="Myriad Pro"/>
              </a:rPr>
              <a:t>S</a:t>
            </a:r>
            <a:r>
              <a:rPr sz="900" spc="10" dirty="0" smtClean="0">
                <a:latin typeface="Myriad Pro"/>
                <a:cs typeface="Myriad Pro"/>
              </a:rPr>
              <a:t>chool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y</a:t>
            </a:r>
            <a:r>
              <a:rPr sz="900" spc="10" dirty="0" smtClean="0">
                <a:latin typeface="Myriad Pro"/>
                <a:cs typeface="Myriad Pro"/>
              </a:rPr>
              <a:t>e</a:t>
            </a:r>
            <a:r>
              <a:rPr sz="900" spc="5" dirty="0" smtClean="0">
                <a:latin typeface="Myriad Pro"/>
                <a:cs typeface="Myriad Pro"/>
              </a:rPr>
              <a:t> clinics</a:t>
            </a:r>
            <a:endParaRPr sz="900">
              <a:latin typeface="Myriad Pro"/>
              <a:cs typeface="Myriad Pro"/>
            </a:endParaRPr>
          </a:p>
          <a:p>
            <a:pPr marL="124460" indent="-112395">
              <a:lnSpc>
                <a:spcPct val="100000"/>
              </a:lnSpc>
              <a:spcBef>
                <a:spcPts val="35"/>
              </a:spcBef>
              <a:buSzPct val="83333"/>
              <a:buFont typeface="Wingdings"/>
              <a:buChar char=""/>
              <a:tabLst>
                <a:tab pos="124460" algn="l"/>
              </a:tabLst>
            </a:pPr>
            <a:r>
              <a:rPr sz="900" spc="0" dirty="0" smtClean="0">
                <a:latin typeface="Myriad Pro"/>
                <a:cs typeface="Myriad Pro"/>
              </a:rPr>
              <a:t>C</a:t>
            </a:r>
            <a:r>
              <a:rPr sz="900" spc="15" dirty="0" smtClean="0">
                <a:latin typeface="Myriad Pro"/>
                <a:cs typeface="Myriad Pro"/>
              </a:rPr>
              <a:t>ommuni</a:t>
            </a:r>
            <a:r>
              <a:rPr sz="900" spc="10" dirty="0" smtClean="0">
                <a:latin typeface="Myriad Pro"/>
                <a:cs typeface="Myriad Pro"/>
              </a:rPr>
              <a:t>ty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op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10" dirty="0" smtClean="0">
                <a:latin typeface="Myriad Pro"/>
                <a:cs typeface="Myriad Pro"/>
              </a:rPr>
              <a:t>ometrists</a:t>
            </a:r>
            <a:endParaRPr sz="900">
              <a:latin typeface="Myriad Pro"/>
              <a:cs typeface="Myriad Pro"/>
            </a:endParaRPr>
          </a:p>
          <a:p>
            <a:pPr marL="124460" marR="212090" indent="-112395">
              <a:lnSpc>
                <a:spcPct val="103499"/>
              </a:lnSpc>
              <a:buSzPct val="83333"/>
              <a:buFont typeface="Wingdings"/>
              <a:buChar char=""/>
              <a:tabLst>
                <a:tab pos="124460" algn="l"/>
              </a:tabLst>
            </a:pPr>
            <a:r>
              <a:rPr sz="900" spc="10" dirty="0" smtClean="0">
                <a:latin typeface="Myriad Pro"/>
                <a:cs typeface="Myriad Pro"/>
              </a:rPr>
              <a:t>Charitable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se</a:t>
            </a:r>
            <a:r>
              <a:rPr sz="900" spc="2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vi</a:t>
            </a:r>
            <a:r>
              <a:rPr sz="900" spc="0" dirty="0" smtClean="0">
                <a:latin typeface="Myriad Pro"/>
                <a:cs typeface="Myriad Pro"/>
              </a:rPr>
              <a:t>c</a:t>
            </a:r>
            <a:r>
              <a:rPr sz="900" spc="10" dirty="0" smtClean="0">
                <a:latin typeface="Myriad Pro"/>
                <a:cs typeface="Myriad Pro"/>
              </a:rPr>
              <a:t>es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-10" dirty="0" smtClean="0">
                <a:latin typeface="Myriad Pro"/>
                <a:cs typeface="Myriad Pro"/>
              </a:rPr>
              <a:t>f</a:t>
            </a:r>
            <a:r>
              <a:rPr sz="900" spc="10" dirty="0" smtClean="0">
                <a:latin typeface="Myriad Pro"/>
                <a:cs typeface="Myriad Pro"/>
              </a:rPr>
              <a:t>or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the blind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eg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RNIB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0" name="object 20"/>
          <p:cNvSpPr/>
          <p:nvPr/>
        </p:nvSpPr>
        <p:spPr>
          <a:xfrm>
            <a:off x="4134067" y="1003033"/>
            <a:ext cx="2735210" cy="26096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4233712" y="1102667"/>
            <a:ext cx="1470530" cy="2234801"/>
          </a:xfrm>
          <a:custGeom>
            <a:avLst/>
            <a:gdLst/>
            <a:ahLst/>
            <a:cxnLst/>
            <a:rect l="l" t="t" r="r" b="b"/>
            <a:pathLst>
              <a:path w="1470530" h="2234801">
                <a:moveTo>
                  <a:pt x="956441" y="1716799"/>
                </a:moveTo>
                <a:lnTo>
                  <a:pt x="917231" y="1725399"/>
                </a:lnTo>
                <a:lnTo>
                  <a:pt x="890964" y="1756846"/>
                </a:lnTo>
                <a:lnTo>
                  <a:pt x="889430" y="1767353"/>
                </a:lnTo>
                <a:lnTo>
                  <a:pt x="890024" y="1778642"/>
                </a:lnTo>
                <a:lnTo>
                  <a:pt x="1134056" y="2197912"/>
                </a:lnTo>
                <a:lnTo>
                  <a:pt x="1160303" y="2226577"/>
                </a:lnTo>
                <a:lnTo>
                  <a:pt x="1189822" y="2234801"/>
                </a:lnTo>
                <a:lnTo>
                  <a:pt x="1199716" y="2233011"/>
                </a:lnTo>
                <a:lnTo>
                  <a:pt x="1235724" y="2203244"/>
                </a:lnTo>
                <a:lnTo>
                  <a:pt x="1458846" y="1811413"/>
                </a:lnTo>
                <a:lnTo>
                  <a:pt x="1470530" y="1773806"/>
                </a:lnTo>
                <a:lnTo>
                  <a:pt x="1470048" y="1762537"/>
                </a:lnTo>
                <a:lnTo>
                  <a:pt x="1448192" y="1727850"/>
                </a:lnTo>
                <a:lnTo>
                  <a:pt x="1078913" y="1716811"/>
                </a:lnTo>
                <a:lnTo>
                  <a:pt x="956441" y="1716799"/>
                </a:lnTo>
                <a:close/>
              </a:path>
              <a:path w="1470530" h="2234801">
                <a:moveTo>
                  <a:pt x="2209188" y="0"/>
                </a:moveTo>
                <a:lnTo>
                  <a:pt x="150685" y="2"/>
                </a:lnTo>
                <a:lnTo>
                  <a:pt x="108549" y="6173"/>
                </a:lnTo>
                <a:lnTo>
                  <a:pt x="70981" y="23532"/>
                </a:lnTo>
                <a:lnTo>
                  <a:pt x="39718" y="50334"/>
                </a:lnTo>
                <a:lnTo>
                  <a:pt x="16445" y="84837"/>
                </a:lnTo>
                <a:lnTo>
                  <a:pt x="2852" y="125296"/>
                </a:lnTo>
                <a:lnTo>
                  <a:pt x="0" y="154718"/>
                </a:lnTo>
                <a:lnTo>
                  <a:pt x="38" y="1285789"/>
                </a:lnTo>
                <a:lnTo>
                  <a:pt x="5977" y="1328451"/>
                </a:lnTo>
                <a:lnTo>
                  <a:pt x="22792" y="1367229"/>
                </a:lnTo>
                <a:lnTo>
                  <a:pt x="48754" y="1399501"/>
                </a:lnTo>
                <a:lnTo>
                  <a:pt x="82177" y="1423526"/>
                </a:lnTo>
                <a:lnTo>
                  <a:pt x="121375" y="1437561"/>
                </a:lnTo>
                <a:lnTo>
                  <a:pt x="1078913" y="1440510"/>
                </a:lnTo>
                <a:lnTo>
                  <a:pt x="1078913" y="1716811"/>
                </a:lnTo>
                <a:lnTo>
                  <a:pt x="1289135" y="1716811"/>
                </a:lnTo>
                <a:lnTo>
                  <a:pt x="1279512" y="1716796"/>
                </a:lnTo>
                <a:lnTo>
                  <a:pt x="1279205" y="1440510"/>
                </a:lnTo>
                <a:lnTo>
                  <a:pt x="2209237" y="1440507"/>
                </a:lnTo>
                <a:lnTo>
                  <a:pt x="2251366" y="1434336"/>
                </a:lnTo>
                <a:lnTo>
                  <a:pt x="2288931" y="1416978"/>
                </a:lnTo>
                <a:lnTo>
                  <a:pt x="2320195" y="1390177"/>
                </a:lnTo>
                <a:lnTo>
                  <a:pt x="2343470" y="1355675"/>
                </a:lnTo>
                <a:lnTo>
                  <a:pt x="2357067" y="1315214"/>
                </a:lnTo>
                <a:lnTo>
                  <a:pt x="2359922" y="1285789"/>
                </a:lnTo>
                <a:lnTo>
                  <a:pt x="2359884" y="154718"/>
                </a:lnTo>
                <a:lnTo>
                  <a:pt x="2353943" y="112049"/>
                </a:lnTo>
                <a:lnTo>
                  <a:pt x="2337125" y="73274"/>
                </a:lnTo>
                <a:lnTo>
                  <a:pt x="2311158" y="41003"/>
                </a:lnTo>
                <a:lnTo>
                  <a:pt x="2277732" y="16980"/>
                </a:lnTo>
                <a:lnTo>
                  <a:pt x="2238534" y="2946"/>
                </a:lnTo>
                <a:lnTo>
                  <a:pt x="2210030" y="2"/>
                </a:lnTo>
                <a:lnTo>
                  <a:pt x="2209188" y="0"/>
                </a:lnTo>
                <a:close/>
              </a:path>
            </a:pathLst>
          </a:custGeom>
          <a:solidFill>
            <a:srgbClr val="FBB0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 txBox="1"/>
          <p:nvPr/>
        </p:nvSpPr>
        <p:spPr>
          <a:xfrm>
            <a:off x="4410858" y="1251774"/>
            <a:ext cx="2004695" cy="9690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15" dirty="0" smtClean="0">
                <a:latin typeface="Myriad Pro"/>
                <a:cs typeface="Myriad Pro"/>
              </a:rPr>
              <a:t>A</a:t>
            </a:r>
            <a:r>
              <a:rPr sz="1350" b="1" spc="5" dirty="0" smtClean="0">
                <a:latin typeface="Myriad Pro"/>
                <a:cs typeface="Myriad Pro"/>
              </a:rPr>
              <a:t>cu</a:t>
            </a:r>
            <a:r>
              <a:rPr sz="1350" b="1" spc="-5" dirty="0" smtClean="0">
                <a:latin typeface="Myriad Pro"/>
                <a:cs typeface="Myriad Pro"/>
              </a:rPr>
              <a:t>t</a:t>
            </a:r>
            <a:r>
              <a:rPr sz="1350" b="1" spc="5" dirty="0" smtClean="0">
                <a:latin typeface="Myriad Pro"/>
                <a:cs typeface="Myriad Pro"/>
              </a:rPr>
              <a:t>e</a:t>
            </a:r>
            <a:endParaRPr sz="1350">
              <a:latin typeface="Myriad Pro"/>
              <a:cs typeface="Myriad Pro"/>
            </a:endParaRPr>
          </a:p>
          <a:p>
            <a:pPr marL="137160" marR="393700" indent="-125095">
              <a:lnSpc>
                <a:spcPct val="103499"/>
              </a:lnSpc>
              <a:spcBef>
                <a:spcPts val="300"/>
              </a:spcBef>
              <a:buSzPct val="83333"/>
              <a:buFont typeface="Wingdings"/>
              <a:buChar char=""/>
              <a:tabLst>
                <a:tab pos="137160" algn="l"/>
              </a:tabLst>
            </a:pPr>
            <a:r>
              <a:rPr sz="900" spc="25" dirty="0" smtClean="0">
                <a:latin typeface="Myriad Pro"/>
                <a:cs typeface="Myriad Pro"/>
              </a:rPr>
              <a:t>M</a:t>
            </a:r>
            <a:r>
              <a:rPr sz="900" spc="15" dirty="0" smtClean="0">
                <a:latin typeface="Myriad Pro"/>
                <a:cs typeface="Myriad Pro"/>
              </a:rPr>
              <a:t>anageme</a:t>
            </a:r>
            <a:r>
              <a:rPr sz="900" spc="10" dirty="0" smtClean="0">
                <a:latin typeface="Myriad Pro"/>
                <a:cs typeface="Myriad Pro"/>
              </a:rPr>
              <a:t>n</a:t>
            </a:r>
            <a:r>
              <a:rPr sz="900" spc="5" dirty="0" smtClean="0">
                <a:latin typeface="Myriad Pro"/>
                <a:cs typeface="Myriad Pro"/>
              </a:rPr>
              <a:t>t </a:t>
            </a:r>
            <a:r>
              <a:rPr sz="900" spc="10" dirty="0" smtClean="0">
                <a:latin typeface="Myriad Pro"/>
                <a:cs typeface="Myriad Pro"/>
              </a:rPr>
              <a:t>of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acu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10" dirty="0" smtClean="0">
                <a:latin typeface="Myriad Pro"/>
                <a:cs typeface="Myriad Pro"/>
              </a:rPr>
              <a:t>e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10" dirty="0" smtClean="0">
                <a:latin typeface="Myriad Pro"/>
                <a:cs typeface="Myriad Pro"/>
              </a:rPr>
              <a:t>ed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y</a:t>
            </a:r>
            <a:r>
              <a:rPr sz="900" spc="10" dirty="0" smtClean="0">
                <a:latin typeface="Myriad Pro"/>
                <a:cs typeface="Myriad Pro"/>
              </a:rPr>
              <a:t>e including</a:t>
            </a:r>
            <a:r>
              <a:rPr sz="900" spc="5" dirty="0" smtClean="0">
                <a:latin typeface="Myriad Pro"/>
                <a:cs typeface="Myriad Pro"/>
              </a:rPr>
              <a:t> scleritis </a:t>
            </a:r>
            <a:r>
              <a:rPr sz="900" spc="10" dirty="0" smtClean="0">
                <a:latin typeface="Myriad Pro"/>
                <a:cs typeface="Myriad Pro"/>
              </a:rPr>
              <a:t>and</a:t>
            </a:r>
            <a:r>
              <a:rPr sz="900" spc="5" dirty="0" smtClean="0">
                <a:latin typeface="Myriad Pro"/>
                <a:cs typeface="Myriad Pro"/>
              </a:rPr>
              <a:t> iritis</a:t>
            </a:r>
            <a:endParaRPr sz="900">
              <a:latin typeface="Myriad Pro"/>
              <a:cs typeface="Myriad Pro"/>
            </a:endParaRPr>
          </a:p>
          <a:p>
            <a:pPr marL="137160" indent="-125095">
              <a:lnSpc>
                <a:spcPct val="100000"/>
              </a:lnSpc>
              <a:spcBef>
                <a:spcPts val="35"/>
              </a:spcBef>
              <a:buSzPct val="83333"/>
              <a:buFont typeface="Wingdings"/>
              <a:buChar char=""/>
              <a:tabLst>
                <a:tab pos="137160" algn="l"/>
              </a:tabLst>
            </a:pPr>
            <a:r>
              <a:rPr sz="900" spc="0" dirty="0" smtClean="0">
                <a:latin typeface="Myriad Pro"/>
                <a:cs typeface="Myriad Pro"/>
              </a:rPr>
              <a:t>Ey</a:t>
            </a:r>
            <a:r>
              <a:rPr sz="900" spc="10" dirty="0" smtClean="0">
                <a:latin typeface="Myriad Pro"/>
                <a:cs typeface="Myriad Pro"/>
              </a:rPr>
              <a:t>e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injurie</a:t>
            </a:r>
            <a:r>
              <a:rPr sz="900" spc="-5" dirty="0" smtClean="0">
                <a:latin typeface="Myriad Pro"/>
                <a:cs typeface="Myriad Pro"/>
              </a:rPr>
              <a:t>s</a:t>
            </a:r>
            <a:r>
              <a:rPr sz="900" spc="5" dirty="0" smtClean="0">
                <a:latin typeface="Myriad Pro"/>
                <a:cs typeface="Myriad Pro"/>
              </a:rPr>
              <a:t>, t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auma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and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-20" dirty="0" smtClean="0">
                <a:latin typeface="Myriad Pro"/>
                <a:cs typeface="Myriad Pro"/>
              </a:rPr>
              <a:t>F</a:t>
            </a:r>
            <a:r>
              <a:rPr sz="900" spc="10" dirty="0" smtClean="0">
                <a:latin typeface="Myriad Pro"/>
                <a:cs typeface="Myriad Pro"/>
              </a:rPr>
              <a:t>o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eig</a:t>
            </a:r>
            <a:r>
              <a:rPr sz="900" spc="15" dirty="0" smtClean="0">
                <a:latin typeface="Myriad Pro"/>
                <a:cs typeface="Myriad Pro"/>
              </a:rPr>
              <a:t>n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body</a:t>
            </a:r>
            <a:endParaRPr sz="900">
              <a:latin typeface="Myriad Pro"/>
              <a:cs typeface="Myriad Pro"/>
            </a:endParaRPr>
          </a:p>
          <a:p>
            <a:pPr marL="137160" indent="-125095">
              <a:lnSpc>
                <a:spcPct val="100000"/>
              </a:lnSpc>
              <a:spcBef>
                <a:spcPts val="35"/>
              </a:spcBef>
              <a:buSzPct val="83333"/>
              <a:buFont typeface="Wingdings"/>
              <a:buChar char=""/>
              <a:tabLst>
                <a:tab pos="137160" algn="l"/>
              </a:tabLst>
            </a:pP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10" dirty="0" smtClean="0">
                <a:latin typeface="Myriad Pro"/>
                <a:cs typeface="Myriad Pro"/>
              </a:rPr>
              <a:t>cu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10" dirty="0" smtClean="0">
                <a:latin typeface="Myriad Pro"/>
                <a:cs typeface="Myriad Pro"/>
              </a:rPr>
              <a:t>e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glau</a:t>
            </a:r>
            <a:r>
              <a:rPr sz="900" spc="0" dirty="0" smtClean="0">
                <a:latin typeface="Myriad Pro"/>
                <a:cs typeface="Myriad Pro"/>
              </a:rPr>
              <a:t>c</a:t>
            </a:r>
            <a:r>
              <a:rPr sz="900" spc="15" dirty="0" smtClean="0">
                <a:latin typeface="Myriad Pro"/>
                <a:cs typeface="Myriad Pro"/>
              </a:rPr>
              <a:t>oma</a:t>
            </a:r>
            <a:endParaRPr sz="900">
              <a:latin typeface="Myriad Pro"/>
              <a:cs typeface="Myriad Pro"/>
            </a:endParaRPr>
          </a:p>
          <a:p>
            <a:pPr marL="137160" indent="-125095">
              <a:lnSpc>
                <a:spcPct val="100000"/>
              </a:lnSpc>
              <a:spcBef>
                <a:spcPts val="35"/>
              </a:spcBef>
              <a:buSzPct val="83333"/>
              <a:buFont typeface="Wingdings"/>
              <a:buChar char=""/>
              <a:tabLst>
                <a:tab pos="137160" algn="l"/>
              </a:tabLst>
            </a:pPr>
            <a:r>
              <a:rPr sz="900" spc="0" dirty="0" smtClean="0">
                <a:latin typeface="Myriad Pro"/>
                <a:cs typeface="Myriad Pro"/>
              </a:rPr>
              <a:t>Ey</a:t>
            </a:r>
            <a:r>
              <a:rPr sz="900" spc="10" dirty="0" smtClean="0">
                <a:latin typeface="Myriad Pro"/>
                <a:cs typeface="Myriad Pro"/>
              </a:rPr>
              <a:t>e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in</a:t>
            </a:r>
            <a:r>
              <a:rPr sz="900" spc="-10" dirty="0" smtClean="0">
                <a:latin typeface="Myriad Pro"/>
                <a:cs typeface="Myriad Pro"/>
              </a:rPr>
              <a:t>f</a:t>
            </a:r>
            <a:r>
              <a:rPr sz="900" spc="10" dirty="0" smtClean="0">
                <a:latin typeface="Myriad Pro"/>
                <a:cs typeface="Myriad Pro"/>
              </a:rPr>
              <a:t>e</a:t>
            </a:r>
            <a:r>
              <a:rPr sz="900" spc="20" dirty="0" smtClean="0">
                <a:latin typeface="Myriad Pro"/>
                <a:cs typeface="Myriad Pro"/>
              </a:rPr>
              <a:t>c</a:t>
            </a:r>
            <a:r>
              <a:rPr sz="900" spc="10" dirty="0" smtClean="0">
                <a:latin typeface="Myriad Pro"/>
                <a:cs typeface="Myriad Pro"/>
              </a:rPr>
              <a:t>tions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3" name="object 23"/>
          <p:cNvSpPr txBox="1"/>
          <p:nvPr/>
        </p:nvSpPr>
        <p:spPr>
          <a:xfrm>
            <a:off x="7966396" y="3408553"/>
            <a:ext cx="1771650" cy="1110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110" dirty="0" smtClean="0">
                <a:latin typeface="Myriad Pro"/>
                <a:cs typeface="Myriad Pro"/>
              </a:rPr>
              <a:t>T</a:t>
            </a:r>
            <a:r>
              <a:rPr sz="1350" b="1" spc="5" dirty="0" smtClean="0">
                <a:latin typeface="Myriad Pro"/>
                <a:cs typeface="Myriad Pro"/>
              </a:rPr>
              <a:t>echni</a:t>
            </a:r>
            <a:r>
              <a:rPr sz="1350" b="1" spc="10" dirty="0" smtClean="0">
                <a:latin typeface="Myriad Pro"/>
                <a:cs typeface="Myriad Pro"/>
              </a:rPr>
              <a:t>c</a:t>
            </a:r>
            <a:r>
              <a:rPr sz="1350" b="1" spc="5" dirty="0" smtClean="0">
                <a:latin typeface="Myriad Pro"/>
                <a:cs typeface="Myriad Pro"/>
              </a:rPr>
              <a:t>al </a:t>
            </a:r>
            <a:r>
              <a:rPr sz="1350" b="1" spc="-5" dirty="0" smtClean="0">
                <a:latin typeface="Myriad Pro"/>
                <a:cs typeface="Myriad Pro"/>
              </a:rPr>
              <a:t>S</a:t>
            </a:r>
            <a:r>
              <a:rPr sz="1350" b="1" spc="15" dirty="0" smtClean="0">
                <a:latin typeface="Myriad Pro"/>
                <a:cs typeface="Myriad Pro"/>
              </a:rPr>
              <a:t>k</a:t>
            </a:r>
            <a:r>
              <a:rPr sz="1350" b="1" spc="0" dirty="0" smtClean="0">
                <a:latin typeface="Myriad Pro"/>
                <a:cs typeface="Myriad Pro"/>
              </a:rPr>
              <a:t>ills</a:t>
            </a:r>
            <a:endParaRPr sz="1350">
              <a:latin typeface="Myriad Pro"/>
              <a:cs typeface="Myriad Pro"/>
            </a:endParaRPr>
          </a:p>
          <a:p>
            <a:pPr marL="124460" indent="-112395">
              <a:lnSpc>
                <a:spcPct val="100000"/>
              </a:lnSpc>
              <a:spcBef>
                <a:spcPts val="340"/>
              </a:spcBef>
              <a:buSzPct val="83333"/>
              <a:buFont typeface="Wingdings"/>
              <a:buChar char=""/>
              <a:tabLst>
                <a:tab pos="137160" algn="l"/>
              </a:tabLst>
            </a:pPr>
            <a:r>
              <a:rPr sz="900" spc="5" dirty="0" smtClean="0">
                <a:latin typeface="Myriad Pro"/>
                <a:cs typeface="Myriad Pro"/>
              </a:rPr>
              <a:t>U</a:t>
            </a:r>
            <a:r>
              <a:rPr sz="900" spc="10" dirty="0" smtClean="0">
                <a:latin typeface="Myriad Pro"/>
                <a:cs typeface="Myriad Pro"/>
              </a:rPr>
              <a:t>se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of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opthalmos</a:t>
            </a:r>
            <a:r>
              <a:rPr sz="900" spc="0" dirty="0" smtClean="0">
                <a:latin typeface="Myriad Pro"/>
                <a:cs typeface="Myriad Pro"/>
              </a:rPr>
              <a:t>c</a:t>
            </a:r>
            <a:r>
              <a:rPr sz="900" spc="10" dirty="0" smtClean="0">
                <a:latin typeface="Myriad Pro"/>
                <a:cs typeface="Myriad Pro"/>
              </a:rPr>
              <a:t>ope</a:t>
            </a:r>
            <a:endParaRPr sz="900">
              <a:latin typeface="Myriad Pro"/>
              <a:cs typeface="Myriad Pro"/>
            </a:endParaRPr>
          </a:p>
          <a:p>
            <a:pPr marL="132715" indent="-120650">
              <a:lnSpc>
                <a:spcPct val="100000"/>
              </a:lnSpc>
              <a:spcBef>
                <a:spcPts val="35"/>
              </a:spcBef>
              <a:buSzPct val="83333"/>
              <a:buFont typeface="Wingdings"/>
              <a:buChar char=""/>
              <a:tabLst>
                <a:tab pos="132715" algn="l"/>
              </a:tabLst>
            </a:pPr>
            <a:r>
              <a:rPr sz="900" spc="0" dirty="0" smtClean="0">
                <a:latin typeface="Myriad Pro"/>
                <a:cs typeface="Myriad Pro"/>
              </a:rPr>
              <a:t>V</a:t>
            </a:r>
            <a:r>
              <a:rPr sz="900" spc="10" dirty="0" smtClean="0">
                <a:latin typeface="Myriad Pro"/>
                <a:cs typeface="Myriad Pro"/>
              </a:rPr>
              <a:t>isual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acuity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measu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eme</a:t>
            </a:r>
            <a:r>
              <a:rPr sz="900" spc="10" dirty="0" smtClean="0">
                <a:latin typeface="Myriad Pro"/>
                <a:cs typeface="Myriad Pro"/>
              </a:rPr>
              <a:t>n</a:t>
            </a:r>
            <a:r>
              <a:rPr sz="900" spc="5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32715" indent="-120650">
              <a:lnSpc>
                <a:spcPct val="100000"/>
              </a:lnSpc>
              <a:spcBef>
                <a:spcPts val="35"/>
              </a:spcBef>
              <a:buSzPct val="83333"/>
              <a:buFont typeface="Wingdings"/>
              <a:buChar char=""/>
              <a:tabLst>
                <a:tab pos="132715" algn="l"/>
              </a:tabLst>
            </a:pPr>
            <a:r>
              <a:rPr sz="900" spc="0" dirty="0" smtClean="0">
                <a:latin typeface="Myriad Pro"/>
                <a:cs typeface="Myriad Pro"/>
              </a:rPr>
              <a:t>V</a:t>
            </a:r>
            <a:r>
              <a:rPr sz="900" spc="10" dirty="0" smtClean="0">
                <a:latin typeface="Myriad Pro"/>
                <a:cs typeface="Myriad Pro"/>
              </a:rPr>
              <a:t>isual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fields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manageme</a:t>
            </a:r>
            <a:r>
              <a:rPr sz="900" spc="10" dirty="0" smtClean="0">
                <a:latin typeface="Myriad Pro"/>
                <a:cs typeface="Myriad Pro"/>
              </a:rPr>
              <a:t>n</a:t>
            </a:r>
            <a:r>
              <a:rPr sz="900" spc="5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24460" marR="132080" indent="-112395">
              <a:lnSpc>
                <a:spcPct val="103499"/>
              </a:lnSpc>
              <a:buSzPct val="83333"/>
              <a:buFont typeface="Wingdings"/>
              <a:buChar char=""/>
              <a:tabLst>
                <a:tab pos="137160" algn="l"/>
              </a:tabLst>
            </a:pPr>
            <a:r>
              <a:rPr sz="900" spc="0" dirty="0" smtClean="0">
                <a:latin typeface="Myriad Pro"/>
                <a:cs typeface="Myriad Pro"/>
              </a:rPr>
              <a:t>Ey</a:t>
            </a:r>
            <a:r>
              <a:rPr sz="900" spc="10" dirty="0" smtClean="0">
                <a:latin typeface="Myriad Pro"/>
                <a:cs typeface="Myriad Pro"/>
              </a:rPr>
              <a:t>elid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v</a:t>
            </a:r>
            <a:r>
              <a:rPr sz="900" spc="10" dirty="0" smtClean="0">
                <a:latin typeface="Myriad Pro"/>
                <a:cs typeface="Myriad Pro"/>
              </a:rPr>
              <a:t>ersion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and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em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5" dirty="0" smtClean="0">
                <a:latin typeface="Myriad Pro"/>
                <a:cs typeface="Myriad Pro"/>
              </a:rPr>
              <a:t>val </a:t>
            </a:r>
            <a:r>
              <a:rPr sz="900" spc="10" dirty="0" smtClean="0">
                <a:latin typeface="Myriad Pro"/>
                <a:cs typeface="Myriad Pro"/>
              </a:rPr>
              <a:t>of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-10" dirty="0" smtClean="0">
                <a:latin typeface="Myriad Pro"/>
                <a:cs typeface="Myriad Pro"/>
              </a:rPr>
              <a:t>f</a:t>
            </a:r>
            <a:r>
              <a:rPr sz="900" spc="10" dirty="0" smtClean="0">
                <a:latin typeface="Myriad Pro"/>
                <a:cs typeface="Myriad Pro"/>
              </a:rPr>
              <a:t>o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eig</a:t>
            </a:r>
            <a:r>
              <a:rPr sz="900" spc="15" dirty="0" smtClean="0">
                <a:latin typeface="Myriad Pro"/>
                <a:cs typeface="Myriad Pro"/>
              </a:rPr>
              <a:t>n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bod</a:t>
            </a:r>
            <a:r>
              <a:rPr sz="900" spc="-30" dirty="0" smtClean="0">
                <a:latin typeface="Myriad Pro"/>
                <a:cs typeface="Myriad Pro"/>
              </a:rPr>
              <a:t>y</a:t>
            </a:r>
            <a:r>
              <a:rPr sz="900" spc="5" dirty="0" smtClean="0">
                <a:latin typeface="Myriad Pro"/>
                <a:cs typeface="Myriad Pro"/>
              </a:rPr>
              <a:t>.</a:t>
            </a:r>
            <a:endParaRPr sz="900">
              <a:latin typeface="Myriad Pro"/>
              <a:cs typeface="Myriad Pro"/>
            </a:endParaRPr>
          </a:p>
          <a:p>
            <a:pPr marL="137160" indent="-125095">
              <a:lnSpc>
                <a:spcPct val="100000"/>
              </a:lnSpc>
              <a:spcBef>
                <a:spcPts val="35"/>
              </a:spcBef>
              <a:buSzPct val="83333"/>
              <a:buFont typeface="Wingdings"/>
              <a:buChar char=""/>
              <a:tabLst>
                <a:tab pos="137160" algn="l"/>
              </a:tabLst>
            </a:pPr>
            <a:r>
              <a:rPr sz="900" spc="10" dirty="0" smtClean="0">
                <a:latin typeface="Myriad Pro"/>
                <a:cs typeface="Myriad Pro"/>
              </a:rPr>
              <a:t>Applic</a:t>
            </a:r>
            <a:r>
              <a:rPr sz="900" spc="5" dirty="0" smtClean="0">
                <a:latin typeface="Myriad Pro"/>
                <a:cs typeface="Myriad Pro"/>
              </a:rPr>
              <a:t>a</a:t>
            </a:r>
            <a:r>
              <a:rPr sz="900" spc="10" dirty="0" smtClean="0">
                <a:latin typeface="Myriad Pro"/>
                <a:cs typeface="Myriad Pro"/>
              </a:rPr>
              <a:t>tion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of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10" dirty="0" smtClean="0">
                <a:latin typeface="Myriad Pro"/>
                <a:cs typeface="Myriad Pro"/>
              </a:rPr>
              <a:t>opical</a:t>
            </a:r>
            <a:r>
              <a:rPr sz="900" spc="5" dirty="0" smtClean="0">
                <a:latin typeface="Myriad Pro"/>
                <a:cs typeface="Myriad Pro"/>
              </a:rPr>
              <a:t> t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10" dirty="0" smtClean="0">
                <a:latin typeface="Myriad Pro"/>
                <a:cs typeface="Myriad Pro"/>
              </a:rPr>
              <a:t>e</a:t>
            </a:r>
            <a:r>
              <a:rPr sz="900" spc="5" dirty="0" smtClean="0">
                <a:latin typeface="Myriad Pro"/>
                <a:cs typeface="Myriad Pro"/>
              </a:rPr>
              <a:t>a</a:t>
            </a:r>
            <a:r>
              <a:rPr sz="900" spc="15" dirty="0" smtClean="0">
                <a:latin typeface="Myriad Pro"/>
                <a:cs typeface="Myriad Pro"/>
              </a:rPr>
              <a:t>tme</a:t>
            </a:r>
            <a:r>
              <a:rPr sz="900" spc="10" dirty="0" smtClean="0">
                <a:latin typeface="Myriad Pro"/>
                <a:cs typeface="Myriad Pro"/>
              </a:rPr>
              <a:t>n</a:t>
            </a:r>
            <a:r>
              <a:rPr sz="900" spc="5" dirty="0" smtClean="0">
                <a:latin typeface="Myriad Pro"/>
                <a:cs typeface="Myriad Pro"/>
              </a:rPr>
              <a:t>ts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4" name="object 24"/>
          <p:cNvSpPr txBox="1"/>
          <p:nvPr/>
        </p:nvSpPr>
        <p:spPr>
          <a:xfrm>
            <a:off x="1290304" y="1671942"/>
            <a:ext cx="1960245" cy="1133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40970">
              <a:lnSpc>
                <a:spcPts val="1470"/>
              </a:lnSpc>
            </a:pPr>
            <a:r>
              <a:rPr sz="1350" b="1" spc="5" dirty="0" smtClean="0">
                <a:latin typeface="Myriad Pro"/>
                <a:cs typeface="Myriad Pro"/>
              </a:rPr>
              <a:t>Multiple c</a:t>
            </a:r>
            <a:r>
              <a:rPr sz="1350" b="1" spc="-10" dirty="0" smtClean="0">
                <a:latin typeface="Myriad Pro"/>
                <a:cs typeface="Myriad Pro"/>
              </a:rPr>
              <a:t>r</a:t>
            </a:r>
            <a:r>
              <a:rPr sz="1350" b="1" spc="5" dirty="0" smtClean="0">
                <a:latin typeface="Myriad Pro"/>
                <a:cs typeface="Myriad Pro"/>
              </a:rPr>
              <a:t>oss </a:t>
            </a:r>
            <a:r>
              <a:rPr sz="1350" b="1" spc="-10" dirty="0" smtClean="0">
                <a:latin typeface="Myriad Pro"/>
                <a:cs typeface="Myriad Pro"/>
              </a:rPr>
              <a:t>o</a:t>
            </a:r>
            <a:r>
              <a:rPr sz="1350" b="1" spc="-20" dirty="0" smtClean="0">
                <a:latin typeface="Myriad Pro"/>
                <a:cs typeface="Myriad Pro"/>
              </a:rPr>
              <a:t>v</a:t>
            </a:r>
            <a:r>
              <a:rPr sz="1350" b="1" spc="5" dirty="0" smtClean="0">
                <a:latin typeface="Myriad Pro"/>
                <a:cs typeface="Myriad Pro"/>
              </a:rPr>
              <a:t>er specialty oppo</a:t>
            </a:r>
            <a:r>
              <a:rPr sz="1350" b="1" spc="30" dirty="0" smtClean="0">
                <a:latin typeface="Myriad Pro"/>
                <a:cs typeface="Myriad Pro"/>
              </a:rPr>
              <a:t>r</a:t>
            </a:r>
            <a:r>
              <a:rPr sz="1350" b="1" spc="5" dirty="0" smtClean="0">
                <a:latin typeface="Myriad Pro"/>
                <a:cs typeface="Myriad Pro"/>
              </a:rPr>
              <a:t>tunities</a:t>
            </a:r>
            <a:endParaRPr sz="1350">
              <a:latin typeface="Myriad Pro"/>
              <a:cs typeface="Myriad Pro"/>
            </a:endParaRPr>
          </a:p>
          <a:p>
            <a:pPr marL="124460" marR="12700" indent="-112395">
              <a:lnSpc>
                <a:spcPct val="103499"/>
              </a:lnSpc>
              <a:spcBef>
                <a:spcPts val="280"/>
              </a:spcBef>
              <a:buSzPct val="83333"/>
              <a:buFont typeface="Wingdings"/>
              <a:buChar char=""/>
              <a:tabLst>
                <a:tab pos="124460" algn="l"/>
              </a:tabLst>
            </a:pPr>
            <a:r>
              <a:rPr sz="900" spc="-15" dirty="0" smtClean="0">
                <a:latin typeface="Myriad Pro"/>
                <a:cs typeface="Myriad Pro"/>
              </a:rPr>
              <a:t>P</a:t>
            </a:r>
            <a:r>
              <a:rPr sz="900" spc="10" dirty="0" smtClean="0">
                <a:latin typeface="Myriad Pro"/>
                <a:cs typeface="Myriad Pro"/>
              </a:rPr>
              <a:t>aedi</a:t>
            </a:r>
            <a:r>
              <a:rPr sz="900" spc="5" dirty="0" smtClean="0">
                <a:latin typeface="Myriad Pro"/>
                <a:cs typeface="Myriad Pro"/>
              </a:rPr>
              <a:t>atric </a:t>
            </a:r>
            <a:r>
              <a:rPr sz="900" spc="10" dirty="0" smtClean="0">
                <a:latin typeface="Myriad Pro"/>
                <a:cs typeface="Myriad Pro"/>
              </a:rPr>
              <a:t>assessmen</a:t>
            </a:r>
            <a:r>
              <a:rPr sz="900" spc="5" dirty="0" smtClean="0">
                <a:latin typeface="Myriad Pro"/>
                <a:cs typeface="Myriad Pro"/>
              </a:rPr>
              <a:t>t </a:t>
            </a:r>
            <a:r>
              <a:rPr sz="900" spc="10" dirty="0" smtClean="0">
                <a:latin typeface="Myriad Pro"/>
                <a:cs typeface="Myriad Pro"/>
              </a:rPr>
              <a:t>of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hearing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and</a:t>
            </a:r>
            <a:r>
              <a:rPr sz="900" spc="5" dirty="0" smtClean="0">
                <a:latin typeface="Myriad Pro"/>
                <a:cs typeface="Myriad Pro"/>
              </a:rPr>
              <a:t> t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10" dirty="0" smtClean="0">
                <a:latin typeface="Myriad Pro"/>
                <a:cs typeface="Myriad Pro"/>
              </a:rPr>
              <a:t>e</a:t>
            </a:r>
            <a:r>
              <a:rPr sz="900" spc="5" dirty="0" smtClean="0">
                <a:latin typeface="Myriad Pro"/>
                <a:cs typeface="Myriad Pro"/>
              </a:rPr>
              <a:t>a</a:t>
            </a:r>
            <a:r>
              <a:rPr sz="900" spc="15" dirty="0" smtClean="0">
                <a:latin typeface="Myriad Pro"/>
                <a:cs typeface="Myriad Pro"/>
              </a:rPr>
              <a:t>tme</a:t>
            </a:r>
            <a:r>
              <a:rPr sz="900" spc="10" dirty="0" smtClean="0">
                <a:latin typeface="Myriad Pro"/>
                <a:cs typeface="Myriad Pro"/>
              </a:rPr>
              <a:t>n</a:t>
            </a:r>
            <a:r>
              <a:rPr sz="900" spc="5" dirty="0" smtClean="0">
                <a:latin typeface="Myriad Pro"/>
                <a:cs typeface="Myriad Pro"/>
              </a:rPr>
              <a:t>t </a:t>
            </a:r>
            <a:r>
              <a:rPr sz="900" spc="10" dirty="0" smtClean="0">
                <a:latin typeface="Myriad Pro"/>
                <a:cs typeface="Myriad Pro"/>
              </a:rPr>
              <a:t>of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squin</a:t>
            </a:r>
            <a:r>
              <a:rPr sz="900" spc="5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24460" marR="45720" indent="-112395">
              <a:lnSpc>
                <a:spcPct val="103499"/>
              </a:lnSpc>
              <a:buSzPct val="83333"/>
              <a:buFont typeface="Wingdings"/>
              <a:buChar char=""/>
              <a:tabLst>
                <a:tab pos="124460" algn="l"/>
              </a:tabLst>
            </a:pPr>
            <a:r>
              <a:rPr sz="900" spc="15" dirty="0" smtClean="0">
                <a:latin typeface="Myriad Pro"/>
                <a:cs typeface="Myriad Pro"/>
              </a:rPr>
              <a:t>A&amp;E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manageme</a:t>
            </a:r>
            <a:r>
              <a:rPr sz="900" spc="10" dirty="0" smtClean="0">
                <a:latin typeface="Myriad Pro"/>
                <a:cs typeface="Myriad Pro"/>
              </a:rPr>
              <a:t>n</a:t>
            </a:r>
            <a:r>
              <a:rPr sz="900" spc="5" dirty="0" smtClean="0">
                <a:latin typeface="Myriad Pro"/>
                <a:cs typeface="Myriad Pro"/>
              </a:rPr>
              <a:t>t </a:t>
            </a:r>
            <a:r>
              <a:rPr sz="900" spc="-5" dirty="0" smtClean="0">
                <a:latin typeface="Myriad Pro"/>
                <a:cs typeface="Myriad Pro"/>
              </a:rPr>
              <a:t>e</a:t>
            </a:r>
            <a:r>
              <a:rPr sz="900" spc="5" dirty="0" smtClean="0">
                <a:latin typeface="Myriad Pro"/>
                <a:cs typeface="Myriad Pro"/>
              </a:rPr>
              <a:t>.</a:t>
            </a:r>
            <a:r>
              <a:rPr sz="900" spc="0" dirty="0" smtClean="0">
                <a:latin typeface="Myriad Pro"/>
                <a:cs typeface="Myriad Pro"/>
              </a:rPr>
              <a:t>g</a:t>
            </a:r>
            <a:r>
              <a:rPr sz="900" spc="5" dirty="0" smtClean="0">
                <a:latin typeface="Myriad Pro"/>
                <a:cs typeface="Myriad Pro"/>
              </a:rPr>
              <a:t>. </a:t>
            </a:r>
            <a:r>
              <a:rPr sz="900" spc="-20" dirty="0" smtClean="0">
                <a:latin typeface="Myriad Pro"/>
                <a:cs typeface="Myriad Pro"/>
              </a:rPr>
              <a:t>F</a:t>
            </a:r>
            <a:r>
              <a:rPr sz="900" spc="10" dirty="0" smtClean="0">
                <a:latin typeface="Myriad Pro"/>
                <a:cs typeface="Myriad Pro"/>
              </a:rPr>
              <a:t>o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eig</a:t>
            </a:r>
            <a:r>
              <a:rPr sz="900" spc="15" dirty="0" smtClean="0">
                <a:latin typeface="Myriad Pro"/>
                <a:cs typeface="Myriad Pro"/>
              </a:rPr>
              <a:t>n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bod</a:t>
            </a:r>
            <a:r>
              <a:rPr sz="900" spc="-30" dirty="0" smtClean="0">
                <a:latin typeface="Myriad Pro"/>
                <a:cs typeface="Myriad Pro"/>
              </a:rPr>
              <a:t>y</a:t>
            </a:r>
            <a:r>
              <a:rPr sz="900" spc="5" dirty="0" smtClean="0">
                <a:latin typeface="Myriad Pro"/>
                <a:cs typeface="Myriad Pro"/>
              </a:rPr>
              <a:t>, a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10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y</a:t>
            </a:r>
            <a:r>
              <a:rPr sz="900" spc="10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  <a:p>
            <a:pPr marL="124460" indent="-112395">
              <a:lnSpc>
                <a:spcPct val="100000"/>
              </a:lnSpc>
              <a:spcBef>
                <a:spcPts val="35"/>
              </a:spcBef>
              <a:buSzPct val="83333"/>
              <a:buFont typeface="Wingdings"/>
              <a:buChar char=""/>
              <a:tabLst>
                <a:tab pos="124460" algn="l"/>
              </a:tabLst>
            </a:pPr>
            <a:r>
              <a:rPr sz="900" spc="10" dirty="0" smtClean="0">
                <a:latin typeface="Myriad Pro"/>
                <a:cs typeface="Myriad Pro"/>
              </a:rPr>
              <a:t>Diabetic</a:t>
            </a:r>
            <a:r>
              <a:rPr sz="900" spc="5" dirty="0" smtClean="0">
                <a:latin typeface="Myriad Pro"/>
                <a:cs typeface="Myriad Pro"/>
              </a:rPr>
              <a:t> clinics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5" name="object 25"/>
          <p:cNvSpPr txBox="1"/>
          <p:nvPr/>
        </p:nvSpPr>
        <p:spPr>
          <a:xfrm>
            <a:off x="7293822" y="1741295"/>
            <a:ext cx="1788160" cy="9690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0" dirty="0" smtClean="0">
                <a:latin typeface="Myriad Pro"/>
                <a:cs typeface="Myriad Pro"/>
              </a:rPr>
              <a:t>C</a:t>
            </a:r>
            <a:r>
              <a:rPr sz="1350" b="1" spc="5" dirty="0" smtClean="0">
                <a:latin typeface="Myriad Pro"/>
                <a:cs typeface="Myriad Pro"/>
              </a:rPr>
              <a:t>h</a:t>
            </a:r>
            <a:r>
              <a:rPr sz="1350" b="1" spc="-10" dirty="0" smtClean="0">
                <a:latin typeface="Myriad Pro"/>
                <a:cs typeface="Myriad Pro"/>
              </a:rPr>
              <a:t>r</a:t>
            </a:r>
            <a:r>
              <a:rPr sz="1350" b="1" spc="5" dirty="0" smtClean="0">
                <a:latin typeface="Myriad Pro"/>
                <a:cs typeface="Myriad Pro"/>
              </a:rPr>
              <a:t>onic</a:t>
            </a:r>
            <a:endParaRPr sz="1350">
              <a:latin typeface="Myriad Pro"/>
              <a:cs typeface="Myriad Pro"/>
            </a:endParaRPr>
          </a:p>
          <a:p>
            <a:pPr marL="124460" indent="-112395">
              <a:lnSpc>
                <a:spcPct val="100000"/>
              </a:lnSpc>
              <a:spcBef>
                <a:spcPts val="340"/>
              </a:spcBef>
              <a:buSzPct val="83333"/>
              <a:buFont typeface="Wingdings"/>
              <a:buChar char=""/>
              <a:tabLst>
                <a:tab pos="137160" algn="l"/>
              </a:tabLst>
            </a:pPr>
            <a:r>
              <a:rPr sz="900" spc="10" dirty="0" smtClean="0">
                <a:latin typeface="Myriad Pro"/>
                <a:cs typeface="Myriad Pro"/>
              </a:rPr>
              <a:t>Ref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10" dirty="0" smtClean="0">
                <a:latin typeface="Myriad Pro"/>
                <a:cs typeface="Myriad Pro"/>
              </a:rPr>
              <a:t>a</a:t>
            </a:r>
            <a:r>
              <a:rPr sz="900" spc="20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ti</a:t>
            </a:r>
            <a:r>
              <a:rPr sz="900" spc="0" dirty="0" smtClean="0">
                <a:latin typeface="Myriad Pro"/>
                <a:cs typeface="Myriad Pro"/>
              </a:rPr>
              <a:t>v</a:t>
            </a:r>
            <a:r>
              <a:rPr sz="900" spc="10" dirty="0" smtClean="0">
                <a:latin typeface="Myriad Pro"/>
                <a:cs typeface="Myriad Pro"/>
              </a:rPr>
              <a:t>e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diso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10" dirty="0" smtClean="0">
                <a:latin typeface="Myriad Pro"/>
                <a:cs typeface="Myriad Pro"/>
              </a:rPr>
              <a:t>ders</a:t>
            </a:r>
            <a:r>
              <a:rPr sz="900" spc="5" dirty="0" smtClean="0">
                <a:latin typeface="Myriad Pro"/>
                <a:cs typeface="Myriad Pro"/>
              </a:rPr>
              <a:t> incl </a:t>
            </a:r>
            <a:r>
              <a:rPr sz="900" spc="10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a</a:t>
            </a:r>
            <a:r>
              <a:rPr sz="900" spc="10" dirty="0" smtClean="0">
                <a:latin typeface="Myriad Pro"/>
                <a:cs typeface="Myriad Pro"/>
              </a:rPr>
              <a:t>ta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10" dirty="0" smtClean="0">
                <a:latin typeface="Myriad Pro"/>
                <a:cs typeface="Myriad Pro"/>
              </a:rPr>
              <a:t>a</a:t>
            </a:r>
            <a:r>
              <a:rPr sz="900" spc="20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37160" indent="-125095">
              <a:lnSpc>
                <a:spcPct val="100000"/>
              </a:lnSpc>
              <a:spcBef>
                <a:spcPts val="35"/>
              </a:spcBef>
              <a:buSzPct val="83333"/>
              <a:buFont typeface="Wingdings"/>
              <a:buChar char=""/>
              <a:tabLst>
                <a:tab pos="137160" algn="l"/>
              </a:tabLst>
            </a:pPr>
            <a:r>
              <a:rPr sz="900" spc="10" dirty="0" smtClean="0">
                <a:latin typeface="Myriad Pro"/>
                <a:cs typeface="Myriad Pro"/>
              </a:rPr>
              <a:t>Glau</a:t>
            </a:r>
            <a:r>
              <a:rPr sz="900" spc="0" dirty="0" smtClean="0">
                <a:latin typeface="Myriad Pro"/>
                <a:cs typeface="Myriad Pro"/>
              </a:rPr>
              <a:t>c</a:t>
            </a:r>
            <a:r>
              <a:rPr sz="900" spc="15" dirty="0" smtClean="0">
                <a:latin typeface="Myriad Pro"/>
                <a:cs typeface="Myriad Pro"/>
              </a:rPr>
              <a:t>oma</a:t>
            </a:r>
            <a:endParaRPr sz="900">
              <a:latin typeface="Myriad Pro"/>
              <a:cs typeface="Myriad Pro"/>
            </a:endParaRPr>
          </a:p>
          <a:p>
            <a:pPr marL="137160" indent="-125095">
              <a:lnSpc>
                <a:spcPct val="100000"/>
              </a:lnSpc>
              <a:spcBef>
                <a:spcPts val="35"/>
              </a:spcBef>
              <a:buSzPct val="83333"/>
              <a:buFont typeface="Wingdings"/>
              <a:buChar char=""/>
              <a:tabLst>
                <a:tab pos="137160" algn="l"/>
              </a:tabLst>
            </a:pPr>
            <a:r>
              <a:rPr sz="900" spc="-15" dirty="0" smtClean="0">
                <a:latin typeface="Myriad Pro"/>
                <a:cs typeface="Myriad Pro"/>
              </a:rPr>
              <a:t>P</a:t>
            </a:r>
            <a:r>
              <a:rPr sz="900" spc="10" dirty="0" smtClean="0">
                <a:latin typeface="Myriad Pro"/>
                <a:cs typeface="Myriad Pro"/>
              </a:rPr>
              <a:t>a</a:t>
            </a:r>
            <a:r>
              <a:rPr sz="900" spc="2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tial </a:t>
            </a:r>
            <a:r>
              <a:rPr sz="900" spc="10" dirty="0" smtClean="0">
                <a:latin typeface="Myriad Pro"/>
                <a:cs typeface="Myriad Pro"/>
              </a:rPr>
              <a:t>sigh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10" dirty="0" smtClean="0">
                <a:latin typeface="Myriad Pro"/>
                <a:cs typeface="Myriad Pro"/>
              </a:rPr>
              <a:t>edness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and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blindness</a:t>
            </a:r>
            <a:endParaRPr sz="900">
              <a:latin typeface="Myriad Pro"/>
              <a:cs typeface="Myriad Pro"/>
            </a:endParaRPr>
          </a:p>
          <a:p>
            <a:pPr marL="124460" marR="250190" indent="-112395">
              <a:lnSpc>
                <a:spcPct val="103499"/>
              </a:lnSpc>
              <a:buSzPct val="83333"/>
              <a:buFont typeface="Wingdings"/>
              <a:buChar char=""/>
              <a:tabLst>
                <a:tab pos="137160" algn="l"/>
              </a:tabLst>
            </a:pPr>
            <a:r>
              <a:rPr sz="900" spc="10" dirty="0" smtClean="0">
                <a:latin typeface="Myriad Pro"/>
                <a:cs typeface="Myriad Pro"/>
              </a:rPr>
              <a:t>Diplopia;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diso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10" dirty="0" smtClean="0">
                <a:latin typeface="Myriad Pro"/>
                <a:cs typeface="Myriad Pro"/>
              </a:rPr>
              <a:t>ders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of</a:t>
            </a:r>
            <a:r>
              <a:rPr sz="900" spc="5" dirty="0" smtClean="0">
                <a:latin typeface="Myriad Pro"/>
                <a:cs typeface="Myriad Pro"/>
              </a:rPr>
              <a:t> official</a:t>
            </a:r>
            <a:r>
              <a:rPr sz="900" spc="10" dirty="0" smtClean="0">
                <a:latin typeface="Myriad Pro"/>
                <a:cs typeface="Myriad Pro"/>
              </a:rPr>
              <a:t> p</a:t>
            </a:r>
            <a:r>
              <a:rPr sz="900" spc="5" dirty="0" smtClean="0">
                <a:latin typeface="Myriad Pro"/>
                <a:cs typeface="Myriad Pro"/>
              </a:rPr>
              <a:t>at</a:t>
            </a:r>
            <a:r>
              <a:rPr sz="900" spc="0" dirty="0" smtClean="0">
                <a:latin typeface="Myriad Pro"/>
                <a:cs typeface="Myriad Pro"/>
              </a:rPr>
              <a:t>h</a:t>
            </a:r>
            <a:r>
              <a:rPr sz="900" spc="10" dirty="0" smtClean="0">
                <a:latin typeface="Myriad Pro"/>
                <a:cs typeface="Myriad Pro"/>
              </a:rPr>
              <a:t>w</a:t>
            </a:r>
            <a:r>
              <a:rPr sz="900" spc="0" dirty="0" smtClean="0">
                <a:latin typeface="Myriad Pro"/>
                <a:cs typeface="Myriad Pro"/>
              </a:rPr>
              <a:t>ay</a:t>
            </a:r>
            <a:r>
              <a:rPr sz="900" spc="10" dirty="0" smtClean="0">
                <a:latin typeface="Myriad Pro"/>
                <a:cs typeface="Myriad Pro"/>
              </a:rPr>
              <a:t>s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6" name="object 26"/>
          <p:cNvSpPr txBox="1"/>
          <p:nvPr/>
        </p:nvSpPr>
        <p:spPr>
          <a:xfrm>
            <a:off x="7938172" y="5208064"/>
            <a:ext cx="1486535" cy="1110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30" dirty="0" smtClean="0">
                <a:latin typeface="Myriad Pro"/>
                <a:cs typeface="Myriad Pro"/>
              </a:rPr>
              <a:t>T</a:t>
            </a:r>
            <a:r>
              <a:rPr sz="1350" b="1" spc="5" dirty="0" smtClean="0">
                <a:latin typeface="Myriad Pro"/>
                <a:cs typeface="Myriad Pro"/>
              </a:rPr>
              <a:t>ips</a:t>
            </a:r>
            <a:endParaRPr sz="1350">
              <a:latin typeface="Myriad Pro"/>
              <a:cs typeface="Myriad Pro"/>
            </a:endParaRPr>
          </a:p>
          <a:p>
            <a:pPr marL="137160" indent="-125095">
              <a:lnSpc>
                <a:spcPct val="100000"/>
              </a:lnSpc>
              <a:spcBef>
                <a:spcPts val="340"/>
              </a:spcBef>
              <a:buSzPct val="83333"/>
              <a:buFont typeface="Wingdings"/>
              <a:buChar char=""/>
              <a:tabLst>
                <a:tab pos="137160" algn="l"/>
              </a:tabLst>
            </a:pP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10" dirty="0" smtClean="0">
                <a:latin typeface="Myriad Pro"/>
                <a:cs typeface="Myriad Pro"/>
              </a:rPr>
              <a:t>udit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inc</a:t>
            </a:r>
            <a:r>
              <a:rPr sz="900" spc="-5" dirty="0" smtClean="0">
                <a:latin typeface="Myriad Pro"/>
                <a:cs typeface="Myriad Pro"/>
              </a:rPr>
              <a:t>l</a:t>
            </a:r>
            <a:r>
              <a:rPr sz="900" spc="5" dirty="0" smtClean="0">
                <a:latin typeface="Myriad Pro"/>
                <a:cs typeface="Myriad Pro"/>
              </a:rPr>
              <a:t>. </a:t>
            </a:r>
            <a:r>
              <a:rPr sz="900" spc="10" dirty="0" smtClean="0">
                <a:latin typeface="Myriad Pro"/>
                <a:cs typeface="Myriad Pro"/>
              </a:rPr>
              <a:t>audit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a</a:t>
            </a:r>
            <a:r>
              <a:rPr sz="900" spc="15" dirty="0" smtClean="0">
                <a:latin typeface="Myriad Pro"/>
                <a:cs typeface="Myriad Pro"/>
              </a:rPr>
              <a:t>f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10" dirty="0" smtClean="0">
                <a:latin typeface="Myriad Pro"/>
                <a:cs typeface="Myriad Pro"/>
              </a:rPr>
              <a:t>ernoons</a:t>
            </a:r>
            <a:endParaRPr sz="900">
              <a:latin typeface="Myriad Pro"/>
              <a:cs typeface="Myriad Pro"/>
            </a:endParaRPr>
          </a:p>
          <a:p>
            <a:pPr marL="137160" indent="-125095">
              <a:lnSpc>
                <a:spcPct val="100000"/>
              </a:lnSpc>
              <a:spcBef>
                <a:spcPts val="35"/>
              </a:spcBef>
              <a:buSzPct val="83333"/>
              <a:buFont typeface="Wingdings"/>
              <a:buChar char=""/>
              <a:tabLst>
                <a:tab pos="137160" algn="l"/>
              </a:tabLst>
            </a:pPr>
            <a:r>
              <a:rPr sz="900" spc="5" dirty="0" smtClean="0">
                <a:latin typeface="Myriad Pro"/>
                <a:cs typeface="Myriad Pro"/>
              </a:rPr>
              <a:t>Sig</a:t>
            </a:r>
            <a:r>
              <a:rPr sz="900" spc="10" dirty="0" smtClean="0">
                <a:latin typeface="Myriad Pro"/>
                <a:cs typeface="Myriad Pro"/>
              </a:rPr>
              <a:t>nifican</a:t>
            </a:r>
            <a:r>
              <a:rPr sz="900" spc="5" dirty="0" smtClean="0">
                <a:latin typeface="Myriad Pro"/>
                <a:cs typeface="Myriad Pro"/>
              </a:rPr>
              <a:t>t </a:t>
            </a:r>
            <a:r>
              <a:rPr sz="900" spc="0" dirty="0" smtClean="0">
                <a:latin typeface="Myriad Pro"/>
                <a:cs typeface="Myriad Pro"/>
              </a:rPr>
              <a:t>Ev</a:t>
            </a:r>
            <a:r>
              <a:rPr sz="900" spc="10" dirty="0" smtClean="0">
                <a:latin typeface="Myriad Pro"/>
                <a:cs typeface="Myriad Pro"/>
              </a:rPr>
              <a:t>en</a:t>
            </a:r>
            <a:r>
              <a:rPr sz="900" spc="5" dirty="0" smtClean="0">
                <a:latin typeface="Myriad Pro"/>
                <a:cs typeface="Myriad Pro"/>
              </a:rPr>
              <a:t>t </a:t>
            </a:r>
            <a:r>
              <a:rPr sz="900" spc="10" dirty="0" smtClean="0">
                <a:latin typeface="Myriad Pro"/>
                <a:cs typeface="Myriad Pro"/>
              </a:rPr>
              <a:t>Anal</a:t>
            </a:r>
            <a:r>
              <a:rPr sz="900" spc="0" dirty="0" smtClean="0">
                <a:latin typeface="Myriad Pro"/>
                <a:cs typeface="Myriad Pro"/>
              </a:rPr>
              <a:t>y</a:t>
            </a:r>
            <a:r>
              <a:rPr sz="900" spc="5" dirty="0" smtClean="0">
                <a:latin typeface="Myriad Pro"/>
                <a:cs typeface="Myriad Pro"/>
              </a:rPr>
              <a:t>sis</a:t>
            </a:r>
            <a:endParaRPr sz="900">
              <a:latin typeface="Myriad Pro"/>
              <a:cs typeface="Myriad Pro"/>
            </a:endParaRPr>
          </a:p>
          <a:p>
            <a:pPr marL="137160" indent="-125095">
              <a:lnSpc>
                <a:spcPct val="100000"/>
              </a:lnSpc>
              <a:spcBef>
                <a:spcPts val="35"/>
              </a:spcBef>
              <a:buSzPct val="83333"/>
              <a:buFont typeface="Wingdings"/>
              <a:buChar char=""/>
              <a:tabLst>
                <a:tab pos="137160" algn="l"/>
              </a:tabLst>
            </a:pPr>
            <a:r>
              <a:rPr sz="900" spc="10" dirty="0" smtClean="0">
                <a:latin typeface="Myriad Pro"/>
                <a:cs typeface="Myriad Pro"/>
              </a:rPr>
              <a:t>Clinical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ov</a:t>
            </a:r>
            <a:r>
              <a:rPr sz="900" spc="10" dirty="0" smtClean="0">
                <a:latin typeface="Myriad Pro"/>
                <a:cs typeface="Myriad Pro"/>
              </a:rPr>
              <a:t>ernan</a:t>
            </a:r>
            <a:r>
              <a:rPr sz="900" spc="0" dirty="0" smtClean="0">
                <a:latin typeface="Myriad Pro"/>
                <a:cs typeface="Myriad Pro"/>
              </a:rPr>
              <a:t>c</a:t>
            </a:r>
            <a:r>
              <a:rPr sz="900" spc="10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  <a:p>
            <a:pPr marL="137160" indent="-125095">
              <a:lnSpc>
                <a:spcPct val="100000"/>
              </a:lnSpc>
              <a:spcBef>
                <a:spcPts val="35"/>
              </a:spcBef>
              <a:buSzPct val="83333"/>
              <a:buFont typeface="Wingdings"/>
              <a:buChar char=""/>
              <a:tabLst>
                <a:tab pos="137160" algn="l"/>
              </a:tabLst>
            </a:pPr>
            <a:r>
              <a:rPr sz="900" spc="1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isk A</a:t>
            </a:r>
            <a:r>
              <a:rPr sz="900" spc="10" dirty="0" smtClean="0">
                <a:latin typeface="Myriad Pro"/>
                <a:cs typeface="Myriad Pro"/>
              </a:rPr>
              <a:t>ssessmen</a:t>
            </a:r>
            <a:r>
              <a:rPr sz="900" spc="5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37160" indent="-125095">
              <a:lnSpc>
                <a:spcPct val="100000"/>
              </a:lnSpc>
              <a:spcBef>
                <a:spcPts val="35"/>
              </a:spcBef>
              <a:buSzPct val="83333"/>
              <a:buFont typeface="Wingdings"/>
              <a:buChar char=""/>
              <a:tabLst>
                <a:tab pos="137160" algn="l"/>
              </a:tabLst>
            </a:pPr>
            <a:r>
              <a:rPr sz="900" spc="10" dirty="0" smtClean="0">
                <a:latin typeface="Myriad Pro"/>
                <a:cs typeface="Myriad Pro"/>
              </a:rPr>
              <a:t>Dr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as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10" dirty="0" smtClean="0">
                <a:latin typeface="Myriad Pro"/>
                <a:cs typeface="Myriad Pro"/>
              </a:rPr>
              <a:t>eacher</a:t>
            </a:r>
            <a:endParaRPr sz="900">
              <a:latin typeface="Myriad Pro"/>
              <a:cs typeface="Myriad Pro"/>
            </a:endParaRPr>
          </a:p>
          <a:p>
            <a:pPr marL="137160" indent="-125095">
              <a:lnSpc>
                <a:spcPct val="100000"/>
              </a:lnSpc>
              <a:spcBef>
                <a:spcPts val="35"/>
              </a:spcBef>
              <a:buSzPct val="83333"/>
              <a:buFont typeface="Wingdings"/>
              <a:buChar char=""/>
              <a:tabLst>
                <a:tab pos="137160" algn="l"/>
              </a:tabLst>
            </a:pPr>
            <a:r>
              <a:rPr sz="900" spc="-5" dirty="0" smtClean="0">
                <a:latin typeface="Myriad Pro"/>
                <a:cs typeface="Myriad Pro"/>
              </a:rPr>
              <a:t>L</a:t>
            </a:r>
            <a:r>
              <a:rPr sz="900" spc="10" dirty="0" smtClean="0">
                <a:latin typeface="Myriad Pro"/>
                <a:cs typeface="Myriad Pro"/>
              </a:rPr>
              <a:t>eadership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7" name="object 27"/>
          <p:cNvSpPr/>
          <p:nvPr/>
        </p:nvSpPr>
        <p:spPr>
          <a:xfrm>
            <a:off x="0" y="708004"/>
            <a:ext cx="3304410" cy="457568"/>
          </a:xfrm>
          <a:custGeom>
            <a:avLst/>
            <a:gdLst/>
            <a:ahLst/>
            <a:cxnLst/>
            <a:rect l="l" t="t" r="r" b="b"/>
            <a:pathLst>
              <a:path w="3304410" h="457568">
                <a:moveTo>
                  <a:pt x="0" y="457568"/>
                </a:moveTo>
                <a:lnTo>
                  <a:pt x="3147046" y="457352"/>
                </a:lnTo>
                <a:lnTo>
                  <a:pt x="3193896" y="455841"/>
                </a:lnTo>
                <a:lnTo>
                  <a:pt x="3245145" y="448311"/>
                </a:lnTo>
                <a:lnTo>
                  <a:pt x="3284763" y="421647"/>
                </a:lnTo>
                <a:lnTo>
                  <a:pt x="3298607" y="383514"/>
                </a:lnTo>
                <a:lnTo>
                  <a:pt x="3303708" y="324978"/>
                </a:lnTo>
                <a:lnTo>
                  <a:pt x="3304410" y="272461"/>
                </a:lnTo>
                <a:lnTo>
                  <a:pt x="3304410" y="185107"/>
                </a:lnTo>
                <a:lnTo>
                  <a:pt x="3304221" y="157391"/>
                </a:lnTo>
                <a:lnTo>
                  <a:pt x="3302709" y="110540"/>
                </a:lnTo>
                <a:lnTo>
                  <a:pt x="3295180" y="59291"/>
                </a:lnTo>
                <a:lnTo>
                  <a:pt x="3268516" y="19673"/>
                </a:lnTo>
                <a:lnTo>
                  <a:pt x="3230383" y="5829"/>
                </a:lnTo>
                <a:lnTo>
                  <a:pt x="3171847" y="728"/>
                </a:lnTo>
                <a:lnTo>
                  <a:pt x="0" y="0"/>
                </a:lnTo>
                <a:lnTo>
                  <a:pt x="0" y="457568"/>
                </a:lnTo>
              </a:path>
            </a:pathLst>
          </a:custGeom>
          <a:solidFill>
            <a:srgbClr val="C7E1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28"/>
          <p:cNvSpPr txBox="1"/>
          <p:nvPr/>
        </p:nvSpPr>
        <p:spPr>
          <a:xfrm>
            <a:off x="350136" y="734941"/>
            <a:ext cx="2766695" cy="366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300" spc="-80" dirty="0" smtClean="0">
                <a:solidFill>
                  <a:srgbClr val="002F62"/>
                </a:solidFill>
                <a:latin typeface="Myriad Pro"/>
                <a:cs typeface="Myriad Pro"/>
              </a:rPr>
              <a:t>L</a:t>
            </a:r>
            <a:r>
              <a:rPr sz="23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ea</a:t>
            </a:r>
            <a:r>
              <a:rPr sz="2300" spc="-40" dirty="0" smtClean="0">
                <a:solidFill>
                  <a:srgbClr val="002F62"/>
                </a:solidFill>
                <a:latin typeface="Myriad Pro"/>
                <a:cs typeface="Myriad Pro"/>
              </a:rPr>
              <a:t>r</a:t>
            </a:r>
            <a:r>
              <a:rPr sz="23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nin</a:t>
            </a:r>
            <a:r>
              <a:rPr sz="2300" spc="0" dirty="0" smtClean="0">
                <a:solidFill>
                  <a:srgbClr val="002F62"/>
                </a:solidFill>
                <a:latin typeface="Myriad Pro"/>
                <a:cs typeface="Myriad Pro"/>
              </a:rPr>
              <a:t>g</a:t>
            </a:r>
            <a:r>
              <a:rPr sz="2300" spc="-90" dirty="0" smtClean="0">
                <a:solidFill>
                  <a:srgbClr val="002F62"/>
                </a:solidFill>
                <a:latin typeface="Myriad Pro"/>
                <a:cs typeface="Myriad Pro"/>
              </a:rPr>
              <a:t> </a:t>
            </a:r>
            <a:r>
              <a:rPr sz="23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Oppo</a:t>
            </a:r>
            <a:r>
              <a:rPr sz="2300" spc="5" dirty="0" smtClean="0">
                <a:solidFill>
                  <a:srgbClr val="002F62"/>
                </a:solidFill>
                <a:latin typeface="Myriad Pro"/>
                <a:cs typeface="Myriad Pro"/>
              </a:rPr>
              <a:t>r</a:t>
            </a:r>
            <a:r>
              <a:rPr sz="23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tunities</a:t>
            </a:r>
            <a:endParaRPr sz="23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Ophthalmology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 txBox="1"/>
          <p:nvPr/>
        </p:nvSpPr>
        <p:spPr>
          <a:xfrm>
            <a:off x="444500" y="800446"/>
            <a:ext cx="9752965" cy="19456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335">
              <a:lnSpc>
                <a:spcPct val="100000"/>
              </a:lnSpc>
            </a:pPr>
            <a:r>
              <a:rPr sz="2500" spc="-80" dirty="0" smtClean="0">
                <a:solidFill>
                  <a:srgbClr val="002F62"/>
                </a:solidFill>
                <a:latin typeface="Myriad Pro"/>
                <a:cs typeface="Myriad Pro"/>
              </a:rPr>
              <a:t>C</a:t>
            </a:r>
            <a:r>
              <a:rPr sz="2500" spc="-65" dirty="0" smtClean="0">
                <a:solidFill>
                  <a:srgbClr val="002F62"/>
                </a:solidFill>
                <a:latin typeface="Myriad Pro"/>
                <a:cs typeface="Myriad Pro"/>
              </a:rPr>
              <a:t>onfiden</a:t>
            </a:r>
            <a:r>
              <a:rPr sz="2500" spc="-80" dirty="0" smtClean="0">
                <a:solidFill>
                  <a:srgbClr val="002F62"/>
                </a:solidFill>
                <a:latin typeface="Myriad Pro"/>
                <a:cs typeface="Myriad Pro"/>
              </a:rPr>
              <a:t>c</a:t>
            </a:r>
            <a:r>
              <a:rPr sz="2500" spc="0" dirty="0" smtClean="0">
                <a:solidFill>
                  <a:srgbClr val="002F62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2F62"/>
                </a:solidFill>
                <a:latin typeface="Myriad Pro"/>
                <a:cs typeface="Myriad Pro"/>
              </a:rPr>
              <a:t> </a:t>
            </a:r>
            <a:r>
              <a:rPr sz="2500" spc="-20" dirty="0" smtClean="0">
                <a:solidFill>
                  <a:srgbClr val="002F62"/>
                </a:solidFill>
                <a:latin typeface="Myriad Pro"/>
                <a:cs typeface="Myriad Pro"/>
              </a:rPr>
              <a:t>R</a:t>
            </a:r>
            <a:r>
              <a:rPr sz="2500" spc="-60" dirty="0" smtClean="0">
                <a:solidFill>
                  <a:srgbClr val="002F62"/>
                </a:solidFill>
                <a:latin typeface="Myriad Pro"/>
                <a:cs typeface="Myriad Pro"/>
              </a:rPr>
              <a:t>a</a:t>
            </a:r>
            <a:r>
              <a:rPr sz="25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tin</a:t>
            </a:r>
            <a:r>
              <a:rPr sz="2500" spc="0" dirty="0" smtClean="0">
                <a:solidFill>
                  <a:srgbClr val="002F62"/>
                </a:solidFill>
                <a:latin typeface="Myriad Pro"/>
                <a:cs typeface="Myriad Pro"/>
              </a:rPr>
              <a:t>g</a:t>
            </a:r>
            <a:r>
              <a:rPr sz="2500" spc="-100" dirty="0" smtClean="0">
                <a:solidFill>
                  <a:srgbClr val="002F62"/>
                </a:solidFill>
                <a:latin typeface="Myriad Pro"/>
                <a:cs typeface="Myriad Pro"/>
              </a:rPr>
              <a:t> </a:t>
            </a:r>
            <a:r>
              <a:rPr sz="2500" spc="-35" dirty="0" smtClean="0">
                <a:solidFill>
                  <a:srgbClr val="002F62"/>
                </a:solidFill>
                <a:latin typeface="Myriad Pro"/>
                <a:cs typeface="Myriad Pro"/>
              </a:rPr>
              <a:t>S</a:t>
            </a:r>
            <a:r>
              <a:rPr sz="25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cale</a:t>
            </a:r>
            <a:endParaRPr sz="2500" dirty="0">
              <a:latin typeface="Myriad Pro"/>
              <a:cs typeface="Myriad Pro"/>
            </a:endParaRPr>
          </a:p>
          <a:p>
            <a:pPr>
              <a:lnSpc>
                <a:spcPts val="1400"/>
              </a:lnSpc>
              <a:spcBef>
                <a:spcPts val="68"/>
              </a:spcBef>
            </a:pPr>
            <a:endParaRPr sz="1400" dirty="0"/>
          </a:p>
          <a:p>
            <a:pPr marL="12700">
              <a:lnSpc>
                <a:spcPct val="100000"/>
              </a:lnSpc>
            </a:pPr>
            <a:r>
              <a:rPr sz="140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Op</a:t>
            </a:r>
            <a:r>
              <a:rPr sz="1400" spc="-1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h</a:t>
            </a:r>
            <a:r>
              <a:rPr sz="1400" spc="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thalmology</a:t>
            </a:r>
            <a:endParaRPr sz="1400" dirty="0">
              <a:latin typeface="Myriad Pro Light"/>
              <a:cs typeface="Myriad Pro Light"/>
            </a:endParaRPr>
          </a:p>
          <a:p>
            <a:pPr>
              <a:lnSpc>
                <a:spcPts val="750"/>
              </a:lnSpc>
              <a:spcBef>
                <a:spcPts val="21"/>
              </a:spcBef>
            </a:pPr>
            <a:endParaRPr sz="750" dirty="0"/>
          </a:p>
          <a:p>
            <a:pPr marL="12700" marR="220345">
              <a:lnSpc>
                <a:spcPct val="100000"/>
              </a:lnSpc>
            </a:pPr>
            <a:r>
              <a:rPr sz="1150" spc="-35" dirty="0" smtClean="0">
                <a:latin typeface="Arial"/>
                <a:cs typeface="Arial"/>
              </a:rPr>
              <a:t>Below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some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5" dirty="0" smtClean="0">
                <a:latin typeface="Arial"/>
                <a:cs typeface="Arial"/>
              </a:rPr>
              <a:t>pertinent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Ophthalmolog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. </a:t>
            </a:r>
            <a:r>
              <a:rPr sz="1150" spc="-26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o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5" dirty="0" smtClean="0">
                <a:latin typeface="Arial"/>
                <a:cs typeface="Arial"/>
              </a:rPr>
              <a:t>organise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10" dirty="0" smtClean="0">
                <a:latin typeface="Arial"/>
                <a:cs typeface="Arial"/>
              </a:rPr>
              <a:t>thoughts </a:t>
            </a:r>
            <a:r>
              <a:rPr sz="1150" spc="-25" dirty="0" smtClean="0">
                <a:latin typeface="Arial"/>
                <a:cs typeface="Arial"/>
              </a:rPr>
              <a:t>they </a:t>
            </a:r>
            <a:r>
              <a:rPr sz="1150" spc="-50" dirty="0" smtClean="0">
                <a:latin typeface="Arial"/>
                <a:cs typeface="Arial"/>
              </a:rPr>
              <a:t>have </a:t>
            </a:r>
            <a:r>
              <a:rPr sz="1150" spc="-40" dirty="0" smtClean="0">
                <a:latin typeface="Arial"/>
                <a:cs typeface="Arial"/>
              </a:rPr>
              <a:t>been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ouped </a:t>
            </a:r>
            <a:r>
              <a:rPr sz="1150" spc="10" dirty="0" smtClean="0">
                <a:latin typeface="Arial"/>
                <a:cs typeface="Arial"/>
              </a:rPr>
              <a:t>into </a:t>
            </a:r>
            <a:r>
              <a:rPr sz="1150" spc="-35" dirty="0" smtClean="0">
                <a:latin typeface="Arial"/>
                <a:cs typeface="Arial"/>
              </a:rPr>
              <a:t>competency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eas. The</a:t>
            </a:r>
            <a:r>
              <a:rPr sz="1150" spc="-35" dirty="0" smtClean="0">
                <a:latin typeface="Arial"/>
                <a:cs typeface="Arial"/>
              </a:rPr>
              <a:t>  </a:t>
            </a:r>
            <a:r>
              <a:rPr sz="1150" spc="-20" dirty="0" smtClean="0">
                <a:latin typeface="Arial"/>
                <a:cs typeface="Arial"/>
              </a:rPr>
              <a:t>list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40" dirty="0" smtClean="0">
                <a:latin typeface="Arial"/>
                <a:cs typeface="Arial"/>
              </a:rPr>
              <a:t>been drawn </a:t>
            </a:r>
            <a:r>
              <a:rPr sz="1150" spc="-10" dirty="0" smtClean="0">
                <a:latin typeface="Arial"/>
                <a:cs typeface="Arial"/>
              </a:rPr>
              <a:t>together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30" dirty="0" smtClean="0">
                <a:latin typeface="Arial"/>
                <a:cs typeface="Arial"/>
              </a:rPr>
              <a:t>“highlights”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RCGP </a:t>
            </a:r>
            <a:r>
              <a:rPr sz="1150" spc="-80" dirty="0" smtClean="0">
                <a:latin typeface="Arial"/>
                <a:cs typeface="Arial"/>
              </a:rPr>
              <a:t>Lea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35" dirty="0" smtClean="0">
                <a:latin typeface="Arial"/>
                <a:cs typeface="Arial"/>
              </a:rPr>
              <a:t>Outcomes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people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70" dirty="0" smtClean="0">
                <a:latin typeface="Arial"/>
                <a:cs typeface="Arial"/>
              </a:rPr>
              <a:t>eye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oblems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40" dirty="0" smtClean="0">
                <a:latin typeface="Arial"/>
                <a:cs typeface="Arial"/>
              </a:rPr>
              <a:t>by no</a:t>
            </a:r>
            <a:endParaRPr sz="1150" dirty="0">
              <a:latin typeface="Arial"/>
              <a:cs typeface="Arial"/>
            </a:endParaRPr>
          </a:p>
          <a:p>
            <a:pPr marL="12700" marR="12700">
              <a:lnSpc>
                <a:spcPct val="100000"/>
              </a:lnSpc>
            </a:pPr>
            <a:r>
              <a:rPr sz="1150" spc="-60" dirty="0" smtClean="0">
                <a:latin typeface="Arial"/>
                <a:cs typeface="Arial"/>
              </a:rPr>
              <a:t>means </a:t>
            </a:r>
            <a:r>
              <a:rPr sz="1150" spc="-40" dirty="0" smtClean="0">
                <a:latin typeface="Arial"/>
                <a:cs typeface="Arial"/>
              </a:rPr>
              <a:t>exhaustive. </a:t>
            </a:r>
            <a:r>
              <a:rPr sz="1150" spc="-26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a </a:t>
            </a:r>
            <a:r>
              <a:rPr sz="1150" spc="-20" dirty="0" smtClean="0">
                <a:latin typeface="Arial"/>
                <a:cs typeface="Arial"/>
              </a:rPr>
              <a:t>rich </a:t>
            </a:r>
            <a:r>
              <a:rPr sz="1150" spc="-40" dirty="0" smtClean="0">
                <a:latin typeface="Arial"/>
                <a:cs typeface="Arial"/>
              </a:rPr>
              <a:t>experience </a:t>
            </a:r>
            <a:r>
              <a:rPr sz="1150" spc="30" dirty="0" smtClean="0">
                <a:latin typeface="Arial"/>
                <a:cs typeface="Arial"/>
              </a:rPr>
              <a:t>it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5" dirty="0" smtClean="0">
                <a:latin typeface="Arial"/>
                <a:cs typeface="Arial"/>
              </a:rPr>
              <a:t>important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5" dirty="0" smtClean="0">
                <a:latin typeface="Arial"/>
                <a:cs typeface="Arial"/>
              </a:rPr>
              <a:t>think b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oadly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ound </a:t>
            </a:r>
            <a:r>
              <a:rPr sz="1150" spc="-40" dirty="0" smtClean="0">
                <a:latin typeface="Arial"/>
                <a:cs typeface="Arial"/>
              </a:rPr>
              <a:t>topics/experiences. </a:t>
            </a: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15" dirty="0" smtClean="0">
                <a:latin typeface="Arial"/>
                <a:cs typeface="Arial"/>
              </a:rPr>
              <a:t>document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15" dirty="0" smtClean="0">
                <a:latin typeface="Arial"/>
                <a:cs typeface="Arial"/>
              </a:rPr>
              <a:t>intended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5" dirty="0" smtClean="0">
                <a:latin typeface="Arial"/>
                <a:cs typeface="Arial"/>
              </a:rPr>
              <a:t>identify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15" dirty="0" smtClean="0">
                <a:latin typeface="Arial"/>
                <a:cs typeface="Arial"/>
              </a:rPr>
              <a:t>for</a:t>
            </a:r>
            <a:r>
              <a:rPr sz="1150" spc="10" dirty="0" smtClean="0">
                <a:latin typeface="Arial"/>
                <a:cs typeface="Arial"/>
              </a:rPr>
              <a:t>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5" dirty="0" smtClean="0">
                <a:latin typeface="Arial"/>
                <a:cs typeface="Arial"/>
              </a:rPr>
              <a:t>specific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 </a:t>
            </a:r>
            <a:r>
              <a:rPr sz="1150" spc="-90" dirty="0" smtClean="0">
                <a:latin typeface="Arial"/>
                <a:cs typeface="Arial"/>
              </a:rPr>
              <a:t>Please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45" dirty="0" smtClean="0">
                <a:latin typeface="Arial"/>
                <a:cs typeface="Arial"/>
              </a:rPr>
              <a:t>level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5" dirty="0" smtClean="0">
                <a:latin typeface="Arial"/>
                <a:cs typeface="Arial"/>
              </a:rPr>
              <a:t>bullet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5" dirty="0" smtClean="0">
                <a:latin typeface="Arial"/>
                <a:cs typeface="Arial"/>
              </a:rPr>
              <a:t>ticking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95" dirty="0" smtClean="0">
                <a:latin typeface="Arial"/>
                <a:cs typeface="Arial"/>
              </a:rPr>
              <a:t>Red</a:t>
            </a:r>
            <a:r>
              <a:rPr sz="1150" spc="-45" dirty="0" smtClean="0">
                <a:latin typeface="Arial"/>
                <a:cs typeface="Arial"/>
              </a:rPr>
              <a:t>  </a:t>
            </a:r>
            <a:r>
              <a:rPr sz="1150" spc="-25" dirty="0" smtClean="0">
                <a:latin typeface="Arial"/>
                <a:cs typeface="Arial"/>
              </a:rPr>
              <a:t>(no </a:t>
            </a:r>
            <a:r>
              <a:rPr sz="1150" spc="-30" dirty="0" smtClean="0">
                <a:latin typeface="Arial"/>
                <a:cs typeface="Arial"/>
              </a:rPr>
              <a:t>confidence), </a:t>
            </a:r>
            <a:r>
              <a:rPr sz="1150" spc="-15" dirty="0" smtClean="0">
                <a:latin typeface="Arial"/>
                <a:cs typeface="Arial"/>
              </a:rPr>
              <a:t>Amber </a:t>
            </a:r>
            <a:r>
              <a:rPr sz="1150" spc="-55" dirty="0" smtClean="0">
                <a:latin typeface="Arial"/>
                <a:cs typeface="Arial"/>
              </a:rPr>
              <a:t>(some </a:t>
            </a:r>
            <a:r>
              <a:rPr sz="1150" spc="-30" dirty="0" smtClean="0">
                <a:latin typeface="Arial"/>
                <a:cs typeface="Arial"/>
              </a:rPr>
              <a:t>confidence) or </a:t>
            </a:r>
            <a:r>
              <a:rPr sz="1150" spc="-55" dirty="0" smtClean="0">
                <a:latin typeface="Arial"/>
                <a:cs typeface="Arial"/>
              </a:rPr>
              <a:t>G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een </a:t>
            </a:r>
            <a:r>
              <a:rPr sz="1150" spc="-15" dirty="0" smtClean="0">
                <a:latin typeface="Arial"/>
                <a:cs typeface="Arial"/>
              </a:rPr>
              <a:t>(confident) </a:t>
            </a:r>
            <a:r>
              <a:rPr sz="1150" spc="-30" dirty="0" smtClean="0">
                <a:latin typeface="Arial"/>
                <a:cs typeface="Arial"/>
              </a:rPr>
              <a:t>columns. </a:t>
            </a: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0" dirty="0" smtClean="0">
                <a:latin typeface="Arial"/>
                <a:cs typeface="Arial"/>
              </a:rPr>
              <a:t>completed in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eparation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20" dirty="0" smtClean="0">
                <a:latin typeface="Arial"/>
                <a:cs typeface="Arial"/>
              </a:rPr>
              <a:t>your first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30" dirty="0" smtClean="0">
                <a:latin typeface="Arial"/>
                <a:cs typeface="Arial"/>
              </a:rPr>
              <a:t>Clinical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45" dirty="0" smtClean="0">
                <a:latin typeface="Arial"/>
                <a:cs typeface="Arial"/>
              </a:rPr>
              <a:t>baseline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which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5" dirty="0" smtClean="0">
                <a:latin typeface="Arial"/>
                <a:cs typeface="Arial"/>
              </a:rPr>
              <a:t>monitor </a:t>
            </a:r>
            <a:r>
              <a:rPr sz="1150" spc="-20" dirty="0" smtClean="0">
                <a:latin typeface="Arial"/>
                <a:cs typeface="Arial"/>
              </a:rPr>
              <a:t>your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during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placement.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13" name="object 4"/>
          <p:cNvSpPr/>
          <p:nvPr/>
        </p:nvSpPr>
        <p:spPr>
          <a:xfrm>
            <a:off x="0" y="774004"/>
            <a:ext cx="3788966" cy="493293"/>
          </a:xfrm>
          <a:custGeom>
            <a:avLst/>
            <a:gdLst/>
            <a:ahLst/>
            <a:cxnLst/>
            <a:rect l="l" t="t" r="r" b="b"/>
            <a:pathLst>
              <a:path w="3788966" h="493293">
                <a:moveTo>
                  <a:pt x="0" y="493293"/>
                </a:moveTo>
                <a:lnTo>
                  <a:pt x="3622346" y="493064"/>
                </a:lnTo>
                <a:lnTo>
                  <a:pt x="3671952" y="491464"/>
                </a:lnTo>
                <a:lnTo>
                  <a:pt x="3710585" y="487121"/>
                </a:lnTo>
                <a:lnTo>
                  <a:pt x="3750962" y="472462"/>
                </a:lnTo>
                <a:lnTo>
                  <a:pt x="3779194" y="430514"/>
                </a:lnTo>
                <a:lnTo>
                  <a:pt x="3787166" y="376250"/>
                </a:lnTo>
                <a:lnTo>
                  <a:pt x="3788766" y="326644"/>
                </a:lnTo>
                <a:lnTo>
                  <a:pt x="3788966" y="297297"/>
                </a:lnTo>
                <a:lnTo>
                  <a:pt x="3788966" y="195995"/>
                </a:lnTo>
                <a:lnTo>
                  <a:pt x="3788223" y="140388"/>
                </a:lnTo>
                <a:lnTo>
                  <a:pt x="3785423" y="96440"/>
                </a:lnTo>
                <a:lnTo>
                  <a:pt x="3774365" y="49377"/>
                </a:lnTo>
                <a:lnTo>
                  <a:pt x="3739617" y="14630"/>
                </a:lnTo>
                <a:lnTo>
                  <a:pt x="3692554" y="3571"/>
                </a:lnTo>
                <a:lnTo>
                  <a:pt x="3648606" y="77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C7E1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14" name="object 3"/>
          <p:cNvGraphicFramePr>
            <a:graphicFrameLocks noGrp="1"/>
          </p:cNvGraphicFramePr>
          <p:nvPr/>
        </p:nvGraphicFramePr>
        <p:xfrm>
          <a:off x="457200" y="2871004"/>
          <a:ext cx="9771250" cy="38906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3"/>
                <a:gridCol w="308543"/>
                <a:gridCol w="308540"/>
                <a:gridCol w="308544"/>
              </a:tblGrid>
              <a:tr h="274064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linical Manageme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D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 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therin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Ma</a:t>
                      </a:r>
                      <a:r>
                        <a:rPr sz="1200" b="1" spc="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ing a Diagnosi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Managing 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ompl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xi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y</a:t>
                      </a:r>
                      <a:endParaRPr sz="120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63760">
                <a:tc>
                  <a:txBody>
                    <a:bodyPr/>
                    <a:lstStyle/>
                    <a:p>
                      <a:pPr marL="65405" marR="295275">
                        <a:lnSpc>
                          <a:spcPct val="1137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onditions/sit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ations? (Bear in mind this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equi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 s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ills in acu</a:t>
                      </a:r>
                      <a:r>
                        <a:rPr sz="11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ch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oni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p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entati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palliati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eme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00" i="1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a 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wledge of the epidemiology of older peopl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-70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s p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oblems).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51999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lang="en-GB" sz="1150" b="1" spc="20" dirty="0" smtClean="0">
                          <a:latin typeface="Myriad Pro"/>
                          <a:cs typeface="Myriad Pro"/>
                        </a:rPr>
                        <a:t>Specific conditions and disorders</a:t>
                      </a:r>
                      <a:endParaRPr sz="115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</a:tr>
              <a:tr h="486000">
                <a:tc>
                  <a:txBody>
                    <a:bodyPr/>
                    <a:lstStyle/>
                    <a:p>
                      <a:pPr marL="65405" marR="196850">
                        <a:lnSpc>
                          <a:spcPct val="1014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Diso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ders of the lids and lacrimal 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ainage appa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tus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 Blephariti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s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and chalazion, 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opion and 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opion, basal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ell ca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cinoma, nas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- lacrimal obstru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and dac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stiti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485999">
                <a:tc>
                  <a:txBody>
                    <a:bodyPr/>
                    <a:lstStyle/>
                    <a:p>
                      <a:pPr marL="65405" marR="450850">
                        <a:lnSpc>
                          <a:spcPct val="1014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x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ernal 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disease: scle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ornea and 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erior 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onjun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tivitis (in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and alle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ic), d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synd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episcleritis and scleriti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orneal ul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ers and ke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iritis and 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eiti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485999">
                <a:tc>
                  <a:txBody>
                    <a:bodyPr/>
                    <a:lstStyle/>
                    <a:p>
                      <a:pPr marL="65405" marR="317500">
                        <a:lnSpc>
                          <a:spcPct val="1014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Diso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ders of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ef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my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opia,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ypermet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opia, asti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tism, principles of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ef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su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oblems associ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with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lense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308999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Diso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ders of aqueous 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ainage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angle closu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glau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oma, prima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open angle glau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oma, se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glau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309001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etinal diso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ders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 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lashes and flo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vit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eous detachme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vit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eous haemorrhag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etinal detachme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485999">
                <a:tc>
                  <a:txBody>
                    <a:bodyPr/>
                    <a:lstStyle/>
                    <a:p>
                      <a:pPr marL="65405" marR="296545">
                        <a:lnSpc>
                          <a:spcPct val="1014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Diso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ders of the optic disc and visual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ollen optic disc: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nition and dif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tial dia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nosi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ophic optic disc: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nition and dif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tial dia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nosi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tholo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ical cupping of the optic dis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mi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ain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ansie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ischaemic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ttack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diplopia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33882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aedi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tric 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oblems including 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wledge of de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elopme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check including squi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Ophthalmology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31278" y="162992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190149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217305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244461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271618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298774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325930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381971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429248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476176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560406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8" y="588482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8" y="616559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31278" y="644635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6" name="object 16"/>
          <p:cNvGraphicFramePr>
            <a:graphicFrameLocks noGrp="1"/>
          </p:cNvGraphicFramePr>
          <p:nvPr/>
        </p:nvGraphicFramePr>
        <p:xfrm>
          <a:off x="457200" y="709205"/>
          <a:ext cx="9771250" cy="5884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4"/>
                <a:gridCol w="308542"/>
                <a:gridCol w="308541"/>
                <a:gridCol w="308543"/>
              </a:tblGrid>
              <a:tr h="511625">
                <a:tc>
                  <a:txBody>
                    <a:bodyPr/>
                    <a:lstStyle/>
                    <a:p>
                      <a:pPr marL="65405" marR="295275">
                        <a:lnSpc>
                          <a:spcPct val="1137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onditions/sit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ations? (Bear in mind this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equi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 s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ills in acu</a:t>
                      </a:r>
                      <a:r>
                        <a:rPr sz="11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ch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oni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p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entati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palliati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eme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00" i="1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a 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wledge of the epidemiology of older peopl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-70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s p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oblems).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eMe</a:t>
                      </a:r>
                      <a:r>
                        <a:rPr sz="1150" b="1" spc="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50" b="1" spc="3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b="1" spc="3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aR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InC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UDIn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aDMInISTeRIn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b="1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TRe</a:t>
                      </a:r>
                      <a:r>
                        <a:rPr sz="1150" b="1" spc="-7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1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Men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I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pRI</a:t>
                      </a:r>
                      <a:r>
                        <a:rPr sz="1150" b="1" spc="1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Ry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b="1" spc="3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aR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b="1" spc="-2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wheR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app</a:t>
                      </a:r>
                      <a:r>
                        <a:rPr sz="1150" b="1" spc="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OpRI</a:t>
                      </a:r>
                      <a:r>
                        <a:rPr sz="1150" b="1" spc="-7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</a:tr>
              <a:tr h="271562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Supe</a:t>
                      </a:r>
                      <a:r>
                        <a:rPr sz="1150" spc="3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ficial ocular 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auma, including assessme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 bodie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ab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asions and minor lid la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71562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orbital inju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including bl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out f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penet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 ocular inju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and tissue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olapse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71562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 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71563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blu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inju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including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yphaema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71562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Sudden painless loss of vision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71562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ocular in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71562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angle closu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glau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oma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TeChnI</a:t>
                      </a:r>
                      <a:r>
                        <a:rPr sz="1150" b="1" spc="3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an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aSSeSSMen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SkILLS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</a:tr>
              <a:tr h="465530">
                <a:tc>
                  <a:txBody>
                    <a:bodyPr/>
                    <a:lstStyle/>
                    <a:p>
                      <a:pPr marL="173355" marR="1022350">
                        <a:lnSpc>
                          <a:spcPct val="1014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Unde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take an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xamin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of the 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including acui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x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ernal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xamin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tion, 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elid 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ersion, papilla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esponse and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efl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x, 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m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visual field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opthalmos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and use of fluo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ein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L="173355" marR="384175">
                        <a:lnSpc>
                          <a:spcPct val="1014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Understand and be able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xplain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the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about the use of medic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 including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my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dri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opical anaesthetic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oid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tibiotic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glau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oma age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3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Rem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 of supe</a:t>
                      </a:r>
                      <a:r>
                        <a:rPr sz="1150" spc="3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ficial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 bodies f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 the 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InTeRpR</a:t>
                      </a:r>
                      <a:r>
                        <a:rPr sz="1150" b="1" spc="2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b="1" spc="-6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-7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TIO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O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ReSU</a:t>
                      </a:r>
                      <a:r>
                        <a:rPr sz="1150" b="1" spc="-10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b="1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</a:tr>
              <a:tr h="280765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ommunic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tion/</a:t>
                      </a:r>
                      <a:r>
                        <a:rPr sz="1100" b="1" spc="-5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spc="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ing with </a:t>
                      </a:r>
                      <a:r>
                        <a:rPr sz="11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olleagues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ommunic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issues specific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with pa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tial sig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or blindness including 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se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and in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about health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Op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ometrist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op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thalmolo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ist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school health se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ommuni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clinics and social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ork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ommunic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with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olleagues in 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casual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medics and nurse specialists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ommunic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issues specific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with pa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tial sig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or blindness including 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se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and in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about health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3044</Words>
  <Application>Microsoft Office PowerPoint</Application>
  <PresentationFormat>Custom</PresentationFormat>
  <Paragraphs>350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Super-Condensed</dc:title>
  <cp:lastModifiedBy>stevewa</cp:lastModifiedBy>
  <cp:revision>9</cp:revision>
  <dcterms:created xsi:type="dcterms:W3CDTF">2013-10-31T14:35:33Z</dcterms:created>
  <dcterms:modified xsi:type="dcterms:W3CDTF">2013-12-03T20:49:32Z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2013-02-01T00:00:00Z</vt:filetime>
  </property>
  <property fmtid="{D5CDD505-2E9C-101B-9397-08002B2CF9AE}" pid="3" name="LastSaved">
    <vt:filetime>2013-10-31T00:00:00Z</vt:filetime>
  </property>
</Properties>
</file>