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5" r:id="rId8"/>
    <p:sldId id="276" r:id="rId9"/>
    <p:sldId id="277" r:id="rId10"/>
    <p:sldId id="278" r:id="rId11"/>
    <p:sldId id="279" r:id="rId12"/>
    <p:sldId id="274" r:id="rId13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E5D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13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36262" y="2035060"/>
            <a:ext cx="5967983" cy="4639056"/>
          </a:xfrm>
          <a:custGeom>
            <a:avLst/>
            <a:gdLst/>
            <a:ahLst/>
            <a:cxnLst/>
            <a:rect l="l" t="t" r="r" b="b"/>
            <a:pathLst>
              <a:path w="5967983" h="4639056">
                <a:moveTo>
                  <a:pt x="0" y="0"/>
                </a:moveTo>
                <a:lnTo>
                  <a:pt x="5967983" y="0"/>
                </a:lnTo>
                <a:lnTo>
                  <a:pt x="5967983" y="4639056"/>
                </a:lnTo>
                <a:lnTo>
                  <a:pt x="0" y="46390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1395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1" y="584200"/>
            <a:ext cx="10680701" cy="7267575"/>
            <a:chOff x="-1" y="584200"/>
            <a:chExt cx="10680701" cy="7267575"/>
          </a:xfrm>
        </p:grpSpPr>
        <p:sp>
          <p:nvSpPr>
            <p:cNvPr id="9" name="Isosceles Triangle 8"/>
            <p:cNvSpPr/>
            <p:nvPr/>
          </p:nvSpPr>
          <p:spPr>
            <a:xfrm>
              <a:off x="6026150" y="2336800"/>
              <a:ext cx="4425950" cy="3657600"/>
            </a:xfrm>
            <a:prstGeom prst="triangl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  <a:softEdge rad="12700"/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bject 2"/>
            <p:cNvSpPr txBox="1"/>
            <p:nvPr/>
          </p:nvSpPr>
          <p:spPr>
            <a:xfrm>
              <a:off x="6635750" y="2870200"/>
              <a:ext cx="3169285" cy="3048000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R="0" algn="ctr">
                <a:lnSpc>
                  <a:spcPct val="100000"/>
                </a:lnSpc>
              </a:pPr>
              <a:r>
                <a:rPr sz="255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CSR</a:t>
              </a:r>
              <a:endParaRPr sz="25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400"/>
                </a:lnSpc>
                <a:spcBef>
                  <a:spcPts val="32"/>
                </a:spcBef>
              </a:pPr>
              <a:endParaRPr sz="1400" dirty="0">
                <a:solidFill>
                  <a:schemeClr val="bg1"/>
                </a:solidFill>
              </a:endParaRPr>
            </a:p>
            <a:p>
              <a:pPr marL="632460" marR="632460" indent="-635" algn="ctr">
                <a:lnSpc>
                  <a:spcPts val="2140"/>
                </a:lnSpc>
              </a:pP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CS/</a:t>
              </a:r>
              <a:r>
                <a:rPr sz="2200" spc="-1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</a:t>
              </a:r>
              <a:r>
                <a:rPr sz="220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ainee meetings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a</a:t>
              </a:r>
              <a:r>
                <a:rPr sz="220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200" spc="-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tion</a:t>
              </a:r>
              <a:r>
                <a:rPr sz="220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200" spc="-1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planning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100"/>
                </a:lnSpc>
                <a:spcBef>
                  <a:spcPts val="18"/>
                </a:spcBef>
              </a:pPr>
              <a:endParaRPr sz="1100" dirty="0">
                <a:solidFill>
                  <a:schemeClr val="bg1"/>
                </a:solidFill>
              </a:endParaRPr>
            </a:p>
            <a:p>
              <a:pPr marL="0"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urriculum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G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uide</a:t>
              </a: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>
                <a:lnSpc>
                  <a:spcPts val="1000"/>
                </a:lnSpc>
              </a:pPr>
              <a:endParaRPr sz="1000" dirty="0">
                <a:solidFill>
                  <a:schemeClr val="bg1"/>
                </a:solidFill>
              </a:endParaRPr>
            </a:p>
            <a:p>
              <a:pPr algn="ctr">
                <a:lnSpc>
                  <a:spcPct val="100000"/>
                </a:lnSpc>
              </a:pPr>
              <a:r>
                <a:rPr sz="2350" spc="-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onfiden</a:t>
              </a:r>
              <a:r>
                <a:rPr sz="2350" spc="-2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e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3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R</a:t>
              </a:r>
              <a:r>
                <a:rPr sz="2350" spc="-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a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ting</a:t>
              </a:r>
              <a:r>
                <a:rPr sz="2350" spc="5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 </a:t>
              </a:r>
              <a:r>
                <a:rPr sz="2350" spc="2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S</a:t>
              </a:r>
              <a:r>
                <a:rPr sz="2350" spc="10" dirty="0" smtClean="0">
                  <a:solidFill>
                    <a:schemeClr val="bg1"/>
                  </a:solidFill>
                  <a:latin typeface="Myriad Pro Light"/>
                  <a:cs typeface="Myriad Pro Light"/>
                </a:rPr>
                <a:t>cale</a:t>
              </a:r>
              <a:endParaRPr sz="2350" dirty="0">
                <a:solidFill>
                  <a:schemeClr val="bg1"/>
                </a:solidFill>
                <a:latin typeface="Myriad Pro Light"/>
                <a:cs typeface="Myriad Pro Light"/>
              </a:endParaRPr>
            </a:p>
          </p:txBody>
        </p:sp>
        <p:sp>
          <p:nvSpPr>
            <p:cNvPr id="5" name="object 4"/>
            <p:cNvSpPr txBox="1">
              <a:spLocks/>
            </p:cNvSpPr>
            <p:nvPr/>
          </p:nvSpPr>
          <p:spPr>
            <a:xfrm>
              <a:off x="311150" y="1955800"/>
              <a:ext cx="6858000" cy="762000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noAutofit/>
            </a:bodyPr>
            <a:lstStyle/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Super-Condensed GP Curriculum Guide</a:t>
              </a:r>
            </a:p>
            <a:p>
              <a:pPr marL="12700">
                <a:lnSpc>
                  <a:spcPct val="100000"/>
                </a:lnSpc>
              </a:pPr>
              <a:r>
                <a:rPr lang="en-US" sz="24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                 </a:t>
              </a:r>
              <a:r>
                <a:rPr lang="en-US" sz="1200" b="1" dirty="0">
                  <a:solidFill>
                    <a:srgbClr val="0091C9"/>
                  </a:solidFill>
                  <a:latin typeface="Arial Narrow" pitchFamily="34" charset="0"/>
                  <a:ea typeface="Cambria" pitchFamily="18" charset="0"/>
                  <a:cs typeface="Frutiger-Bold"/>
                </a:rPr>
                <a:t>Courtesy of South East Scotland 2013 </a:t>
              </a:r>
            </a:p>
            <a:p>
              <a:pPr marL="1270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Myriad Pro Light"/>
                <a:cs typeface="Myriad Pro Light"/>
              </a:endParaRPr>
            </a:p>
          </p:txBody>
        </p:sp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 are the Local Education and Training Board for the West Midlands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7493000" y="6832600"/>
              <a:ext cx="31877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www.hee.nhs.uk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letb@westmidlands.nhs.uk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@WestMidsLETB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11150" y="6756400"/>
              <a:ext cx="18161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Developing people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for health and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healthcare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34950" y="1193800"/>
              <a:ext cx="72390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91C9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SecondaryCare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003893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4</a:t>
              </a:r>
              <a:r>
                <a:rPr kumimoji="0" lang="en-US" sz="4000" b="1" i="0" u="none" strike="noStrike" cap="none" normalizeH="0" baseline="0" dirty="0" smtClean="0">
                  <a:ln>
                    <a:noFill/>
                  </a:ln>
                  <a:solidFill>
                    <a:srgbClr val="E28C05"/>
                  </a:solidFill>
                  <a:effectLst/>
                  <a:latin typeface="Cambria" pitchFamily="18" charset="0"/>
                  <a:ea typeface="Cambria" pitchFamily="18" charset="0"/>
                  <a:cs typeface="Frutiger-Bold"/>
                </a:rPr>
                <a:t>PrimaryCare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11150" y="3098800"/>
              <a:ext cx="5943600" cy="2209800"/>
            </a:xfrm>
            <a:prstGeom prst="roundRect">
              <a:avLst/>
            </a:prstGeom>
            <a:solidFill>
              <a:srgbClr val="A0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85445">
                <a:lnSpc>
                  <a:spcPct val="100000"/>
                </a:lnSpc>
                <a:buFont typeface="Arial" pitchFamily="34" charset="0"/>
                <a:buChar char="•"/>
              </a:pPr>
              <a:r>
                <a:rPr lang="en-US" sz="2800" spc="-18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800" spc="-70" dirty="0" smtClean="0">
                  <a:solidFill>
                    <a:srgbClr val="FFFFFF"/>
                  </a:solidFill>
                  <a:latin typeface="Arial"/>
                  <a:cs typeface="Arial"/>
                </a:rPr>
                <a:t>Ophthalmology</a:t>
              </a:r>
              <a:endParaRPr lang="en-US" sz="28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4685157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42576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70652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9872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26806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54882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82958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69185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97262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2533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509568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37645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65721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93797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621874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7" name="object 17"/>
          <p:cNvGraphicFramePr>
            <a:graphicFrameLocks noGrp="1"/>
          </p:cNvGraphicFramePr>
          <p:nvPr/>
        </p:nvGraphicFramePr>
        <p:xfrm>
          <a:off x="457200" y="709205"/>
          <a:ext cx="9771251" cy="5657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3"/>
                <a:gridCol w="308541"/>
                <a:gridCol w="308543"/>
              </a:tblGrid>
              <a:tr h="2807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1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286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25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1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optician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ist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pa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 sig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or blindness – when and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and the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ole of specialist social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DVLA -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estri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on those with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RNI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social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ids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vision,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can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the social and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on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their depende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and empl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er/abili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0073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Driving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egul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oach the issue of a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tinuing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dri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whe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inapp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the balan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th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xists be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espe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public sa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ossible issues arising 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tioning of either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or in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escribing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1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b="1" spc="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1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100" b="1" spc="-4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00" b="1" spc="-9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100" i="1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BBDB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700917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982181"/>
          </a:xfrm>
          <a:custGeom>
            <a:avLst/>
            <a:gdLst/>
            <a:ahLst/>
            <a:cxnLst/>
            <a:rect l="l" t="t" r="r" b="b"/>
            <a:pathLst>
              <a:path h="5982181">
                <a:moveTo>
                  <a:pt x="0" y="0"/>
                </a:moveTo>
                <a:lnTo>
                  <a:pt x="0" y="598218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982181"/>
          </a:xfrm>
          <a:custGeom>
            <a:avLst/>
            <a:gdLst/>
            <a:ahLst/>
            <a:cxnLst/>
            <a:rect l="l" t="t" r="r" b="b"/>
            <a:pathLst>
              <a:path h="5982181">
                <a:moveTo>
                  <a:pt x="0" y="0"/>
                </a:moveTo>
                <a:lnTo>
                  <a:pt x="0" y="598218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F62"/>
                </a:solidFill>
                <a:latin typeface="Myriad Pro"/>
                <a:cs typeface="Myriad Pro"/>
              </a:rPr>
              <a:t>Summa</a:t>
            </a:r>
            <a:r>
              <a:rPr sz="1200" b="1" spc="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y of </a:t>
            </a:r>
            <a:r>
              <a:rPr sz="1200" b="1" spc="-15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earning </a:t>
            </a:r>
            <a:r>
              <a:rPr sz="1200" b="1" spc="110" dirty="0" smtClean="0">
                <a:solidFill>
                  <a:srgbClr val="002F62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eeds/</a:t>
            </a:r>
            <a:r>
              <a:rPr sz="1200" b="1" spc="-55" dirty="0" smtClean="0">
                <a:solidFill>
                  <a:srgbClr val="002F62"/>
                </a:solidFill>
                <a:latin typeface="Myriad Pro"/>
                <a:cs typeface="Myriad Pro"/>
              </a:rPr>
              <a:t>p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oi</a:t>
            </a:r>
            <a:r>
              <a:rPr sz="1200" b="1" spc="-10" dirty="0" smtClean="0">
                <a:solidFill>
                  <a:srgbClr val="002F62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ts </a:t>
            </a:r>
            <a:r>
              <a:rPr sz="1200" b="1" spc="-15" dirty="0" smtClean="0">
                <a:solidFill>
                  <a:srgbClr val="002F62"/>
                </a:solidFill>
                <a:latin typeface="Myriad Pro"/>
                <a:cs typeface="Myriad Pro"/>
              </a:rPr>
              <a:t>f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or </a:t>
            </a:r>
            <a:r>
              <a:rPr sz="1200" b="1" spc="13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1200" b="1" spc="15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 dirty="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 dirty="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 dirty="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083206" y="3067250"/>
            <a:ext cx="4609505" cy="37934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182856" y="3166897"/>
            <a:ext cx="4233100" cy="3419640"/>
          </a:xfrm>
          <a:custGeom>
            <a:avLst/>
            <a:gdLst/>
            <a:ahLst/>
            <a:cxnLst/>
            <a:rect l="l" t="t" r="r" b="b"/>
            <a:pathLst>
              <a:path w="4233100" h="3419640">
                <a:moveTo>
                  <a:pt x="2116543" y="0"/>
                </a:moveTo>
                <a:lnTo>
                  <a:pt x="1942954" y="5668"/>
                </a:lnTo>
                <a:lnTo>
                  <a:pt x="1773229" y="22378"/>
                </a:lnTo>
                <a:lnTo>
                  <a:pt x="1607914" y="49692"/>
                </a:lnTo>
                <a:lnTo>
                  <a:pt x="1447552" y="87168"/>
                </a:lnTo>
                <a:lnTo>
                  <a:pt x="1292690" y="134366"/>
                </a:lnTo>
                <a:lnTo>
                  <a:pt x="1143870" y="190847"/>
                </a:lnTo>
                <a:lnTo>
                  <a:pt x="1001639" y="256171"/>
                </a:lnTo>
                <a:lnTo>
                  <a:pt x="866541" y="329897"/>
                </a:lnTo>
                <a:lnTo>
                  <a:pt x="739120" y="411585"/>
                </a:lnTo>
                <a:lnTo>
                  <a:pt x="619921" y="500795"/>
                </a:lnTo>
                <a:lnTo>
                  <a:pt x="509490" y="597088"/>
                </a:lnTo>
                <a:lnTo>
                  <a:pt x="408370" y="700023"/>
                </a:lnTo>
                <a:lnTo>
                  <a:pt x="317107" y="809160"/>
                </a:lnTo>
                <a:lnTo>
                  <a:pt x="236245" y="924059"/>
                </a:lnTo>
                <a:lnTo>
                  <a:pt x="166328" y="1044280"/>
                </a:lnTo>
                <a:lnTo>
                  <a:pt x="107902" y="1169383"/>
                </a:lnTo>
                <a:lnTo>
                  <a:pt x="61512" y="1298928"/>
                </a:lnTo>
                <a:lnTo>
                  <a:pt x="27702" y="1432475"/>
                </a:lnTo>
                <a:lnTo>
                  <a:pt x="7016" y="1569583"/>
                </a:lnTo>
                <a:lnTo>
                  <a:pt x="0" y="1709813"/>
                </a:lnTo>
                <a:lnTo>
                  <a:pt x="7016" y="1850047"/>
                </a:lnTo>
                <a:lnTo>
                  <a:pt x="27702" y="1987158"/>
                </a:lnTo>
                <a:lnTo>
                  <a:pt x="61512" y="2120708"/>
                </a:lnTo>
                <a:lnTo>
                  <a:pt x="107902" y="2250254"/>
                </a:lnTo>
                <a:lnTo>
                  <a:pt x="166328" y="2375359"/>
                </a:lnTo>
                <a:lnTo>
                  <a:pt x="236245" y="2495581"/>
                </a:lnTo>
                <a:lnTo>
                  <a:pt x="317107" y="2610481"/>
                </a:lnTo>
                <a:lnTo>
                  <a:pt x="408370" y="2719619"/>
                </a:lnTo>
                <a:lnTo>
                  <a:pt x="509490" y="2822554"/>
                </a:lnTo>
                <a:lnTo>
                  <a:pt x="619921" y="2918847"/>
                </a:lnTo>
                <a:lnTo>
                  <a:pt x="739120" y="3008057"/>
                </a:lnTo>
                <a:lnTo>
                  <a:pt x="866541" y="3089745"/>
                </a:lnTo>
                <a:lnTo>
                  <a:pt x="1001639" y="3163471"/>
                </a:lnTo>
                <a:lnTo>
                  <a:pt x="1143870" y="3228794"/>
                </a:lnTo>
                <a:lnTo>
                  <a:pt x="1292690" y="3285274"/>
                </a:lnTo>
                <a:lnTo>
                  <a:pt x="1447552" y="3332472"/>
                </a:lnTo>
                <a:lnTo>
                  <a:pt x="1607914" y="3369948"/>
                </a:lnTo>
                <a:lnTo>
                  <a:pt x="1773229" y="3397261"/>
                </a:lnTo>
                <a:lnTo>
                  <a:pt x="1942954" y="3413972"/>
                </a:lnTo>
                <a:lnTo>
                  <a:pt x="2116543" y="3419640"/>
                </a:lnTo>
                <a:lnTo>
                  <a:pt x="2290133" y="3413972"/>
                </a:lnTo>
                <a:lnTo>
                  <a:pt x="2459858" y="3397261"/>
                </a:lnTo>
                <a:lnTo>
                  <a:pt x="2625174" y="3369948"/>
                </a:lnTo>
                <a:lnTo>
                  <a:pt x="2785536" y="3332472"/>
                </a:lnTo>
                <a:lnTo>
                  <a:pt x="2940399" y="3285274"/>
                </a:lnTo>
                <a:lnTo>
                  <a:pt x="3089219" y="3228794"/>
                </a:lnTo>
                <a:lnTo>
                  <a:pt x="3231451" y="3163471"/>
                </a:lnTo>
                <a:lnTo>
                  <a:pt x="3366551" y="3089745"/>
                </a:lnTo>
                <a:lnTo>
                  <a:pt x="3493972" y="3008057"/>
                </a:lnTo>
                <a:lnTo>
                  <a:pt x="3613172" y="2918847"/>
                </a:lnTo>
                <a:lnTo>
                  <a:pt x="3723604" y="2822554"/>
                </a:lnTo>
                <a:lnTo>
                  <a:pt x="3824725" y="2719619"/>
                </a:lnTo>
                <a:lnTo>
                  <a:pt x="3915989" y="2610481"/>
                </a:lnTo>
                <a:lnTo>
                  <a:pt x="3996852" y="2495581"/>
                </a:lnTo>
                <a:lnTo>
                  <a:pt x="4066769" y="2375359"/>
                </a:lnTo>
                <a:lnTo>
                  <a:pt x="4125196" y="2250254"/>
                </a:lnTo>
                <a:lnTo>
                  <a:pt x="4171587" y="2120708"/>
                </a:lnTo>
                <a:lnTo>
                  <a:pt x="4205398" y="1987158"/>
                </a:lnTo>
                <a:lnTo>
                  <a:pt x="4226084" y="1850047"/>
                </a:lnTo>
                <a:lnTo>
                  <a:pt x="4233100" y="1709813"/>
                </a:lnTo>
                <a:lnTo>
                  <a:pt x="4226084" y="1569583"/>
                </a:lnTo>
                <a:lnTo>
                  <a:pt x="4205398" y="1432475"/>
                </a:lnTo>
                <a:lnTo>
                  <a:pt x="4171587" y="1298928"/>
                </a:lnTo>
                <a:lnTo>
                  <a:pt x="4125196" y="1169383"/>
                </a:lnTo>
                <a:lnTo>
                  <a:pt x="4066769" y="1044280"/>
                </a:lnTo>
                <a:lnTo>
                  <a:pt x="3996852" y="924059"/>
                </a:lnTo>
                <a:lnTo>
                  <a:pt x="3915989" y="809160"/>
                </a:lnTo>
                <a:lnTo>
                  <a:pt x="3824725" y="700023"/>
                </a:lnTo>
                <a:lnTo>
                  <a:pt x="3723604" y="597088"/>
                </a:lnTo>
                <a:lnTo>
                  <a:pt x="3613172" y="500795"/>
                </a:lnTo>
                <a:lnTo>
                  <a:pt x="3493972" y="411585"/>
                </a:lnTo>
                <a:lnTo>
                  <a:pt x="3366551" y="329897"/>
                </a:lnTo>
                <a:lnTo>
                  <a:pt x="3231451" y="256171"/>
                </a:lnTo>
                <a:lnTo>
                  <a:pt x="3089219" y="190847"/>
                </a:lnTo>
                <a:lnTo>
                  <a:pt x="2940399" y="134366"/>
                </a:lnTo>
                <a:lnTo>
                  <a:pt x="2785536" y="87168"/>
                </a:lnTo>
                <a:lnTo>
                  <a:pt x="2625174" y="49692"/>
                </a:lnTo>
                <a:lnTo>
                  <a:pt x="2459858" y="22378"/>
                </a:lnTo>
                <a:lnTo>
                  <a:pt x="2290133" y="5668"/>
                </a:lnTo>
                <a:lnTo>
                  <a:pt x="2116543" y="0"/>
                </a:lnTo>
                <a:close/>
              </a:path>
            </a:pathLst>
          </a:custGeom>
          <a:solidFill>
            <a:srgbClr val="9DDC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666865" y="3206026"/>
            <a:ext cx="26149" cy="8712"/>
          </a:xfrm>
          <a:custGeom>
            <a:avLst/>
            <a:gdLst/>
            <a:ahLst/>
            <a:cxnLst/>
            <a:rect l="l" t="t" r="r" b="b"/>
            <a:pathLst>
              <a:path w="26149" h="8712">
                <a:moveTo>
                  <a:pt x="0" y="4356"/>
                </a:moveTo>
                <a:lnTo>
                  <a:pt x="26149" y="4356"/>
                </a:lnTo>
              </a:path>
            </a:pathLst>
          </a:custGeom>
          <a:ln w="9982">
            <a:solidFill>
              <a:srgbClr val="FBB0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986930" y="3165792"/>
            <a:ext cx="3117189" cy="18354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7086691" y="3265423"/>
            <a:ext cx="2863001" cy="1459202"/>
          </a:xfrm>
          <a:custGeom>
            <a:avLst/>
            <a:gdLst/>
            <a:ahLst/>
            <a:cxnLst/>
            <a:rect l="l" t="t" r="r" b="b"/>
            <a:pathLst>
              <a:path w="2863001" h="1459202">
                <a:moveTo>
                  <a:pt x="2863000" y="946772"/>
                </a:moveTo>
                <a:lnTo>
                  <a:pt x="708612" y="946772"/>
                </a:lnTo>
                <a:lnTo>
                  <a:pt x="708653" y="1304484"/>
                </a:lnTo>
                <a:lnTo>
                  <a:pt x="714592" y="1347149"/>
                </a:lnTo>
                <a:lnTo>
                  <a:pt x="731406" y="1385929"/>
                </a:lnTo>
                <a:lnTo>
                  <a:pt x="757368" y="1418203"/>
                </a:lnTo>
                <a:lnTo>
                  <a:pt x="790790" y="1442227"/>
                </a:lnTo>
                <a:lnTo>
                  <a:pt x="829986" y="1456259"/>
                </a:lnTo>
                <a:lnTo>
                  <a:pt x="858491" y="1459202"/>
                </a:lnTo>
                <a:lnTo>
                  <a:pt x="2712313" y="1459202"/>
                </a:lnTo>
                <a:lnTo>
                  <a:pt x="2754444" y="1453031"/>
                </a:lnTo>
                <a:lnTo>
                  <a:pt x="2792010" y="1435673"/>
                </a:lnTo>
                <a:lnTo>
                  <a:pt x="2823274" y="1408871"/>
                </a:lnTo>
                <a:lnTo>
                  <a:pt x="2846548" y="1374369"/>
                </a:lnTo>
                <a:lnTo>
                  <a:pt x="2860145" y="1333908"/>
                </a:lnTo>
                <a:lnTo>
                  <a:pt x="2863000" y="946772"/>
                </a:lnTo>
                <a:close/>
              </a:path>
              <a:path w="2863001" h="1459202">
                <a:moveTo>
                  <a:pt x="364596" y="652845"/>
                </a:moveTo>
                <a:lnTo>
                  <a:pt x="324260" y="670612"/>
                </a:lnTo>
                <a:lnTo>
                  <a:pt x="20552" y="1022985"/>
                </a:lnTo>
                <a:lnTo>
                  <a:pt x="1799" y="1056392"/>
                </a:lnTo>
                <a:lnTo>
                  <a:pt x="0" y="1066991"/>
                </a:lnTo>
                <a:lnTo>
                  <a:pt x="350" y="1077107"/>
                </a:lnTo>
                <a:lnTo>
                  <a:pt x="22345" y="1110156"/>
                </a:lnTo>
                <a:lnTo>
                  <a:pt x="489880" y="1208976"/>
                </a:lnTo>
                <a:lnTo>
                  <a:pt x="503771" y="1210685"/>
                </a:lnTo>
                <a:lnTo>
                  <a:pt x="516599" y="1210475"/>
                </a:lnTo>
                <a:lnTo>
                  <a:pt x="555074" y="1192605"/>
                </a:lnTo>
                <a:lnTo>
                  <a:pt x="567706" y="1152649"/>
                </a:lnTo>
                <a:lnTo>
                  <a:pt x="565999" y="1140016"/>
                </a:lnTo>
                <a:lnTo>
                  <a:pt x="523047" y="1009133"/>
                </a:lnTo>
                <a:lnTo>
                  <a:pt x="708612" y="946772"/>
                </a:lnTo>
                <a:lnTo>
                  <a:pt x="2863000" y="946772"/>
                </a:lnTo>
                <a:lnTo>
                  <a:pt x="2863001" y="818616"/>
                </a:lnTo>
                <a:lnTo>
                  <a:pt x="459565" y="818616"/>
                </a:lnTo>
                <a:lnTo>
                  <a:pt x="420867" y="702423"/>
                </a:lnTo>
                <a:lnTo>
                  <a:pt x="401144" y="668769"/>
                </a:lnTo>
                <a:lnTo>
                  <a:pt x="374426" y="653693"/>
                </a:lnTo>
                <a:lnTo>
                  <a:pt x="364596" y="652845"/>
                </a:lnTo>
                <a:close/>
              </a:path>
              <a:path w="2863001" h="1459202">
                <a:moveTo>
                  <a:pt x="2712266" y="0"/>
                </a:moveTo>
                <a:lnTo>
                  <a:pt x="859274" y="2"/>
                </a:lnTo>
                <a:lnTo>
                  <a:pt x="817142" y="6174"/>
                </a:lnTo>
                <a:lnTo>
                  <a:pt x="779578" y="23536"/>
                </a:lnTo>
                <a:lnTo>
                  <a:pt x="748319" y="50342"/>
                </a:lnTo>
                <a:lnTo>
                  <a:pt x="725051" y="84849"/>
                </a:lnTo>
                <a:lnTo>
                  <a:pt x="711463" y="125313"/>
                </a:lnTo>
                <a:lnTo>
                  <a:pt x="708612" y="735660"/>
                </a:lnTo>
                <a:lnTo>
                  <a:pt x="459565" y="818616"/>
                </a:lnTo>
                <a:lnTo>
                  <a:pt x="2863001" y="818616"/>
                </a:lnTo>
                <a:lnTo>
                  <a:pt x="2862963" y="154739"/>
                </a:lnTo>
                <a:lnTo>
                  <a:pt x="2857021" y="112049"/>
                </a:lnTo>
                <a:lnTo>
                  <a:pt x="2840203" y="73274"/>
                </a:lnTo>
                <a:lnTo>
                  <a:pt x="2814236" y="41003"/>
                </a:lnTo>
                <a:lnTo>
                  <a:pt x="2780810" y="16980"/>
                </a:lnTo>
                <a:lnTo>
                  <a:pt x="2741612" y="2946"/>
                </a:lnTo>
                <a:lnTo>
                  <a:pt x="2713108" y="2"/>
                </a:lnTo>
                <a:lnTo>
                  <a:pt x="2712266" y="0"/>
                </a:lnTo>
                <a:close/>
              </a:path>
            </a:pathLst>
          </a:custGeom>
          <a:solidFill>
            <a:srgbClr val="B2D3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416275" y="1519590"/>
            <a:ext cx="3093928" cy="25140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515923" y="1619233"/>
            <a:ext cx="2718056" cy="2137897"/>
          </a:xfrm>
          <a:custGeom>
            <a:avLst/>
            <a:gdLst/>
            <a:ahLst/>
            <a:cxnLst/>
            <a:rect l="l" t="t" r="r" b="b"/>
            <a:pathLst>
              <a:path w="2718056" h="2137897">
                <a:moveTo>
                  <a:pt x="116813" y="1560015"/>
                </a:moveTo>
                <a:lnTo>
                  <a:pt x="80543" y="1574584"/>
                </a:lnTo>
                <a:lnTo>
                  <a:pt x="61399" y="1618515"/>
                </a:lnTo>
                <a:lnTo>
                  <a:pt x="1020" y="2065718"/>
                </a:lnTo>
                <a:lnTo>
                  <a:pt x="0" y="2079976"/>
                </a:lnTo>
                <a:lnTo>
                  <a:pt x="890" y="2092877"/>
                </a:lnTo>
                <a:lnTo>
                  <a:pt x="21314" y="2129178"/>
                </a:lnTo>
                <a:lnTo>
                  <a:pt x="51196" y="2137897"/>
                </a:lnTo>
                <a:lnTo>
                  <a:pt x="63333" y="2136814"/>
                </a:lnTo>
                <a:lnTo>
                  <a:pt x="496028" y="1966493"/>
                </a:lnTo>
                <a:lnTo>
                  <a:pt x="534372" y="1936797"/>
                </a:lnTo>
                <a:lnTo>
                  <a:pt x="542316" y="1907975"/>
                </a:lnTo>
                <a:lnTo>
                  <a:pt x="540821" y="1897898"/>
                </a:lnTo>
                <a:lnTo>
                  <a:pt x="513239" y="1859124"/>
                </a:lnTo>
                <a:lnTo>
                  <a:pt x="415209" y="1780818"/>
                </a:lnTo>
                <a:lnTo>
                  <a:pt x="515663" y="1655432"/>
                </a:lnTo>
                <a:lnTo>
                  <a:pt x="258233" y="1655432"/>
                </a:lnTo>
                <a:lnTo>
                  <a:pt x="162568" y="1578960"/>
                </a:lnTo>
                <a:lnTo>
                  <a:pt x="150658" y="1570854"/>
                </a:lnTo>
                <a:lnTo>
                  <a:pt x="138983" y="1565038"/>
                </a:lnTo>
                <a:lnTo>
                  <a:pt x="127661" y="1561447"/>
                </a:lnTo>
                <a:lnTo>
                  <a:pt x="116813" y="1560015"/>
                </a:lnTo>
                <a:close/>
              </a:path>
              <a:path w="2718056" h="2137897">
                <a:moveTo>
                  <a:pt x="2567322" y="0"/>
                </a:moveTo>
                <a:lnTo>
                  <a:pt x="770376" y="2"/>
                </a:lnTo>
                <a:lnTo>
                  <a:pt x="728248" y="6174"/>
                </a:lnTo>
                <a:lnTo>
                  <a:pt x="690684" y="23534"/>
                </a:lnTo>
                <a:lnTo>
                  <a:pt x="659421" y="50338"/>
                </a:lnTo>
                <a:lnTo>
                  <a:pt x="636148" y="84843"/>
                </a:lnTo>
                <a:lnTo>
                  <a:pt x="622554" y="125305"/>
                </a:lnTo>
                <a:lnTo>
                  <a:pt x="619703" y="154728"/>
                </a:lnTo>
                <a:lnTo>
                  <a:pt x="619737" y="1136323"/>
                </a:lnTo>
                <a:lnTo>
                  <a:pt x="620246" y="1148487"/>
                </a:lnTo>
                <a:lnTo>
                  <a:pt x="621837" y="1161219"/>
                </a:lnTo>
                <a:lnTo>
                  <a:pt x="624407" y="1173609"/>
                </a:lnTo>
                <a:lnTo>
                  <a:pt x="627891" y="1185629"/>
                </a:lnTo>
                <a:lnTo>
                  <a:pt x="258233" y="1655432"/>
                </a:lnTo>
                <a:lnTo>
                  <a:pt x="515663" y="1655432"/>
                </a:lnTo>
                <a:lnTo>
                  <a:pt x="807597" y="1291043"/>
                </a:lnTo>
                <a:lnTo>
                  <a:pt x="2567322" y="1291043"/>
                </a:lnTo>
                <a:lnTo>
                  <a:pt x="2609500" y="1284870"/>
                </a:lnTo>
                <a:lnTo>
                  <a:pt x="2647066" y="1267512"/>
                </a:lnTo>
                <a:lnTo>
                  <a:pt x="2678330" y="1240711"/>
                </a:lnTo>
                <a:lnTo>
                  <a:pt x="2701604" y="1206208"/>
                </a:lnTo>
                <a:lnTo>
                  <a:pt x="2715201" y="1165747"/>
                </a:lnTo>
                <a:lnTo>
                  <a:pt x="2718056" y="1136323"/>
                </a:lnTo>
                <a:lnTo>
                  <a:pt x="2718019" y="154728"/>
                </a:lnTo>
                <a:lnTo>
                  <a:pt x="2712077" y="112049"/>
                </a:lnTo>
                <a:lnTo>
                  <a:pt x="2695259" y="73274"/>
                </a:lnTo>
                <a:lnTo>
                  <a:pt x="2669293" y="41003"/>
                </a:lnTo>
                <a:lnTo>
                  <a:pt x="2635866" y="16980"/>
                </a:lnTo>
                <a:lnTo>
                  <a:pt x="2596668" y="2946"/>
                </a:lnTo>
                <a:lnTo>
                  <a:pt x="2568164" y="2"/>
                </a:lnTo>
                <a:lnTo>
                  <a:pt x="2567322" y="0"/>
                </a:lnTo>
                <a:close/>
              </a:path>
            </a:pathLst>
          </a:custGeom>
          <a:solidFill>
            <a:srgbClr val="BBD86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08890" y="4953127"/>
            <a:ext cx="3064035" cy="15155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08564" y="5052762"/>
            <a:ext cx="2689732" cy="1141575"/>
          </a:xfrm>
          <a:custGeom>
            <a:avLst/>
            <a:gdLst/>
            <a:ahLst/>
            <a:cxnLst/>
            <a:rect l="l" t="t" r="r" b="b"/>
            <a:pathLst>
              <a:path w="2689732" h="1141575">
                <a:moveTo>
                  <a:pt x="150684" y="0"/>
                </a:moveTo>
                <a:lnTo>
                  <a:pt x="108505" y="6174"/>
                </a:lnTo>
                <a:lnTo>
                  <a:pt x="70941" y="23536"/>
                </a:lnTo>
                <a:lnTo>
                  <a:pt x="39679" y="50341"/>
                </a:lnTo>
                <a:lnTo>
                  <a:pt x="16408" y="84846"/>
                </a:lnTo>
                <a:lnTo>
                  <a:pt x="2815" y="125308"/>
                </a:lnTo>
                <a:lnTo>
                  <a:pt x="0" y="986848"/>
                </a:lnTo>
                <a:lnTo>
                  <a:pt x="645" y="1000924"/>
                </a:lnTo>
                <a:lnTo>
                  <a:pt x="10426" y="1043070"/>
                </a:lnTo>
                <a:lnTo>
                  <a:pt x="30479" y="1079872"/>
                </a:lnTo>
                <a:lnTo>
                  <a:pt x="59119" y="1109587"/>
                </a:lnTo>
                <a:lnTo>
                  <a:pt x="94656" y="1130474"/>
                </a:lnTo>
                <a:lnTo>
                  <a:pt x="135403" y="1140787"/>
                </a:lnTo>
                <a:lnTo>
                  <a:pt x="149852" y="1141575"/>
                </a:lnTo>
                <a:lnTo>
                  <a:pt x="1810621" y="1141575"/>
                </a:lnTo>
                <a:lnTo>
                  <a:pt x="1852750" y="1135403"/>
                </a:lnTo>
                <a:lnTo>
                  <a:pt x="1890314" y="1118042"/>
                </a:lnTo>
                <a:lnTo>
                  <a:pt x="1921577" y="1091238"/>
                </a:lnTo>
                <a:lnTo>
                  <a:pt x="1944850" y="1056734"/>
                </a:lnTo>
                <a:lnTo>
                  <a:pt x="1958444" y="1016272"/>
                </a:lnTo>
                <a:lnTo>
                  <a:pt x="1961297" y="583984"/>
                </a:lnTo>
                <a:lnTo>
                  <a:pt x="2236709" y="484301"/>
                </a:lnTo>
                <a:lnTo>
                  <a:pt x="2494696" y="484301"/>
                </a:lnTo>
                <a:lnTo>
                  <a:pt x="2587004" y="370967"/>
                </a:lnTo>
                <a:lnTo>
                  <a:pt x="1961297" y="370967"/>
                </a:lnTo>
                <a:lnTo>
                  <a:pt x="1961194" y="153360"/>
                </a:lnTo>
                <a:lnTo>
                  <a:pt x="1955316" y="112061"/>
                </a:lnTo>
                <a:lnTo>
                  <a:pt x="1938499" y="73283"/>
                </a:lnTo>
                <a:lnTo>
                  <a:pt x="1912534" y="41009"/>
                </a:lnTo>
                <a:lnTo>
                  <a:pt x="1879110" y="16982"/>
                </a:lnTo>
                <a:lnTo>
                  <a:pt x="1839917" y="2947"/>
                </a:lnTo>
                <a:lnTo>
                  <a:pt x="1811416" y="2"/>
                </a:lnTo>
                <a:lnTo>
                  <a:pt x="150684" y="0"/>
                </a:lnTo>
                <a:close/>
              </a:path>
              <a:path w="2689732" h="1141575">
                <a:moveTo>
                  <a:pt x="2494696" y="484301"/>
                </a:moveTo>
                <a:lnTo>
                  <a:pt x="2236709" y="484301"/>
                </a:lnTo>
                <a:lnTo>
                  <a:pt x="2278369" y="599463"/>
                </a:lnTo>
                <a:lnTo>
                  <a:pt x="2299003" y="632631"/>
                </a:lnTo>
                <a:lnTo>
                  <a:pt x="2336025" y="647568"/>
                </a:lnTo>
                <a:lnTo>
                  <a:pt x="2346072" y="646026"/>
                </a:lnTo>
                <a:lnTo>
                  <a:pt x="2385356" y="618547"/>
                </a:lnTo>
                <a:lnTo>
                  <a:pt x="2494696" y="484301"/>
                </a:lnTo>
                <a:close/>
              </a:path>
              <a:path w="2689732" h="1141575">
                <a:moveTo>
                  <a:pt x="2182405" y="93494"/>
                </a:moveTo>
                <a:lnTo>
                  <a:pt x="2138825" y="105947"/>
                </a:lnTo>
                <a:lnTo>
                  <a:pt x="2120022" y="141638"/>
                </a:lnTo>
                <a:lnTo>
                  <a:pt x="2120003" y="153360"/>
                </a:lnTo>
                <a:lnTo>
                  <a:pt x="2122073" y="165980"/>
                </a:lnTo>
                <a:lnTo>
                  <a:pt x="2168351" y="295481"/>
                </a:lnTo>
                <a:lnTo>
                  <a:pt x="1961297" y="370967"/>
                </a:lnTo>
                <a:lnTo>
                  <a:pt x="2587004" y="370967"/>
                </a:lnTo>
                <a:lnTo>
                  <a:pt x="2670313" y="268681"/>
                </a:lnTo>
                <a:lnTo>
                  <a:pt x="2688222" y="234718"/>
                </a:lnTo>
                <a:lnTo>
                  <a:pt x="2689732" y="224052"/>
                </a:lnTo>
                <a:lnTo>
                  <a:pt x="2689092" y="213928"/>
                </a:lnTo>
                <a:lnTo>
                  <a:pt x="2666026" y="181434"/>
                </a:lnTo>
                <a:lnTo>
                  <a:pt x="2196362" y="94843"/>
                </a:lnTo>
                <a:lnTo>
                  <a:pt x="2182405" y="93494"/>
                </a:lnTo>
                <a:close/>
              </a:path>
            </a:pathLst>
          </a:custGeom>
          <a:solidFill>
            <a:srgbClr val="F7A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50506" y="3255555"/>
            <a:ext cx="3117836" cy="16291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750145" y="3355199"/>
            <a:ext cx="2743047" cy="1253665"/>
          </a:xfrm>
          <a:custGeom>
            <a:avLst/>
            <a:gdLst/>
            <a:ahLst/>
            <a:cxnLst/>
            <a:rect l="l" t="t" r="r" b="b"/>
            <a:pathLst>
              <a:path w="2743047" h="1253665">
                <a:moveTo>
                  <a:pt x="150721" y="0"/>
                </a:moveTo>
                <a:lnTo>
                  <a:pt x="108536" y="6174"/>
                </a:lnTo>
                <a:lnTo>
                  <a:pt x="70969" y="23534"/>
                </a:lnTo>
                <a:lnTo>
                  <a:pt x="39709" y="50338"/>
                </a:lnTo>
                <a:lnTo>
                  <a:pt x="16440" y="84843"/>
                </a:lnTo>
                <a:lnTo>
                  <a:pt x="2850" y="125305"/>
                </a:lnTo>
                <a:lnTo>
                  <a:pt x="0" y="154728"/>
                </a:lnTo>
                <a:lnTo>
                  <a:pt x="37" y="1098938"/>
                </a:lnTo>
                <a:lnTo>
                  <a:pt x="5977" y="1141615"/>
                </a:lnTo>
                <a:lnTo>
                  <a:pt x="22792" y="1180390"/>
                </a:lnTo>
                <a:lnTo>
                  <a:pt x="48755" y="1212663"/>
                </a:lnTo>
                <a:lnTo>
                  <a:pt x="82180" y="1236688"/>
                </a:lnTo>
                <a:lnTo>
                  <a:pt x="121380" y="1250722"/>
                </a:lnTo>
                <a:lnTo>
                  <a:pt x="149889" y="1253665"/>
                </a:lnTo>
                <a:lnTo>
                  <a:pt x="1785741" y="1253665"/>
                </a:lnTo>
                <a:lnTo>
                  <a:pt x="1827870" y="1247492"/>
                </a:lnTo>
                <a:lnTo>
                  <a:pt x="1865434" y="1230130"/>
                </a:lnTo>
                <a:lnTo>
                  <a:pt x="1896697" y="1203324"/>
                </a:lnTo>
                <a:lnTo>
                  <a:pt x="1919970" y="1168819"/>
                </a:lnTo>
                <a:lnTo>
                  <a:pt x="1933564" y="1128359"/>
                </a:lnTo>
                <a:lnTo>
                  <a:pt x="1936417" y="769950"/>
                </a:lnTo>
                <a:lnTo>
                  <a:pt x="2698711" y="769950"/>
                </a:lnTo>
                <a:lnTo>
                  <a:pt x="2556707" y="638730"/>
                </a:lnTo>
                <a:lnTo>
                  <a:pt x="2258362" y="638730"/>
                </a:lnTo>
                <a:lnTo>
                  <a:pt x="1936417" y="564299"/>
                </a:lnTo>
                <a:lnTo>
                  <a:pt x="1936378" y="154728"/>
                </a:lnTo>
                <a:lnTo>
                  <a:pt x="1930435" y="112048"/>
                </a:lnTo>
                <a:lnTo>
                  <a:pt x="1913617" y="73271"/>
                </a:lnTo>
                <a:lnTo>
                  <a:pt x="1887650" y="40999"/>
                </a:lnTo>
                <a:lnTo>
                  <a:pt x="1854224" y="16976"/>
                </a:lnTo>
                <a:lnTo>
                  <a:pt x="1815028" y="2945"/>
                </a:lnTo>
                <a:lnTo>
                  <a:pt x="1786525" y="2"/>
                </a:lnTo>
                <a:lnTo>
                  <a:pt x="150721" y="0"/>
                </a:lnTo>
                <a:close/>
              </a:path>
              <a:path w="2743047" h="1253665">
                <a:moveTo>
                  <a:pt x="2698711" y="769950"/>
                </a:moveTo>
                <a:lnTo>
                  <a:pt x="1936417" y="769950"/>
                </a:lnTo>
                <a:lnTo>
                  <a:pt x="2212820" y="834326"/>
                </a:lnTo>
                <a:lnTo>
                  <a:pt x="2185044" y="953603"/>
                </a:lnTo>
                <a:lnTo>
                  <a:pt x="2182852" y="967899"/>
                </a:lnTo>
                <a:lnTo>
                  <a:pt x="2182641" y="980986"/>
                </a:lnTo>
                <a:lnTo>
                  <a:pt x="2184302" y="992785"/>
                </a:lnTo>
                <a:lnTo>
                  <a:pt x="2207422" y="1025478"/>
                </a:lnTo>
                <a:lnTo>
                  <a:pt x="2238944" y="1032510"/>
                </a:lnTo>
                <a:lnTo>
                  <a:pt x="2251558" y="1031093"/>
                </a:lnTo>
                <a:lnTo>
                  <a:pt x="2693909" y="889711"/>
                </a:lnTo>
                <a:lnTo>
                  <a:pt x="2727226" y="871167"/>
                </a:lnTo>
                <a:lnTo>
                  <a:pt x="2743047" y="835304"/>
                </a:lnTo>
                <a:lnTo>
                  <a:pt x="2741703" y="825225"/>
                </a:lnTo>
                <a:lnTo>
                  <a:pt x="2738182" y="814964"/>
                </a:lnTo>
                <a:lnTo>
                  <a:pt x="2732456" y="804652"/>
                </a:lnTo>
                <a:lnTo>
                  <a:pt x="2724494" y="794420"/>
                </a:lnTo>
                <a:lnTo>
                  <a:pt x="2716248" y="786155"/>
                </a:lnTo>
                <a:lnTo>
                  <a:pt x="2698711" y="769950"/>
                </a:lnTo>
                <a:close/>
              </a:path>
              <a:path w="2743047" h="1253665">
                <a:moveTo>
                  <a:pt x="2336918" y="463706"/>
                </a:moveTo>
                <a:lnTo>
                  <a:pt x="2301731" y="483289"/>
                </a:lnTo>
                <a:lnTo>
                  <a:pt x="2258362" y="638730"/>
                </a:lnTo>
                <a:lnTo>
                  <a:pt x="2556707" y="638730"/>
                </a:lnTo>
                <a:lnTo>
                  <a:pt x="2391141" y="485736"/>
                </a:lnTo>
                <a:lnTo>
                  <a:pt x="2358145" y="466113"/>
                </a:lnTo>
                <a:lnTo>
                  <a:pt x="2336918" y="463706"/>
                </a:lnTo>
                <a:close/>
              </a:path>
            </a:pathLst>
          </a:custGeom>
          <a:solidFill>
            <a:srgbClr val="C7A0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1032677" y="1411109"/>
            <a:ext cx="3362966" cy="244226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1132309" y="1510742"/>
            <a:ext cx="2987869" cy="2067118"/>
          </a:xfrm>
          <a:custGeom>
            <a:avLst/>
            <a:gdLst/>
            <a:ahLst/>
            <a:cxnLst/>
            <a:rect l="l" t="t" r="r" b="b"/>
            <a:pathLst>
              <a:path w="2987869" h="2067118">
                <a:moveTo>
                  <a:pt x="2607296" y="1514792"/>
                </a:moveTo>
                <a:lnTo>
                  <a:pt x="2333510" y="1514792"/>
                </a:lnTo>
                <a:lnTo>
                  <a:pt x="2544851" y="1741677"/>
                </a:lnTo>
                <a:lnTo>
                  <a:pt x="2453233" y="1826818"/>
                </a:lnTo>
                <a:lnTo>
                  <a:pt x="2430908" y="1857734"/>
                </a:lnTo>
                <a:lnTo>
                  <a:pt x="2427073" y="1878054"/>
                </a:lnTo>
                <a:lnTo>
                  <a:pt x="2428378" y="1887733"/>
                </a:lnTo>
                <a:lnTo>
                  <a:pt x="2454378" y="1920182"/>
                </a:lnTo>
                <a:lnTo>
                  <a:pt x="2907563" y="2062556"/>
                </a:lnTo>
                <a:lnTo>
                  <a:pt x="2934179" y="2067118"/>
                </a:lnTo>
                <a:lnTo>
                  <a:pt x="2945866" y="2066373"/>
                </a:lnTo>
                <a:lnTo>
                  <a:pt x="2979418" y="2045426"/>
                </a:lnTo>
                <a:lnTo>
                  <a:pt x="2987869" y="2013495"/>
                </a:lnTo>
                <a:lnTo>
                  <a:pt x="2986958" y="2000266"/>
                </a:lnTo>
                <a:lnTo>
                  <a:pt x="2985147" y="1990458"/>
                </a:lnTo>
                <a:lnTo>
                  <a:pt x="2896938" y="1605305"/>
                </a:lnTo>
                <a:lnTo>
                  <a:pt x="2691612" y="1605305"/>
                </a:lnTo>
                <a:lnTo>
                  <a:pt x="2607296" y="1514792"/>
                </a:lnTo>
                <a:close/>
              </a:path>
              <a:path w="2987869" h="2067118">
                <a:moveTo>
                  <a:pt x="2834418" y="1497607"/>
                </a:moveTo>
                <a:lnTo>
                  <a:pt x="2791984" y="1512793"/>
                </a:lnTo>
                <a:lnTo>
                  <a:pt x="2691612" y="1605305"/>
                </a:lnTo>
                <a:lnTo>
                  <a:pt x="2896938" y="1605305"/>
                </a:lnTo>
                <a:lnTo>
                  <a:pt x="2884551" y="1551216"/>
                </a:lnTo>
                <a:lnTo>
                  <a:pt x="2868900" y="1516384"/>
                </a:lnTo>
                <a:lnTo>
                  <a:pt x="2834418" y="1497607"/>
                </a:lnTo>
                <a:close/>
              </a:path>
              <a:path w="2987869" h="2067118">
                <a:moveTo>
                  <a:pt x="155359" y="0"/>
                </a:moveTo>
                <a:lnTo>
                  <a:pt x="112466" y="5996"/>
                </a:lnTo>
                <a:lnTo>
                  <a:pt x="74172" y="22875"/>
                </a:lnTo>
                <a:lnTo>
                  <a:pt x="42144" y="48968"/>
                </a:lnTo>
                <a:lnTo>
                  <a:pt x="18052" y="82607"/>
                </a:lnTo>
                <a:lnTo>
                  <a:pt x="3563" y="122123"/>
                </a:lnTo>
                <a:lnTo>
                  <a:pt x="0" y="1360170"/>
                </a:lnTo>
                <a:lnTo>
                  <a:pt x="686" y="1374876"/>
                </a:lnTo>
                <a:lnTo>
                  <a:pt x="10497" y="1416421"/>
                </a:lnTo>
                <a:lnTo>
                  <a:pt x="30634" y="1452810"/>
                </a:lnTo>
                <a:lnTo>
                  <a:pt x="59429" y="1482374"/>
                </a:lnTo>
                <a:lnTo>
                  <a:pt x="95215" y="1503447"/>
                </a:lnTo>
                <a:lnTo>
                  <a:pt x="136322" y="1514361"/>
                </a:lnTo>
                <a:lnTo>
                  <a:pt x="2323985" y="1515516"/>
                </a:lnTo>
                <a:lnTo>
                  <a:pt x="2328773" y="1515224"/>
                </a:lnTo>
                <a:lnTo>
                  <a:pt x="2333510" y="1514792"/>
                </a:lnTo>
                <a:lnTo>
                  <a:pt x="2607296" y="1514792"/>
                </a:lnTo>
                <a:lnTo>
                  <a:pt x="2473896" y="1371587"/>
                </a:lnTo>
                <a:lnTo>
                  <a:pt x="2474493" y="1364030"/>
                </a:lnTo>
                <a:lnTo>
                  <a:pt x="2474493" y="155359"/>
                </a:lnTo>
                <a:lnTo>
                  <a:pt x="2468496" y="112466"/>
                </a:lnTo>
                <a:lnTo>
                  <a:pt x="2451617" y="74172"/>
                </a:lnTo>
                <a:lnTo>
                  <a:pt x="2425524" y="42144"/>
                </a:lnTo>
                <a:lnTo>
                  <a:pt x="2391886" y="18052"/>
                </a:lnTo>
                <a:lnTo>
                  <a:pt x="2352369" y="3563"/>
                </a:lnTo>
                <a:lnTo>
                  <a:pt x="2323584" y="62"/>
                </a:lnTo>
                <a:lnTo>
                  <a:pt x="155359" y="0"/>
                </a:lnTo>
                <a:close/>
              </a:path>
            </a:pathLst>
          </a:custGeom>
          <a:solidFill>
            <a:srgbClr val="FFCE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905802" y="4990503"/>
            <a:ext cx="2932499" cy="175470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7005442" y="5090133"/>
            <a:ext cx="2556525" cy="1378227"/>
          </a:xfrm>
          <a:custGeom>
            <a:avLst/>
            <a:gdLst/>
            <a:ahLst/>
            <a:cxnLst/>
            <a:rect l="l" t="t" r="r" b="b"/>
            <a:pathLst>
              <a:path w="2556525" h="1378227">
                <a:moveTo>
                  <a:pt x="2556525" y="695360"/>
                </a:moveTo>
                <a:lnTo>
                  <a:pt x="416554" y="695360"/>
                </a:lnTo>
                <a:lnTo>
                  <a:pt x="782019" y="893419"/>
                </a:lnTo>
                <a:lnTo>
                  <a:pt x="782059" y="1223510"/>
                </a:lnTo>
                <a:lnTo>
                  <a:pt x="788000" y="1266182"/>
                </a:lnTo>
                <a:lnTo>
                  <a:pt x="804817" y="1304961"/>
                </a:lnTo>
                <a:lnTo>
                  <a:pt x="830783" y="1337233"/>
                </a:lnTo>
                <a:lnTo>
                  <a:pt x="864208" y="1361255"/>
                </a:lnTo>
                <a:lnTo>
                  <a:pt x="903405" y="1375285"/>
                </a:lnTo>
                <a:lnTo>
                  <a:pt x="931908" y="1378227"/>
                </a:lnTo>
                <a:lnTo>
                  <a:pt x="2405836" y="1378227"/>
                </a:lnTo>
                <a:lnTo>
                  <a:pt x="2447970" y="1372055"/>
                </a:lnTo>
                <a:lnTo>
                  <a:pt x="2485537" y="1354696"/>
                </a:lnTo>
                <a:lnTo>
                  <a:pt x="2516801" y="1327894"/>
                </a:lnTo>
                <a:lnTo>
                  <a:pt x="2540076" y="1293392"/>
                </a:lnTo>
                <a:lnTo>
                  <a:pt x="2553671" y="1252932"/>
                </a:lnTo>
                <a:lnTo>
                  <a:pt x="2556524" y="1223510"/>
                </a:lnTo>
                <a:lnTo>
                  <a:pt x="2556525" y="695360"/>
                </a:lnTo>
                <a:close/>
              </a:path>
              <a:path w="2556525" h="1378227">
                <a:moveTo>
                  <a:pt x="524854" y="318861"/>
                </a:moveTo>
                <a:lnTo>
                  <a:pt x="63237" y="337858"/>
                </a:lnTo>
                <a:lnTo>
                  <a:pt x="25310" y="347356"/>
                </a:lnTo>
                <a:lnTo>
                  <a:pt x="953" y="379298"/>
                </a:lnTo>
                <a:lnTo>
                  <a:pt x="0" y="389857"/>
                </a:lnTo>
                <a:lnTo>
                  <a:pt x="1237" y="401184"/>
                </a:lnTo>
                <a:lnTo>
                  <a:pt x="247844" y="807720"/>
                </a:lnTo>
                <a:lnTo>
                  <a:pt x="274991" y="835746"/>
                </a:lnTo>
                <a:lnTo>
                  <a:pt x="305495" y="844123"/>
                </a:lnTo>
                <a:lnTo>
                  <a:pt x="315648" y="842514"/>
                </a:lnTo>
                <a:lnTo>
                  <a:pt x="351832" y="813861"/>
                </a:lnTo>
                <a:lnTo>
                  <a:pt x="416554" y="695360"/>
                </a:lnTo>
                <a:lnTo>
                  <a:pt x="2556525" y="695360"/>
                </a:lnTo>
                <a:lnTo>
                  <a:pt x="2556525" y="665492"/>
                </a:lnTo>
                <a:lnTo>
                  <a:pt x="782019" y="665492"/>
                </a:lnTo>
                <a:lnTo>
                  <a:pt x="512322" y="519023"/>
                </a:lnTo>
                <a:lnTo>
                  <a:pt x="570769" y="411393"/>
                </a:lnTo>
                <a:lnTo>
                  <a:pt x="576759" y="397982"/>
                </a:lnTo>
                <a:lnTo>
                  <a:pt x="580445" y="385233"/>
                </a:lnTo>
                <a:lnTo>
                  <a:pt x="581917" y="373257"/>
                </a:lnTo>
                <a:lnTo>
                  <a:pt x="581266" y="362168"/>
                </a:lnTo>
                <a:lnTo>
                  <a:pt x="559237" y="328939"/>
                </a:lnTo>
                <a:lnTo>
                  <a:pt x="537836" y="320581"/>
                </a:lnTo>
                <a:lnTo>
                  <a:pt x="524854" y="318861"/>
                </a:lnTo>
                <a:close/>
              </a:path>
              <a:path w="2556525" h="1378227">
                <a:moveTo>
                  <a:pt x="2405790" y="0"/>
                </a:moveTo>
                <a:lnTo>
                  <a:pt x="932681" y="2"/>
                </a:lnTo>
                <a:lnTo>
                  <a:pt x="890553" y="6174"/>
                </a:lnTo>
                <a:lnTo>
                  <a:pt x="852990" y="23536"/>
                </a:lnTo>
                <a:lnTo>
                  <a:pt x="821730" y="50342"/>
                </a:lnTo>
                <a:lnTo>
                  <a:pt x="798460" y="84849"/>
                </a:lnTo>
                <a:lnTo>
                  <a:pt x="784870" y="125313"/>
                </a:lnTo>
                <a:lnTo>
                  <a:pt x="782019" y="665492"/>
                </a:lnTo>
                <a:lnTo>
                  <a:pt x="2556525" y="665492"/>
                </a:lnTo>
                <a:lnTo>
                  <a:pt x="2556487" y="154739"/>
                </a:lnTo>
                <a:lnTo>
                  <a:pt x="2550545" y="112049"/>
                </a:lnTo>
                <a:lnTo>
                  <a:pt x="2533727" y="73274"/>
                </a:lnTo>
                <a:lnTo>
                  <a:pt x="2507761" y="41003"/>
                </a:lnTo>
                <a:lnTo>
                  <a:pt x="2474334" y="16980"/>
                </a:lnTo>
                <a:lnTo>
                  <a:pt x="2435137" y="2946"/>
                </a:lnTo>
                <a:lnTo>
                  <a:pt x="2405790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3881763" y="3441016"/>
            <a:ext cx="3002280" cy="2459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489584" indent="767715">
              <a:lnSpc>
                <a:spcPct val="113399"/>
              </a:lnSpc>
            </a:pPr>
            <a:r>
              <a:rPr sz="1750" b="1" spc="-35" dirty="0" smtClean="0">
                <a:latin typeface="Myriad Pro"/>
                <a:cs typeface="Myriad Pro"/>
              </a:rPr>
              <a:t>C</a:t>
            </a:r>
            <a:r>
              <a:rPr sz="1750" b="1" spc="0" dirty="0" smtClean="0">
                <a:latin typeface="Myriad Pro"/>
                <a:cs typeface="Myriad Pro"/>
              </a:rPr>
              <a:t>o</a:t>
            </a:r>
            <a:r>
              <a:rPr sz="1750" b="1" spc="-15" dirty="0" smtClean="0">
                <a:latin typeface="Myriad Pro"/>
                <a:cs typeface="Myriad Pro"/>
              </a:rPr>
              <a:t>r</a:t>
            </a:r>
            <a:r>
              <a:rPr sz="1750" b="1" spc="0" dirty="0" smtClean="0">
                <a:latin typeface="Myriad Pro"/>
                <a:cs typeface="Myriad Pro"/>
              </a:rPr>
              <a:t>e</a:t>
            </a:r>
            <a:r>
              <a:rPr sz="1750" b="1" spc="-70" dirty="0" smtClean="0">
                <a:latin typeface="Myriad Pro"/>
                <a:cs typeface="Myriad Pro"/>
              </a:rPr>
              <a:t> </a:t>
            </a:r>
            <a:r>
              <a:rPr sz="1750" b="1" spc="-25" dirty="0" smtClean="0">
                <a:latin typeface="Myriad Pro"/>
                <a:cs typeface="Myriad Pro"/>
              </a:rPr>
              <a:t>T</a:t>
            </a:r>
            <a:r>
              <a:rPr sz="1750" b="1" spc="0" dirty="0" smtClean="0">
                <a:latin typeface="Myriad Pro"/>
                <a:cs typeface="Myriad Pro"/>
              </a:rPr>
              <a:t>hemes </a:t>
            </a:r>
            <a:r>
              <a:rPr sz="1000" b="1" spc="-5" dirty="0" smtClean="0">
                <a:latin typeface="Myriad Pro"/>
                <a:cs typeface="Myriad Pro"/>
              </a:rPr>
              <a:t>C</a:t>
            </a:r>
            <a:r>
              <a:rPr sz="1000" b="1" spc="15" dirty="0" smtClean="0">
                <a:latin typeface="Myriad Pro"/>
                <a:cs typeface="Myriad Pro"/>
              </a:rPr>
              <a:t>ommunic</a:t>
            </a:r>
            <a:r>
              <a:rPr sz="1000" b="1" spc="5" dirty="0" smtClean="0">
                <a:latin typeface="Myriad Pro"/>
                <a:cs typeface="Myriad Pro"/>
              </a:rPr>
              <a:t>a</a:t>
            </a:r>
            <a:r>
              <a:rPr sz="1000" b="1" spc="10" dirty="0" smtClean="0">
                <a:latin typeface="Myriad Pro"/>
                <a:cs typeface="Myriad Pro"/>
              </a:rPr>
              <a:t>tion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and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-5" dirty="0" smtClean="0">
                <a:latin typeface="Myriad Pro"/>
                <a:cs typeface="Myriad Pro"/>
              </a:rPr>
              <a:t>C</a:t>
            </a:r>
            <a:r>
              <a:rPr sz="1000" b="1" spc="10" dirty="0" smtClean="0">
                <a:latin typeface="Myriad Pro"/>
                <a:cs typeface="Myriad Pro"/>
              </a:rPr>
              <a:t>onsult</a:t>
            </a:r>
            <a:r>
              <a:rPr sz="1000" b="1" spc="5" dirty="0" smtClean="0">
                <a:latin typeface="Myriad Pro"/>
                <a:cs typeface="Myriad Pro"/>
              </a:rPr>
              <a:t>a</a:t>
            </a:r>
            <a:r>
              <a:rPr sz="1000" b="1" spc="10" dirty="0" smtClean="0">
                <a:latin typeface="Myriad Pro"/>
                <a:cs typeface="Myriad Pro"/>
              </a:rPr>
              <a:t>tion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ommunic</a:t>
            </a:r>
            <a:r>
              <a:rPr sz="1000" spc="-10" dirty="0" smtClean="0">
                <a:latin typeface="Myriad Pro"/>
                <a:cs typeface="Myriad Pro"/>
              </a:rPr>
              <a:t>a</a:t>
            </a:r>
            <a:r>
              <a:rPr sz="1000" spc="-5" dirty="0" smtClean="0">
                <a:latin typeface="Myriad Pro"/>
                <a:cs typeface="Myriad Pro"/>
              </a:rPr>
              <a:t>tio</a:t>
            </a:r>
            <a:r>
              <a:rPr sz="1000" spc="15" dirty="0" smtClean="0">
                <a:latin typeface="Myriad Pro"/>
                <a:cs typeface="Myriad Pro"/>
              </a:rPr>
              <a:t>n</a:t>
            </a:r>
            <a:r>
              <a:rPr sz="1000" spc="-1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wit</a:t>
            </a:r>
            <a:r>
              <a:rPr sz="1000" spc="15" dirty="0" smtClean="0">
                <a:latin typeface="Myriad Pro"/>
                <a:cs typeface="Myriad Pro"/>
              </a:rPr>
              <a:t>h</a:t>
            </a:r>
            <a:r>
              <a:rPr sz="1000" spc="-1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p</a:t>
            </a:r>
            <a:r>
              <a:rPr sz="1000" spc="-10" dirty="0" smtClean="0">
                <a:latin typeface="Myriad Pro"/>
                <a:cs typeface="Myriad Pro"/>
              </a:rPr>
              <a:t>a</a:t>
            </a:r>
            <a:r>
              <a:rPr sz="1000" spc="-5" dirty="0" smtClean="0">
                <a:latin typeface="Myriad Pro"/>
                <a:cs typeface="Myriad Pro"/>
              </a:rPr>
              <a:t>tient</a:t>
            </a:r>
            <a:r>
              <a:rPr sz="1000" spc="10" dirty="0" smtClean="0">
                <a:latin typeface="Myriad Pro"/>
                <a:cs typeface="Myriad Pro"/>
              </a:rPr>
              <a:t>s</a:t>
            </a:r>
            <a:r>
              <a:rPr sz="1000" spc="-1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wh</a:t>
            </a:r>
            <a:r>
              <a:rPr sz="1000" spc="15" dirty="0" smtClean="0">
                <a:latin typeface="Myriad Pro"/>
                <a:cs typeface="Myriad Pro"/>
              </a:rPr>
              <a:t>o</a:t>
            </a:r>
            <a:r>
              <a:rPr sz="1000" spc="-1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-20" dirty="0" smtClean="0">
                <a:latin typeface="Myriad Pro"/>
                <a:cs typeface="Myriad Pro"/>
              </a:rPr>
              <a:t>r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-1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pa</a:t>
            </a:r>
            <a:r>
              <a:rPr sz="1000" spc="15" dirty="0" smtClean="0">
                <a:latin typeface="Myriad Pro"/>
                <a:cs typeface="Myriad Pro"/>
              </a:rPr>
              <a:t>r</a:t>
            </a:r>
            <a:r>
              <a:rPr sz="1000" spc="-5" dirty="0" smtClean="0">
                <a:latin typeface="Myriad Pro"/>
                <a:cs typeface="Myriad Pro"/>
              </a:rPr>
              <a:t>tially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000" spc="-5" dirty="0" smtClean="0">
                <a:latin typeface="Myriad Pro"/>
                <a:cs typeface="Myriad Pro"/>
              </a:rPr>
              <a:t>sigh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15" dirty="0" smtClean="0">
                <a:latin typeface="Myriad Pro"/>
                <a:cs typeface="Myriad Pro"/>
              </a:rPr>
              <a:t>d</a:t>
            </a:r>
            <a:r>
              <a:rPr sz="1000" spc="-1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5" dirty="0" smtClean="0">
                <a:latin typeface="Myriad Pro"/>
                <a:cs typeface="Myriad Pro"/>
              </a:rPr>
              <a:t>r</a:t>
            </a:r>
            <a:r>
              <a:rPr sz="1000" spc="-1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blind;</a:t>
            </a:r>
            <a:endParaRPr sz="1000">
              <a:latin typeface="Myriad Pro"/>
              <a:cs typeface="Myriad Pro"/>
            </a:endParaRPr>
          </a:p>
          <a:p>
            <a:pPr marL="12700" marR="12700">
              <a:lnSpc>
                <a:spcPct val="103899"/>
              </a:lnSpc>
              <a:spcBef>
                <a:spcPts val="295"/>
              </a:spcBef>
            </a:pPr>
            <a:r>
              <a:rPr sz="1000" b="1" spc="5" dirty="0" smtClean="0">
                <a:latin typeface="Myriad Pro"/>
                <a:cs typeface="Myriad Pro"/>
              </a:rPr>
              <a:t>P</a:t>
            </a:r>
            <a:r>
              <a:rPr sz="1000" b="1" spc="0" dirty="0" smtClean="0">
                <a:latin typeface="Myriad Pro"/>
                <a:cs typeface="Myriad Pro"/>
              </a:rPr>
              <a:t>r</a:t>
            </a:r>
            <a:r>
              <a:rPr sz="1000" b="1" spc="10" dirty="0" smtClean="0">
                <a:latin typeface="Myriad Pro"/>
                <a:cs typeface="Myriad Pro"/>
              </a:rPr>
              <a:t>escribing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eviden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based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p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escribing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10" dirty="0" smtClean="0">
                <a:latin typeface="Myriad Pro"/>
                <a:cs typeface="Myriad Pro"/>
              </a:rPr>
              <a:t>f</a:t>
            </a:r>
            <a:r>
              <a:rPr sz="1000" spc="10" dirty="0" smtClean="0">
                <a:latin typeface="Myriad Pro"/>
                <a:cs typeface="Myriad Pro"/>
              </a:rPr>
              <a:t>or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20" dirty="0" smtClean="0">
                <a:latin typeface="Myriad Pro"/>
                <a:cs typeface="Myriad Pro"/>
              </a:rPr>
              <a:t>ommon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onditions;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opical</a:t>
            </a:r>
            <a:r>
              <a:rPr sz="1000" spc="5" dirty="0" smtClean="0">
                <a:latin typeface="Myriad Pro"/>
                <a:cs typeface="Myriad Pro"/>
              </a:rPr>
              <a:t> t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5" dirty="0" smtClean="0">
                <a:latin typeface="Myriad Pro"/>
                <a:cs typeface="Myriad Pro"/>
              </a:rPr>
              <a:t>tme</a:t>
            </a:r>
            <a:r>
              <a:rPr sz="1000" spc="10" dirty="0" smtClean="0">
                <a:latin typeface="Myriad Pro"/>
                <a:cs typeface="Myriad Pro"/>
              </a:rPr>
              <a:t>n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5" dirty="0" smtClean="0">
                <a:latin typeface="Myriad Pro"/>
                <a:cs typeface="Myriad Pro"/>
              </a:rPr>
              <a:t>s</a:t>
            </a:r>
            <a:r>
              <a:rPr sz="1000" spc="5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000" b="1" spc="-5" dirty="0" smtClean="0">
                <a:latin typeface="Myriad Pro"/>
                <a:cs typeface="Myriad Pro"/>
              </a:rPr>
              <a:t>C</a:t>
            </a:r>
            <a:r>
              <a:rPr sz="1000" b="1" spc="30" dirty="0" smtClean="0">
                <a:latin typeface="Myriad Pro"/>
                <a:cs typeface="Myriad Pro"/>
              </a:rPr>
              <a:t>o</a:t>
            </a:r>
            <a:r>
              <a:rPr sz="1000" b="1" spc="15" dirty="0" smtClean="0">
                <a:latin typeface="Myriad Pro"/>
                <a:cs typeface="Myriad Pro"/>
              </a:rPr>
              <a:t>-mo</a:t>
            </a:r>
            <a:r>
              <a:rPr sz="1000" b="1" spc="5" dirty="0" smtClean="0">
                <a:latin typeface="Myriad Pro"/>
                <a:cs typeface="Myriad Pro"/>
              </a:rPr>
              <a:t>r</a:t>
            </a:r>
            <a:r>
              <a:rPr sz="1000" b="1" spc="10" dirty="0" smtClean="0">
                <a:latin typeface="Myriad Pro"/>
                <a:cs typeface="Myriad Pro"/>
              </a:rPr>
              <a:t>bidi</a:t>
            </a:r>
            <a:r>
              <a:rPr sz="1000" b="1" spc="15" dirty="0" smtClean="0">
                <a:latin typeface="Myriad Pro"/>
                <a:cs typeface="Myriad Pro"/>
              </a:rPr>
              <a:t>ty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ps</a:t>
            </a:r>
            <a:r>
              <a:rPr sz="1000" spc="-5" dirty="0" smtClean="0">
                <a:latin typeface="Myriad Pro"/>
                <a:cs typeface="Myriad Pro"/>
              </a:rPr>
              <a:t>y</a:t>
            </a:r>
            <a:r>
              <a:rPr sz="1000" spc="10" dirty="0" smtClean="0">
                <a:latin typeface="Myriad Pro"/>
                <a:cs typeface="Myriad Pro"/>
              </a:rPr>
              <a:t>chosocial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issues</a:t>
            </a:r>
            <a:endParaRPr sz="1000">
              <a:latin typeface="Myriad Pro"/>
              <a:cs typeface="Myriad Pro"/>
            </a:endParaRPr>
          </a:p>
          <a:p>
            <a:pPr marL="12700" marR="142240">
              <a:lnSpc>
                <a:spcPct val="103899"/>
              </a:lnSpc>
              <a:spcBef>
                <a:spcPts val="295"/>
              </a:spcBef>
            </a:pPr>
            <a:r>
              <a:rPr sz="1000" b="1" spc="-70" dirty="0" smtClean="0">
                <a:latin typeface="Myriad Pro"/>
                <a:cs typeface="Myriad Pro"/>
              </a:rPr>
              <a:t>T</a:t>
            </a:r>
            <a:r>
              <a:rPr sz="1000" b="1" spc="15" dirty="0" smtClean="0">
                <a:latin typeface="Myriad Pro"/>
                <a:cs typeface="Myriad Pro"/>
              </a:rPr>
              <a:t>ea</a:t>
            </a:r>
            <a:r>
              <a:rPr sz="1000" b="1" spc="5" dirty="0" smtClean="0">
                <a:latin typeface="Myriad Pro"/>
                <a:cs typeface="Myriad Pro"/>
              </a:rPr>
              <a:t>m</a:t>
            </a:r>
            <a:r>
              <a:rPr sz="1000" b="1" spc="0" dirty="0" smtClean="0">
                <a:latin typeface="Myriad Pro"/>
                <a:cs typeface="Myriad Pro"/>
              </a:rPr>
              <a:t>w</a:t>
            </a:r>
            <a:r>
              <a:rPr sz="1000" b="1" spc="15" dirty="0" smtClean="0">
                <a:latin typeface="Myriad Pro"/>
                <a:cs typeface="Myriad Pro"/>
              </a:rPr>
              <a:t>o</a:t>
            </a:r>
            <a:r>
              <a:rPr sz="1000" b="1" spc="5" dirty="0" smtClean="0">
                <a:latin typeface="Myriad Pro"/>
                <a:cs typeface="Myriad Pro"/>
              </a:rPr>
              <a:t>r</a:t>
            </a:r>
            <a:r>
              <a:rPr sz="1000" b="1" spc="25" dirty="0" smtClean="0">
                <a:latin typeface="Myriad Pro"/>
                <a:cs typeface="Myriad Pro"/>
              </a:rPr>
              <a:t>k</a:t>
            </a:r>
            <a:r>
              <a:rPr sz="1000" b="1" spc="10" dirty="0" smtClean="0">
                <a:latin typeface="Myriad Pro"/>
                <a:cs typeface="Myriad Pro"/>
              </a:rPr>
              <a:t>ing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with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specialist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nurse</a:t>
            </a:r>
            <a:r>
              <a:rPr sz="1000" spc="-5" dirty="0" smtClean="0">
                <a:latin typeface="Myriad Pro"/>
                <a:cs typeface="Myriad Pro"/>
              </a:rPr>
              <a:t>s</a:t>
            </a:r>
            <a:r>
              <a:rPr sz="1000" spc="5" dirty="0" smtClean="0">
                <a:latin typeface="Myriad Pro"/>
                <a:cs typeface="Myriad Pro"/>
              </a:rPr>
              <a:t>, </a:t>
            </a:r>
            <a:r>
              <a:rPr sz="1000" spc="15" dirty="0" smtClean="0">
                <a:latin typeface="Myriad Pro"/>
                <a:cs typeface="Myriad Pro"/>
              </a:rPr>
              <a:t>op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ometrist</a:t>
            </a:r>
            <a:r>
              <a:rPr sz="1000" spc="-5" dirty="0" smtClean="0">
                <a:latin typeface="Myriad Pro"/>
                <a:cs typeface="Myriad Pro"/>
              </a:rPr>
              <a:t>s</a:t>
            </a:r>
            <a:r>
              <a:rPr sz="1000" spc="5" dirty="0" smtClean="0">
                <a:latin typeface="Myriad Pro"/>
                <a:cs typeface="Myriad Pro"/>
              </a:rPr>
              <a:t>,</a:t>
            </a:r>
            <a:r>
              <a:rPr sz="1000" spc="10" dirty="0" smtClean="0">
                <a:latin typeface="Myriad Pro"/>
                <a:cs typeface="Myriad Pro"/>
              </a:rPr>
              <a:t> diabetic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15" dirty="0" smtClean="0">
                <a:latin typeface="Myriad Pro"/>
                <a:cs typeface="Myriad Pro"/>
              </a:rPr>
              <a:t>eam</a:t>
            </a:r>
            <a:endParaRPr sz="1000">
              <a:latin typeface="Myriad Pro"/>
              <a:cs typeface="Myriad Pro"/>
            </a:endParaRPr>
          </a:p>
          <a:p>
            <a:pPr marL="12700" marR="50800">
              <a:lnSpc>
                <a:spcPct val="103899"/>
              </a:lnSpc>
              <a:spcBef>
                <a:spcPts val="295"/>
              </a:spcBef>
            </a:pPr>
            <a:r>
              <a:rPr sz="1000" b="1" spc="5" dirty="0" smtClean="0">
                <a:latin typeface="Myriad Pro"/>
                <a:cs typeface="Myriad Pro"/>
              </a:rPr>
              <a:t>E</a:t>
            </a:r>
            <a:r>
              <a:rPr sz="1000" b="1" spc="10" dirty="0" smtClean="0">
                <a:latin typeface="Myriad Pro"/>
                <a:cs typeface="Myriad Pro"/>
              </a:rPr>
              <a:t>thics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and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5" dirty="0" smtClean="0">
                <a:latin typeface="Myriad Pro"/>
                <a:cs typeface="Myriad Pro"/>
              </a:rPr>
              <a:t>medi</a:t>
            </a:r>
            <a:r>
              <a:rPr sz="1000" b="1" spc="-5" dirty="0" smtClean="0">
                <a:latin typeface="Myriad Pro"/>
                <a:cs typeface="Myriad Pro"/>
              </a:rPr>
              <a:t>c</a:t>
            </a:r>
            <a:r>
              <a:rPr sz="1000" b="1" spc="10" dirty="0" smtClean="0">
                <a:latin typeface="Myriad Pro"/>
                <a:cs typeface="Myriad Pro"/>
              </a:rPr>
              <a:t>olegal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fitness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15" dirty="0" smtClean="0">
                <a:latin typeface="Myriad Pro"/>
                <a:cs typeface="Myriad Pro"/>
              </a:rPr>
              <a:t>o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dri</a:t>
            </a:r>
            <a:r>
              <a:rPr sz="1000" spc="-5" dirty="0" smtClean="0">
                <a:latin typeface="Myriad Pro"/>
                <a:cs typeface="Myriad Pro"/>
              </a:rPr>
              <a:t>v</a:t>
            </a:r>
            <a:r>
              <a:rPr sz="1000" spc="10" dirty="0" smtClean="0">
                <a:latin typeface="Myriad Pro"/>
                <a:cs typeface="Myriad Pro"/>
              </a:rPr>
              <a:t>e;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gist</a:t>
            </a:r>
            <a:r>
              <a:rPr sz="1000" spc="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 of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pa</a:t>
            </a:r>
            <a:r>
              <a:rPr sz="1000" spc="3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tial </a:t>
            </a:r>
            <a:r>
              <a:rPr sz="1000" spc="10" dirty="0" smtClean="0">
                <a:latin typeface="Myriad Pro"/>
                <a:cs typeface="Myriad Pro"/>
              </a:rPr>
              <a:t>sigh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edness/blindness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and</a:t>
            </a:r>
            <a:r>
              <a:rPr sz="1000" spc="5" dirty="0" smtClean="0">
                <a:latin typeface="Myriad Pro"/>
                <a:cs typeface="Myriad Pro"/>
              </a:rPr>
              <a:t> its </a:t>
            </a:r>
            <a:r>
              <a:rPr sz="1000" spc="10" dirty="0" smtClean="0">
                <a:latin typeface="Myriad Pro"/>
                <a:cs typeface="Myriad Pro"/>
              </a:rPr>
              <a:t>implic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tions</a:t>
            </a:r>
            <a:endParaRPr sz="1000">
              <a:latin typeface="Myriad Pro"/>
              <a:cs typeface="Myriad Pro"/>
            </a:endParaRPr>
          </a:p>
          <a:p>
            <a:pPr marL="12700" marR="253365">
              <a:lnSpc>
                <a:spcPct val="103899"/>
              </a:lnSpc>
              <a:spcBef>
                <a:spcPts val="295"/>
              </a:spcBef>
            </a:pPr>
            <a:r>
              <a:rPr sz="1000" b="1" spc="15" dirty="0" smtClean="0">
                <a:latin typeface="Myriad Pro"/>
                <a:cs typeface="Myriad Pro"/>
              </a:rPr>
              <a:t>H</a:t>
            </a:r>
            <a:r>
              <a:rPr sz="1000" b="1" spc="10" dirty="0" smtClean="0">
                <a:latin typeface="Myriad Pro"/>
                <a:cs typeface="Myriad Pro"/>
              </a:rPr>
              <a:t>ealth</a:t>
            </a:r>
            <a:r>
              <a:rPr sz="1000" b="1" spc="5" dirty="0" smtClean="0">
                <a:latin typeface="Myriad Pro"/>
                <a:cs typeface="Myriad Pro"/>
              </a:rPr>
              <a:t> P</a:t>
            </a:r>
            <a:r>
              <a:rPr sz="1000" b="1" spc="0" dirty="0" smtClean="0">
                <a:latin typeface="Myriad Pro"/>
                <a:cs typeface="Myriad Pro"/>
              </a:rPr>
              <a:t>r</a:t>
            </a:r>
            <a:r>
              <a:rPr sz="1000" b="1" spc="15" dirty="0" smtClean="0">
                <a:latin typeface="Myriad Pro"/>
                <a:cs typeface="Myriad Pro"/>
              </a:rPr>
              <a:t>omotion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ef</a:t>
            </a:r>
            <a:r>
              <a:rPr sz="1000" spc="-10" dirty="0" smtClean="0">
                <a:latin typeface="Myriad Pro"/>
                <a:cs typeface="Myriad Pro"/>
              </a:rPr>
              <a:t>f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20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ts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of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smo</a:t>
            </a:r>
            <a:r>
              <a:rPr sz="1000" spc="25" dirty="0" smtClean="0">
                <a:latin typeface="Myriad Pro"/>
                <a:cs typeface="Myriad Pro"/>
              </a:rPr>
              <a:t>k</a:t>
            </a:r>
            <a:r>
              <a:rPr sz="1000" spc="10" dirty="0" smtClean="0">
                <a:latin typeface="Myriad Pro"/>
                <a:cs typeface="Myriad Pro"/>
              </a:rPr>
              <a:t>in</a:t>
            </a:r>
            <a:r>
              <a:rPr sz="1000" spc="-5" dirty="0" smtClean="0">
                <a:latin typeface="Myriad Pro"/>
                <a:cs typeface="Myriad Pro"/>
              </a:rPr>
              <a:t>g</a:t>
            </a:r>
            <a:r>
              <a:rPr sz="1000" spc="5" dirty="0" smtClean="0">
                <a:latin typeface="Myriad Pro"/>
                <a:cs typeface="Myriad Pro"/>
              </a:rPr>
              <a:t>, </a:t>
            </a:r>
            <a:r>
              <a:rPr sz="1000" spc="10" dirty="0" smtClean="0">
                <a:latin typeface="Myriad Pro"/>
                <a:cs typeface="Myriad Pro"/>
              </a:rPr>
              <a:t>advi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5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5" dirty="0" smtClean="0">
                <a:latin typeface="Myriad Pro"/>
                <a:cs typeface="Myriad Pro"/>
              </a:rPr>
              <a:t>on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ess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0" dirty="0" smtClean="0">
                <a:latin typeface="Myriad Pro"/>
                <a:cs typeface="Myriad Pro"/>
              </a:rPr>
              <a:t>tion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889657" y="3481157"/>
            <a:ext cx="1501140" cy="969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415">
              <a:lnSpc>
                <a:spcPct val="100000"/>
              </a:lnSpc>
            </a:pPr>
            <a:r>
              <a:rPr sz="1350" b="1" spc="-25" dirty="0" smtClean="0">
                <a:latin typeface="Myriad Pro"/>
                <a:cs typeface="Myriad Pro"/>
              </a:rPr>
              <a:t>C</a:t>
            </a:r>
            <a:r>
              <a:rPr sz="1350" b="1" spc="5" dirty="0" smtClean="0">
                <a:latin typeface="Myriad Pro"/>
                <a:cs typeface="Myriad Pro"/>
              </a:rPr>
              <a:t>ommunity/M</a:t>
            </a:r>
            <a:r>
              <a:rPr sz="1350" b="1" spc="-35" dirty="0" smtClean="0">
                <a:latin typeface="Myriad Pro"/>
                <a:cs typeface="Myriad Pro"/>
              </a:rPr>
              <a:t>D</a:t>
            </a:r>
            <a:r>
              <a:rPr sz="1350" b="1" spc="5" dirty="0" smtClean="0">
                <a:latin typeface="Myriad Pro"/>
                <a:cs typeface="Myriad Pro"/>
              </a:rPr>
              <a:t>T</a:t>
            </a:r>
            <a:endParaRPr sz="1350">
              <a:latin typeface="Myriad Pro"/>
              <a:cs typeface="Myriad Pro"/>
            </a:endParaRPr>
          </a:p>
          <a:p>
            <a:pPr marL="143510" indent="-131445">
              <a:lnSpc>
                <a:spcPct val="100000"/>
              </a:lnSpc>
              <a:spcBef>
                <a:spcPts val="340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5" dirty="0" smtClean="0">
                <a:latin typeface="Myriad Pro"/>
                <a:cs typeface="Myriad Pro"/>
              </a:rPr>
              <a:t>Op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5" dirty="0" smtClean="0">
                <a:latin typeface="Myriad Pro"/>
                <a:cs typeface="Myriad Pro"/>
              </a:rPr>
              <a:t>omet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 clinics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Aids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or</a:t>
            </a:r>
            <a:r>
              <a:rPr sz="900" spc="5" dirty="0" smtClean="0">
                <a:latin typeface="Myriad Pro"/>
                <a:cs typeface="Myriad Pro"/>
              </a:rPr>
              <a:t> l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15" dirty="0" smtClean="0">
                <a:latin typeface="Myriad Pro"/>
                <a:cs typeface="Myriad Pro"/>
              </a:rPr>
              <a:t>w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vision</a:t>
            </a:r>
            <a:r>
              <a:rPr sz="900" spc="5" dirty="0" smtClean="0">
                <a:latin typeface="Myriad Pro"/>
                <a:cs typeface="Myriad Pro"/>
              </a:rPr>
              <a:t> clinics</a:t>
            </a:r>
            <a:endParaRPr sz="900">
              <a:latin typeface="Myriad Pro"/>
              <a:cs typeface="Myriad Pro"/>
            </a:endParaRPr>
          </a:p>
          <a:p>
            <a:pPr marL="143510" marR="12700" indent="-131445">
              <a:lnSpc>
                <a:spcPct val="103499"/>
              </a:lnSpc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ommuni</a:t>
            </a:r>
            <a:r>
              <a:rPr sz="900" spc="10" dirty="0" smtClean="0">
                <a:latin typeface="Myriad Pro"/>
                <a:cs typeface="Myriad Pro"/>
              </a:rPr>
              <a:t>ty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se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vi</a:t>
            </a: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es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or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the blind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or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pa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tially </a:t>
            </a:r>
            <a:r>
              <a:rPr sz="900" spc="10" dirty="0" smtClean="0">
                <a:latin typeface="Myriad Pro"/>
                <a:cs typeface="Myriad Pro"/>
              </a:rPr>
              <a:t>sigh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ed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Specialist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social</a:t>
            </a:r>
            <a:r>
              <a:rPr sz="900" spc="5" dirty="0" smtClean="0">
                <a:latin typeface="Myriad Pro"/>
                <a:cs typeface="Myriad Pro"/>
              </a:rPr>
              <a:t> w</a:t>
            </a:r>
            <a:r>
              <a:rPr sz="900" spc="10" dirty="0" smtClean="0">
                <a:latin typeface="Myriad Pro"/>
                <a:cs typeface="Myriad Pro"/>
              </a:rPr>
              <a:t>orkers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29" name="object 19"/>
          <p:cNvSpPr txBox="1"/>
          <p:nvPr/>
        </p:nvSpPr>
        <p:spPr>
          <a:xfrm>
            <a:off x="958472" y="5195913"/>
            <a:ext cx="1613535" cy="8267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20" dirty="0" smtClean="0">
                <a:latin typeface="Myriad Pro"/>
                <a:cs typeface="Myriad Pro"/>
              </a:rPr>
              <a:t>O</a:t>
            </a:r>
            <a:r>
              <a:rPr sz="1350" b="1" spc="5" dirty="0" smtClean="0">
                <a:latin typeface="Myriad Pro"/>
                <a:cs typeface="Myriad Pro"/>
              </a:rPr>
              <a:t>ther </a:t>
            </a:r>
            <a:r>
              <a:rPr sz="1350" b="1" spc="10" dirty="0" smtClean="0">
                <a:latin typeface="Myriad Pro"/>
                <a:cs typeface="Myriad Pro"/>
              </a:rPr>
              <a:t>O</a:t>
            </a:r>
            <a:r>
              <a:rPr sz="1350" b="1" spc="5" dirty="0" smtClean="0">
                <a:latin typeface="Myriad Pro"/>
                <a:cs typeface="Myriad Pro"/>
              </a:rPr>
              <a:t>ppo</a:t>
            </a:r>
            <a:r>
              <a:rPr sz="1350" b="1" spc="3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24460" indent="-112395">
              <a:lnSpc>
                <a:spcPct val="100000"/>
              </a:lnSpc>
              <a:spcBef>
                <a:spcPts val="340"/>
              </a:spcBef>
              <a:buSzPct val="83333"/>
              <a:buFont typeface="Wingdings"/>
              <a:buChar char=""/>
              <a:tabLst>
                <a:tab pos="124460" algn="l"/>
              </a:tabLst>
            </a:pPr>
            <a:r>
              <a:rPr sz="900" spc="15" dirty="0" smtClean="0">
                <a:latin typeface="Myriad Pro"/>
                <a:cs typeface="Myriad Pro"/>
              </a:rPr>
              <a:t>S</a:t>
            </a:r>
            <a:r>
              <a:rPr sz="900" spc="10" dirty="0" smtClean="0">
                <a:latin typeface="Myriad Pro"/>
                <a:cs typeface="Myriad Pro"/>
              </a:rPr>
              <a:t>chool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clinics</a:t>
            </a:r>
            <a:endParaRPr sz="900">
              <a:latin typeface="Myriad Pro"/>
              <a:cs typeface="Myriad Pro"/>
            </a:endParaRPr>
          </a:p>
          <a:p>
            <a:pPr marL="124460" indent="-1123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24460" algn="l"/>
              </a:tabLst>
            </a:pP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ommuni</a:t>
            </a:r>
            <a:r>
              <a:rPr sz="900" spc="10" dirty="0" smtClean="0">
                <a:latin typeface="Myriad Pro"/>
                <a:cs typeface="Myriad Pro"/>
              </a:rPr>
              <a:t>ty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op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ometrists</a:t>
            </a:r>
            <a:endParaRPr sz="900">
              <a:latin typeface="Myriad Pro"/>
              <a:cs typeface="Myriad Pro"/>
            </a:endParaRPr>
          </a:p>
          <a:p>
            <a:pPr marL="124460" marR="212090" indent="-112395">
              <a:lnSpc>
                <a:spcPct val="103499"/>
              </a:lnSpc>
              <a:buSzPct val="83333"/>
              <a:buFont typeface="Wingdings"/>
              <a:buChar char=""/>
              <a:tabLst>
                <a:tab pos="1244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Charitable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se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vi</a:t>
            </a: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es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or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the blind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eg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RNIB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0" name="object 20"/>
          <p:cNvSpPr/>
          <p:nvPr/>
        </p:nvSpPr>
        <p:spPr>
          <a:xfrm>
            <a:off x="4134067" y="1003033"/>
            <a:ext cx="2735210" cy="26096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4233712" y="1102667"/>
            <a:ext cx="1470530" cy="2234801"/>
          </a:xfrm>
          <a:custGeom>
            <a:avLst/>
            <a:gdLst/>
            <a:ahLst/>
            <a:cxnLst/>
            <a:rect l="l" t="t" r="r" b="b"/>
            <a:pathLst>
              <a:path w="1470530" h="2234801">
                <a:moveTo>
                  <a:pt x="956441" y="1716799"/>
                </a:moveTo>
                <a:lnTo>
                  <a:pt x="917231" y="1725399"/>
                </a:lnTo>
                <a:lnTo>
                  <a:pt x="890964" y="1756846"/>
                </a:lnTo>
                <a:lnTo>
                  <a:pt x="889430" y="1767353"/>
                </a:lnTo>
                <a:lnTo>
                  <a:pt x="890024" y="1778642"/>
                </a:lnTo>
                <a:lnTo>
                  <a:pt x="1134056" y="2197912"/>
                </a:lnTo>
                <a:lnTo>
                  <a:pt x="1160303" y="2226577"/>
                </a:lnTo>
                <a:lnTo>
                  <a:pt x="1189822" y="2234801"/>
                </a:lnTo>
                <a:lnTo>
                  <a:pt x="1199716" y="2233011"/>
                </a:lnTo>
                <a:lnTo>
                  <a:pt x="1235724" y="2203244"/>
                </a:lnTo>
                <a:lnTo>
                  <a:pt x="1458846" y="1811413"/>
                </a:lnTo>
                <a:lnTo>
                  <a:pt x="1470530" y="1773806"/>
                </a:lnTo>
                <a:lnTo>
                  <a:pt x="1470048" y="1762537"/>
                </a:lnTo>
                <a:lnTo>
                  <a:pt x="1448192" y="1727850"/>
                </a:lnTo>
                <a:lnTo>
                  <a:pt x="1078913" y="1716811"/>
                </a:lnTo>
                <a:lnTo>
                  <a:pt x="956441" y="1716799"/>
                </a:lnTo>
                <a:close/>
              </a:path>
              <a:path w="1470530" h="2234801">
                <a:moveTo>
                  <a:pt x="2209188" y="0"/>
                </a:moveTo>
                <a:lnTo>
                  <a:pt x="150685" y="2"/>
                </a:lnTo>
                <a:lnTo>
                  <a:pt x="108549" y="6173"/>
                </a:lnTo>
                <a:lnTo>
                  <a:pt x="70981" y="23532"/>
                </a:lnTo>
                <a:lnTo>
                  <a:pt x="39718" y="50334"/>
                </a:lnTo>
                <a:lnTo>
                  <a:pt x="16445" y="84837"/>
                </a:lnTo>
                <a:lnTo>
                  <a:pt x="2852" y="125296"/>
                </a:lnTo>
                <a:lnTo>
                  <a:pt x="0" y="154718"/>
                </a:lnTo>
                <a:lnTo>
                  <a:pt x="38" y="1285789"/>
                </a:lnTo>
                <a:lnTo>
                  <a:pt x="5977" y="1328451"/>
                </a:lnTo>
                <a:lnTo>
                  <a:pt x="22792" y="1367229"/>
                </a:lnTo>
                <a:lnTo>
                  <a:pt x="48754" y="1399501"/>
                </a:lnTo>
                <a:lnTo>
                  <a:pt x="82177" y="1423526"/>
                </a:lnTo>
                <a:lnTo>
                  <a:pt x="121375" y="1437561"/>
                </a:lnTo>
                <a:lnTo>
                  <a:pt x="1078913" y="1440510"/>
                </a:lnTo>
                <a:lnTo>
                  <a:pt x="1078913" y="1716811"/>
                </a:lnTo>
                <a:lnTo>
                  <a:pt x="1289135" y="1716811"/>
                </a:lnTo>
                <a:lnTo>
                  <a:pt x="1279512" y="1716796"/>
                </a:lnTo>
                <a:lnTo>
                  <a:pt x="1279205" y="1440510"/>
                </a:lnTo>
                <a:lnTo>
                  <a:pt x="2209237" y="1440507"/>
                </a:lnTo>
                <a:lnTo>
                  <a:pt x="2251366" y="1434336"/>
                </a:lnTo>
                <a:lnTo>
                  <a:pt x="2288931" y="1416978"/>
                </a:lnTo>
                <a:lnTo>
                  <a:pt x="2320195" y="1390177"/>
                </a:lnTo>
                <a:lnTo>
                  <a:pt x="2343470" y="1355675"/>
                </a:lnTo>
                <a:lnTo>
                  <a:pt x="2357067" y="1315214"/>
                </a:lnTo>
                <a:lnTo>
                  <a:pt x="2359922" y="1285789"/>
                </a:lnTo>
                <a:lnTo>
                  <a:pt x="2359884" y="154718"/>
                </a:lnTo>
                <a:lnTo>
                  <a:pt x="2353943" y="112049"/>
                </a:lnTo>
                <a:lnTo>
                  <a:pt x="2337125" y="73274"/>
                </a:lnTo>
                <a:lnTo>
                  <a:pt x="2311158" y="41003"/>
                </a:lnTo>
                <a:lnTo>
                  <a:pt x="2277732" y="16980"/>
                </a:lnTo>
                <a:lnTo>
                  <a:pt x="2238534" y="2946"/>
                </a:lnTo>
                <a:lnTo>
                  <a:pt x="2210030" y="2"/>
                </a:lnTo>
                <a:lnTo>
                  <a:pt x="2209188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 txBox="1"/>
          <p:nvPr/>
        </p:nvSpPr>
        <p:spPr>
          <a:xfrm>
            <a:off x="4410858" y="1251774"/>
            <a:ext cx="2004695" cy="969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5" dirty="0" smtClean="0">
                <a:latin typeface="Myriad Pro"/>
                <a:cs typeface="Myriad Pro"/>
              </a:rPr>
              <a:t>A</a:t>
            </a:r>
            <a:r>
              <a:rPr sz="1350" b="1" spc="5" dirty="0" smtClean="0">
                <a:latin typeface="Myriad Pro"/>
                <a:cs typeface="Myriad Pro"/>
              </a:rPr>
              <a:t>cu</a:t>
            </a:r>
            <a:r>
              <a:rPr sz="1350" b="1" spc="-5" dirty="0" smtClean="0">
                <a:latin typeface="Myriad Pro"/>
                <a:cs typeface="Myriad Pro"/>
              </a:rPr>
              <a:t>t</a:t>
            </a:r>
            <a:r>
              <a:rPr sz="1350" b="1" spc="5" dirty="0" smtClean="0">
                <a:latin typeface="Myriad Pro"/>
                <a:cs typeface="Myriad Pro"/>
              </a:rPr>
              <a:t>e</a:t>
            </a:r>
            <a:endParaRPr sz="1350">
              <a:latin typeface="Myriad Pro"/>
              <a:cs typeface="Myriad Pro"/>
            </a:endParaRPr>
          </a:p>
          <a:p>
            <a:pPr marL="137160" marR="393700" indent="-125095">
              <a:lnSpc>
                <a:spcPct val="103499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25" dirty="0" smtClean="0">
                <a:latin typeface="Myriad Pro"/>
                <a:cs typeface="Myriad Pro"/>
              </a:rPr>
              <a:t>M</a:t>
            </a:r>
            <a:r>
              <a:rPr sz="900" spc="15" dirty="0" smtClean="0">
                <a:latin typeface="Myriad Pro"/>
                <a:cs typeface="Myriad Pro"/>
              </a:rPr>
              <a:t>anageme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t </a:t>
            </a:r>
            <a:r>
              <a:rPr sz="900" spc="10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acu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ed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r>
              <a:rPr sz="900" spc="10" dirty="0" smtClean="0">
                <a:latin typeface="Myriad Pro"/>
                <a:cs typeface="Myriad Pro"/>
              </a:rPr>
              <a:t>e including</a:t>
            </a:r>
            <a:r>
              <a:rPr sz="900" spc="5" dirty="0" smtClean="0">
                <a:latin typeface="Myriad Pro"/>
                <a:cs typeface="Myriad Pro"/>
              </a:rPr>
              <a:t> scleritis </a:t>
            </a:r>
            <a:r>
              <a:rPr sz="900" spc="10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iritis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0" dirty="0" smtClean="0">
                <a:latin typeface="Myriad Pro"/>
                <a:cs typeface="Myriad Pro"/>
              </a:rPr>
              <a:t>Ey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injurie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, t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auma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2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eig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body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cu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glau</a:t>
            </a: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oma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0" dirty="0" smtClean="0">
                <a:latin typeface="Myriad Pro"/>
                <a:cs typeface="Myriad Pro"/>
              </a:rPr>
              <a:t>Ey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2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tions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3"/>
          <p:cNvSpPr txBox="1"/>
          <p:nvPr/>
        </p:nvSpPr>
        <p:spPr>
          <a:xfrm>
            <a:off x="7966396" y="3408553"/>
            <a:ext cx="1771650" cy="1110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10" dirty="0" smtClean="0">
                <a:latin typeface="Myriad Pro"/>
                <a:cs typeface="Myriad Pro"/>
              </a:rPr>
              <a:t>T</a:t>
            </a:r>
            <a:r>
              <a:rPr sz="1350" b="1" spc="5" dirty="0" smtClean="0">
                <a:latin typeface="Myriad Pro"/>
                <a:cs typeface="Myriad Pro"/>
              </a:rPr>
              <a:t>echni</a:t>
            </a:r>
            <a:r>
              <a:rPr sz="1350" b="1" spc="10" dirty="0" smtClean="0">
                <a:latin typeface="Myriad Pro"/>
                <a:cs typeface="Myriad Pro"/>
              </a:rPr>
              <a:t>c</a:t>
            </a:r>
            <a:r>
              <a:rPr sz="1350" b="1" spc="5" dirty="0" smtClean="0">
                <a:latin typeface="Myriad Pro"/>
                <a:cs typeface="Myriad Pro"/>
              </a:rPr>
              <a:t>al </a:t>
            </a:r>
            <a:r>
              <a:rPr sz="1350" b="1" spc="-5" dirty="0" smtClean="0">
                <a:latin typeface="Myriad Pro"/>
                <a:cs typeface="Myriad Pro"/>
              </a:rPr>
              <a:t>S</a:t>
            </a:r>
            <a:r>
              <a:rPr sz="1350" b="1" spc="15" dirty="0" smtClean="0">
                <a:latin typeface="Myriad Pro"/>
                <a:cs typeface="Myriad Pro"/>
              </a:rPr>
              <a:t>k</a:t>
            </a:r>
            <a:r>
              <a:rPr sz="1350" b="1" spc="0" dirty="0" smtClean="0">
                <a:latin typeface="Myriad Pro"/>
                <a:cs typeface="Myriad Pro"/>
              </a:rPr>
              <a:t>ills</a:t>
            </a:r>
            <a:endParaRPr sz="1350">
              <a:latin typeface="Myriad Pro"/>
              <a:cs typeface="Myriad Pro"/>
            </a:endParaRPr>
          </a:p>
          <a:p>
            <a:pPr marL="124460" indent="-112395">
              <a:lnSpc>
                <a:spcPct val="100000"/>
              </a:lnSpc>
              <a:spcBef>
                <a:spcPts val="340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5" dirty="0" smtClean="0">
                <a:latin typeface="Myriad Pro"/>
                <a:cs typeface="Myriad Pro"/>
              </a:rPr>
              <a:t>U</a:t>
            </a:r>
            <a:r>
              <a:rPr sz="900" spc="10" dirty="0" smtClean="0">
                <a:latin typeface="Myriad Pro"/>
                <a:cs typeface="Myriad Pro"/>
              </a:rPr>
              <a:t>se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opthalmos</a:t>
            </a: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ope</a:t>
            </a:r>
            <a:endParaRPr sz="900">
              <a:latin typeface="Myriad Pro"/>
              <a:cs typeface="Myriad Pro"/>
            </a:endParaRPr>
          </a:p>
          <a:p>
            <a:pPr marL="132715" indent="-120650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2715" algn="l"/>
              </a:tabLst>
            </a:pPr>
            <a:r>
              <a:rPr sz="900" spc="0" dirty="0" smtClean="0">
                <a:latin typeface="Myriad Pro"/>
                <a:cs typeface="Myriad Pro"/>
              </a:rPr>
              <a:t>V</a:t>
            </a:r>
            <a:r>
              <a:rPr sz="900" spc="10" dirty="0" smtClean="0">
                <a:latin typeface="Myriad Pro"/>
                <a:cs typeface="Myriad Pro"/>
              </a:rPr>
              <a:t>isual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acuity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measu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eme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32715" indent="-120650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2715" algn="l"/>
              </a:tabLst>
            </a:pPr>
            <a:r>
              <a:rPr sz="900" spc="0" dirty="0" smtClean="0">
                <a:latin typeface="Myriad Pro"/>
                <a:cs typeface="Myriad Pro"/>
              </a:rPr>
              <a:t>V</a:t>
            </a:r>
            <a:r>
              <a:rPr sz="900" spc="10" dirty="0" smtClean="0">
                <a:latin typeface="Myriad Pro"/>
                <a:cs typeface="Myriad Pro"/>
              </a:rPr>
              <a:t>isual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fields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manageme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4460" marR="132080" indent="-112395">
              <a:lnSpc>
                <a:spcPct val="103499"/>
              </a:lnSpc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0" dirty="0" smtClean="0">
                <a:latin typeface="Myriad Pro"/>
                <a:cs typeface="Myriad Pro"/>
              </a:rPr>
              <a:t>Ey</a:t>
            </a:r>
            <a:r>
              <a:rPr sz="900" spc="10" dirty="0" smtClean="0">
                <a:latin typeface="Myriad Pro"/>
                <a:cs typeface="Myriad Pro"/>
              </a:rPr>
              <a:t>elid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v</a:t>
            </a:r>
            <a:r>
              <a:rPr sz="900" spc="10" dirty="0" smtClean="0">
                <a:latin typeface="Myriad Pro"/>
                <a:cs typeface="Myriad Pro"/>
              </a:rPr>
              <a:t>ersion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5" dirty="0" smtClean="0">
                <a:latin typeface="Myriad Pro"/>
                <a:cs typeface="Myriad Pro"/>
              </a:rPr>
              <a:t>em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5" dirty="0" smtClean="0">
                <a:latin typeface="Myriad Pro"/>
                <a:cs typeface="Myriad Pro"/>
              </a:rPr>
              <a:t>val </a:t>
            </a:r>
            <a:r>
              <a:rPr sz="900" spc="10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eig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bod</a:t>
            </a:r>
            <a:r>
              <a:rPr sz="900" spc="-30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.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Applic</a:t>
            </a: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tion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opical</a:t>
            </a:r>
            <a:r>
              <a:rPr sz="900" spc="5" dirty="0" smtClean="0">
                <a:latin typeface="Myriad Pro"/>
                <a:cs typeface="Myriad Pro"/>
              </a:rPr>
              <a:t> 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tme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ts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4"/>
          <p:cNvSpPr txBox="1"/>
          <p:nvPr/>
        </p:nvSpPr>
        <p:spPr>
          <a:xfrm>
            <a:off x="1290304" y="1671942"/>
            <a:ext cx="1960245" cy="1133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40970">
              <a:lnSpc>
                <a:spcPts val="1470"/>
              </a:lnSpc>
            </a:pPr>
            <a:r>
              <a:rPr sz="1350" b="1" spc="5" dirty="0" smtClean="0">
                <a:latin typeface="Myriad Pro"/>
                <a:cs typeface="Myriad Pro"/>
              </a:rPr>
              <a:t>Multiple c</a:t>
            </a:r>
            <a:r>
              <a:rPr sz="1350" b="1" spc="-1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oss </a:t>
            </a:r>
            <a:r>
              <a:rPr sz="1350" b="1" spc="-10" dirty="0" smtClean="0">
                <a:latin typeface="Myriad Pro"/>
                <a:cs typeface="Myriad Pro"/>
              </a:rPr>
              <a:t>o</a:t>
            </a:r>
            <a:r>
              <a:rPr sz="1350" b="1" spc="-20" dirty="0" smtClean="0">
                <a:latin typeface="Myriad Pro"/>
                <a:cs typeface="Myriad Pro"/>
              </a:rPr>
              <a:t>v</a:t>
            </a:r>
            <a:r>
              <a:rPr sz="1350" b="1" spc="5" dirty="0" smtClean="0">
                <a:latin typeface="Myriad Pro"/>
                <a:cs typeface="Myriad Pro"/>
              </a:rPr>
              <a:t>er specialty oppo</a:t>
            </a:r>
            <a:r>
              <a:rPr sz="1350" b="1" spc="3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24460" marR="12700" indent="-112395">
              <a:lnSpc>
                <a:spcPct val="103499"/>
              </a:lnSpc>
              <a:spcBef>
                <a:spcPts val="280"/>
              </a:spcBef>
              <a:buSzPct val="83333"/>
              <a:buFont typeface="Wingdings"/>
              <a:buChar char=""/>
              <a:tabLst>
                <a:tab pos="12446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P</a:t>
            </a:r>
            <a:r>
              <a:rPr sz="900" spc="10" dirty="0" smtClean="0">
                <a:latin typeface="Myriad Pro"/>
                <a:cs typeface="Myriad Pro"/>
              </a:rPr>
              <a:t>aedi</a:t>
            </a:r>
            <a:r>
              <a:rPr sz="900" spc="5" dirty="0" smtClean="0">
                <a:latin typeface="Myriad Pro"/>
                <a:cs typeface="Myriad Pro"/>
              </a:rPr>
              <a:t>atric </a:t>
            </a:r>
            <a:r>
              <a:rPr sz="900" spc="10" dirty="0" smtClean="0">
                <a:latin typeface="Myriad Pro"/>
                <a:cs typeface="Myriad Pro"/>
              </a:rPr>
              <a:t>assessmen</a:t>
            </a:r>
            <a:r>
              <a:rPr sz="900" spc="5" dirty="0" smtClean="0">
                <a:latin typeface="Myriad Pro"/>
                <a:cs typeface="Myriad Pro"/>
              </a:rPr>
              <a:t>t </a:t>
            </a:r>
            <a:r>
              <a:rPr sz="900" spc="10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hearing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tme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t </a:t>
            </a:r>
            <a:r>
              <a:rPr sz="900" spc="10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squin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24460" marR="45720" indent="-112395">
              <a:lnSpc>
                <a:spcPct val="103499"/>
              </a:lnSpc>
              <a:buSzPct val="83333"/>
              <a:buFont typeface="Wingdings"/>
              <a:buChar char=""/>
              <a:tabLst>
                <a:tab pos="124460" algn="l"/>
              </a:tabLst>
            </a:pPr>
            <a:r>
              <a:rPr sz="900" spc="15" dirty="0" smtClean="0">
                <a:latin typeface="Myriad Pro"/>
                <a:cs typeface="Myriad Pro"/>
              </a:rPr>
              <a:t>A&amp;E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manageme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.</a:t>
            </a:r>
            <a:r>
              <a:rPr sz="900" spc="0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. </a:t>
            </a:r>
            <a:r>
              <a:rPr sz="900" spc="-20" dirty="0" smtClean="0">
                <a:latin typeface="Myriad Pro"/>
                <a:cs typeface="Myriad Pro"/>
              </a:rPr>
              <a:t>F</a:t>
            </a: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eig</a:t>
            </a:r>
            <a:r>
              <a:rPr sz="900" spc="15" dirty="0" smtClean="0">
                <a:latin typeface="Myriad Pro"/>
                <a:cs typeface="Myriad Pro"/>
              </a:rPr>
              <a:t>n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bod</a:t>
            </a:r>
            <a:r>
              <a:rPr sz="900" spc="-30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, a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24460" indent="-1123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244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Diabetic</a:t>
            </a:r>
            <a:r>
              <a:rPr sz="900" spc="5" dirty="0" smtClean="0">
                <a:latin typeface="Myriad Pro"/>
                <a:cs typeface="Myriad Pro"/>
              </a:rPr>
              <a:t> clinics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5"/>
          <p:cNvSpPr txBox="1"/>
          <p:nvPr/>
        </p:nvSpPr>
        <p:spPr>
          <a:xfrm>
            <a:off x="7293822" y="1741295"/>
            <a:ext cx="1788160" cy="9690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0" dirty="0" smtClean="0">
                <a:latin typeface="Myriad Pro"/>
                <a:cs typeface="Myriad Pro"/>
              </a:rPr>
              <a:t>C</a:t>
            </a:r>
            <a:r>
              <a:rPr sz="1350" b="1" spc="5" dirty="0" smtClean="0">
                <a:latin typeface="Myriad Pro"/>
                <a:cs typeface="Myriad Pro"/>
              </a:rPr>
              <a:t>h</a:t>
            </a:r>
            <a:r>
              <a:rPr sz="1350" b="1" spc="-10" dirty="0" smtClean="0">
                <a:latin typeface="Myriad Pro"/>
                <a:cs typeface="Myriad Pro"/>
              </a:rPr>
              <a:t>r</a:t>
            </a:r>
            <a:r>
              <a:rPr sz="1350" b="1" spc="5" dirty="0" smtClean="0">
                <a:latin typeface="Myriad Pro"/>
                <a:cs typeface="Myriad Pro"/>
              </a:rPr>
              <a:t>onic</a:t>
            </a:r>
            <a:endParaRPr sz="1350">
              <a:latin typeface="Myriad Pro"/>
              <a:cs typeface="Myriad Pro"/>
            </a:endParaRPr>
          </a:p>
          <a:p>
            <a:pPr marL="124460" indent="-112395">
              <a:lnSpc>
                <a:spcPct val="100000"/>
              </a:lnSpc>
              <a:spcBef>
                <a:spcPts val="340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Ref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20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</a:t>
            </a:r>
            <a:r>
              <a:rPr sz="900" spc="0" dirty="0" smtClean="0">
                <a:latin typeface="Myriad Pro"/>
                <a:cs typeface="Myriad Pro"/>
              </a:rPr>
              <a:t>v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diso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ders</a:t>
            </a:r>
            <a:r>
              <a:rPr sz="900" spc="5" dirty="0" smtClean="0">
                <a:latin typeface="Myriad Pro"/>
                <a:cs typeface="Myriad Pro"/>
              </a:rPr>
              <a:t> incl </a:t>
            </a:r>
            <a:r>
              <a:rPr sz="900" spc="10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ta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20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Glau</a:t>
            </a: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5" dirty="0" smtClean="0">
                <a:latin typeface="Myriad Pro"/>
                <a:cs typeface="Myriad Pro"/>
              </a:rPr>
              <a:t>oma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-15" dirty="0" smtClean="0">
                <a:latin typeface="Myriad Pro"/>
                <a:cs typeface="Myriad Pro"/>
              </a:rPr>
              <a:t>P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tial </a:t>
            </a:r>
            <a:r>
              <a:rPr sz="900" spc="10" dirty="0" smtClean="0">
                <a:latin typeface="Myriad Pro"/>
                <a:cs typeface="Myriad Pro"/>
              </a:rPr>
              <a:t>sigh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edness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and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blindness</a:t>
            </a:r>
            <a:endParaRPr sz="900">
              <a:latin typeface="Myriad Pro"/>
              <a:cs typeface="Myriad Pro"/>
            </a:endParaRPr>
          </a:p>
          <a:p>
            <a:pPr marL="124460" marR="250190" indent="-112395">
              <a:lnSpc>
                <a:spcPct val="103499"/>
              </a:lnSpc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Diplopia;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diso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ders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of</a:t>
            </a:r>
            <a:r>
              <a:rPr sz="900" spc="5" dirty="0" smtClean="0">
                <a:latin typeface="Myriad Pro"/>
                <a:cs typeface="Myriad Pro"/>
              </a:rPr>
              <a:t> official</a:t>
            </a:r>
            <a:r>
              <a:rPr sz="900" spc="10" dirty="0" smtClean="0">
                <a:latin typeface="Myriad Pro"/>
                <a:cs typeface="Myriad Pro"/>
              </a:rPr>
              <a:t> p</a:t>
            </a:r>
            <a:r>
              <a:rPr sz="900" spc="5" dirty="0" smtClean="0">
                <a:latin typeface="Myriad Pro"/>
                <a:cs typeface="Myriad Pro"/>
              </a:rPr>
              <a:t>at</a:t>
            </a:r>
            <a:r>
              <a:rPr sz="900" spc="0" dirty="0" smtClean="0">
                <a:latin typeface="Myriad Pro"/>
                <a:cs typeface="Myriad Pro"/>
              </a:rPr>
              <a:t>h</a:t>
            </a:r>
            <a:r>
              <a:rPr sz="900" spc="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ay</a:t>
            </a:r>
            <a:r>
              <a:rPr sz="900" spc="10" dirty="0" smtClean="0">
                <a:latin typeface="Myriad Pro"/>
                <a:cs typeface="Myriad Pro"/>
              </a:rPr>
              <a:t>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6" name="object 26"/>
          <p:cNvSpPr txBox="1"/>
          <p:nvPr/>
        </p:nvSpPr>
        <p:spPr>
          <a:xfrm>
            <a:off x="7938172" y="5208064"/>
            <a:ext cx="1486535" cy="1110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30" dirty="0" smtClean="0">
                <a:latin typeface="Myriad Pro"/>
                <a:cs typeface="Myriad Pro"/>
              </a:rPr>
              <a:t>T</a:t>
            </a:r>
            <a:r>
              <a:rPr sz="1350" b="1" spc="5" dirty="0" smtClean="0">
                <a:latin typeface="Myriad Pro"/>
                <a:cs typeface="Myriad Pro"/>
              </a:rPr>
              <a:t>ips</a:t>
            </a:r>
            <a:endParaRPr sz="135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40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10" dirty="0" smtClean="0">
                <a:latin typeface="Myriad Pro"/>
                <a:cs typeface="Myriad Pro"/>
              </a:rPr>
              <a:t>udit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inc</a:t>
            </a:r>
            <a:r>
              <a:rPr sz="900" spc="-5" dirty="0" smtClean="0">
                <a:latin typeface="Myriad Pro"/>
                <a:cs typeface="Myriad Pro"/>
              </a:rPr>
              <a:t>l</a:t>
            </a:r>
            <a:r>
              <a:rPr sz="900" spc="5" dirty="0" smtClean="0">
                <a:latin typeface="Myriad Pro"/>
                <a:cs typeface="Myriad Pro"/>
              </a:rPr>
              <a:t>. </a:t>
            </a:r>
            <a:r>
              <a:rPr sz="900" spc="10" dirty="0" smtClean="0">
                <a:latin typeface="Myriad Pro"/>
                <a:cs typeface="Myriad Pro"/>
              </a:rPr>
              <a:t>audit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</a:t>
            </a:r>
            <a:r>
              <a:rPr sz="900" spc="15" dirty="0" smtClean="0">
                <a:latin typeface="Myriad Pro"/>
                <a:cs typeface="Myriad Pro"/>
              </a:rPr>
              <a:t>f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ernoons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5" dirty="0" smtClean="0">
                <a:latin typeface="Myriad Pro"/>
                <a:cs typeface="Myriad Pro"/>
              </a:rPr>
              <a:t>Sig</a:t>
            </a:r>
            <a:r>
              <a:rPr sz="900" spc="10" dirty="0" smtClean="0">
                <a:latin typeface="Myriad Pro"/>
                <a:cs typeface="Myriad Pro"/>
              </a:rPr>
              <a:t>nifican</a:t>
            </a:r>
            <a:r>
              <a:rPr sz="900" spc="5" dirty="0" smtClean="0">
                <a:latin typeface="Myriad Pro"/>
                <a:cs typeface="Myriad Pro"/>
              </a:rPr>
              <a:t>t </a:t>
            </a:r>
            <a:r>
              <a:rPr sz="900" spc="0" dirty="0" smtClean="0">
                <a:latin typeface="Myriad Pro"/>
                <a:cs typeface="Myriad Pro"/>
              </a:rPr>
              <a:t>Ev</a:t>
            </a:r>
            <a:r>
              <a:rPr sz="900" spc="10" dirty="0" smtClean="0">
                <a:latin typeface="Myriad Pro"/>
                <a:cs typeface="Myriad Pro"/>
              </a:rPr>
              <a:t>en</a:t>
            </a:r>
            <a:r>
              <a:rPr sz="900" spc="5" dirty="0" smtClean="0">
                <a:latin typeface="Myriad Pro"/>
                <a:cs typeface="Myriad Pro"/>
              </a:rPr>
              <a:t>t </a:t>
            </a:r>
            <a:r>
              <a:rPr sz="900" spc="10" dirty="0" smtClean="0">
                <a:latin typeface="Myriad Pro"/>
                <a:cs typeface="Myriad Pro"/>
              </a:rPr>
              <a:t>Anal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sis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Clinical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5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ov</a:t>
            </a:r>
            <a:r>
              <a:rPr sz="900" spc="10" dirty="0" smtClean="0">
                <a:latin typeface="Myriad Pro"/>
                <a:cs typeface="Myriad Pro"/>
              </a:rPr>
              <a:t>ernan</a:t>
            </a: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isk A</a:t>
            </a:r>
            <a:r>
              <a:rPr sz="900" spc="10" dirty="0" smtClean="0">
                <a:latin typeface="Myriad Pro"/>
                <a:cs typeface="Myriad Pro"/>
              </a:rPr>
              <a:t>ssessmen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10" dirty="0" smtClean="0">
                <a:latin typeface="Myriad Pro"/>
                <a:cs typeface="Myriad Pro"/>
              </a:rPr>
              <a:t>Dr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as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10" dirty="0" smtClean="0">
                <a:latin typeface="Myriad Pro"/>
                <a:cs typeface="Myriad Pro"/>
              </a:rPr>
              <a:t>eacher</a:t>
            </a:r>
            <a:endParaRPr sz="900">
              <a:latin typeface="Myriad Pro"/>
              <a:cs typeface="Myriad Pro"/>
            </a:endParaRPr>
          </a:p>
          <a:p>
            <a:pPr marL="137160" indent="-125095">
              <a:lnSpc>
                <a:spcPct val="100000"/>
              </a:lnSpc>
              <a:spcBef>
                <a:spcPts val="35"/>
              </a:spcBef>
              <a:buSzPct val="83333"/>
              <a:buFont typeface="Wingdings"/>
              <a:buChar char=""/>
              <a:tabLst>
                <a:tab pos="137160" algn="l"/>
              </a:tabLst>
            </a:pPr>
            <a:r>
              <a:rPr sz="900" spc="-5" dirty="0" smtClean="0">
                <a:latin typeface="Myriad Pro"/>
                <a:cs typeface="Myriad Pro"/>
              </a:rPr>
              <a:t>L</a:t>
            </a:r>
            <a:r>
              <a:rPr sz="900" spc="10" dirty="0" smtClean="0">
                <a:latin typeface="Myriad Pro"/>
                <a:cs typeface="Myriad Pro"/>
              </a:rPr>
              <a:t>eadership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0" y="708004"/>
            <a:ext cx="3304410" cy="457568"/>
          </a:xfrm>
          <a:custGeom>
            <a:avLst/>
            <a:gdLst/>
            <a:ahLst/>
            <a:cxnLst/>
            <a:rect l="l" t="t" r="r" b="b"/>
            <a:pathLst>
              <a:path w="3304410" h="457568">
                <a:moveTo>
                  <a:pt x="0" y="457568"/>
                </a:moveTo>
                <a:lnTo>
                  <a:pt x="3147046" y="457352"/>
                </a:lnTo>
                <a:lnTo>
                  <a:pt x="3193896" y="455841"/>
                </a:lnTo>
                <a:lnTo>
                  <a:pt x="3245145" y="448311"/>
                </a:lnTo>
                <a:lnTo>
                  <a:pt x="3284763" y="421647"/>
                </a:lnTo>
                <a:lnTo>
                  <a:pt x="3298607" y="383514"/>
                </a:lnTo>
                <a:lnTo>
                  <a:pt x="3303708" y="324978"/>
                </a:lnTo>
                <a:lnTo>
                  <a:pt x="3304410" y="272461"/>
                </a:lnTo>
                <a:lnTo>
                  <a:pt x="3304410" y="185107"/>
                </a:lnTo>
                <a:lnTo>
                  <a:pt x="3304221" y="157391"/>
                </a:lnTo>
                <a:lnTo>
                  <a:pt x="3302709" y="110540"/>
                </a:lnTo>
                <a:lnTo>
                  <a:pt x="3295180" y="59291"/>
                </a:lnTo>
                <a:lnTo>
                  <a:pt x="3268516" y="19673"/>
                </a:lnTo>
                <a:lnTo>
                  <a:pt x="3230383" y="5829"/>
                </a:lnTo>
                <a:lnTo>
                  <a:pt x="3171847" y="728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C7E1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 txBox="1"/>
          <p:nvPr/>
        </p:nvSpPr>
        <p:spPr>
          <a:xfrm>
            <a:off x="350136" y="734941"/>
            <a:ext cx="2766695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tunities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800446"/>
            <a:ext cx="9752965" cy="19456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-65" dirty="0" smtClean="0">
                <a:solidFill>
                  <a:srgbClr val="002F62"/>
                </a:solidFill>
                <a:latin typeface="Myriad Pro"/>
                <a:cs typeface="Myriad Pro"/>
              </a:rPr>
              <a:t>onfiden</a:t>
            </a: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2F62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cale</a:t>
            </a:r>
            <a:endParaRPr sz="2500" dirty="0">
              <a:latin typeface="Myriad Pro"/>
              <a:cs typeface="Myriad Pro"/>
            </a:endParaRPr>
          </a:p>
          <a:p>
            <a:pPr>
              <a:lnSpc>
                <a:spcPts val="1400"/>
              </a:lnSpc>
              <a:spcBef>
                <a:spcPts val="68"/>
              </a:spcBef>
            </a:pPr>
            <a:endParaRPr sz="1400" dirty="0"/>
          </a:p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Op</a:t>
            </a:r>
            <a:r>
              <a:rPr sz="1400" spc="-1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h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thalmology</a:t>
            </a:r>
            <a:endParaRPr sz="1400" dirty="0">
              <a:latin typeface="Myriad Pro Light"/>
              <a:cs typeface="Myriad Pro Light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 dirty="0"/>
          </a:p>
          <a:p>
            <a:pPr marL="12700" marR="220345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Ophthalmolog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 The</a:t>
            </a:r>
            <a:r>
              <a:rPr sz="1150" spc="-35" dirty="0" smtClean="0">
                <a:latin typeface="Arial"/>
                <a:cs typeface="Arial"/>
              </a:rPr>
              <a:t> 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people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70" dirty="0" smtClean="0">
                <a:latin typeface="Arial"/>
                <a:cs typeface="Arial"/>
              </a:rPr>
              <a:t>eye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oblems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</a:t>
            </a:r>
            <a:endParaRPr sz="1150" dirty="0">
              <a:latin typeface="Arial"/>
              <a:cs typeface="Arial"/>
            </a:endParaRPr>
          </a:p>
          <a:p>
            <a:pPr marL="12700" marR="12700">
              <a:lnSpc>
                <a:spcPct val="100000"/>
              </a:lnSpc>
            </a:pPr>
            <a:r>
              <a:rPr sz="1150" spc="-60" dirty="0" smtClean="0">
                <a:latin typeface="Arial"/>
                <a:cs typeface="Arial"/>
              </a:rPr>
              <a:t>means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</a:t>
            </a:r>
            <a:r>
              <a:rPr sz="1150" spc="10" dirty="0" smtClean="0">
                <a:latin typeface="Arial"/>
                <a:cs typeface="Arial"/>
              </a:rPr>
              <a:t>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</a:t>
            </a:r>
            <a:r>
              <a:rPr sz="1150" spc="-45" dirty="0" smtClean="0">
                <a:latin typeface="Arial"/>
                <a:cs typeface="Arial"/>
              </a:rPr>
              <a:t> 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30" dirty="0" smtClean="0">
                <a:latin typeface="Arial"/>
                <a:cs typeface="Arial"/>
              </a:rPr>
              <a:t>Clinical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13" name="object 4"/>
          <p:cNvSpPr/>
          <p:nvPr/>
        </p:nvSpPr>
        <p:spPr>
          <a:xfrm>
            <a:off x="0" y="774004"/>
            <a:ext cx="3788966" cy="493293"/>
          </a:xfrm>
          <a:custGeom>
            <a:avLst/>
            <a:gdLst/>
            <a:ahLst/>
            <a:cxnLst/>
            <a:rect l="l" t="t" r="r" b="b"/>
            <a:pathLst>
              <a:path w="3788966" h="493293">
                <a:moveTo>
                  <a:pt x="0" y="493293"/>
                </a:moveTo>
                <a:lnTo>
                  <a:pt x="3622346" y="493064"/>
                </a:lnTo>
                <a:lnTo>
                  <a:pt x="3671952" y="491464"/>
                </a:lnTo>
                <a:lnTo>
                  <a:pt x="3710585" y="487121"/>
                </a:lnTo>
                <a:lnTo>
                  <a:pt x="3750962" y="472462"/>
                </a:lnTo>
                <a:lnTo>
                  <a:pt x="3779194" y="430514"/>
                </a:lnTo>
                <a:lnTo>
                  <a:pt x="3787166" y="376250"/>
                </a:lnTo>
                <a:lnTo>
                  <a:pt x="3788766" y="326644"/>
                </a:lnTo>
                <a:lnTo>
                  <a:pt x="3788966" y="297297"/>
                </a:lnTo>
                <a:lnTo>
                  <a:pt x="3788966" y="195995"/>
                </a:lnTo>
                <a:lnTo>
                  <a:pt x="3788223" y="140388"/>
                </a:lnTo>
                <a:lnTo>
                  <a:pt x="3785423" y="96440"/>
                </a:lnTo>
                <a:lnTo>
                  <a:pt x="3774365" y="49377"/>
                </a:lnTo>
                <a:lnTo>
                  <a:pt x="3739617" y="14630"/>
                </a:lnTo>
                <a:lnTo>
                  <a:pt x="3692554" y="3571"/>
                </a:lnTo>
                <a:lnTo>
                  <a:pt x="3648606" y="77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7E1A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14" name="object 3"/>
          <p:cNvGraphicFramePr>
            <a:graphicFrameLocks noGrp="1"/>
          </p:cNvGraphicFramePr>
          <p:nvPr/>
        </p:nvGraphicFramePr>
        <p:xfrm>
          <a:off x="457200" y="2871004"/>
          <a:ext cx="9771250" cy="38906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3"/>
                <a:gridCol w="308540"/>
                <a:gridCol w="308544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63760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519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lang="en-GB" sz="1150" b="1" spc="20" dirty="0" smtClean="0">
                          <a:latin typeface="Myriad Pro"/>
                          <a:cs typeface="Myriad Pro"/>
                        </a:rPr>
                        <a:t>Specific conditions and disorders</a:t>
                      </a:r>
                      <a:endParaRPr sz="1150" dirty="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486000">
                <a:tc>
                  <a:txBody>
                    <a:bodyPr/>
                    <a:lstStyle/>
                    <a:p>
                      <a:pPr marL="65405" marR="196850">
                        <a:lnSpc>
                          <a:spcPct val="1014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 of the lids and lacrimal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ainage appa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Blephariti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chalazion, 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opion and 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opion, basal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ell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cinoma, nas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- lacrimal obstru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and dac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stiti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85999">
                <a:tc>
                  <a:txBody>
                    <a:bodyPr/>
                    <a:lstStyle/>
                    <a:p>
                      <a:pPr marL="65405" marR="450850">
                        <a:lnSpc>
                          <a:spcPct val="1014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ernal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disease: scle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ornea and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erior 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onjun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tivitis (in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and alle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ic), d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synd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episcleritis and scleriti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orneal ul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 and ke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iritis and 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85999">
                <a:tc>
                  <a:txBody>
                    <a:bodyPr/>
                    <a:lstStyle/>
                    <a:p>
                      <a:pPr marL="65405" marR="317500">
                        <a:lnSpc>
                          <a:spcPct val="1014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opia,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ypermet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opia, asti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tism, principles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su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associ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with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lense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308999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 of aqueous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ainage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angle closu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glau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oma, prima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open angle glau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oma, se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glau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309001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etinal 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lashes and flo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vit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eous detachme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vit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eous haemorrhag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etinal detachme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85999">
                <a:tc>
                  <a:txBody>
                    <a:bodyPr/>
                    <a:lstStyle/>
                    <a:p>
                      <a:pPr marL="65405" marR="296545">
                        <a:lnSpc>
                          <a:spcPct val="1014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ders of the optic disc and visual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ollen optic disc: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and dif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 dia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nosi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ophic optic disc: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and dif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 dia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nosi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cupping of the optic dis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mi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ansie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ischaemic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ttack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diplopia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33882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aedi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 including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wledge of 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elopme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check including squi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Ophthalmology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62992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90149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217305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44461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7161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98774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25930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81971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2924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7617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56040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88482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61655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644635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6" name="object 16"/>
          <p:cNvGraphicFramePr>
            <a:graphicFrameLocks noGrp="1"/>
          </p:cNvGraphicFramePr>
          <p:nvPr/>
        </p:nvGraphicFramePr>
        <p:xfrm>
          <a:off x="457200" y="709205"/>
          <a:ext cx="9771250" cy="5884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2"/>
                <a:gridCol w="308541"/>
                <a:gridCol w="308543"/>
              </a:tblGrid>
              <a:tr h="511625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InC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UDIn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aDMInISTeRIn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b="1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TRe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Men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I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pRI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Ry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2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wheR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app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7156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Supe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ficial ocular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auma, including assessme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 bodie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asions and minor lid la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56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orbital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including bl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out 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penet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 ocular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tissue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olapse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56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5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blu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inju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including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yphaema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56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Sudden painless loss of vision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56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ocular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156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angle closu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glau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TeChnI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aSSeSSMen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SkILLS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465530">
                <a:tc>
                  <a:txBody>
                    <a:bodyPr/>
                    <a:lstStyle/>
                    <a:p>
                      <a:pPr marL="173355" marR="1022350">
                        <a:lnSpc>
                          <a:spcPct val="1014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Unde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take an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xamin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the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including acui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ernal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xamin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elid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ersion, papilla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esponse and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efl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x,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m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visual field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opthalmos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use of fluo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L="173355" marR="384175">
                        <a:lnSpc>
                          <a:spcPct val="1014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Understand and be able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xplain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about the use of medic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including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opical anaesthetic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oid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tibiotic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glau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oma age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Rem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of supe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ficial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 bodies f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 the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InTeRpR</a:t>
                      </a:r>
                      <a:r>
                        <a:rPr sz="1150" b="1" spc="2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6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ReSU</a:t>
                      </a:r>
                      <a:r>
                        <a:rPr sz="1150" b="1" spc="-10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1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1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issues specific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with pa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 sig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or blindness including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and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about health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ometrist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thalmolo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school health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clinics and social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with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olleagues in 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casual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medics and nurse specialists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issues specific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with pa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 sig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or blindness including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and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about health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3044</Words>
  <Application>Microsoft Office PowerPoint</Application>
  <PresentationFormat>Custom</PresentationFormat>
  <Paragraphs>350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9</cp:revision>
  <dcterms:created xsi:type="dcterms:W3CDTF">2013-10-31T14:35:33Z</dcterms:created>
  <dcterms:modified xsi:type="dcterms:W3CDTF">2013-12-03T20:49:32Z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