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A5D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23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12386" y="2010168"/>
            <a:ext cx="5966459" cy="4636008"/>
          </a:xfrm>
          <a:custGeom>
            <a:avLst/>
            <a:gdLst/>
            <a:ahLst/>
            <a:cxnLst/>
            <a:rect l="l" t="t" r="r" b="b"/>
            <a:pathLst>
              <a:path w="5966459" h="4636008">
                <a:moveTo>
                  <a:pt x="0" y="0"/>
                </a:moveTo>
                <a:lnTo>
                  <a:pt x="5966459" y="0"/>
                </a:lnTo>
                <a:lnTo>
                  <a:pt x="5966459" y="4636008"/>
                </a:lnTo>
                <a:lnTo>
                  <a:pt x="0" y="46360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4697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1" y="584200"/>
            <a:ext cx="10680701" cy="7267575"/>
            <a:chOff x="-1" y="584200"/>
            <a:chExt cx="10680701" cy="7267575"/>
          </a:xfrm>
        </p:grpSpPr>
        <p:sp>
          <p:nvSpPr>
            <p:cNvPr id="9" name="Isosceles Triangle 8"/>
            <p:cNvSpPr/>
            <p:nvPr/>
          </p:nvSpPr>
          <p:spPr>
            <a:xfrm>
              <a:off x="6026150" y="2336800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bject 2"/>
            <p:cNvSpPr txBox="1"/>
            <p:nvPr/>
          </p:nvSpPr>
          <p:spPr>
            <a:xfrm>
              <a:off x="6635750" y="2870200"/>
              <a:ext cx="3169285" cy="3048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0" algn="ctr">
                <a:lnSpc>
                  <a:spcPct val="100000"/>
                </a:lnSpc>
              </a:pPr>
              <a:r>
                <a:rPr sz="255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  <a:endParaRPr sz="25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400"/>
                </a:lnSpc>
                <a:spcBef>
                  <a:spcPts val="32"/>
                </a:spcBef>
              </a:pPr>
              <a:endParaRPr sz="1400" dirty="0">
                <a:solidFill>
                  <a:schemeClr val="bg1"/>
                </a:solidFill>
              </a:endParaRPr>
            </a:p>
            <a:p>
              <a:pPr marL="632460" marR="632460" indent="-635" algn="ctr">
                <a:lnSpc>
                  <a:spcPts val="2140"/>
                </a:lnSpc>
              </a:pP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2200" spc="-1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220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220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220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100"/>
                </a:lnSpc>
                <a:spcBef>
                  <a:spcPts val="18"/>
                </a:spcBef>
              </a:pPr>
              <a:endParaRPr sz="1100" dirty="0">
                <a:solidFill>
                  <a:schemeClr val="bg1"/>
                </a:solidFill>
              </a:endParaRPr>
            </a:p>
            <a:p>
              <a:pPr marL="0"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urriculum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G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uide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z="2350" spc="-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35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sz="23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5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2700">
                <a:lnSpc>
                  <a:spcPct val="100000"/>
                </a:lnSpc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2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 Light"/>
                <a:cs typeface="Myriad Pro Light"/>
              </a:endParaRPr>
            </a:p>
          </p:txBody>
        </p:sp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 are the Local Education and Training Board for the West Midlands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7493000" y="6832600"/>
              <a:ext cx="31877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www.hee.nhs.uk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letb@westmidlands.nhs.uk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@WestMidsLETB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11150" y="6756400"/>
              <a:ext cx="18161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Developing people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for health and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healthcare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34950" y="1193800"/>
              <a:ext cx="7239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91C9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893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E28C05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1150" y="3098800"/>
              <a:ext cx="5943600" cy="2209800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85445" marR="12700">
                <a:lnSpc>
                  <a:spcPct val="101400"/>
                </a:lnSpc>
              </a:pPr>
              <a:r>
                <a:rPr lang="en-US" sz="2800" spc="-345" dirty="0" smtClean="0">
                  <a:solidFill>
                    <a:srgbClr val="FFFFFF"/>
                  </a:solidFill>
                  <a:latin typeface="Arial"/>
                  <a:cs typeface="Arial"/>
                </a:rPr>
                <a:t>Ps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yc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h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i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a</a:t>
              </a:r>
              <a:r>
                <a:rPr lang="en-US" sz="2800" spc="95" dirty="0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r</a:t>
              </a:r>
              <a:r>
                <a:rPr lang="en-US" sz="2800" spc="-130" dirty="0" smtClean="0">
                  <a:solidFill>
                    <a:srgbClr val="FFFFFF"/>
                  </a:solidFill>
                  <a:latin typeface="Arial"/>
                  <a:cs typeface="Arial"/>
                </a:rPr>
                <a:t>y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5" dirty="0" smtClean="0">
                  <a:solidFill>
                    <a:srgbClr val="FFFFFF"/>
                  </a:solidFill>
                  <a:latin typeface="Arial"/>
                  <a:cs typeface="Arial"/>
                </a:rPr>
                <a:t>/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-190" dirty="0" smtClean="0">
                  <a:solidFill>
                    <a:srgbClr val="FFFFFF"/>
                  </a:solidFill>
                  <a:latin typeface="Arial"/>
                  <a:cs typeface="Arial"/>
                </a:rPr>
                <a:t>C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a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r</a:t>
              </a:r>
              <a:r>
                <a:rPr lang="en-US" sz="2800" spc="-130" dirty="0" smtClean="0">
                  <a:solidFill>
                    <a:srgbClr val="FFFFFF"/>
                  </a:solidFill>
                  <a:latin typeface="Arial"/>
                  <a:cs typeface="Arial"/>
                </a:rPr>
                <a:t>e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o</a:t>
              </a:r>
              <a:r>
                <a:rPr lang="en-US" sz="2800" spc="150" dirty="0" smtClean="0">
                  <a:solidFill>
                    <a:srgbClr val="FFFFFF"/>
                  </a:solidFill>
                  <a:latin typeface="Arial"/>
                  <a:cs typeface="Arial"/>
                </a:rPr>
                <a:t>f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-490" dirty="0" smtClean="0">
                  <a:solidFill>
                    <a:srgbClr val="FFFFFF"/>
                  </a:solidFill>
                  <a:latin typeface="Arial"/>
                  <a:cs typeface="Arial"/>
                </a:rPr>
                <a:t>P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e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op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l</a:t>
              </a:r>
              <a:r>
                <a:rPr lang="en-US" sz="2800" spc="-130" dirty="0" smtClean="0">
                  <a:solidFill>
                    <a:srgbClr val="FFFFFF"/>
                  </a:solidFill>
                  <a:latin typeface="Arial"/>
                  <a:cs typeface="Arial"/>
                </a:rPr>
                <a:t>e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110" dirty="0" smtClean="0">
                  <a:solidFill>
                    <a:srgbClr val="FFFFFF"/>
                  </a:solidFill>
                  <a:latin typeface="Arial"/>
                  <a:cs typeface="Arial"/>
                </a:rPr>
                <a:t>w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i</a:t>
              </a:r>
              <a:r>
                <a:rPr lang="en-US" sz="2800" spc="95" dirty="0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10" dirty="0" smtClean="0">
                  <a:solidFill>
                    <a:srgbClr val="FFFFFF"/>
                  </a:solidFill>
                  <a:latin typeface="Arial"/>
                  <a:cs typeface="Arial"/>
                </a:rPr>
                <a:t>h</a:t>
              </a:r>
              <a:r>
                <a:rPr lang="en-US" sz="2800" spc="5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114" dirty="0" smtClean="0">
                  <a:solidFill>
                    <a:srgbClr val="FFFFFF"/>
                  </a:solidFill>
                  <a:latin typeface="Arial"/>
                  <a:cs typeface="Arial"/>
                </a:rPr>
                <a:t>M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e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n</a:t>
              </a:r>
              <a:r>
                <a:rPr lang="en-US" sz="2800" spc="95" dirty="0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a</a:t>
              </a:r>
              <a:r>
                <a:rPr lang="en-US" sz="2800" spc="5" dirty="0" smtClean="0">
                  <a:solidFill>
                    <a:srgbClr val="FFFFFF"/>
                  </a:solidFill>
                  <a:latin typeface="Arial"/>
                  <a:cs typeface="Arial"/>
                </a:rPr>
                <a:t>l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-190" dirty="0" smtClean="0">
                  <a:solidFill>
                    <a:srgbClr val="FFFFFF"/>
                  </a:solidFill>
                  <a:latin typeface="Arial"/>
                  <a:cs typeface="Arial"/>
                </a:rPr>
                <a:t>H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ea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l</a:t>
              </a:r>
              <a:r>
                <a:rPr lang="en-US" sz="2800" spc="95" dirty="0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10" dirty="0" smtClean="0">
                  <a:solidFill>
                    <a:srgbClr val="FFFFFF"/>
                  </a:solidFill>
                  <a:latin typeface="Arial"/>
                  <a:cs typeface="Arial"/>
                </a:rPr>
                <a:t>h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lang="en-US" sz="2800" spc="-490" dirty="0" smtClean="0">
                  <a:solidFill>
                    <a:srgbClr val="FFFFFF"/>
                  </a:solidFill>
                  <a:latin typeface="Arial"/>
                  <a:cs typeface="Arial"/>
                </a:rPr>
                <a:t>P</a:t>
              </a:r>
              <a:r>
                <a:rPr lang="en-US" sz="2800" spc="-100" dirty="0" smtClean="0">
                  <a:solidFill>
                    <a:srgbClr val="FFFFFF"/>
                  </a:solidFill>
                  <a:latin typeface="Arial"/>
                  <a:cs typeface="Arial"/>
                </a:rPr>
                <a:t>r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ob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l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e</a:t>
              </a:r>
              <a:r>
                <a:rPr lang="en-US" sz="2800" spc="-35" dirty="0" smtClean="0">
                  <a:solidFill>
                    <a:srgbClr val="FFFFFF"/>
                  </a:solidFill>
                  <a:latin typeface="Arial"/>
                  <a:cs typeface="Arial"/>
                </a:rPr>
                <a:t>m</a:t>
              </a:r>
              <a:r>
                <a:rPr lang="en-US" sz="2800" spc="-290" dirty="0" smtClean="0">
                  <a:solidFill>
                    <a:srgbClr val="FFFFFF"/>
                  </a:solidFill>
                  <a:latin typeface="Arial"/>
                  <a:cs typeface="Arial"/>
                </a:rPr>
                <a:t>s</a:t>
              </a:r>
              <a:endParaRPr lang="en-US" sz="2800" dirty="0"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2958503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D7DBE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4687061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D7DBE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12290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40367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16844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2459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52673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39101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6937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97453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25529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0975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3783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65912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92322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617067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8" y="641811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9" name="object 19"/>
          <p:cNvGraphicFramePr>
            <a:graphicFrameLocks noGrp="1"/>
          </p:cNvGraphicFramePr>
          <p:nvPr/>
        </p:nvGraphicFramePr>
        <p:xfrm>
          <a:off x="457200" y="709205"/>
          <a:ext cx="9771253" cy="5840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3"/>
                <a:gridCol w="308540"/>
                <a:gridCol w="308546"/>
              </a:tblGrid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ools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3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 and withd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scales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urine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esting in the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drug misuse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Brief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Understanding of/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xplan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 p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Brief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Non pharma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the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apies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B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5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32474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 sensiti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ta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in those with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emp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dist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essed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and moti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tional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viewing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Specialist 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ounsellor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CPN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Clinical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cholog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citi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advi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bu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eau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ounsellor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CPN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Clinical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chology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Out of Hours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tric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and crisis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de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x/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ehab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Dealing with un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associ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with 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eque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ender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drug seekers and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suicidali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 bo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derline personali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ma and social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clusion associ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with 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including difficul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essing health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omotion including st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mai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taining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75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goo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1963445"/>
            <a:ext cx="12" cy="280733"/>
          </a:xfrm>
          <a:custGeom>
            <a:avLst/>
            <a:gdLst/>
            <a:ahLst/>
            <a:cxnLst/>
            <a:rect l="l" t="t" r="r" b="b"/>
            <a:pathLst>
              <a:path w="12" h="280733">
                <a:moveTo>
                  <a:pt x="12" y="0"/>
                </a:moveTo>
                <a:lnTo>
                  <a:pt x="0" y="280733"/>
                </a:lnTo>
                <a:lnTo>
                  <a:pt x="12" y="0"/>
                </a:lnTo>
                <a:close/>
              </a:path>
            </a:pathLst>
          </a:custGeom>
          <a:solidFill>
            <a:srgbClr val="D7DBE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07292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32037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57473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35728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60473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85217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09962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34706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08940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33684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58429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48317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0791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6" name="object 16"/>
          <p:cNvGraphicFramePr>
            <a:graphicFrameLocks noGrp="1"/>
          </p:cNvGraphicFramePr>
          <p:nvPr/>
        </p:nvGraphicFramePr>
        <p:xfrm>
          <a:off x="457200" y="709205"/>
          <a:ext cx="9771252" cy="4501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2"/>
                <a:gridCol w="308541"/>
                <a:gridCol w="308545"/>
              </a:tblGrid>
              <a:tr h="24744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and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on a perso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with socie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including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dist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 on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sical symp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28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egua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child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 and vulne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able adults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3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including  eme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se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apaci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Driving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estri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opics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sed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social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of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ejudi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 the setting of 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and addi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744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4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eadership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 flipV="1">
            <a:off x="457200" y="5994400"/>
            <a:ext cx="9777605" cy="30480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3060"/>
                </a:solidFill>
                <a:latin typeface="Myriad Pro"/>
                <a:cs typeface="Myriad Pro"/>
              </a:rPr>
              <a:t>Summa</a:t>
            </a:r>
            <a:r>
              <a:rPr sz="1200" b="1" spc="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y of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earning </a:t>
            </a:r>
            <a:r>
              <a:rPr sz="1200" b="1" spc="-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eeds/</a:t>
            </a:r>
            <a:r>
              <a:rPr sz="1200" b="1" spc="-30" dirty="0" smtClean="0">
                <a:solidFill>
                  <a:srgbClr val="003060"/>
                </a:solidFill>
                <a:latin typeface="Myriad Pro"/>
                <a:cs typeface="Myriad Pro"/>
              </a:rPr>
              <a:t>P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oi</a:t>
            </a:r>
            <a:r>
              <a:rPr sz="1200" b="1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ts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or </a:t>
            </a:r>
            <a:r>
              <a:rPr sz="1200" b="1" spc="-20" dirty="0" smtClean="0">
                <a:solidFill>
                  <a:srgbClr val="003060"/>
                </a:solidFill>
                <a:latin typeface="Myriad Pro"/>
                <a:cs typeface="Myriad Pro"/>
              </a:rPr>
              <a:t>A</a:t>
            </a:r>
            <a:r>
              <a:rPr sz="1200" b="1" spc="1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4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EBE9F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C3BFD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0299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03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03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03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0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0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0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0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03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03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03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03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03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0299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651375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15795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59499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36"/>
              </a:spcBef>
            </a:pPr>
            <a:endParaRPr sz="65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EBE9F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C3BFD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67321" y="1539609"/>
            <a:ext cx="9586912" cy="5138407"/>
            <a:chOff x="567321" y="1539609"/>
            <a:chExt cx="9586912" cy="5138407"/>
          </a:xfrm>
        </p:grpSpPr>
        <p:sp>
          <p:nvSpPr>
            <p:cNvPr id="12" name="object 2"/>
            <p:cNvSpPr/>
            <p:nvPr/>
          </p:nvSpPr>
          <p:spPr>
            <a:xfrm>
              <a:off x="7942371" y="1539627"/>
              <a:ext cx="2193346" cy="4337776"/>
            </a:xfrm>
            <a:custGeom>
              <a:avLst/>
              <a:gdLst/>
              <a:ahLst/>
              <a:cxnLst/>
              <a:rect l="l" t="t" r="r" b="b"/>
              <a:pathLst>
                <a:path w="2193346" h="4337776">
                  <a:moveTo>
                    <a:pt x="2051802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9"/>
                  </a:lnTo>
                  <a:lnTo>
                    <a:pt x="201" y="4228227"/>
                  </a:lnTo>
                  <a:lnTo>
                    <a:pt x="3573" y="4279363"/>
                  </a:lnTo>
                  <a:lnTo>
                    <a:pt x="20978" y="4318670"/>
                  </a:lnTo>
                  <a:lnTo>
                    <a:pt x="63279" y="4334631"/>
                  </a:lnTo>
                  <a:lnTo>
                    <a:pt x="118001" y="4337615"/>
                  </a:lnTo>
                  <a:lnTo>
                    <a:pt x="141544" y="4337776"/>
                  </a:lnTo>
                  <a:lnTo>
                    <a:pt x="2078249" y="4337574"/>
                  </a:lnTo>
                  <a:lnTo>
                    <a:pt x="2116525" y="4336038"/>
                  </a:lnTo>
                  <a:lnTo>
                    <a:pt x="2156388" y="4328387"/>
                  </a:lnTo>
                  <a:lnTo>
                    <a:pt x="2184041" y="4301292"/>
                  </a:lnTo>
                  <a:lnTo>
                    <a:pt x="2191708" y="4262541"/>
                  </a:lnTo>
                  <a:lnTo>
                    <a:pt x="2193333" y="4206179"/>
                  </a:lnTo>
                  <a:lnTo>
                    <a:pt x="2193346" y="131597"/>
                  </a:lnTo>
                  <a:lnTo>
                    <a:pt x="2193144" y="109549"/>
                  </a:lnTo>
                  <a:lnTo>
                    <a:pt x="2189773" y="58412"/>
                  </a:lnTo>
                  <a:lnTo>
                    <a:pt x="2172368" y="19105"/>
                  </a:lnTo>
                  <a:lnTo>
                    <a:pt x="2130066" y="3145"/>
                  </a:lnTo>
                  <a:lnTo>
                    <a:pt x="2075345" y="160"/>
                  </a:lnTo>
                  <a:lnTo>
                    <a:pt x="2051802" y="0"/>
                  </a:lnTo>
                  <a:close/>
                </a:path>
              </a:pathLst>
            </a:custGeom>
            <a:solidFill>
              <a:srgbClr val="FEEDD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3" name="object 3"/>
            <p:cNvSpPr/>
            <p:nvPr/>
          </p:nvSpPr>
          <p:spPr>
            <a:xfrm>
              <a:off x="7942342" y="1539609"/>
              <a:ext cx="2193404" cy="4337812"/>
            </a:xfrm>
            <a:custGeom>
              <a:avLst/>
              <a:gdLst/>
              <a:ahLst/>
              <a:cxnLst/>
              <a:rect l="l" t="t" r="r" b="b"/>
              <a:pathLst>
                <a:path w="2193404" h="4337812">
                  <a:moveTo>
                    <a:pt x="2193404" y="4181373"/>
                  </a:moveTo>
                  <a:lnTo>
                    <a:pt x="2193404" y="3815892"/>
                  </a:lnTo>
                  <a:lnTo>
                    <a:pt x="2193404" y="521919"/>
                  </a:lnTo>
                  <a:lnTo>
                    <a:pt x="2193404" y="156438"/>
                  </a:lnTo>
                  <a:lnTo>
                    <a:pt x="2193375" y="131615"/>
                  </a:lnTo>
                  <a:lnTo>
                    <a:pt x="2192626" y="90129"/>
                  </a:lnTo>
                  <a:lnTo>
                    <a:pt x="2187180" y="45839"/>
                  </a:lnTo>
                  <a:lnTo>
                    <a:pt x="2164588" y="13356"/>
                  </a:lnTo>
                  <a:lnTo>
                    <a:pt x="2114333" y="1586"/>
                  </a:lnTo>
                  <a:lnTo>
                    <a:pt x="2075374" y="178"/>
                  </a:lnTo>
                  <a:lnTo>
                    <a:pt x="1960219" y="0"/>
                  </a:lnTo>
                  <a:lnTo>
                    <a:pt x="1823021" y="0"/>
                  </a:lnTo>
                  <a:lnTo>
                    <a:pt x="1754212" y="0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4"/>
                  </a:lnTo>
                  <a:lnTo>
                    <a:pt x="3601" y="4279381"/>
                  </a:lnTo>
                  <a:lnTo>
                    <a:pt x="21006" y="4318688"/>
                  </a:lnTo>
                  <a:lnTo>
                    <a:pt x="63308" y="4334648"/>
                  </a:lnTo>
                  <a:lnTo>
                    <a:pt x="118030" y="4337633"/>
                  </a:lnTo>
                  <a:lnTo>
                    <a:pt x="233184" y="4337812"/>
                  </a:lnTo>
                  <a:lnTo>
                    <a:pt x="370382" y="4337812"/>
                  </a:lnTo>
                  <a:lnTo>
                    <a:pt x="439191" y="4337812"/>
                  </a:lnTo>
                  <a:lnTo>
                    <a:pt x="2029028" y="4337812"/>
                  </a:lnTo>
                  <a:lnTo>
                    <a:pt x="2055111" y="4337784"/>
                  </a:lnTo>
                  <a:lnTo>
                    <a:pt x="2098701" y="4337071"/>
                  </a:lnTo>
                  <a:lnTo>
                    <a:pt x="2145239" y="4331888"/>
                  </a:lnTo>
                  <a:lnTo>
                    <a:pt x="2179370" y="4310387"/>
                  </a:lnTo>
                  <a:lnTo>
                    <a:pt x="2191737" y="4262559"/>
                  </a:lnTo>
                  <a:lnTo>
                    <a:pt x="2193385" y="4203075"/>
                  </a:lnTo>
                  <a:lnTo>
                    <a:pt x="2193404" y="4181373"/>
                  </a:lnTo>
                  <a:close/>
                </a:path>
              </a:pathLst>
            </a:custGeom>
            <a:ln w="24180">
              <a:solidFill>
                <a:srgbClr val="F8B534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4" name="object 4"/>
            <p:cNvSpPr/>
            <p:nvPr/>
          </p:nvSpPr>
          <p:spPr>
            <a:xfrm>
              <a:off x="5521112" y="1539632"/>
              <a:ext cx="2502521" cy="4337763"/>
            </a:xfrm>
            <a:custGeom>
              <a:avLst/>
              <a:gdLst/>
              <a:ahLst/>
              <a:cxnLst/>
              <a:rect l="l" t="t" r="r" b="b"/>
              <a:pathLst>
                <a:path w="2502521" h="4337763">
                  <a:moveTo>
                    <a:pt x="1982993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2009442" y="4337561"/>
                  </a:lnTo>
                  <a:lnTo>
                    <a:pt x="2047719" y="4336026"/>
                  </a:lnTo>
                  <a:lnTo>
                    <a:pt x="2087582" y="4328374"/>
                  </a:lnTo>
                  <a:lnTo>
                    <a:pt x="2115234" y="4301278"/>
                  </a:lnTo>
                  <a:lnTo>
                    <a:pt x="2122900" y="4262525"/>
                  </a:lnTo>
                  <a:lnTo>
                    <a:pt x="2124524" y="4206177"/>
                  </a:lnTo>
                  <a:lnTo>
                    <a:pt x="2124566" y="2271770"/>
                  </a:lnTo>
                  <a:lnTo>
                    <a:pt x="2423432" y="2271770"/>
                  </a:lnTo>
                  <a:lnTo>
                    <a:pt x="2475594" y="2224475"/>
                  </a:lnTo>
                  <a:lnTo>
                    <a:pt x="2500558" y="2186780"/>
                  </a:lnTo>
                  <a:lnTo>
                    <a:pt x="2502521" y="2174916"/>
                  </a:lnTo>
                  <a:lnTo>
                    <a:pt x="2502147" y="2163660"/>
                  </a:lnTo>
                  <a:lnTo>
                    <a:pt x="2487374" y="2127785"/>
                  </a:lnTo>
                  <a:lnTo>
                    <a:pt x="2475820" y="2114151"/>
                  </a:lnTo>
                  <a:lnTo>
                    <a:pt x="2475594" y="2114151"/>
                  </a:lnTo>
                  <a:lnTo>
                    <a:pt x="2423437" y="2066856"/>
                  </a:lnTo>
                  <a:lnTo>
                    <a:pt x="2124566" y="2066856"/>
                  </a:lnTo>
                  <a:lnTo>
                    <a:pt x="2124538" y="131597"/>
                  </a:lnTo>
                  <a:lnTo>
                    <a:pt x="2124336" y="109549"/>
                  </a:lnTo>
                  <a:lnTo>
                    <a:pt x="2120964" y="58412"/>
                  </a:lnTo>
                  <a:lnTo>
                    <a:pt x="2103560" y="19105"/>
                  </a:lnTo>
                  <a:lnTo>
                    <a:pt x="2061258" y="3145"/>
                  </a:lnTo>
                  <a:lnTo>
                    <a:pt x="2006536" y="160"/>
                  </a:lnTo>
                  <a:lnTo>
                    <a:pt x="1982993" y="0"/>
                  </a:lnTo>
                  <a:close/>
                </a:path>
                <a:path w="2502521" h="4337763">
                  <a:moveTo>
                    <a:pt x="2423432" y="2271770"/>
                  </a:moveTo>
                  <a:lnTo>
                    <a:pt x="2233393" y="2271770"/>
                  </a:lnTo>
                  <a:lnTo>
                    <a:pt x="2251989" y="2272985"/>
                  </a:lnTo>
                  <a:lnTo>
                    <a:pt x="2257684" y="2281486"/>
                  </a:lnTo>
                  <a:lnTo>
                    <a:pt x="2258094" y="2341735"/>
                  </a:lnTo>
                  <a:lnTo>
                    <a:pt x="2268089" y="2379851"/>
                  </a:lnTo>
                  <a:lnTo>
                    <a:pt x="2282028" y="2385071"/>
                  </a:lnTo>
                  <a:lnTo>
                    <a:pt x="2289803" y="2383779"/>
                  </a:lnTo>
                  <a:lnTo>
                    <a:pt x="2318350" y="2367046"/>
                  </a:lnTo>
                  <a:lnTo>
                    <a:pt x="2423432" y="2271770"/>
                  </a:lnTo>
                  <a:close/>
                </a:path>
                <a:path w="2502521" h="4337763">
                  <a:moveTo>
                    <a:pt x="2475594" y="2113935"/>
                  </a:moveTo>
                  <a:lnTo>
                    <a:pt x="2475594" y="2114151"/>
                  </a:lnTo>
                  <a:lnTo>
                    <a:pt x="2475820" y="2114151"/>
                  </a:lnTo>
                  <a:lnTo>
                    <a:pt x="2475594" y="2113935"/>
                  </a:lnTo>
                  <a:close/>
                </a:path>
                <a:path w="2502521" h="4337763">
                  <a:moveTo>
                    <a:pt x="2283034" y="1952685"/>
                  </a:moveTo>
                  <a:lnTo>
                    <a:pt x="2258821" y="1986923"/>
                  </a:lnTo>
                  <a:lnTo>
                    <a:pt x="2258094" y="2043348"/>
                  </a:lnTo>
                  <a:lnTo>
                    <a:pt x="2256818" y="2061046"/>
                  </a:lnTo>
                  <a:lnTo>
                    <a:pt x="2247885" y="2066465"/>
                  </a:lnTo>
                  <a:lnTo>
                    <a:pt x="2124566" y="2066856"/>
                  </a:lnTo>
                  <a:lnTo>
                    <a:pt x="2423437" y="2066856"/>
                  </a:lnTo>
                  <a:lnTo>
                    <a:pt x="2318927" y="1972088"/>
                  </a:lnTo>
                  <a:lnTo>
                    <a:pt x="2304588" y="1960749"/>
                  </a:lnTo>
                  <a:lnTo>
                    <a:pt x="2292700" y="1954552"/>
                  </a:lnTo>
                  <a:lnTo>
                    <a:pt x="2283034" y="1952685"/>
                  </a:lnTo>
                  <a:close/>
                </a:path>
              </a:pathLst>
            </a:custGeom>
            <a:solidFill>
              <a:srgbClr val="C8E8F8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5" name="object 5"/>
            <p:cNvSpPr/>
            <p:nvPr/>
          </p:nvSpPr>
          <p:spPr>
            <a:xfrm>
              <a:off x="5521083" y="1539614"/>
              <a:ext cx="2502550" cy="4337799"/>
            </a:xfrm>
            <a:custGeom>
              <a:avLst/>
              <a:gdLst/>
              <a:ahLst/>
              <a:cxnLst/>
              <a:rect l="l" t="t" r="r" b="b"/>
              <a:pathLst>
                <a:path w="2502550" h="4337799">
                  <a:moveTo>
                    <a:pt x="2475623" y="2113953"/>
                  </a:moveTo>
                  <a:lnTo>
                    <a:pt x="2475623" y="2114169"/>
                  </a:lnTo>
                  <a:lnTo>
                    <a:pt x="2457742" y="2097951"/>
                  </a:lnTo>
                  <a:lnTo>
                    <a:pt x="2318956" y="1972106"/>
                  </a:lnTo>
                  <a:lnTo>
                    <a:pt x="2304617" y="1960767"/>
                  </a:lnTo>
                  <a:lnTo>
                    <a:pt x="2292729" y="1954570"/>
                  </a:lnTo>
                  <a:lnTo>
                    <a:pt x="2283063" y="1952703"/>
                  </a:lnTo>
                  <a:lnTo>
                    <a:pt x="2275388" y="1954354"/>
                  </a:lnTo>
                  <a:lnTo>
                    <a:pt x="2258301" y="1992637"/>
                  </a:lnTo>
                  <a:lnTo>
                    <a:pt x="2258123" y="2043366"/>
                  </a:lnTo>
                  <a:lnTo>
                    <a:pt x="2256847" y="2061064"/>
                  </a:lnTo>
                  <a:lnTo>
                    <a:pt x="2247914" y="2066483"/>
                  </a:lnTo>
                  <a:lnTo>
                    <a:pt x="2124595" y="2066874"/>
                  </a:lnTo>
                  <a:lnTo>
                    <a:pt x="2124595" y="521919"/>
                  </a:lnTo>
                  <a:lnTo>
                    <a:pt x="2124595" y="156438"/>
                  </a:lnTo>
                  <a:lnTo>
                    <a:pt x="2124365" y="109567"/>
                  </a:lnTo>
                  <a:lnTo>
                    <a:pt x="2120993" y="58430"/>
                  </a:lnTo>
                  <a:lnTo>
                    <a:pt x="2103588" y="19123"/>
                  </a:lnTo>
                  <a:lnTo>
                    <a:pt x="2061286" y="3163"/>
                  </a:lnTo>
                  <a:lnTo>
                    <a:pt x="2006565" y="178"/>
                  </a:lnTo>
                  <a:lnTo>
                    <a:pt x="1754212" y="0"/>
                  </a:lnTo>
                  <a:lnTo>
                    <a:pt x="1546212" y="0"/>
                  </a:lnTo>
                  <a:lnTo>
                    <a:pt x="578370" y="0"/>
                  </a:lnTo>
                  <a:lnTo>
                    <a:pt x="370382" y="0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370382" y="4337799"/>
                  </a:lnTo>
                  <a:lnTo>
                    <a:pt x="578370" y="4337799"/>
                  </a:lnTo>
                  <a:lnTo>
                    <a:pt x="1546212" y="4337799"/>
                  </a:lnTo>
                  <a:lnTo>
                    <a:pt x="1754212" y="4337799"/>
                  </a:lnTo>
                  <a:lnTo>
                    <a:pt x="1960219" y="4337799"/>
                  </a:lnTo>
                  <a:lnTo>
                    <a:pt x="1986303" y="4337771"/>
                  </a:lnTo>
                  <a:lnTo>
                    <a:pt x="2029894" y="4337058"/>
                  </a:lnTo>
                  <a:lnTo>
                    <a:pt x="2076433" y="4331875"/>
                  </a:lnTo>
                  <a:lnTo>
                    <a:pt x="2110563" y="4310373"/>
                  </a:lnTo>
                  <a:lnTo>
                    <a:pt x="2122929" y="4262543"/>
                  </a:lnTo>
                  <a:lnTo>
                    <a:pt x="2124576" y="4203058"/>
                  </a:lnTo>
                  <a:lnTo>
                    <a:pt x="2124595" y="3815892"/>
                  </a:lnTo>
                  <a:lnTo>
                    <a:pt x="2124595" y="2271788"/>
                  </a:lnTo>
                  <a:lnTo>
                    <a:pt x="2233422" y="2271788"/>
                  </a:lnTo>
                  <a:lnTo>
                    <a:pt x="2252018" y="2273003"/>
                  </a:lnTo>
                  <a:lnTo>
                    <a:pt x="2257713" y="2281504"/>
                  </a:lnTo>
                  <a:lnTo>
                    <a:pt x="2258123" y="2341753"/>
                  </a:lnTo>
                  <a:lnTo>
                    <a:pt x="2259387" y="2359454"/>
                  </a:lnTo>
                  <a:lnTo>
                    <a:pt x="2262871" y="2371920"/>
                  </a:lnTo>
                  <a:lnTo>
                    <a:pt x="2268117" y="2379869"/>
                  </a:lnTo>
                  <a:lnTo>
                    <a:pt x="2274666" y="2384019"/>
                  </a:lnTo>
                  <a:lnTo>
                    <a:pt x="2282057" y="2385089"/>
                  </a:lnTo>
                  <a:lnTo>
                    <a:pt x="2289832" y="2383797"/>
                  </a:lnTo>
                  <a:lnTo>
                    <a:pt x="2475623" y="2224493"/>
                  </a:lnTo>
                  <a:lnTo>
                    <a:pt x="2500587" y="2186798"/>
                  </a:lnTo>
                  <a:lnTo>
                    <a:pt x="2502550" y="2174934"/>
                  </a:lnTo>
                  <a:lnTo>
                    <a:pt x="2502175" y="2163678"/>
                  </a:lnTo>
                  <a:lnTo>
                    <a:pt x="2487403" y="2127803"/>
                  </a:lnTo>
                  <a:lnTo>
                    <a:pt x="2476522" y="2114814"/>
                  </a:lnTo>
                  <a:lnTo>
                    <a:pt x="2475623" y="2113953"/>
                  </a:lnTo>
                  <a:close/>
                </a:path>
              </a:pathLst>
            </a:custGeom>
            <a:ln w="24180">
              <a:solidFill>
                <a:srgbClr val="009DE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6" name="object 6"/>
            <p:cNvSpPr/>
            <p:nvPr/>
          </p:nvSpPr>
          <p:spPr>
            <a:xfrm>
              <a:off x="2838121" y="1539632"/>
              <a:ext cx="2761512" cy="4337763"/>
            </a:xfrm>
            <a:custGeom>
              <a:avLst/>
              <a:gdLst/>
              <a:ahLst/>
              <a:cxnLst/>
              <a:rect l="l" t="t" r="r" b="b"/>
              <a:pathLst>
                <a:path w="2761512" h="4337763">
                  <a:moveTo>
                    <a:pt x="2190981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2217430" y="4337561"/>
                  </a:lnTo>
                  <a:lnTo>
                    <a:pt x="2255706" y="4336026"/>
                  </a:lnTo>
                  <a:lnTo>
                    <a:pt x="2295570" y="4328374"/>
                  </a:lnTo>
                  <a:lnTo>
                    <a:pt x="2323222" y="4301278"/>
                  </a:lnTo>
                  <a:lnTo>
                    <a:pt x="2330888" y="4262525"/>
                  </a:lnTo>
                  <a:lnTo>
                    <a:pt x="2332512" y="4206177"/>
                  </a:lnTo>
                  <a:lnTo>
                    <a:pt x="2332554" y="2271770"/>
                  </a:lnTo>
                  <a:lnTo>
                    <a:pt x="2682423" y="2271770"/>
                  </a:lnTo>
                  <a:lnTo>
                    <a:pt x="2734585" y="2224475"/>
                  </a:lnTo>
                  <a:lnTo>
                    <a:pt x="2759549" y="2186780"/>
                  </a:lnTo>
                  <a:lnTo>
                    <a:pt x="2761512" y="2174916"/>
                  </a:lnTo>
                  <a:lnTo>
                    <a:pt x="2761138" y="2163660"/>
                  </a:lnTo>
                  <a:lnTo>
                    <a:pt x="2746365" y="2127785"/>
                  </a:lnTo>
                  <a:lnTo>
                    <a:pt x="2734811" y="2114151"/>
                  </a:lnTo>
                  <a:lnTo>
                    <a:pt x="2734585" y="2114151"/>
                  </a:lnTo>
                  <a:lnTo>
                    <a:pt x="2682428" y="2066856"/>
                  </a:lnTo>
                  <a:lnTo>
                    <a:pt x="2332554" y="2066856"/>
                  </a:lnTo>
                  <a:lnTo>
                    <a:pt x="2332525" y="131597"/>
                  </a:lnTo>
                  <a:lnTo>
                    <a:pt x="2332324" y="109549"/>
                  </a:lnTo>
                  <a:lnTo>
                    <a:pt x="2328952" y="58412"/>
                  </a:lnTo>
                  <a:lnTo>
                    <a:pt x="2311547" y="19105"/>
                  </a:lnTo>
                  <a:lnTo>
                    <a:pt x="2269246" y="3145"/>
                  </a:lnTo>
                  <a:lnTo>
                    <a:pt x="2214524" y="160"/>
                  </a:lnTo>
                  <a:lnTo>
                    <a:pt x="2190981" y="0"/>
                  </a:lnTo>
                  <a:close/>
                </a:path>
                <a:path w="2761512" h="4337763">
                  <a:moveTo>
                    <a:pt x="2682423" y="2271770"/>
                  </a:moveTo>
                  <a:lnTo>
                    <a:pt x="2492384" y="2271770"/>
                  </a:lnTo>
                  <a:lnTo>
                    <a:pt x="2510980" y="2272985"/>
                  </a:lnTo>
                  <a:lnTo>
                    <a:pt x="2516675" y="2281486"/>
                  </a:lnTo>
                  <a:lnTo>
                    <a:pt x="2517085" y="2341735"/>
                  </a:lnTo>
                  <a:lnTo>
                    <a:pt x="2527080" y="2379851"/>
                  </a:lnTo>
                  <a:lnTo>
                    <a:pt x="2541019" y="2385071"/>
                  </a:lnTo>
                  <a:lnTo>
                    <a:pt x="2548794" y="2383779"/>
                  </a:lnTo>
                  <a:lnTo>
                    <a:pt x="2577341" y="2367046"/>
                  </a:lnTo>
                  <a:lnTo>
                    <a:pt x="2682423" y="2271770"/>
                  </a:lnTo>
                  <a:close/>
                </a:path>
                <a:path w="2761512" h="4337763">
                  <a:moveTo>
                    <a:pt x="2734585" y="2113935"/>
                  </a:moveTo>
                  <a:lnTo>
                    <a:pt x="2734585" y="2114151"/>
                  </a:lnTo>
                  <a:lnTo>
                    <a:pt x="2734811" y="2114151"/>
                  </a:lnTo>
                  <a:lnTo>
                    <a:pt x="2734585" y="2113935"/>
                  </a:lnTo>
                  <a:close/>
                </a:path>
                <a:path w="2761512" h="4337763">
                  <a:moveTo>
                    <a:pt x="2542025" y="1952685"/>
                  </a:moveTo>
                  <a:lnTo>
                    <a:pt x="2517812" y="1986923"/>
                  </a:lnTo>
                  <a:lnTo>
                    <a:pt x="2517085" y="2043348"/>
                  </a:lnTo>
                  <a:lnTo>
                    <a:pt x="2515809" y="2061046"/>
                  </a:lnTo>
                  <a:lnTo>
                    <a:pt x="2506876" y="2066465"/>
                  </a:lnTo>
                  <a:lnTo>
                    <a:pt x="2332554" y="2066856"/>
                  </a:lnTo>
                  <a:lnTo>
                    <a:pt x="2682428" y="2066856"/>
                  </a:lnTo>
                  <a:lnTo>
                    <a:pt x="2577918" y="1972088"/>
                  </a:lnTo>
                  <a:lnTo>
                    <a:pt x="2563579" y="1960749"/>
                  </a:lnTo>
                  <a:lnTo>
                    <a:pt x="2551691" y="1954552"/>
                  </a:lnTo>
                  <a:lnTo>
                    <a:pt x="2542025" y="1952685"/>
                  </a:lnTo>
                  <a:close/>
                </a:path>
              </a:pathLst>
            </a:custGeom>
            <a:solidFill>
              <a:srgbClr val="E4EDCE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7" name="object 7"/>
            <p:cNvSpPr/>
            <p:nvPr/>
          </p:nvSpPr>
          <p:spPr>
            <a:xfrm>
              <a:off x="2838093" y="1539614"/>
              <a:ext cx="2761541" cy="4337799"/>
            </a:xfrm>
            <a:custGeom>
              <a:avLst/>
              <a:gdLst/>
              <a:ahLst/>
              <a:cxnLst/>
              <a:rect l="l" t="t" r="r" b="b"/>
              <a:pathLst>
                <a:path w="2761541" h="4337799">
                  <a:moveTo>
                    <a:pt x="2734614" y="2113953"/>
                  </a:moveTo>
                  <a:lnTo>
                    <a:pt x="2734614" y="2114169"/>
                  </a:lnTo>
                  <a:lnTo>
                    <a:pt x="2716733" y="2097951"/>
                  </a:lnTo>
                  <a:lnTo>
                    <a:pt x="2577947" y="1972106"/>
                  </a:lnTo>
                  <a:lnTo>
                    <a:pt x="2563608" y="1960767"/>
                  </a:lnTo>
                  <a:lnTo>
                    <a:pt x="2551720" y="1954570"/>
                  </a:lnTo>
                  <a:lnTo>
                    <a:pt x="2542054" y="1952703"/>
                  </a:lnTo>
                  <a:lnTo>
                    <a:pt x="2534379" y="1954354"/>
                  </a:lnTo>
                  <a:lnTo>
                    <a:pt x="2517292" y="1992637"/>
                  </a:lnTo>
                  <a:lnTo>
                    <a:pt x="2517114" y="2043366"/>
                  </a:lnTo>
                  <a:lnTo>
                    <a:pt x="2515838" y="2061064"/>
                  </a:lnTo>
                  <a:lnTo>
                    <a:pt x="2506905" y="2066483"/>
                  </a:lnTo>
                  <a:lnTo>
                    <a:pt x="2332583" y="2066874"/>
                  </a:lnTo>
                  <a:lnTo>
                    <a:pt x="2332583" y="521919"/>
                  </a:lnTo>
                  <a:lnTo>
                    <a:pt x="2332583" y="156438"/>
                  </a:lnTo>
                  <a:lnTo>
                    <a:pt x="2332353" y="109567"/>
                  </a:lnTo>
                  <a:lnTo>
                    <a:pt x="2328981" y="58430"/>
                  </a:lnTo>
                  <a:lnTo>
                    <a:pt x="2311576" y="19123"/>
                  </a:lnTo>
                  <a:lnTo>
                    <a:pt x="2269274" y="3163"/>
                  </a:lnTo>
                  <a:lnTo>
                    <a:pt x="2214553" y="178"/>
                  </a:lnTo>
                  <a:lnTo>
                    <a:pt x="1754212" y="0"/>
                  </a:lnTo>
                  <a:lnTo>
                    <a:pt x="578370" y="0"/>
                  </a:lnTo>
                  <a:lnTo>
                    <a:pt x="164376" y="0"/>
                  </a:lnTo>
                  <a:lnTo>
                    <a:pt x="115126" y="219"/>
                  </a:lnTo>
                  <a:lnTo>
                    <a:pt x="76850" y="1755"/>
                  </a:lnTo>
                  <a:lnTo>
                    <a:pt x="36986" y="9406"/>
                  </a:lnTo>
                  <a:lnTo>
                    <a:pt x="9333" y="36502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578370" y="4337799"/>
                  </a:lnTo>
                  <a:lnTo>
                    <a:pt x="1754212" y="4337799"/>
                  </a:lnTo>
                  <a:lnTo>
                    <a:pt x="2168207" y="4337799"/>
                  </a:lnTo>
                  <a:lnTo>
                    <a:pt x="2217458" y="4337579"/>
                  </a:lnTo>
                  <a:lnTo>
                    <a:pt x="2255735" y="4336044"/>
                  </a:lnTo>
                  <a:lnTo>
                    <a:pt x="2295599" y="4328392"/>
                  </a:lnTo>
                  <a:lnTo>
                    <a:pt x="2323251" y="4301296"/>
                  </a:lnTo>
                  <a:lnTo>
                    <a:pt x="2330917" y="4262543"/>
                  </a:lnTo>
                  <a:lnTo>
                    <a:pt x="2332564" y="4203058"/>
                  </a:lnTo>
                  <a:lnTo>
                    <a:pt x="2332583" y="3815892"/>
                  </a:lnTo>
                  <a:lnTo>
                    <a:pt x="2332583" y="2271788"/>
                  </a:lnTo>
                  <a:lnTo>
                    <a:pt x="2492413" y="2271788"/>
                  </a:lnTo>
                  <a:lnTo>
                    <a:pt x="2511009" y="2273003"/>
                  </a:lnTo>
                  <a:lnTo>
                    <a:pt x="2516704" y="2281504"/>
                  </a:lnTo>
                  <a:lnTo>
                    <a:pt x="2517114" y="2341753"/>
                  </a:lnTo>
                  <a:lnTo>
                    <a:pt x="2518378" y="2359454"/>
                  </a:lnTo>
                  <a:lnTo>
                    <a:pt x="2521862" y="2371920"/>
                  </a:lnTo>
                  <a:lnTo>
                    <a:pt x="2527108" y="2379869"/>
                  </a:lnTo>
                  <a:lnTo>
                    <a:pt x="2533657" y="2384019"/>
                  </a:lnTo>
                  <a:lnTo>
                    <a:pt x="2541048" y="2385089"/>
                  </a:lnTo>
                  <a:lnTo>
                    <a:pt x="2548823" y="2383797"/>
                  </a:lnTo>
                  <a:lnTo>
                    <a:pt x="2734614" y="2224493"/>
                  </a:lnTo>
                  <a:lnTo>
                    <a:pt x="2759578" y="2186798"/>
                  </a:lnTo>
                  <a:lnTo>
                    <a:pt x="2761541" y="2174934"/>
                  </a:lnTo>
                  <a:lnTo>
                    <a:pt x="2761166" y="2163678"/>
                  </a:lnTo>
                  <a:lnTo>
                    <a:pt x="2746394" y="2127803"/>
                  </a:lnTo>
                  <a:lnTo>
                    <a:pt x="2735513" y="2114814"/>
                  </a:lnTo>
                  <a:lnTo>
                    <a:pt x="2734614" y="2113953"/>
                  </a:lnTo>
                  <a:close/>
                </a:path>
              </a:pathLst>
            </a:custGeom>
            <a:ln w="24180">
              <a:solidFill>
                <a:srgbClr val="83B71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8" name="object 8"/>
            <p:cNvSpPr/>
            <p:nvPr/>
          </p:nvSpPr>
          <p:spPr>
            <a:xfrm>
              <a:off x="8114420" y="253960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9" name="object 9"/>
            <p:cNvSpPr/>
            <p:nvPr/>
          </p:nvSpPr>
          <p:spPr>
            <a:xfrm>
              <a:off x="8114420" y="326578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0" name="object 10"/>
            <p:cNvSpPr/>
            <p:nvPr/>
          </p:nvSpPr>
          <p:spPr>
            <a:xfrm>
              <a:off x="8114420" y="3991954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1" name="object 11"/>
            <p:cNvSpPr/>
            <p:nvPr/>
          </p:nvSpPr>
          <p:spPr>
            <a:xfrm>
              <a:off x="8114420" y="4207247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2" name="object 12"/>
            <p:cNvSpPr/>
            <p:nvPr/>
          </p:nvSpPr>
          <p:spPr>
            <a:xfrm>
              <a:off x="8114420" y="476312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3" name="object 13"/>
            <p:cNvSpPr txBox="1"/>
            <p:nvPr/>
          </p:nvSpPr>
          <p:spPr>
            <a:xfrm>
              <a:off x="8208933" y="1896148"/>
              <a:ext cx="1785620" cy="3322954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324485" marR="129539" indent="-286385">
                <a:lnSpc>
                  <a:spcPts val="1970"/>
                </a:lnSpc>
              </a:pPr>
              <a:r>
                <a:rPr sz="1750" spc="-12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T</a:t>
              </a:r>
              <a:r>
                <a:rPr sz="1750" spc="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o</a:t>
              </a:r>
              <a:r>
                <a:rPr sz="1750" spc="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w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a</a:t>
              </a:r>
              <a:r>
                <a:rPr sz="1750" spc="-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r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ds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the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End</a:t>
              </a:r>
              <a:r>
                <a:rPr sz="1750" spc="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of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the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-3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P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ost</a:t>
              </a:r>
              <a:endParaRPr sz="1750">
                <a:latin typeface="Myriad Pro Light"/>
                <a:cs typeface="Myriad Pro Light"/>
              </a:endParaRPr>
            </a:p>
            <a:p>
              <a:pPr>
                <a:lnSpc>
                  <a:spcPts val="550"/>
                </a:lnSpc>
                <a:spcBef>
                  <a:spcPts val="26"/>
                </a:spcBef>
              </a:pPr>
              <a:endParaRPr sz="550"/>
            </a:p>
            <a:p>
              <a:pPr marL="12700" marR="44450" indent="-635">
                <a:lnSpc>
                  <a:spcPct val="106400"/>
                </a:lnSpc>
              </a:pPr>
              <a:r>
                <a:rPr sz="1050" spc="-55" dirty="0" smtClean="0">
                  <a:latin typeface="Arial"/>
                  <a:cs typeface="Arial"/>
                </a:rPr>
                <a:t>The final </a:t>
              </a:r>
              <a:r>
                <a:rPr sz="1050" spc="-10" dirty="0" smtClean="0">
                  <a:latin typeface="Arial"/>
                  <a:cs typeface="Arial"/>
                </a:rPr>
                <a:t>meeting </a:t>
              </a:r>
              <a:r>
                <a:rPr sz="1050" spc="-20" dirty="0" smtClean="0">
                  <a:latin typeface="Arial"/>
                  <a:cs typeface="Arial"/>
                </a:rPr>
                <a:t>should </a:t>
              </a:r>
              <a:r>
                <a:rPr sz="1050" spc="-40" dirty="0" smtClean="0">
                  <a:latin typeface="Arial"/>
                  <a:cs typeface="Arial"/>
                </a:rPr>
                <a:t>have</a:t>
              </a:r>
              <a:r>
                <a:rPr sz="1050" spc="-25" dirty="0" smtClean="0">
                  <a:latin typeface="Arial"/>
                  <a:cs typeface="Arial"/>
                </a:rPr>
                <a:t> occur</a:t>
              </a:r>
              <a:r>
                <a:rPr sz="1050" spc="-35" dirty="0" smtClean="0">
                  <a:latin typeface="Arial"/>
                  <a:cs typeface="Arial"/>
                </a:rPr>
                <a:t>r</a:t>
              </a:r>
              <a:r>
                <a:rPr sz="1050" spc="-30" dirty="0" smtClean="0">
                  <a:latin typeface="Arial"/>
                  <a:cs typeface="Arial"/>
                </a:rPr>
                <a:t>ed by </a:t>
              </a:r>
              <a:r>
                <a:rPr sz="1050" spc="-50" dirty="0" smtClean="0">
                  <a:latin typeface="Arial"/>
                  <a:cs typeface="Arial"/>
                </a:rPr>
                <a:t>January or mid </a:t>
              </a:r>
              <a:r>
                <a:rPr sz="1050" spc="-60" dirty="0" smtClean="0">
                  <a:latin typeface="Arial"/>
                  <a:cs typeface="Arial"/>
                </a:rPr>
                <a:t>June prior </a:t>
              </a:r>
              <a:r>
                <a:rPr sz="1050" spc="30" dirty="0" smtClean="0">
                  <a:latin typeface="Arial"/>
                  <a:cs typeface="Arial"/>
                </a:rPr>
                <a:t>to the </a:t>
              </a:r>
              <a:r>
                <a:rPr sz="1050" spc="-105" dirty="0" smtClean="0">
                  <a:latin typeface="Arial"/>
                  <a:cs typeface="Arial"/>
                </a:rPr>
                <a:t>ARCP </a:t>
              </a:r>
              <a:r>
                <a:rPr sz="1050" spc="-25" dirty="0" smtClean="0">
                  <a:latin typeface="Arial"/>
                  <a:cs typeface="Arial"/>
                </a:rPr>
                <a:t>panel</a:t>
              </a:r>
              <a:r>
                <a:rPr sz="1050" spc="-15" dirty="0" smtClean="0">
                  <a:latin typeface="Arial"/>
                  <a:cs typeface="Arial"/>
                </a:rPr>
                <a:t> </a:t>
              </a:r>
              <a:r>
                <a:rPr sz="1050" spc="-10" dirty="0" smtClean="0">
                  <a:latin typeface="Arial"/>
                  <a:cs typeface="Arial"/>
                </a:rPr>
                <a:t>meeting</a:t>
              </a:r>
              <a:endParaRPr sz="1050">
                <a:latin typeface="Arial"/>
                <a:cs typeface="Arial"/>
              </a:endParaRPr>
            </a:p>
            <a:p>
              <a:pPr marL="12700" marR="45085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50" dirty="0" smtClean="0">
                  <a:latin typeface="Arial"/>
                  <a:cs typeface="Arial"/>
                </a:rPr>
                <a:t>Review p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og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100" dirty="0" smtClean="0">
                  <a:latin typeface="Arial"/>
                  <a:cs typeface="Arial"/>
                </a:rPr>
                <a:t>ess </a:t>
              </a:r>
              <a:r>
                <a:rPr sz="1050" spc="30" dirty="0" smtClean="0">
                  <a:latin typeface="Arial"/>
                  <a:cs typeface="Arial"/>
                </a:rPr>
                <a:t>with</a:t>
              </a:r>
              <a:r>
                <a:rPr sz="1050" spc="20" dirty="0" smtClean="0">
                  <a:latin typeface="Arial"/>
                  <a:cs typeface="Arial"/>
                </a:rPr>
                <a:t> </a:t>
              </a:r>
              <a:r>
                <a:rPr sz="1050" spc="-15" dirty="0" smtClean="0">
                  <a:latin typeface="Arial"/>
                  <a:cs typeface="Arial"/>
                </a:rPr>
                <a:t>mandatory </a:t>
              </a:r>
              <a:r>
                <a:rPr sz="1050" spc="-30" dirty="0" smtClean="0">
                  <a:latin typeface="Arial"/>
                  <a:cs typeface="Arial"/>
                </a:rPr>
                <a:t>elements </a:t>
              </a:r>
              <a:r>
                <a:rPr sz="1050" spc="30" dirty="0" smtClean="0">
                  <a:latin typeface="Arial"/>
                  <a:cs typeface="Arial"/>
                </a:rPr>
                <a:t>of </a:t>
              </a:r>
              <a:r>
                <a:rPr sz="1050" spc="-70" dirty="0" smtClean="0">
                  <a:latin typeface="Arial"/>
                  <a:cs typeface="Arial"/>
                </a:rPr>
                <a:t>WPBA</a:t>
              </a:r>
              <a:r>
                <a:rPr sz="1050" spc="-30" dirty="0" smtClean="0">
                  <a:latin typeface="Arial"/>
                  <a:cs typeface="Arial"/>
                </a:rPr>
                <a:t> </a:t>
              </a:r>
              <a:r>
                <a:rPr sz="1050" spc="-20" dirty="0" smtClean="0">
                  <a:latin typeface="Arial"/>
                  <a:cs typeface="Arial"/>
                </a:rPr>
                <a:t>and </a:t>
              </a:r>
              <a:r>
                <a:rPr sz="1050" spc="-40" dirty="0" smtClean="0">
                  <a:latin typeface="Arial"/>
                  <a:cs typeface="Arial"/>
                </a:rPr>
                <a:t>any </a:t>
              </a:r>
              <a:r>
                <a:rPr sz="1050" spc="5" dirty="0" smtClean="0">
                  <a:latin typeface="Arial"/>
                  <a:cs typeface="Arial"/>
                </a:rPr>
                <a:t>further </a:t>
              </a:r>
              <a:r>
                <a:rPr sz="1050" spc="-40" dirty="0" smtClean="0">
                  <a:latin typeface="Arial"/>
                  <a:cs typeface="Arial"/>
                </a:rPr>
                <a:t>evidence</a:t>
              </a:r>
              <a:r>
                <a:rPr sz="1050" spc="-25" dirty="0" smtClean="0">
                  <a:latin typeface="Arial"/>
                  <a:cs typeface="Arial"/>
                </a:rPr>
                <a:t> </a:t>
              </a:r>
              <a:r>
                <a:rPr sz="1050" spc="-5" dirty="0" smtClean="0">
                  <a:latin typeface="Arial"/>
                  <a:cs typeface="Arial"/>
                </a:rPr>
                <a:t>including audit &amp; </a:t>
              </a:r>
              <a:r>
                <a:rPr sz="1050" spc="-114" dirty="0" smtClean="0">
                  <a:latin typeface="Arial"/>
                  <a:cs typeface="Arial"/>
                </a:rPr>
                <a:t>SEA</a:t>
              </a:r>
              <a:endParaRPr sz="1050">
                <a:latin typeface="Arial"/>
                <a:cs typeface="Arial"/>
              </a:endParaRPr>
            </a:p>
            <a:p>
              <a:pPr marL="12700" marR="29845">
                <a:lnSpc>
                  <a:spcPct val="134500"/>
                </a:lnSpc>
              </a:pPr>
              <a:r>
                <a:rPr sz="1050" spc="-15" dirty="0" smtClean="0">
                  <a:latin typeface="Arial"/>
                  <a:cs typeface="Arial"/>
                </a:rPr>
                <a:t>Complete </a:t>
              </a:r>
              <a:r>
                <a:rPr sz="1050" spc="-135" dirty="0" smtClean="0">
                  <a:latin typeface="Arial"/>
                  <a:cs typeface="Arial"/>
                </a:rPr>
                <a:t>CSR documentation If </a:t>
              </a:r>
              <a:r>
                <a:rPr sz="1050" spc="-40" dirty="0" smtClean="0">
                  <a:latin typeface="Arial"/>
                  <a:cs typeface="Arial"/>
                </a:rPr>
                <a:t>any </a:t>
              </a:r>
              <a:r>
                <a:rPr sz="1050" spc="-30" dirty="0" smtClean="0">
                  <a:latin typeface="Arial"/>
                  <a:cs typeface="Arial"/>
                </a:rPr>
                <a:t>conce</a:t>
              </a:r>
              <a:r>
                <a:rPr sz="1050" spc="-5" dirty="0" smtClean="0">
                  <a:latin typeface="Arial"/>
                  <a:cs typeface="Arial"/>
                </a:rPr>
                <a:t>r</a:t>
              </a:r>
              <a:r>
                <a:rPr sz="1050" spc="-60" dirty="0" smtClean="0">
                  <a:latin typeface="Arial"/>
                  <a:cs typeface="Arial"/>
                </a:rPr>
                <a:t>ns </a:t>
              </a:r>
              <a:r>
                <a:rPr sz="1050" spc="-5" dirty="0" smtClean="0">
                  <a:latin typeface="Arial"/>
                  <a:cs typeface="Arial"/>
                </a:rPr>
                <a:t>contact the</a:t>
              </a:r>
              <a:endParaRPr sz="1050">
                <a:latin typeface="Arial"/>
                <a:cs typeface="Arial"/>
              </a:endParaRPr>
            </a:p>
            <a:p>
              <a:pPr marL="12700" marR="239395">
                <a:lnSpc>
                  <a:spcPct val="106400"/>
                </a:lnSpc>
              </a:pPr>
              <a:r>
                <a:rPr sz="1050" spc="-15" dirty="0" smtClean="0">
                  <a:latin typeface="Arial"/>
                  <a:cs typeface="Arial"/>
                </a:rPr>
                <a:t>trainee</a:t>
              </a:r>
              <a:r>
                <a:rPr sz="1050" spc="-60" dirty="0" smtClean="0">
                  <a:latin typeface="Arial"/>
                  <a:cs typeface="Arial"/>
                </a:rPr>
                <a:t>’</a:t>
              </a:r>
              <a:r>
                <a:rPr sz="1050" spc="-120" dirty="0" smtClean="0">
                  <a:latin typeface="Arial"/>
                  <a:cs typeface="Arial"/>
                </a:rPr>
                <a:t>s </a:t>
              </a:r>
              <a:r>
                <a:rPr sz="1050" spc="-114" dirty="0" smtClean="0">
                  <a:latin typeface="Arial"/>
                  <a:cs typeface="Arial"/>
                </a:rPr>
                <a:t>GP </a:t>
              </a:r>
              <a:r>
                <a:rPr sz="1050" spc="-25" dirty="0" smtClean="0">
                  <a:latin typeface="Arial"/>
                  <a:cs typeface="Arial"/>
                </a:rPr>
                <a:t>Educational</a:t>
              </a:r>
              <a:r>
                <a:rPr sz="1050" spc="-15" dirty="0" smtClean="0">
                  <a:latin typeface="Arial"/>
                  <a:cs typeface="Arial"/>
                </a:rPr>
                <a:t> </a:t>
              </a:r>
              <a:r>
                <a:rPr sz="1050" spc="-50" dirty="0" smtClean="0">
                  <a:latin typeface="Arial"/>
                  <a:cs typeface="Arial"/>
                </a:rPr>
                <a:t>Supervisory/GP </a:t>
              </a:r>
              <a:r>
                <a:rPr sz="1050" spc="15" dirty="0" smtClean="0">
                  <a:latin typeface="Arial"/>
                  <a:cs typeface="Arial"/>
                </a:rPr>
                <a:t>unit or </a:t>
              </a:r>
              <a:r>
                <a:rPr sz="1050" spc="-114" dirty="0" smtClean="0">
                  <a:latin typeface="Arial"/>
                  <a:cs typeface="Arial"/>
                </a:rPr>
                <a:t>TPD</a:t>
              </a:r>
              <a:endParaRPr sz="1050">
                <a:latin typeface="Arial"/>
                <a:cs typeface="Arial"/>
              </a:endParaRPr>
            </a:p>
            <a:p>
              <a:pPr marL="12700" marR="12700" indent="-635" algn="just">
                <a:lnSpc>
                  <a:spcPct val="106400"/>
                </a:lnSpc>
                <a:spcBef>
                  <a:spcPts val="355"/>
                </a:spcBef>
              </a:pPr>
              <a:r>
                <a:rPr sz="1050" spc="-220" dirty="0" smtClean="0">
                  <a:latin typeface="Arial"/>
                  <a:cs typeface="Arial"/>
                </a:rPr>
                <a:t>T</a:t>
              </a:r>
              <a:r>
                <a:rPr sz="1050" spc="-30" dirty="0" smtClean="0">
                  <a:latin typeface="Arial"/>
                  <a:cs typeface="Arial"/>
                </a:rPr>
                <a:t>rainee completes the </a:t>
              </a:r>
              <a:r>
                <a:rPr sz="1050" spc="-40" dirty="0" smtClean="0">
                  <a:latin typeface="Arial"/>
                  <a:cs typeface="Arial"/>
                </a:rPr>
                <a:t>Deanery</a:t>
              </a:r>
              <a:r>
                <a:rPr sz="1050" spc="-25" dirty="0" smtClean="0">
                  <a:latin typeface="Arial"/>
                  <a:cs typeface="Arial"/>
                </a:rPr>
                <a:t> </a:t>
              </a:r>
              <a:r>
                <a:rPr sz="1050" spc="-15" dirty="0" smtClean="0">
                  <a:latin typeface="Arial"/>
                  <a:cs typeface="Arial"/>
                </a:rPr>
                <a:t>post </a:t>
              </a:r>
              <a:r>
                <a:rPr sz="1050" spc="-60" dirty="0" smtClean="0">
                  <a:latin typeface="Arial"/>
                  <a:cs typeface="Arial"/>
                </a:rPr>
                <a:t>assessment </a:t>
              </a:r>
              <a:r>
                <a:rPr sz="1050" spc="-15" dirty="0" smtClean="0">
                  <a:latin typeface="Arial"/>
                  <a:cs typeface="Arial"/>
                </a:rPr>
                <a:t>questionnai</a:t>
              </a:r>
              <a:r>
                <a:rPr sz="1050" spc="-35" dirty="0" smtClean="0">
                  <a:latin typeface="Arial"/>
                  <a:cs typeface="Arial"/>
                </a:rPr>
                <a:t>r</a:t>
              </a:r>
              <a:r>
                <a:rPr sz="1050" spc="-60" dirty="0" smtClean="0">
                  <a:latin typeface="Arial"/>
                  <a:cs typeface="Arial"/>
                </a:rPr>
                <a:t>e</a:t>
              </a:r>
              <a:r>
                <a:rPr sz="1050" spc="-30" dirty="0" smtClean="0">
                  <a:latin typeface="Arial"/>
                  <a:cs typeface="Arial"/>
                </a:rPr>
                <a:t> </a:t>
              </a:r>
              <a:r>
                <a:rPr sz="1050" spc="-80" dirty="0" smtClean="0">
                  <a:latin typeface="Arial"/>
                  <a:cs typeface="Arial"/>
                </a:rPr>
                <a:t>(</a:t>
              </a:r>
              <a:r>
                <a:rPr sz="1050" spc="-235" dirty="0" smtClean="0">
                  <a:latin typeface="Arial"/>
                  <a:cs typeface="Arial"/>
                </a:rPr>
                <a:t>P</a:t>
              </a:r>
              <a:r>
                <a:rPr sz="1050" spc="-40" dirty="0" smtClean="0">
                  <a:latin typeface="Arial"/>
                  <a:cs typeface="Arial"/>
                </a:rPr>
                <a:t>AQ)</a:t>
              </a:r>
              <a:endParaRPr sz="1050">
                <a:latin typeface="Arial"/>
                <a:cs typeface="Arial"/>
              </a:endParaRPr>
            </a:p>
          </p:txBody>
        </p:sp>
        <p:sp>
          <p:nvSpPr>
            <p:cNvPr id="24" name="object 14"/>
            <p:cNvSpPr/>
            <p:nvPr/>
          </p:nvSpPr>
          <p:spPr>
            <a:xfrm>
              <a:off x="5659437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5" name="object 15"/>
            <p:cNvSpPr/>
            <p:nvPr/>
          </p:nvSpPr>
          <p:spPr>
            <a:xfrm>
              <a:off x="5659437" y="280434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6" name="object 16"/>
            <p:cNvSpPr/>
            <p:nvPr/>
          </p:nvSpPr>
          <p:spPr>
            <a:xfrm>
              <a:off x="5659437" y="336022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7" name="object 17"/>
            <p:cNvSpPr/>
            <p:nvPr/>
          </p:nvSpPr>
          <p:spPr>
            <a:xfrm>
              <a:off x="5659437" y="425668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8" name="object 18"/>
            <p:cNvSpPr txBox="1"/>
            <p:nvPr/>
          </p:nvSpPr>
          <p:spPr>
            <a:xfrm>
              <a:off x="5703633" y="1662376"/>
              <a:ext cx="1791970" cy="304990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750" spc="4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750" spc="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id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-3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P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ost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3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eeting</a:t>
              </a:r>
              <a:endParaRPr sz="1750">
                <a:latin typeface="Myriad Pro Light"/>
                <a:cs typeface="Myriad Pro Light"/>
              </a:endParaRPr>
            </a:p>
            <a:p>
              <a:pPr>
                <a:lnSpc>
                  <a:spcPts val="600"/>
                </a:lnSpc>
                <a:spcBef>
                  <a:spcPts val="20"/>
                </a:spcBef>
              </a:pPr>
              <a:endParaRPr sz="600"/>
            </a:p>
            <a:p>
              <a:pPr marL="62865" marR="12700" indent="-635">
                <a:lnSpc>
                  <a:spcPct val="106400"/>
                </a:lnSpc>
              </a:pPr>
              <a:r>
                <a:rPr sz="1050" spc="-50" dirty="0" smtClean="0">
                  <a:latin typeface="Arial"/>
                  <a:cs typeface="Arial"/>
                </a:rPr>
                <a:t>Review p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og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100" dirty="0" smtClean="0">
                  <a:latin typeface="Arial"/>
                  <a:cs typeface="Arial"/>
                </a:rPr>
                <a:t>ess </a:t>
              </a:r>
              <a:r>
                <a:rPr sz="1050" spc="30" dirty="0" smtClean="0">
                  <a:latin typeface="Arial"/>
                  <a:cs typeface="Arial"/>
                </a:rPr>
                <a:t>with </a:t>
              </a:r>
              <a:r>
                <a:rPr sz="1050" spc="-10" dirty="0" smtClean="0">
                  <a:latin typeface="Arial"/>
                  <a:cs typeface="Arial"/>
                </a:rPr>
                <a:t>action plan, </a:t>
              </a:r>
              <a:r>
                <a:rPr sz="1050" spc="-20" dirty="0" smtClean="0">
                  <a:latin typeface="Arial"/>
                  <a:cs typeface="Arial"/>
                </a:rPr>
                <a:t>confidence rating </a:t>
              </a:r>
              <a:r>
                <a:rPr sz="1050" spc="-50" dirty="0" smtClean="0">
                  <a:latin typeface="Arial"/>
                  <a:cs typeface="Arial"/>
                </a:rPr>
                <a:t>scale,</a:t>
              </a:r>
              <a:r>
                <a:rPr sz="1050" spc="-30" dirty="0" smtClean="0">
                  <a:latin typeface="Arial"/>
                  <a:cs typeface="Arial"/>
                </a:rPr>
                <a:t> </a:t>
              </a:r>
              <a:r>
                <a:rPr sz="1050" spc="-100" dirty="0" smtClean="0">
                  <a:latin typeface="Arial"/>
                  <a:cs typeface="Arial"/>
                </a:rPr>
                <a:t>MSF (if 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10" dirty="0" smtClean="0">
                  <a:latin typeface="Arial"/>
                  <a:cs typeface="Arial"/>
                </a:rPr>
                <a:t>equi</a:t>
              </a:r>
              <a:r>
                <a:rPr sz="1050" spc="-30" dirty="0" smtClean="0">
                  <a:latin typeface="Arial"/>
                  <a:cs typeface="Arial"/>
                </a:rPr>
                <a:t>r</a:t>
              </a:r>
              <a:r>
                <a:rPr sz="1050" spc="-40" dirty="0" smtClean="0">
                  <a:latin typeface="Arial"/>
                  <a:cs typeface="Arial"/>
                </a:rPr>
                <a:t>ed) </a:t>
              </a:r>
              <a:r>
                <a:rPr sz="1050" spc="-20" dirty="0" smtClean="0">
                  <a:latin typeface="Arial"/>
                  <a:cs typeface="Arial"/>
                </a:rPr>
                <a:t>and </a:t>
              </a:r>
              <a:r>
                <a:rPr sz="1050" spc="-30" dirty="0" smtClean="0">
                  <a:latin typeface="Arial"/>
                  <a:cs typeface="Arial"/>
                </a:rPr>
                <a:t>consider</a:t>
              </a:r>
              <a:r>
                <a:rPr sz="1050" spc="-20" dirty="0" smtClean="0">
                  <a:latin typeface="Arial"/>
                  <a:cs typeface="Arial"/>
                </a:rPr>
                <a:t> </a:t>
              </a:r>
              <a:r>
                <a:rPr sz="1050" spc="-15" dirty="0" smtClean="0">
                  <a:latin typeface="Arial"/>
                  <a:cs typeface="Arial"/>
                </a:rPr>
                <a:t>pointers </a:t>
              </a:r>
              <a:r>
                <a:rPr sz="1050" spc="20" dirty="0" smtClean="0">
                  <a:latin typeface="Arial"/>
                  <a:cs typeface="Arial"/>
                </a:rPr>
                <a:t>for </a:t>
              </a:r>
              <a:r>
                <a:rPr sz="1050" spc="-50" dirty="0" smtClean="0">
                  <a:latin typeface="Arial"/>
                  <a:cs typeface="Arial"/>
                </a:rPr>
                <a:t>needs</a:t>
              </a:r>
              <a:endParaRPr sz="1050">
                <a:latin typeface="Arial"/>
                <a:cs typeface="Arial"/>
              </a:endParaRPr>
            </a:p>
            <a:p>
              <a:pPr marL="62865" marR="141605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65" dirty="0" smtClean="0">
                  <a:latin typeface="Arial"/>
                  <a:cs typeface="Arial"/>
                </a:rPr>
                <a:t>Discuss </a:t>
              </a:r>
              <a:r>
                <a:rPr sz="1050" spc="-25" dirty="0" smtClean="0">
                  <a:latin typeface="Arial"/>
                  <a:cs typeface="Arial"/>
                </a:rPr>
                <a:t>general p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og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100" dirty="0" smtClean="0">
                  <a:latin typeface="Arial"/>
                  <a:cs typeface="Arial"/>
                </a:rPr>
                <a:t>ess</a:t>
              </a:r>
              <a:r>
                <a:rPr sz="1050" spc="-55" dirty="0" smtClean="0">
                  <a:latin typeface="Arial"/>
                  <a:cs typeface="Arial"/>
                </a:rPr>
                <a:t> </a:t>
              </a:r>
              <a:r>
                <a:rPr sz="1050" spc="-20" dirty="0" smtClean="0">
                  <a:latin typeface="Arial"/>
                  <a:cs typeface="Arial"/>
                </a:rPr>
                <a:t>using the </a:t>
              </a:r>
              <a:r>
                <a:rPr sz="1050" spc="-40" dirty="0" smtClean="0">
                  <a:latin typeface="Arial"/>
                  <a:cs typeface="Arial"/>
                </a:rPr>
                <a:t>RDMp </a:t>
              </a:r>
              <a:r>
                <a:rPr sz="1050" spc="-15" dirty="0" smtClean="0">
                  <a:latin typeface="Arial"/>
                  <a:cs typeface="Arial"/>
                </a:rPr>
                <a:t>model </a:t>
              </a:r>
              <a:r>
                <a:rPr sz="1050" spc="-90" dirty="0" smtClean="0">
                  <a:latin typeface="Arial"/>
                  <a:cs typeface="Arial"/>
                </a:rPr>
                <a:t>as </a:t>
              </a:r>
              <a:r>
                <a:rPr sz="1050" spc="-60" dirty="0" smtClean="0">
                  <a:latin typeface="Arial"/>
                  <a:cs typeface="Arial"/>
                </a:rPr>
                <a:t>a</a:t>
              </a:r>
              <a:r>
                <a:rPr sz="1050" spc="-30" dirty="0" smtClean="0">
                  <a:latin typeface="Arial"/>
                  <a:cs typeface="Arial"/>
                </a:rPr>
                <a:t> </a:t>
              </a:r>
              <a:r>
                <a:rPr sz="1050" spc="-15" dirty="0" smtClean="0">
                  <a:latin typeface="Arial"/>
                  <a:cs typeface="Arial"/>
                </a:rPr>
                <a:t>guide </a:t>
              </a:r>
              <a:r>
                <a:rPr sz="1050" spc="-75" dirty="0" smtClean="0">
                  <a:latin typeface="Arial"/>
                  <a:cs typeface="Arial"/>
                </a:rPr>
                <a:t>(see </a:t>
              </a:r>
              <a:r>
                <a:rPr sz="1050" spc="-120" dirty="0" smtClean="0">
                  <a:latin typeface="Arial"/>
                  <a:cs typeface="Arial"/>
                </a:rPr>
                <a:t>CSR)</a:t>
              </a:r>
              <a:endParaRPr sz="1050">
                <a:latin typeface="Arial"/>
                <a:cs typeface="Arial"/>
              </a:endParaRPr>
            </a:p>
            <a:p>
              <a:pPr marL="62865" marR="30480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25" dirty="0" smtClean="0">
                  <a:latin typeface="Arial"/>
                  <a:cs typeface="Arial"/>
                </a:rPr>
                <a:t>Clinical </a:t>
              </a:r>
              <a:r>
                <a:rPr sz="1050" spc="-35" dirty="0" smtClean="0">
                  <a:latin typeface="Arial"/>
                  <a:cs typeface="Arial"/>
                </a:rPr>
                <a:t>supervisor </a:t>
              </a:r>
              <a:r>
                <a:rPr sz="1050" spc="-20" dirty="0" smtClean="0">
                  <a:latin typeface="Arial"/>
                  <a:cs typeface="Arial"/>
                </a:rPr>
                <a:t>documents</a:t>
              </a:r>
              <a:r>
                <a:rPr sz="1050" spc="-10" dirty="0" smtClean="0">
                  <a:latin typeface="Arial"/>
                  <a:cs typeface="Arial"/>
                </a:rPr>
                <a:t> in </a:t>
              </a:r>
              <a:r>
                <a:rPr sz="1050" spc="-15" dirty="0" smtClean="0">
                  <a:latin typeface="Arial"/>
                  <a:cs typeface="Arial"/>
                </a:rPr>
                <a:t>educator </a:t>
              </a:r>
              <a:r>
                <a:rPr sz="1050" spc="-25" dirty="0" smtClean="0">
                  <a:latin typeface="Arial"/>
                  <a:cs typeface="Arial"/>
                </a:rPr>
                <a:t>notes </a:t>
              </a:r>
              <a:r>
                <a:rPr sz="1050" spc="-20" dirty="0" smtClean="0">
                  <a:latin typeface="Arial"/>
                  <a:cs typeface="Arial"/>
                </a:rPr>
                <a:t>and </a:t>
              </a:r>
              <a:r>
                <a:rPr sz="1050" spc="-15" dirty="0" smtClean="0">
                  <a:latin typeface="Arial"/>
                  <a:cs typeface="Arial"/>
                </a:rPr>
                <a:t>trainee</a:t>
              </a:r>
              <a:r>
                <a:rPr sz="1050" spc="-20" dirty="0" smtClean="0">
                  <a:latin typeface="Arial"/>
                  <a:cs typeface="Arial"/>
                </a:rPr>
                <a:t> documents in </a:t>
              </a:r>
              <a:r>
                <a:rPr sz="1050" spc="5" dirty="0" smtClean="0">
                  <a:latin typeface="Arial"/>
                  <a:cs typeface="Arial"/>
                </a:rPr>
                <a:t>e-portfolio </a:t>
              </a:r>
              <a:r>
                <a:rPr sz="1050" spc="-30" dirty="0" smtClean="0">
                  <a:latin typeface="Arial"/>
                  <a:cs typeface="Arial"/>
                </a:rPr>
                <a:t>lea</a:t>
              </a:r>
              <a:r>
                <a:rPr sz="1050" spc="-1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ning log </a:t>
              </a:r>
              <a:r>
                <a:rPr sz="1050" spc="-20" dirty="0" smtClean="0">
                  <a:latin typeface="Arial"/>
                  <a:cs typeface="Arial"/>
                </a:rPr>
                <a:t>and </a:t>
              </a:r>
              <a:r>
                <a:rPr sz="1050" spc="-25" dirty="0" smtClean="0">
                  <a:latin typeface="Arial"/>
                  <a:cs typeface="Arial"/>
                </a:rPr>
                <a:t>updates pdp </a:t>
              </a:r>
              <a:r>
                <a:rPr sz="1050" spc="-20" dirty="0" smtClean="0">
                  <a:latin typeface="Arial"/>
                  <a:cs typeface="Arial"/>
                </a:rPr>
                <a:t>and </a:t>
              </a:r>
              <a:r>
                <a:rPr sz="1050" spc="-30" dirty="0" smtClean="0">
                  <a:latin typeface="Arial"/>
                  <a:cs typeface="Arial"/>
                </a:rPr>
                <a:t>lea</a:t>
              </a:r>
              <a:r>
                <a:rPr sz="1050" spc="-1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ning </a:t>
              </a:r>
              <a:r>
                <a:rPr sz="1050" spc="-15" dirty="0" smtClean="0">
                  <a:latin typeface="Arial"/>
                  <a:cs typeface="Arial"/>
                </a:rPr>
                <a:t>plan</a:t>
              </a:r>
              <a:endParaRPr sz="1050">
                <a:latin typeface="Arial"/>
                <a:cs typeface="Arial"/>
              </a:endParaRPr>
            </a:p>
            <a:p>
              <a:pPr marL="62865" marR="177800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dirty="0" smtClean="0">
                  <a:latin typeface="Arial"/>
                  <a:cs typeface="Arial"/>
                </a:rPr>
                <a:t>If </a:t>
              </a:r>
              <a:r>
                <a:rPr sz="1050" spc="-40" dirty="0" smtClean="0">
                  <a:latin typeface="Arial"/>
                  <a:cs typeface="Arial"/>
                </a:rPr>
                <a:t>any </a:t>
              </a:r>
              <a:r>
                <a:rPr sz="1050" spc="-30" dirty="0" smtClean="0">
                  <a:latin typeface="Arial"/>
                  <a:cs typeface="Arial"/>
                </a:rPr>
                <a:t>conce</a:t>
              </a:r>
              <a:r>
                <a:rPr sz="1050" spc="-5" dirty="0" smtClean="0">
                  <a:latin typeface="Arial"/>
                  <a:cs typeface="Arial"/>
                </a:rPr>
                <a:t>r</a:t>
              </a:r>
              <a:r>
                <a:rPr sz="1050" spc="-60" dirty="0" smtClean="0">
                  <a:latin typeface="Arial"/>
                  <a:cs typeface="Arial"/>
                </a:rPr>
                <a:t>ns </a:t>
              </a:r>
              <a:r>
                <a:rPr sz="1050" spc="-5" dirty="0" smtClean="0">
                  <a:latin typeface="Arial"/>
                  <a:cs typeface="Arial"/>
                </a:rPr>
                <a:t>contact the </a:t>
              </a:r>
              <a:r>
                <a:rPr sz="1050" spc="-15" dirty="0" smtClean="0">
                  <a:latin typeface="Arial"/>
                  <a:cs typeface="Arial"/>
                </a:rPr>
                <a:t>trainee</a:t>
              </a:r>
              <a:r>
                <a:rPr sz="1050" spc="-60" dirty="0" smtClean="0">
                  <a:latin typeface="Arial"/>
                  <a:cs typeface="Arial"/>
                </a:rPr>
                <a:t>’</a:t>
              </a:r>
              <a:r>
                <a:rPr sz="1050" spc="-120" dirty="0" smtClean="0">
                  <a:latin typeface="Arial"/>
                  <a:cs typeface="Arial"/>
                </a:rPr>
                <a:t>s </a:t>
              </a:r>
              <a:r>
                <a:rPr sz="1050" spc="-114" dirty="0" smtClean="0">
                  <a:latin typeface="Arial"/>
                  <a:cs typeface="Arial"/>
                </a:rPr>
                <a:t>GP </a:t>
              </a:r>
              <a:r>
                <a:rPr sz="1050" spc="-25" dirty="0" smtClean="0">
                  <a:latin typeface="Arial"/>
                  <a:cs typeface="Arial"/>
                </a:rPr>
                <a:t>Educational</a:t>
              </a:r>
              <a:r>
                <a:rPr sz="1050" spc="-15" dirty="0" smtClean="0">
                  <a:latin typeface="Arial"/>
                  <a:cs typeface="Arial"/>
                </a:rPr>
                <a:t> </a:t>
              </a:r>
              <a:r>
                <a:rPr sz="1050" spc="-50" dirty="0" smtClean="0">
                  <a:latin typeface="Arial"/>
                  <a:cs typeface="Arial"/>
                </a:rPr>
                <a:t>Supervisor/GP </a:t>
              </a:r>
              <a:r>
                <a:rPr sz="1050" spc="15" dirty="0" smtClean="0">
                  <a:latin typeface="Arial"/>
                  <a:cs typeface="Arial"/>
                </a:rPr>
                <a:t>unit or </a:t>
              </a:r>
              <a:r>
                <a:rPr sz="1050" spc="-114" dirty="0" smtClean="0">
                  <a:latin typeface="Arial"/>
                  <a:cs typeface="Arial"/>
                </a:rPr>
                <a:t>TPD</a:t>
              </a:r>
              <a:endParaRPr sz="1050">
                <a:latin typeface="Arial"/>
                <a:cs typeface="Arial"/>
              </a:endParaRPr>
            </a:p>
          </p:txBody>
        </p:sp>
        <p:sp>
          <p:nvSpPr>
            <p:cNvPr id="29" name="object 19"/>
            <p:cNvSpPr/>
            <p:nvPr/>
          </p:nvSpPr>
          <p:spPr>
            <a:xfrm>
              <a:off x="2988720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0" name="object 20"/>
            <p:cNvSpPr/>
            <p:nvPr/>
          </p:nvSpPr>
          <p:spPr>
            <a:xfrm>
              <a:off x="2988720" y="246375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1" name="object 21"/>
            <p:cNvSpPr/>
            <p:nvPr/>
          </p:nvSpPr>
          <p:spPr>
            <a:xfrm>
              <a:off x="2988720" y="318992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2" name="object 22"/>
            <p:cNvSpPr/>
            <p:nvPr/>
          </p:nvSpPr>
          <p:spPr>
            <a:xfrm>
              <a:off x="2988720" y="3575517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3" name="object 23"/>
            <p:cNvSpPr/>
            <p:nvPr/>
          </p:nvSpPr>
          <p:spPr>
            <a:xfrm>
              <a:off x="2988720" y="4301690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4" name="object 24"/>
            <p:cNvSpPr/>
            <p:nvPr/>
          </p:nvSpPr>
          <p:spPr>
            <a:xfrm>
              <a:off x="2988720" y="4857569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5" name="object 25"/>
            <p:cNvSpPr/>
            <p:nvPr/>
          </p:nvSpPr>
          <p:spPr>
            <a:xfrm>
              <a:off x="2988720" y="541344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6" name="object 26"/>
            <p:cNvSpPr txBox="1"/>
            <p:nvPr/>
          </p:nvSpPr>
          <p:spPr>
            <a:xfrm>
              <a:off x="3083232" y="1662376"/>
              <a:ext cx="1965325" cy="403669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215900">
                <a:lnSpc>
                  <a:spcPct val="100000"/>
                </a:lnSpc>
              </a:pP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I</a:t>
              </a:r>
              <a:r>
                <a:rPr sz="1750" spc="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nitial</a:t>
              </a:r>
              <a:r>
                <a:rPr sz="1750" spc="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750" spc="3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eeting</a:t>
              </a:r>
              <a:endParaRPr sz="1750">
                <a:latin typeface="Myriad Pro Light"/>
                <a:cs typeface="Myriad Pro Light"/>
              </a:endParaRPr>
            </a:p>
            <a:p>
              <a:pPr>
                <a:lnSpc>
                  <a:spcPts val="600"/>
                </a:lnSpc>
                <a:spcBef>
                  <a:spcPts val="20"/>
                </a:spcBef>
              </a:pPr>
              <a:endParaRPr sz="600"/>
            </a:p>
            <a:p>
              <a:pPr marL="12700" marR="12700" indent="-635">
                <a:lnSpc>
                  <a:spcPct val="106400"/>
                </a:lnSpc>
              </a:pPr>
              <a:r>
                <a:rPr sz="1050" spc="-220" dirty="0" smtClean="0">
                  <a:latin typeface="Arial"/>
                  <a:cs typeface="Arial"/>
                </a:rPr>
                <a:t>T</a:t>
              </a:r>
              <a:r>
                <a:rPr sz="1050" spc="-30" dirty="0" smtClean="0">
                  <a:latin typeface="Arial"/>
                  <a:cs typeface="Arial"/>
                </a:rPr>
                <a:t>rainee &amp; </a:t>
              </a:r>
              <a:r>
                <a:rPr sz="1050" spc="-25" dirty="0" smtClean="0">
                  <a:latin typeface="Arial"/>
                  <a:cs typeface="Arial"/>
                </a:rPr>
                <a:t>Clinical </a:t>
              </a:r>
              <a:r>
                <a:rPr sz="1050" spc="-45" dirty="0" smtClean="0">
                  <a:latin typeface="Arial"/>
                  <a:cs typeface="Arial"/>
                </a:rPr>
                <a:t>Supervisor </a:t>
              </a:r>
              <a:r>
                <a:rPr sz="1050" spc="-15" dirty="0" smtClean="0">
                  <a:latin typeface="Arial"/>
                  <a:cs typeface="Arial"/>
                </a:rPr>
                <a:t>meet</a:t>
              </a:r>
              <a:r>
                <a:rPr sz="1050" spc="-10" dirty="0" smtClean="0">
                  <a:latin typeface="Arial"/>
                  <a:cs typeface="Arial"/>
                </a:rPr>
                <a:t> </a:t>
              </a:r>
              <a:r>
                <a:rPr sz="1050" spc="20" dirty="0" smtClean="0">
                  <a:latin typeface="Arial"/>
                  <a:cs typeface="Arial"/>
                </a:rPr>
                <a:t>within 2 </a:t>
              </a:r>
              <a:r>
                <a:rPr sz="1050" spc="-30" dirty="0" smtClean="0">
                  <a:latin typeface="Arial"/>
                  <a:cs typeface="Arial"/>
                </a:rPr>
                <a:t>weeks </a:t>
              </a:r>
              <a:r>
                <a:rPr sz="1050" spc="30" dirty="0" smtClean="0">
                  <a:latin typeface="Arial"/>
                  <a:cs typeface="Arial"/>
                </a:rPr>
                <a:t>of </a:t>
              </a:r>
              <a:r>
                <a:rPr sz="1050" spc="-5" dirty="0" smtClean="0">
                  <a:latin typeface="Arial"/>
                  <a:cs typeface="Arial"/>
                </a:rPr>
                <a:t>starting </a:t>
              </a:r>
              <a:r>
                <a:rPr sz="1050" spc="-15" dirty="0" smtClean="0">
                  <a:latin typeface="Arial"/>
                  <a:cs typeface="Arial"/>
                </a:rPr>
                <a:t>post</a:t>
              </a:r>
              <a:endParaRPr sz="1050">
                <a:latin typeface="Arial"/>
                <a:cs typeface="Arial"/>
              </a:endParaRPr>
            </a:p>
            <a:p>
              <a:pPr marL="12700" marR="59055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65" dirty="0" smtClean="0">
                  <a:latin typeface="Arial"/>
                  <a:cs typeface="Arial"/>
                </a:rPr>
                <a:t>Discuss </a:t>
              </a:r>
              <a:r>
                <a:rPr sz="1050" spc="-40" dirty="0" smtClean="0">
                  <a:latin typeface="Arial"/>
                  <a:cs typeface="Arial"/>
                </a:rPr>
                <a:t>ideas, </a:t>
              </a:r>
              <a:r>
                <a:rPr sz="1050" spc="-30" dirty="0" smtClean="0">
                  <a:latin typeface="Arial"/>
                  <a:cs typeface="Arial"/>
                </a:rPr>
                <a:t>conce</a:t>
              </a:r>
              <a:r>
                <a:rPr sz="1050" spc="-5" dirty="0" smtClean="0">
                  <a:latin typeface="Arial"/>
                  <a:cs typeface="Arial"/>
                </a:rPr>
                <a:t>r</a:t>
              </a:r>
              <a:r>
                <a:rPr sz="1050" spc="-60" dirty="0" smtClean="0">
                  <a:latin typeface="Arial"/>
                  <a:cs typeface="Arial"/>
                </a:rPr>
                <a:t>ns &amp; </a:t>
              </a:r>
              <a:r>
                <a:rPr sz="1050" spc="-25" dirty="0" smtClean="0">
                  <a:latin typeface="Arial"/>
                  <a:cs typeface="Arial"/>
                </a:rPr>
                <a:t>expectations </a:t>
              </a:r>
              <a:r>
                <a:rPr sz="1050" spc="20" dirty="0" smtClean="0">
                  <a:latin typeface="Arial"/>
                  <a:cs typeface="Arial"/>
                </a:rPr>
                <a:t>for the </a:t>
              </a:r>
              <a:r>
                <a:rPr sz="1050" spc="-15" dirty="0" smtClean="0">
                  <a:latin typeface="Arial"/>
                  <a:cs typeface="Arial"/>
                </a:rPr>
                <a:t>post </a:t>
              </a:r>
              <a:r>
                <a:rPr sz="1050" spc="-20" dirty="0" smtClean="0">
                  <a:latin typeface="Arial"/>
                  <a:cs typeface="Arial"/>
                </a:rPr>
                <a:t>and</a:t>
              </a:r>
              <a:r>
                <a:rPr sz="1050" spc="-10" dirty="0" smtClean="0">
                  <a:latin typeface="Arial"/>
                  <a:cs typeface="Arial"/>
                </a:rPr>
                <a:t> </a:t>
              </a:r>
              <a:r>
                <a:rPr sz="1050" spc="25" dirty="0" smtClean="0">
                  <a:latin typeface="Arial"/>
                  <a:cs typeface="Arial"/>
                </a:rPr>
                <a:t>how </a:t>
              </a:r>
              <a:r>
                <a:rPr sz="1050" spc="30" dirty="0" smtClean="0">
                  <a:latin typeface="Arial"/>
                  <a:cs typeface="Arial"/>
                </a:rPr>
                <a:t>to </a:t>
              </a:r>
              <a:r>
                <a:rPr sz="1050" spc="-20" dirty="0" smtClean="0">
                  <a:latin typeface="Arial"/>
                  <a:cs typeface="Arial"/>
                </a:rPr>
                <a:t>focus </a:t>
              </a:r>
              <a:r>
                <a:rPr sz="1050" spc="-30" dirty="0" smtClean="0">
                  <a:latin typeface="Arial"/>
                  <a:cs typeface="Arial"/>
                </a:rPr>
                <a:t>lea</a:t>
              </a:r>
              <a:r>
                <a:rPr sz="1050" spc="-1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ning in </a:t>
              </a:r>
              <a:r>
                <a:rPr sz="1050" spc="-35" dirty="0" smtClean="0">
                  <a:latin typeface="Arial"/>
                  <a:cs typeface="Arial"/>
                </a:rPr>
                <a:t>a</a:t>
              </a:r>
              <a:r>
                <a:rPr sz="1050" spc="-45" dirty="0" smtClean="0">
                  <a:latin typeface="Arial"/>
                  <a:cs typeface="Arial"/>
                </a:rPr>
                <a:t>r</a:t>
              </a:r>
              <a:r>
                <a:rPr sz="1050" spc="-80" dirty="0" smtClean="0">
                  <a:latin typeface="Arial"/>
                  <a:cs typeface="Arial"/>
                </a:rPr>
                <a:t>eas </a:t>
              </a:r>
              <a:r>
                <a:rPr sz="1050" spc="30" dirty="0" smtClean="0">
                  <a:latin typeface="Arial"/>
                  <a:cs typeface="Arial"/>
                </a:rPr>
                <a:t>of</a:t>
              </a:r>
              <a:r>
                <a:rPr sz="1050" spc="20" dirty="0" smtClean="0">
                  <a:latin typeface="Arial"/>
                  <a:cs typeface="Arial"/>
                </a:rPr>
                <a:t> identified </a:t>
              </a:r>
              <a:r>
                <a:rPr sz="1050" spc="-40" dirty="0" smtClean="0">
                  <a:latin typeface="Arial"/>
                  <a:cs typeface="Arial"/>
                </a:rPr>
                <a:t>needs.</a:t>
              </a:r>
              <a:endParaRPr sz="1050">
                <a:latin typeface="Arial"/>
                <a:cs typeface="Arial"/>
              </a:endParaRPr>
            </a:p>
            <a:p>
              <a:pPr marL="12700" marR="306705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65" dirty="0" smtClean="0">
                  <a:latin typeface="Arial"/>
                  <a:cs typeface="Arial"/>
                </a:rPr>
                <a:t>Discuss </a:t>
              </a:r>
              <a:r>
                <a:rPr sz="1050" spc="-35" dirty="0" smtClean="0">
                  <a:latin typeface="Arial"/>
                  <a:cs typeface="Arial"/>
                </a:rPr>
                <a:t>plans </a:t>
              </a:r>
              <a:r>
                <a:rPr sz="1050" spc="20" dirty="0" smtClean="0">
                  <a:latin typeface="Arial"/>
                  <a:cs typeface="Arial"/>
                </a:rPr>
                <a:t>for </a:t>
              </a:r>
              <a:r>
                <a:rPr sz="1050" spc="-130" dirty="0" smtClean="0">
                  <a:latin typeface="Arial"/>
                  <a:cs typeface="Arial"/>
                </a:rPr>
                <a:t>GPST </a:t>
              </a:r>
              <a:r>
                <a:rPr sz="1050" spc="-90" dirty="0" smtClean="0">
                  <a:latin typeface="Arial"/>
                  <a:cs typeface="Arial"/>
                </a:rPr>
                <a:t>HBGL</a:t>
              </a:r>
              <a:r>
                <a:rPr sz="1050" spc="-35" dirty="0" smtClean="0">
                  <a:latin typeface="Arial"/>
                  <a:cs typeface="Arial"/>
                </a:rPr>
                <a:t> </a:t>
              </a:r>
              <a:r>
                <a:rPr sz="1050" spc="-20" dirty="0" smtClean="0">
                  <a:latin typeface="Arial"/>
                  <a:cs typeface="Arial"/>
                </a:rPr>
                <a:t>attendance in </a:t>
              </a:r>
              <a:r>
                <a:rPr sz="1050" spc="-15" dirty="0" smtClean="0">
                  <a:latin typeface="Arial"/>
                  <a:cs typeface="Arial"/>
                </a:rPr>
                <a:t>this </a:t>
              </a:r>
              <a:r>
                <a:rPr sz="1050" spc="-10" dirty="0" smtClean="0">
                  <a:latin typeface="Arial"/>
                  <a:cs typeface="Arial"/>
                </a:rPr>
                <a:t>post.</a:t>
              </a:r>
              <a:endParaRPr sz="1050">
                <a:latin typeface="Arial"/>
                <a:cs typeface="Arial"/>
              </a:endParaRPr>
            </a:p>
            <a:p>
              <a:pPr marL="12700" marR="119380" indent="-635" algn="just">
                <a:lnSpc>
                  <a:spcPct val="106400"/>
                </a:lnSpc>
                <a:spcBef>
                  <a:spcPts val="355"/>
                </a:spcBef>
              </a:pPr>
              <a:r>
                <a:rPr sz="1050" spc="-15" dirty="0" smtClean="0">
                  <a:latin typeface="Arial"/>
                  <a:cs typeface="Arial"/>
                </a:rPr>
                <a:t>Complete </a:t>
              </a:r>
              <a:r>
                <a:rPr sz="1050" spc="-60" dirty="0" smtClean="0">
                  <a:latin typeface="Arial"/>
                  <a:cs typeface="Arial"/>
                </a:rPr>
                <a:t>a brief </a:t>
              </a:r>
              <a:r>
                <a:rPr sz="1050" spc="-30" dirty="0" smtClean="0">
                  <a:latin typeface="Arial"/>
                  <a:cs typeface="Arial"/>
                </a:rPr>
                <a:t>lea</a:t>
              </a:r>
              <a:r>
                <a:rPr sz="1050" spc="-1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ning </a:t>
              </a:r>
              <a:r>
                <a:rPr sz="1050" spc="-15" dirty="0" smtClean="0">
                  <a:latin typeface="Arial"/>
                  <a:cs typeface="Arial"/>
                </a:rPr>
                <a:t>plan</a:t>
              </a:r>
              <a:r>
                <a:rPr sz="1050" spc="-10" dirty="0" smtClean="0">
                  <a:latin typeface="Arial"/>
                  <a:cs typeface="Arial"/>
                </a:rPr>
                <a:t> togethe</a:t>
              </a:r>
              <a:r>
                <a:rPr sz="1050" spc="-10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, </a:t>
              </a:r>
              <a:r>
                <a:rPr sz="1050" spc="-15" dirty="0" smtClean="0">
                  <a:latin typeface="Arial"/>
                  <a:cs typeface="Arial"/>
                </a:rPr>
                <a:t>trainee </a:t>
              </a:r>
              <a:r>
                <a:rPr sz="1050" spc="-20" dirty="0" smtClean="0">
                  <a:latin typeface="Arial"/>
                  <a:cs typeface="Arial"/>
                </a:rPr>
                <a:t>documents in the </a:t>
              </a:r>
              <a:r>
                <a:rPr sz="1050" spc="5" dirty="0" smtClean="0">
                  <a:latin typeface="Arial"/>
                  <a:cs typeface="Arial"/>
                </a:rPr>
                <a:t>e-portfolio </a:t>
              </a:r>
              <a:r>
                <a:rPr sz="1050" spc="-30" dirty="0" smtClean="0">
                  <a:latin typeface="Arial"/>
                  <a:cs typeface="Arial"/>
                </a:rPr>
                <a:t>lea</a:t>
              </a:r>
              <a:r>
                <a:rPr sz="1050" spc="-10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ning log </a:t>
              </a:r>
              <a:r>
                <a:rPr sz="1050" spc="-20" dirty="0" smtClean="0">
                  <a:latin typeface="Arial"/>
                  <a:cs typeface="Arial"/>
                </a:rPr>
                <a:t>and</a:t>
              </a:r>
              <a:r>
                <a:rPr sz="1050" spc="-10" dirty="0" smtClean="0">
                  <a:latin typeface="Arial"/>
                  <a:cs typeface="Arial"/>
                </a:rPr>
                <a:t> </a:t>
              </a:r>
              <a:r>
                <a:rPr sz="1050" spc="-35" dirty="0" smtClean="0">
                  <a:latin typeface="Arial"/>
                  <a:cs typeface="Arial"/>
                </a:rPr>
                <a:t>c</a:t>
              </a:r>
              <a:r>
                <a:rPr sz="1050" spc="-45" dirty="0" smtClean="0">
                  <a:latin typeface="Arial"/>
                  <a:cs typeface="Arial"/>
                </a:rPr>
                <a:t>r</a:t>
              </a:r>
              <a:r>
                <a:rPr sz="1050" spc="-50" dirty="0" smtClean="0">
                  <a:latin typeface="Arial"/>
                  <a:cs typeface="Arial"/>
                </a:rPr>
                <a:t>eates </a:t>
              </a:r>
              <a:r>
                <a:rPr sz="1050" spc="-60" dirty="0" smtClean="0">
                  <a:latin typeface="Arial"/>
                  <a:cs typeface="Arial"/>
                </a:rPr>
                <a:t>a pdp </a:t>
              </a:r>
              <a:r>
                <a:rPr sz="1050" spc="20" dirty="0" smtClean="0">
                  <a:latin typeface="Arial"/>
                  <a:cs typeface="Arial"/>
                </a:rPr>
                <a:t>for </a:t>
              </a:r>
              <a:r>
                <a:rPr sz="1050" spc="-40" dirty="0" smtClean="0">
                  <a:latin typeface="Arial"/>
                  <a:cs typeface="Arial"/>
                </a:rPr>
                <a:t>each </a:t>
              </a:r>
              <a:r>
                <a:rPr sz="1050" spc="-20" dirty="0" smtClean="0">
                  <a:latin typeface="Arial"/>
                  <a:cs typeface="Arial"/>
                </a:rPr>
                <a:t>categor</a:t>
              </a:r>
              <a:r>
                <a:rPr sz="1050" spc="-125" dirty="0" smtClean="0">
                  <a:latin typeface="Arial"/>
                  <a:cs typeface="Arial"/>
                </a:rPr>
                <a:t>y</a:t>
              </a:r>
              <a:r>
                <a:rPr sz="1050" spc="0" dirty="0" smtClean="0">
                  <a:latin typeface="Arial"/>
                  <a:cs typeface="Arial"/>
                </a:rPr>
                <a:t>.</a:t>
              </a:r>
              <a:endParaRPr sz="1050">
                <a:latin typeface="Arial"/>
                <a:cs typeface="Arial"/>
              </a:endParaRPr>
            </a:p>
            <a:p>
              <a:pPr marL="12700" marR="97155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25" dirty="0" smtClean="0">
                  <a:latin typeface="Arial"/>
                  <a:cs typeface="Arial"/>
                </a:rPr>
                <a:t>Clinical </a:t>
              </a:r>
              <a:r>
                <a:rPr sz="1050" spc="-45" dirty="0" smtClean="0">
                  <a:latin typeface="Arial"/>
                  <a:cs typeface="Arial"/>
                </a:rPr>
                <a:t>Supervisor </a:t>
              </a:r>
              <a:r>
                <a:rPr sz="1050" spc="-20" dirty="0" smtClean="0">
                  <a:latin typeface="Arial"/>
                  <a:cs typeface="Arial"/>
                </a:rPr>
                <a:t>documents</a:t>
              </a:r>
              <a:r>
                <a:rPr sz="1050" spc="-10" dirty="0" smtClean="0">
                  <a:latin typeface="Arial"/>
                  <a:cs typeface="Arial"/>
                </a:rPr>
                <a:t> brief </a:t>
              </a:r>
              <a:r>
                <a:rPr sz="1050" spc="-35" dirty="0" smtClean="0">
                  <a:latin typeface="Arial"/>
                  <a:cs typeface="Arial"/>
                </a:rPr>
                <a:t>summary </a:t>
              </a:r>
              <a:r>
                <a:rPr sz="1050" spc="30" dirty="0" smtClean="0">
                  <a:latin typeface="Arial"/>
                  <a:cs typeface="Arial"/>
                </a:rPr>
                <a:t>of </a:t>
              </a:r>
              <a:r>
                <a:rPr sz="1050" spc="-10" dirty="0" smtClean="0">
                  <a:latin typeface="Arial"/>
                  <a:cs typeface="Arial"/>
                </a:rPr>
                <a:t>meeting in the </a:t>
              </a:r>
              <a:r>
                <a:rPr sz="1050" spc="-15" dirty="0" smtClean="0">
                  <a:latin typeface="Arial"/>
                  <a:cs typeface="Arial"/>
                </a:rPr>
                <a:t>educator </a:t>
              </a:r>
              <a:r>
                <a:rPr sz="1050" spc="-20" dirty="0" smtClean="0">
                  <a:latin typeface="Arial"/>
                  <a:cs typeface="Arial"/>
                </a:rPr>
                <a:t>notes.</a:t>
              </a:r>
              <a:endParaRPr sz="1050">
                <a:latin typeface="Arial"/>
                <a:cs typeface="Arial"/>
              </a:endParaRPr>
            </a:p>
            <a:p>
              <a:pPr marL="12700" marR="264160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15" dirty="0" smtClean="0">
                  <a:latin typeface="Arial"/>
                  <a:cs typeface="Arial"/>
                </a:rPr>
                <a:t>Both </a:t>
              </a:r>
              <a:r>
                <a:rPr sz="1050" spc="-40" dirty="0" smtClean="0">
                  <a:latin typeface="Arial"/>
                  <a:cs typeface="Arial"/>
                </a:rPr>
                <a:t>set </a:t>
              </a:r>
              <a:r>
                <a:rPr sz="1050" spc="-35" dirty="0" smtClean="0">
                  <a:latin typeface="Arial"/>
                  <a:cs typeface="Arial"/>
                </a:rPr>
                <a:t>dates </a:t>
              </a:r>
              <a:r>
                <a:rPr sz="1050" spc="-20" dirty="0" smtClean="0">
                  <a:latin typeface="Arial"/>
                  <a:cs typeface="Arial"/>
                </a:rPr>
                <a:t>and times </a:t>
              </a:r>
              <a:r>
                <a:rPr sz="1050" spc="20" dirty="0" smtClean="0">
                  <a:latin typeface="Arial"/>
                  <a:cs typeface="Arial"/>
                </a:rPr>
                <a:t>for</a:t>
              </a:r>
              <a:r>
                <a:rPr sz="1050" spc="10" dirty="0" smtClean="0">
                  <a:latin typeface="Arial"/>
                  <a:cs typeface="Arial"/>
                </a:rPr>
                <a:t> </a:t>
              </a:r>
              <a:r>
                <a:rPr sz="1050" spc="-5" dirty="0" smtClean="0">
                  <a:latin typeface="Arial"/>
                  <a:cs typeface="Arial"/>
                </a:rPr>
                <a:t>completion </a:t>
              </a:r>
              <a:r>
                <a:rPr sz="1050" spc="30" dirty="0" smtClean="0">
                  <a:latin typeface="Arial"/>
                  <a:cs typeface="Arial"/>
                </a:rPr>
                <a:t>of 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25" dirty="0" smtClean="0">
                  <a:latin typeface="Arial"/>
                  <a:cs typeface="Arial"/>
                </a:rPr>
                <a:t>elevant </a:t>
              </a:r>
              <a:r>
                <a:rPr sz="1050" spc="-70" dirty="0" smtClean="0">
                  <a:latin typeface="Arial"/>
                  <a:cs typeface="Arial"/>
                </a:rPr>
                <a:t>WPBA</a:t>
              </a:r>
              <a:r>
                <a:rPr sz="1050" spc="-30" dirty="0" smtClean="0">
                  <a:latin typeface="Arial"/>
                  <a:cs typeface="Arial"/>
                </a:rPr>
                <a:t> </a:t>
              </a:r>
              <a:r>
                <a:rPr sz="1050" spc="-65" dirty="0" smtClean="0">
                  <a:latin typeface="Arial"/>
                  <a:cs typeface="Arial"/>
                </a:rPr>
                <a:t>assessments</a:t>
              </a:r>
              <a:endParaRPr sz="1050">
                <a:latin typeface="Arial"/>
                <a:cs typeface="Arial"/>
              </a:endParaRPr>
            </a:p>
            <a:p>
              <a:pPr marL="12700" marR="194310" indent="-635">
                <a:lnSpc>
                  <a:spcPct val="106400"/>
                </a:lnSpc>
                <a:spcBef>
                  <a:spcPts val="355"/>
                </a:spcBef>
              </a:pPr>
              <a:r>
                <a:rPr sz="1050" spc="-60" dirty="0" smtClean="0">
                  <a:latin typeface="Arial"/>
                  <a:cs typeface="Arial"/>
                </a:rPr>
                <a:t>Set </a:t>
              </a:r>
              <a:r>
                <a:rPr sz="1050" spc="-20" dirty="0" smtClean="0">
                  <a:latin typeface="Arial"/>
                  <a:cs typeface="Arial"/>
                </a:rPr>
                <a:t>date and time </a:t>
              </a:r>
              <a:r>
                <a:rPr sz="1050" spc="20" dirty="0" smtClean="0">
                  <a:latin typeface="Arial"/>
                  <a:cs typeface="Arial"/>
                </a:rPr>
                <a:t>for mid </a:t>
              </a:r>
              <a:r>
                <a:rPr sz="1050" spc="-15" dirty="0" smtClean="0">
                  <a:latin typeface="Arial"/>
                  <a:cs typeface="Arial"/>
                </a:rPr>
                <a:t>post</a:t>
              </a:r>
              <a:r>
                <a:rPr sz="1050" spc="-10" dirty="0" smtClean="0">
                  <a:latin typeface="Arial"/>
                  <a:cs typeface="Arial"/>
                </a:rPr>
                <a:t> 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25" dirty="0" smtClean="0">
                  <a:latin typeface="Arial"/>
                  <a:cs typeface="Arial"/>
                </a:rPr>
                <a:t>eview</a:t>
              </a:r>
              <a:endParaRPr sz="1050">
                <a:latin typeface="Arial"/>
                <a:cs typeface="Arial"/>
              </a:endParaRPr>
            </a:p>
          </p:txBody>
        </p:sp>
        <p:sp>
          <p:nvSpPr>
            <p:cNvPr id="37" name="object 27"/>
            <p:cNvSpPr/>
            <p:nvPr/>
          </p:nvSpPr>
          <p:spPr>
            <a:xfrm>
              <a:off x="588115" y="1539632"/>
              <a:ext cx="2342196" cy="4337763"/>
            </a:xfrm>
            <a:custGeom>
              <a:avLst/>
              <a:gdLst/>
              <a:ahLst/>
              <a:cxnLst/>
              <a:rect l="l" t="t" r="r" b="b"/>
              <a:pathLst>
                <a:path w="2342196" h="4337763">
                  <a:moveTo>
                    <a:pt x="1776987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1803435" y="4337561"/>
                  </a:lnTo>
                  <a:lnTo>
                    <a:pt x="1841712" y="4336026"/>
                  </a:lnTo>
                  <a:lnTo>
                    <a:pt x="1881576" y="4328374"/>
                  </a:lnTo>
                  <a:lnTo>
                    <a:pt x="1909227" y="4301278"/>
                  </a:lnTo>
                  <a:lnTo>
                    <a:pt x="1916893" y="4262525"/>
                  </a:lnTo>
                  <a:lnTo>
                    <a:pt x="1918517" y="4206177"/>
                  </a:lnTo>
                  <a:lnTo>
                    <a:pt x="1918560" y="2271770"/>
                  </a:lnTo>
                  <a:lnTo>
                    <a:pt x="2263107" y="2271770"/>
                  </a:lnTo>
                  <a:lnTo>
                    <a:pt x="2315270" y="2224475"/>
                  </a:lnTo>
                  <a:lnTo>
                    <a:pt x="2340233" y="2186780"/>
                  </a:lnTo>
                  <a:lnTo>
                    <a:pt x="2342196" y="2174916"/>
                  </a:lnTo>
                  <a:lnTo>
                    <a:pt x="2341822" y="2163660"/>
                  </a:lnTo>
                  <a:lnTo>
                    <a:pt x="2327049" y="2127785"/>
                  </a:lnTo>
                  <a:lnTo>
                    <a:pt x="2315495" y="2114151"/>
                  </a:lnTo>
                  <a:lnTo>
                    <a:pt x="2315270" y="2114151"/>
                  </a:lnTo>
                  <a:lnTo>
                    <a:pt x="2263113" y="2066856"/>
                  </a:lnTo>
                  <a:lnTo>
                    <a:pt x="1918560" y="2066856"/>
                  </a:lnTo>
                  <a:lnTo>
                    <a:pt x="1918531" y="131597"/>
                  </a:lnTo>
                  <a:lnTo>
                    <a:pt x="1918329" y="109549"/>
                  </a:lnTo>
                  <a:lnTo>
                    <a:pt x="1914958" y="58412"/>
                  </a:lnTo>
                  <a:lnTo>
                    <a:pt x="1897553" y="19105"/>
                  </a:lnTo>
                  <a:lnTo>
                    <a:pt x="1855251" y="3145"/>
                  </a:lnTo>
                  <a:lnTo>
                    <a:pt x="1800529" y="160"/>
                  </a:lnTo>
                  <a:lnTo>
                    <a:pt x="1776987" y="0"/>
                  </a:lnTo>
                  <a:close/>
                </a:path>
                <a:path w="2342196" h="4337763">
                  <a:moveTo>
                    <a:pt x="2263107" y="2271770"/>
                  </a:moveTo>
                  <a:lnTo>
                    <a:pt x="2073068" y="2271770"/>
                  </a:lnTo>
                  <a:lnTo>
                    <a:pt x="2091664" y="2272985"/>
                  </a:lnTo>
                  <a:lnTo>
                    <a:pt x="2097359" y="2281486"/>
                  </a:lnTo>
                  <a:lnTo>
                    <a:pt x="2097769" y="2341735"/>
                  </a:lnTo>
                  <a:lnTo>
                    <a:pt x="2107764" y="2379851"/>
                  </a:lnTo>
                  <a:lnTo>
                    <a:pt x="2121703" y="2385071"/>
                  </a:lnTo>
                  <a:lnTo>
                    <a:pt x="2129478" y="2383779"/>
                  </a:lnTo>
                  <a:lnTo>
                    <a:pt x="2158025" y="2367046"/>
                  </a:lnTo>
                  <a:lnTo>
                    <a:pt x="2263107" y="2271770"/>
                  </a:lnTo>
                  <a:close/>
                </a:path>
                <a:path w="2342196" h="4337763">
                  <a:moveTo>
                    <a:pt x="2315270" y="2113935"/>
                  </a:moveTo>
                  <a:lnTo>
                    <a:pt x="2315270" y="2114151"/>
                  </a:lnTo>
                  <a:lnTo>
                    <a:pt x="2315495" y="2114151"/>
                  </a:lnTo>
                  <a:lnTo>
                    <a:pt x="2315270" y="2113935"/>
                  </a:lnTo>
                  <a:close/>
                </a:path>
                <a:path w="2342196" h="4337763">
                  <a:moveTo>
                    <a:pt x="2122709" y="1952685"/>
                  </a:moveTo>
                  <a:lnTo>
                    <a:pt x="2098496" y="1986923"/>
                  </a:lnTo>
                  <a:lnTo>
                    <a:pt x="2097769" y="2043348"/>
                  </a:lnTo>
                  <a:lnTo>
                    <a:pt x="2096493" y="2061046"/>
                  </a:lnTo>
                  <a:lnTo>
                    <a:pt x="2087560" y="2066465"/>
                  </a:lnTo>
                  <a:lnTo>
                    <a:pt x="1918560" y="2066856"/>
                  </a:lnTo>
                  <a:lnTo>
                    <a:pt x="2263113" y="2066856"/>
                  </a:lnTo>
                  <a:lnTo>
                    <a:pt x="2158602" y="1972088"/>
                  </a:lnTo>
                  <a:lnTo>
                    <a:pt x="2144263" y="1960749"/>
                  </a:lnTo>
                  <a:lnTo>
                    <a:pt x="2132375" y="1954552"/>
                  </a:lnTo>
                  <a:lnTo>
                    <a:pt x="2122709" y="1952685"/>
                  </a:lnTo>
                  <a:close/>
                </a:path>
              </a:pathLst>
            </a:custGeom>
            <a:solidFill>
              <a:srgbClr val="DCEEE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8" name="object 28"/>
            <p:cNvSpPr/>
            <p:nvPr/>
          </p:nvSpPr>
          <p:spPr>
            <a:xfrm>
              <a:off x="588086" y="1539614"/>
              <a:ext cx="2342225" cy="4337799"/>
            </a:xfrm>
            <a:custGeom>
              <a:avLst/>
              <a:gdLst/>
              <a:ahLst/>
              <a:cxnLst/>
              <a:rect l="l" t="t" r="r" b="b"/>
              <a:pathLst>
                <a:path w="2342225" h="4337799">
                  <a:moveTo>
                    <a:pt x="2315298" y="2113953"/>
                  </a:moveTo>
                  <a:lnTo>
                    <a:pt x="2315298" y="2114169"/>
                  </a:lnTo>
                  <a:lnTo>
                    <a:pt x="2297417" y="2097951"/>
                  </a:lnTo>
                  <a:lnTo>
                    <a:pt x="2158631" y="1972106"/>
                  </a:lnTo>
                  <a:lnTo>
                    <a:pt x="2144292" y="1960767"/>
                  </a:lnTo>
                  <a:lnTo>
                    <a:pt x="2132404" y="1954570"/>
                  </a:lnTo>
                  <a:lnTo>
                    <a:pt x="2122738" y="1952703"/>
                  </a:lnTo>
                  <a:lnTo>
                    <a:pt x="2115063" y="1954354"/>
                  </a:lnTo>
                  <a:lnTo>
                    <a:pt x="2097976" y="1992637"/>
                  </a:lnTo>
                  <a:lnTo>
                    <a:pt x="2097798" y="2043366"/>
                  </a:lnTo>
                  <a:lnTo>
                    <a:pt x="2096522" y="2061064"/>
                  </a:lnTo>
                  <a:lnTo>
                    <a:pt x="2087589" y="2066483"/>
                  </a:lnTo>
                  <a:lnTo>
                    <a:pt x="1918589" y="2066874"/>
                  </a:lnTo>
                  <a:lnTo>
                    <a:pt x="1918589" y="521919"/>
                  </a:lnTo>
                  <a:lnTo>
                    <a:pt x="1918589" y="156438"/>
                  </a:lnTo>
                  <a:lnTo>
                    <a:pt x="1918358" y="109567"/>
                  </a:lnTo>
                  <a:lnTo>
                    <a:pt x="1914987" y="58430"/>
                  </a:lnTo>
                  <a:lnTo>
                    <a:pt x="1897582" y="19123"/>
                  </a:lnTo>
                  <a:lnTo>
                    <a:pt x="1855280" y="3163"/>
                  </a:lnTo>
                  <a:lnTo>
                    <a:pt x="1800558" y="178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1754212" y="4337799"/>
                  </a:lnTo>
                  <a:lnTo>
                    <a:pt x="1780296" y="4337771"/>
                  </a:lnTo>
                  <a:lnTo>
                    <a:pt x="1823888" y="4337058"/>
                  </a:lnTo>
                  <a:lnTo>
                    <a:pt x="1870426" y="4331875"/>
                  </a:lnTo>
                  <a:lnTo>
                    <a:pt x="1904557" y="4310373"/>
                  </a:lnTo>
                  <a:lnTo>
                    <a:pt x="1916922" y="4262543"/>
                  </a:lnTo>
                  <a:lnTo>
                    <a:pt x="1918570" y="4203058"/>
                  </a:lnTo>
                  <a:lnTo>
                    <a:pt x="1918589" y="3815892"/>
                  </a:lnTo>
                  <a:lnTo>
                    <a:pt x="1918589" y="2271788"/>
                  </a:lnTo>
                  <a:lnTo>
                    <a:pt x="2073097" y="2271788"/>
                  </a:lnTo>
                  <a:lnTo>
                    <a:pt x="2091693" y="2273003"/>
                  </a:lnTo>
                  <a:lnTo>
                    <a:pt x="2097388" y="2281504"/>
                  </a:lnTo>
                  <a:lnTo>
                    <a:pt x="2097798" y="2341753"/>
                  </a:lnTo>
                  <a:lnTo>
                    <a:pt x="2099062" y="2359454"/>
                  </a:lnTo>
                  <a:lnTo>
                    <a:pt x="2102546" y="2371920"/>
                  </a:lnTo>
                  <a:lnTo>
                    <a:pt x="2107793" y="2379869"/>
                  </a:lnTo>
                  <a:lnTo>
                    <a:pt x="2114341" y="2384019"/>
                  </a:lnTo>
                  <a:lnTo>
                    <a:pt x="2121732" y="2385089"/>
                  </a:lnTo>
                  <a:lnTo>
                    <a:pt x="2129507" y="2383797"/>
                  </a:lnTo>
                  <a:lnTo>
                    <a:pt x="2315298" y="2224493"/>
                  </a:lnTo>
                  <a:lnTo>
                    <a:pt x="2340262" y="2186798"/>
                  </a:lnTo>
                  <a:lnTo>
                    <a:pt x="2342225" y="2174934"/>
                  </a:lnTo>
                  <a:lnTo>
                    <a:pt x="2341851" y="2163678"/>
                  </a:lnTo>
                  <a:lnTo>
                    <a:pt x="2327078" y="2127803"/>
                  </a:lnTo>
                  <a:lnTo>
                    <a:pt x="2316198" y="2114814"/>
                  </a:lnTo>
                  <a:lnTo>
                    <a:pt x="2315298" y="2113953"/>
                  </a:lnTo>
                  <a:close/>
                </a:path>
              </a:pathLst>
            </a:custGeom>
            <a:ln w="24180">
              <a:solidFill>
                <a:srgbClr val="44B5AC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1" name="object 31"/>
            <p:cNvSpPr/>
            <p:nvPr/>
          </p:nvSpPr>
          <p:spPr>
            <a:xfrm>
              <a:off x="2875540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2" name="object 32"/>
            <p:cNvSpPr/>
            <p:nvPr/>
          </p:nvSpPr>
          <p:spPr>
            <a:xfrm>
              <a:off x="5336518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3" name="object 33"/>
            <p:cNvSpPr/>
            <p:nvPr/>
          </p:nvSpPr>
          <p:spPr>
            <a:xfrm>
              <a:off x="7814664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4" name="object 34"/>
            <p:cNvSpPr txBox="1"/>
            <p:nvPr/>
          </p:nvSpPr>
          <p:spPr>
            <a:xfrm>
              <a:off x="1248999" y="6151294"/>
              <a:ext cx="758825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51435" marR="12700" indent="-39370">
                <a:lnSpc>
                  <a:spcPct val="103099"/>
                </a:lnSpc>
              </a:pPr>
              <a:r>
                <a:rPr sz="1200" b="1" spc="5" dirty="0" smtClean="0">
                  <a:latin typeface="Arial"/>
                  <a:cs typeface="Arial"/>
                </a:rPr>
                <a:t>August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15" dirty="0" smtClean="0">
                  <a:latin typeface="Arial"/>
                  <a:cs typeface="Arial"/>
                </a:rPr>
                <a:t>or</a:t>
              </a:r>
              <a:r>
                <a:rPr sz="1200" b="1" spc="10" dirty="0" smtClean="0">
                  <a:latin typeface="Arial"/>
                  <a:cs typeface="Arial"/>
                </a:rPr>
                <a:t> February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45" name="object 35"/>
            <p:cNvSpPr txBox="1"/>
            <p:nvPr/>
          </p:nvSpPr>
          <p:spPr>
            <a:xfrm>
              <a:off x="3734061" y="6151294"/>
              <a:ext cx="758825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51435" marR="12700" indent="-39370">
                <a:lnSpc>
                  <a:spcPct val="103099"/>
                </a:lnSpc>
              </a:pPr>
              <a:r>
                <a:rPr sz="1200" b="1" spc="5" dirty="0" smtClean="0">
                  <a:latin typeface="Arial"/>
                  <a:cs typeface="Arial"/>
                </a:rPr>
                <a:t>August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15" dirty="0" smtClean="0">
                  <a:latin typeface="Arial"/>
                  <a:cs typeface="Arial"/>
                </a:rPr>
                <a:t>or</a:t>
              </a:r>
              <a:r>
                <a:rPr sz="1200" b="1" spc="10" dirty="0" smtClean="0">
                  <a:latin typeface="Arial"/>
                  <a:cs typeface="Arial"/>
                </a:rPr>
                <a:t> February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46" name="object 36"/>
            <p:cNvSpPr txBox="1"/>
            <p:nvPr/>
          </p:nvSpPr>
          <p:spPr>
            <a:xfrm>
              <a:off x="6125277" y="6151294"/>
              <a:ext cx="942975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91135" marR="12700" indent="-179070">
                <a:lnSpc>
                  <a:spcPct val="103099"/>
                </a:lnSpc>
              </a:pPr>
              <a:r>
                <a:rPr sz="1200" b="1" spc="-25" dirty="0" smtClean="0">
                  <a:latin typeface="Arial"/>
                  <a:cs typeface="Arial"/>
                </a:rPr>
                <a:t>End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5" dirty="0" smtClean="0">
                  <a:latin typeface="Arial"/>
                  <a:cs typeface="Arial"/>
                </a:rPr>
                <a:t>October</a:t>
              </a:r>
              <a:r>
                <a:rPr sz="1200" b="1" spc="0" dirty="0" smtClean="0">
                  <a:latin typeface="Arial"/>
                  <a:cs typeface="Arial"/>
                </a:rPr>
                <a:t> </a:t>
              </a:r>
              <a:r>
                <a:rPr sz="1200" b="1" spc="15" dirty="0" smtClean="0">
                  <a:latin typeface="Arial"/>
                  <a:cs typeface="Arial"/>
                </a:rPr>
                <a:t>or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15" dirty="0" smtClean="0">
                  <a:latin typeface="Arial"/>
                  <a:cs typeface="Arial"/>
                </a:rPr>
                <a:t>April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47" name="object 37"/>
            <p:cNvSpPr/>
            <p:nvPr/>
          </p:nvSpPr>
          <p:spPr>
            <a:xfrm>
              <a:off x="4842079" y="5881491"/>
              <a:ext cx="1028075" cy="481368"/>
            </a:xfrm>
            <a:custGeom>
              <a:avLst/>
              <a:gdLst/>
              <a:ahLst/>
              <a:cxnLst/>
              <a:rect l="l" t="t" r="r" b="b"/>
              <a:pathLst>
                <a:path w="1028075" h="481368">
                  <a:moveTo>
                    <a:pt x="492581" y="0"/>
                  </a:moveTo>
                  <a:lnTo>
                    <a:pt x="354341" y="202844"/>
                  </a:lnTo>
                  <a:lnTo>
                    <a:pt x="44937" y="202998"/>
                  </a:lnTo>
                  <a:lnTo>
                    <a:pt x="27507" y="204077"/>
                  </a:lnTo>
                  <a:lnTo>
                    <a:pt x="631" y="236141"/>
                  </a:lnTo>
                  <a:lnTo>
                    <a:pt x="0" y="255719"/>
                  </a:lnTo>
                  <a:lnTo>
                    <a:pt x="63" y="428493"/>
                  </a:lnTo>
                  <a:lnTo>
                    <a:pt x="9826" y="473979"/>
                  </a:lnTo>
                  <a:lnTo>
                    <a:pt x="52835" y="481329"/>
                  </a:lnTo>
                  <a:lnTo>
                    <a:pt x="959572" y="481368"/>
                  </a:lnTo>
                  <a:lnTo>
                    <a:pt x="983138" y="481213"/>
                  </a:lnTo>
                  <a:lnTo>
                    <a:pt x="1020726" y="471502"/>
                  </a:lnTo>
                  <a:lnTo>
                    <a:pt x="1028075" y="428493"/>
                  </a:lnTo>
                  <a:lnTo>
                    <a:pt x="1027960" y="247821"/>
                  </a:lnTo>
                  <a:lnTo>
                    <a:pt x="1018249" y="210233"/>
                  </a:lnTo>
                  <a:lnTo>
                    <a:pt x="975240" y="202883"/>
                  </a:lnTo>
                  <a:lnTo>
                    <a:pt x="630808" y="202844"/>
                  </a:lnTo>
                  <a:lnTo>
                    <a:pt x="492581" y="0"/>
                  </a:lnTo>
                  <a:close/>
                </a:path>
              </a:pathLst>
            </a:custGeom>
            <a:solidFill>
              <a:srgbClr val="4FBCCD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8" name="object 38"/>
            <p:cNvSpPr txBox="1"/>
            <p:nvPr/>
          </p:nvSpPr>
          <p:spPr>
            <a:xfrm>
              <a:off x="4897986" y="6116222"/>
              <a:ext cx="916305" cy="1987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spc="-15" dirty="0" smtClean="0">
                  <a:solidFill>
                    <a:srgbClr val="FFFFFF"/>
                  </a:solidFill>
                  <a:latin typeface="Arial"/>
                  <a:cs typeface="Arial"/>
                </a:rPr>
                <a:t>Assessments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49" name="object 39"/>
            <p:cNvSpPr/>
            <p:nvPr/>
          </p:nvSpPr>
          <p:spPr>
            <a:xfrm>
              <a:off x="7312865" y="5881491"/>
              <a:ext cx="1028075" cy="481368"/>
            </a:xfrm>
            <a:custGeom>
              <a:avLst/>
              <a:gdLst/>
              <a:ahLst/>
              <a:cxnLst/>
              <a:rect l="l" t="t" r="r" b="b"/>
              <a:pathLst>
                <a:path w="1028075" h="481368">
                  <a:moveTo>
                    <a:pt x="492581" y="0"/>
                  </a:moveTo>
                  <a:lnTo>
                    <a:pt x="354341" y="202844"/>
                  </a:lnTo>
                  <a:lnTo>
                    <a:pt x="44937" y="202998"/>
                  </a:lnTo>
                  <a:lnTo>
                    <a:pt x="27507" y="204077"/>
                  </a:lnTo>
                  <a:lnTo>
                    <a:pt x="631" y="236141"/>
                  </a:lnTo>
                  <a:lnTo>
                    <a:pt x="0" y="255719"/>
                  </a:lnTo>
                  <a:lnTo>
                    <a:pt x="63" y="428493"/>
                  </a:lnTo>
                  <a:lnTo>
                    <a:pt x="9826" y="473979"/>
                  </a:lnTo>
                  <a:lnTo>
                    <a:pt x="52835" y="481329"/>
                  </a:lnTo>
                  <a:lnTo>
                    <a:pt x="959572" y="481368"/>
                  </a:lnTo>
                  <a:lnTo>
                    <a:pt x="983138" y="481213"/>
                  </a:lnTo>
                  <a:lnTo>
                    <a:pt x="1020726" y="471502"/>
                  </a:lnTo>
                  <a:lnTo>
                    <a:pt x="1028075" y="428493"/>
                  </a:lnTo>
                  <a:lnTo>
                    <a:pt x="1027960" y="247821"/>
                  </a:lnTo>
                  <a:lnTo>
                    <a:pt x="1018249" y="210233"/>
                  </a:lnTo>
                  <a:lnTo>
                    <a:pt x="975240" y="202883"/>
                  </a:lnTo>
                  <a:lnTo>
                    <a:pt x="630808" y="202844"/>
                  </a:lnTo>
                  <a:lnTo>
                    <a:pt x="492581" y="0"/>
                  </a:lnTo>
                  <a:close/>
                </a:path>
              </a:pathLst>
            </a:custGeom>
            <a:solidFill>
              <a:srgbClr val="4FBCCD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0" name="object 40"/>
            <p:cNvSpPr txBox="1"/>
            <p:nvPr/>
          </p:nvSpPr>
          <p:spPr>
            <a:xfrm>
              <a:off x="7368771" y="6116222"/>
              <a:ext cx="916305" cy="1987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spc="-15" dirty="0" smtClean="0">
                  <a:solidFill>
                    <a:srgbClr val="FFFFFF"/>
                  </a:solidFill>
                  <a:latin typeface="Arial"/>
                  <a:cs typeface="Arial"/>
                </a:rPr>
                <a:t>Assessments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51" name="object 41"/>
            <p:cNvSpPr/>
            <p:nvPr/>
          </p:nvSpPr>
          <p:spPr>
            <a:xfrm>
              <a:off x="9502804" y="6234714"/>
              <a:ext cx="556577" cy="339978"/>
            </a:xfrm>
            <a:custGeom>
              <a:avLst/>
              <a:gdLst/>
              <a:ahLst/>
              <a:cxnLst/>
              <a:rect l="l" t="t" r="r" b="b"/>
              <a:pathLst>
                <a:path w="556577" h="339978">
                  <a:moveTo>
                    <a:pt x="71996" y="0"/>
                  </a:moveTo>
                  <a:lnTo>
                    <a:pt x="30438" y="1117"/>
                  </a:lnTo>
                  <a:lnTo>
                    <a:pt x="1146" y="30178"/>
                  </a:lnTo>
                  <a:lnTo>
                    <a:pt x="0" y="71534"/>
                  </a:lnTo>
                  <a:lnTo>
                    <a:pt x="2" y="268463"/>
                  </a:lnTo>
                  <a:lnTo>
                    <a:pt x="1117" y="309540"/>
                  </a:lnTo>
                  <a:lnTo>
                    <a:pt x="30178" y="338832"/>
                  </a:lnTo>
                  <a:lnTo>
                    <a:pt x="484568" y="339978"/>
                  </a:lnTo>
                  <a:lnTo>
                    <a:pt x="508290" y="339839"/>
                  </a:lnTo>
                  <a:lnTo>
                    <a:pt x="547516" y="331039"/>
                  </a:lnTo>
                  <a:lnTo>
                    <a:pt x="556430" y="292069"/>
                  </a:lnTo>
                  <a:lnTo>
                    <a:pt x="556577" y="268463"/>
                  </a:lnTo>
                  <a:lnTo>
                    <a:pt x="556574" y="71534"/>
                  </a:lnTo>
                  <a:lnTo>
                    <a:pt x="555459" y="30441"/>
                  </a:lnTo>
                  <a:lnTo>
                    <a:pt x="526401" y="1147"/>
                  </a:lnTo>
                  <a:lnTo>
                    <a:pt x="71996" y="0"/>
                  </a:lnTo>
                  <a:close/>
                </a:path>
              </a:pathLst>
            </a:custGeom>
            <a:solidFill>
              <a:srgbClr val="009DE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2" name="object 42"/>
            <p:cNvSpPr txBox="1"/>
            <p:nvPr/>
          </p:nvSpPr>
          <p:spPr>
            <a:xfrm>
              <a:off x="9610525" y="6298542"/>
              <a:ext cx="335280" cy="220979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350" b="1" spc="-145" dirty="0" smtClean="0">
                  <a:solidFill>
                    <a:srgbClr val="FFFFFF"/>
                  </a:solidFill>
                  <a:latin typeface="Arial"/>
                  <a:cs typeface="Arial"/>
                </a:rPr>
                <a:t>CSR</a:t>
              </a:r>
              <a:endParaRPr sz="1350">
                <a:latin typeface="Arial"/>
                <a:cs typeface="Arial"/>
              </a:endParaRPr>
            </a:p>
          </p:txBody>
        </p:sp>
        <p:sp>
          <p:nvSpPr>
            <p:cNvPr id="53" name="object 43"/>
            <p:cNvSpPr txBox="1"/>
            <p:nvPr/>
          </p:nvSpPr>
          <p:spPr>
            <a:xfrm>
              <a:off x="8520500" y="6128875"/>
              <a:ext cx="803275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64769" marR="12700" indent="-52705">
                <a:lnSpc>
                  <a:spcPct val="103099"/>
                </a:lnSpc>
              </a:pPr>
              <a:r>
                <a:rPr sz="1200" b="1" spc="-15" dirty="0" smtClean="0">
                  <a:latin typeface="Arial"/>
                  <a:cs typeface="Arial"/>
                </a:rPr>
                <a:t>January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15" dirty="0" smtClean="0">
                  <a:latin typeface="Arial"/>
                  <a:cs typeface="Arial"/>
                </a:rPr>
                <a:t>or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60" dirty="0" smtClean="0">
                  <a:latin typeface="Arial"/>
                  <a:cs typeface="Arial"/>
                </a:rPr>
                <a:t>Mid</a:t>
              </a:r>
              <a:r>
                <a:rPr sz="1200" b="1" spc="10" dirty="0" smtClean="0">
                  <a:latin typeface="Arial"/>
                  <a:cs typeface="Arial"/>
                </a:rPr>
                <a:t> </a:t>
              </a:r>
              <a:r>
                <a:rPr sz="1200" b="1" spc="-35" dirty="0" smtClean="0">
                  <a:latin typeface="Arial"/>
                  <a:cs typeface="Arial"/>
                </a:rPr>
                <a:t>June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54" name="object 44"/>
            <p:cNvSpPr/>
            <p:nvPr/>
          </p:nvSpPr>
          <p:spPr>
            <a:xfrm>
              <a:off x="567321" y="6048617"/>
              <a:ext cx="9586912" cy="629399"/>
            </a:xfrm>
            <a:custGeom>
              <a:avLst/>
              <a:gdLst/>
              <a:ahLst/>
              <a:cxnLst/>
              <a:rect l="l" t="t" r="r" b="b"/>
              <a:pathLst>
                <a:path w="9586912" h="629399">
                  <a:moveTo>
                    <a:pt x="0" y="0"/>
                  </a:moveTo>
                  <a:lnTo>
                    <a:pt x="0" y="629399"/>
                  </a:lnTo>
                  <a:lnTo>
                    <a:pt x="9586912" y="629399"/>
                  </a:lnTo>
                  <a:lnTo>
                    <a:pt x="9586912" y="0"/>
                  </a:lnTo>
                </a:path>
              </a:pathLst>
            </a:custGeom>
            <a:ln w="24180">
              <a:solidFill>
                <a:srgbClr val="7FA2C3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5" name="object 45"/>
            <p:cNvSpPr/>
            <p:nvPr/>
          </p:nvSpPr>
          <p:spPr>
            <a:xfrm>
              <a:off x="710874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6" name="object 46"/>
            <p:cNvSpPr/>
            <p:nvPr/>
          </p:nvSpPr>
          <p:spPr>
            <a:xfrm>
              <a:off x="710874" y="3144930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7" name="object 47"/>
            <p:cNvSpPr txBox="1"/>
            <p:nvPr/>
          </p:nvSpPr>
          <p:spPr>
            <a:xfrm>
              <a:off x="805387" y="1662376"/>
              <a:ext cx="1522095" cy="159766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67310" algn="ctr">
                <a:lnSpc>
                  <a:spcPct val="100000"/>
                </a:lnSpc>
              </a:pPr>
              <a:r>
                <a:rPr sz="1750" spc="-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Pr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epa</a:t>
              </a:r>
              <a:r>
                <a:rPr sz="1750" spc="-1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r</a:t>
              </a:r>
              <a:r>
                <a:rPr sz="1750" spc="0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a</a:t>
              </a:r>
              <a:r>
                <a:rPr sz="1750" spc="15" dirty="0" smtClean="0">
                  <a:solidFill>
                    <a:srgbClr val="004380"/>
                  </a:solidFill>
                  <a:latin typeface="Myriad Pro Light"/>
                  <a:cs typeface="Myriad Pro Light"/>
                </a:rPr>
                <a:t>tion</a:t>
              </a:r>
              <a:endParaRPr sz="1750" dirty="0">
                <a:latin typeface="Myriad Pro Light"/>
                <a:cs typeface="Myriad Pro Light"/>
              </a:endParaRPr>
            </a:p>
            <a:p>
              <a:pPr>
                <a:lnSpc>
                  <a:spcPts val="700"/>
                </a:lnSpc>
                <a:spcBef>
                  <a:spcPts val="1"/>
                </a:spcBef>
              </a:pPr>
              <a:endParaRPr sz="700" dirty="0"/>
            </a:p>
            <a:p>
              <a:pPr marL="12700">
                <a:lnSpc>
                  <a:spcPct val="100000"/>
                </a:lnSpc>
              </a:pPr>
              <a:r>
                <a:rPr sz="1050" spc="-220" dirty="0" smtClean="0">
                  <a:latin typeface="Arial"/>
                  <a:cs typeface="Arial"/>
                </a:rPr>
                <a:t>T</a:t>
              </a:r>
              <a:r>
                <a:rPr sz="1050" spc="-30" dirty="0" smtClean="0">
                  <a:latin typeface="Arial"/>
                  <a:cs typeface="Arial"/>
                </a:rPr>
                <a:t>rainee </a:t>
              </a:r>
              <a:r>
                <a:rPr sz="1050" spc="-20" dirty="0" smtClean="0">
                  <a:latin typeface="Arial"/>
                  <a:cs typeface="Arial"/>
                </a:rPr>
                <a:t>looks at</a:t>
              </a:r>
              <a:endParaRPr sz="1050" dirty="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80"/>
                </a:spcBef>
              </a:pPr>
              <a:r>
                <a:rPr sz="1050" spc="10" dirty="0" smtClean="0">
                  <a:latin typeface="Arial"/>
                  <a:cs typeface="Arial"/>
                </a:rPr>
                <a:t>“supe</a:t>
              </a:r>
              <a:r>
                <a:rPr sz="1050" spc="-55" dirty="0" smtClean="0">
                  <a:latin typeface="Arial"/>
                  <a:cs typeface="Arial"/>
                </a:rPr>
                <a:t>r</a:t>
              </a:r>
              <a:r>
                <a:rPr sz="1050" spc="0" dirty="0" smtClean="0">
                  <a:latin typeface="Arial"/>
                  <a:cs typeface="Arial"/>
                </a:rPr>
                <a:t>-</a:t>
              </a:r>
              <a:r>
                <a:rPr sz="1050" spc="-10" dirty="0" smtClean="0">
                  <a:latin typeface="Arial"/>
                  <a:cs typeface="Arial"/>
                </a:rPr>
                <a:t>condensed” </a:t>
              </a:r>
              <a:r>
                <a:rPr sz="1050" spc="-15" dirty="0" smtClean="0">
                  <a:latin typeface="Arial"/>
                  <a:cs typeface="Arial"/>
                </a:rPr>
                <a:t>guide</a:t>
              </a:r>
              <a:endParaRPr sz="1050" dirty="0">
                <a:latin typeface="Arial"/>
                <a:cs typeface="Arial"/>
              </a:endParaRPr>
            </a:p>
            <a:p>
              <a:pPr marL="12700" marR="12700">
                <a:lnSpc>
                  <a:spcPct val="106400"/>
                </a:lnSpc>
              </a:pPr>
              <a:r>
                <a:rPr sz="1050" dirty="0" smtClean="0">
                  <a:latin typeface="Arial"/>
                  <a:cs typeface="Arial"/>
                </a:rPr>
                <a:t>&amp; </a:t>
              </a:r>
              <a:r>
                <a:rPr sz="1050" spc="-20" dirty="0" smtClean="0">
                  <a:latin typeface="Arial"/>
                  <a:cs typeface="Arial"/>
                </a:rPr>
                <a:t>confidence rating </a:t>
              </a:r>
              <a:r>
                <a:rPr sz="1050" spc="-60" dirty="0" smtClean="0">
                  <a:latin typeface="Arial"/>
                  <a:cs typeface="Arial"/>
                </a:rPr>
                <a:t>scale</a:t>
              </a:r>
              <a:r>
                <a:rPr sz="1050" spc="-35" dirty="0" smtClean="0">
                  <a:latin typeface="Arial"/>
                  <a:cs typeface="Arial"/>
                </a:rPr>
                <a:t> </a:t>
              </a:r>
              <a:r>
                <a:rPr sz="1050" spc="20" dirty="0" smtClean="0">
                  <a:latin typeface="Arial"/>
                  <a:cs typeface="Arial"/>
                </a:rPr>
                <a:t>for </a:t>
              </a:r>
              <a:r>
                <a:rPr sz="1050" spc="-35" dirty="0" smtClean="0">
                  <a:latin typeface="Arial"/>
                  <a:cs typeface="Arial"/>
                </a:rPr>
                <a:t>specialty &amp; identify </a:t>
              </a:r>
              <a:r>
                <a:rPr sz="1050" spc="-40" dirty="0" smtClean="0">
                  <a:latin typeface="Arial"/>
                  <a:cs typeface="Arial"/>
                </a:rPr>
                <a:t>any </a:t>
              </a:r>
              <a:r>
                <a:rPr sz="1050" spc="-65" dirty="0" smtClean="0">
                  <a:latin typeface="Arial"/>
                  <a:cs typeface="Arial"/>
                </a:rPr>
                <a:t>issues </a:t>
              </a:r>
              <a:r>
                <a:rPr sz="1050" spc="15" dirty="0" smtClean="0">
                  <a:latin typeface="Arial"/>
                  <a:cs typeface="Arial"/>
                </a:rPr>
                <a:t>that </a:t>
              </a:r>
              <a:r>
                <a:rPr sz="1050" spc="-30" dirty="0" smtClean="0">
                  <a:latin typeface="Arial"/>
                  <a:cs typeface="Arial"/>
                </a:rPr>
                <a:t>need </a:t>
              </a:r>
              <a:r>
                <a:rPr sz="1050" spc="30" dirty="0" smtClean="0">
                  <a:latin typeface="Arial"/>
                  <a:cs typeface="Arial"/>
                </a:rPr>
                <a:t>to </a:t>
              </a:r>
              <a:r>
                <a:rPr sz="1050" spc="-30" dirty="0" smtClean="0">
                  <a:latin typeface="Arial"/>
                  <a:cs typeface="Arial"/>
                </a:rPr>
                <a:t>be</a:t>
              </a:r>
              <a:r>
                <a:rPr sz="1050" spc="-15" dirty="0" smtClean="0">
                  <a:latin typeface="Arial"/>
                  <a:cs typeface="Arial"/>
                </a:rPr>
                <a:t> </a:t>
              </a:r>
              <a:r>
                <a:rPr sz="1050" spc="-55" dirty="0" smtClean="0">
                  <a:latin typeface="Arial"/>
                  <a:cs typeface="Arial"/>
                </a:rPr>
                <a:t>discussed</a:t>
              </a:r>
              <a:endParaRPr sz="1050" dirty="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434"/>
                </a:spcBef>
              </a:pPr>
              <a:r>
                <a:rPr sz="1050" spc="-50" dirty="0" smtClean="0">
                  <a:latin typeface="Arial"/>
                  <a:cs typeface="Arial"/>
                </a:rPr>
                <a:t>Review the p</a:t>
              </a:r>
              <a:r>
                <a:rPr sz="1050" spc="-20" dirty="0" smtClean="0">
                  <a:latin typeface="Arial"/>
                  <a:cs typeface="Arial"/>
                </a:rPr>
                <a:t>r</a:t>
              </a:r>
              <a:r>
                <a:rPr sz="1050" spc="-40" dirty="0" smtClean="0">
                  <a:latin typeface="Arial"/>
                  <a:cs typeface="Arial"/>
                </a:rPr>
                <a:t>evious </a:t>
              </a:r>
              <a:r>
                <a:rPr sz="1050" spc="-135" dirty="0" smtClean="0">
                  <a:latin typeface="Arial"/>
                  <a:cs typeface="Arial"/>
                </a:rPr>
                <a:t>CSR</a:t>
              </a:r>
              <a:endParaRPr sz="1050" dirty="0"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387350" y="1346200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615950" y="1803400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645150" y="1814245"/>
            <a:ext cx="4856251" cy="57549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 dirty="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 dirty="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 dirty="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355885" y="3116822"/>
            <a:ext cx="4482662" cy="37181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452792" y="3213727"/>
            <a:ext cx="4116616" cy="3354285"/>
          </a:xfrm>
          <a:custGeom>
            <a:avLst/>
            <a:gdLst/>
            <a:ahLst/>
            <a:cxnLst/>
            <a:rect l="l" t="t" r="r" b="b"/>
            <a:pathLst>
              <a:path w="4116616" h="3354285">
                <a:moveTo>
                  <a:pt x="2058301" y="0"/>
                </a:moveTo>
                <a:lnTo>
                  <a:pt x="1889489" y="5559"/>
                </a:lnTo>
                <a:lnTo>
                  <a:pt x="1724435" y="21950"/>
                </a:lnTo>
                <a:lnTo>
                  <a:pt x="1563669" y="48741"/>
                </a:lnTo>
                <a:lnTo>
                  <a:pt x="1407720" y="85501"/>
                </a:lnTo>
                <a:lnTo>
                  <a:pt x="1257119" y="131797"/>
                </a:lnTo>
                <a:lnTo>
                  <a:pt x="1112395" y="187198"/>
                </a:lnTo>
                <a:lnTo>
                  <a:pt x="974078" y="251272"/>
                </a:lnTo>
                <a:lnTo>
                  <a:pt x="842697" y="323588"/>
                </a:lnTo>
                <a:lnTo>
                  <a:pt x="718782" y="403715"/>
                </a:lnTo>
                <a:lnTo>
                  <a:pt x="602864" y="491220"/>
                </a:lnTo>
                <a:lnTo>
                  <a:pt x="495471" y="585672"/>
                </a:lnTo>
                <a:lnTo>
                  <a:pt x="397134" y="686639"/>
                </a:lnTo>
                <a:lnTo>
                  <a:pt x="308381" y="793690"/>
                </a:lnTo>
                <a:lnTo>
                  <a:pt x="229744" y="906393"/>
                </a:lnTo>
                <a:lnTo>
                  <a:pt x="161752" y="1024317"/>
                </a:lnTo>
                <a:lnTo>
                  <a:pt x="104934" y="1147029"/>
                </a:lnTo>
                <a:lnTo>
                  <a:pt x="59819" y="1274099"/>
                </a:lnTo>
                <a:lnTo>
                  <a:pt x="26939" y="1405095"/>
                </a:lnTo>
                <a:lnTo>
                  <a:pt x="6823" y="1539584"/>
                </a:lnTo>
                <a:lnTo>
                  <a:pt x="0" y="1677136"/>
                </a:lnTo>
                <a:lnTo>
                  <a:pt x="6823" y="1814690"/>
                </a:lnTo>
                <a:lnTo>
                  <a:pt x="26939" y="1949181"/>
                </a:lnTo>
                <a:lnTo>
                  <a:pt x="59819" y="2080178"/>
                </a:lnTo>
                <a:lnTo>
                  <a:pt x="104934" y="2207249"/>
                </a:lnTo>
                <a:lnTo>
                  <a:pt x="161752" y="2329963"/>
                </a:lnTo>
                <a:lnTo>
                  <a:pt x="229744" y="2447887"/>
                </a:lnTo>
                <a:lnTo>
                  <a:pt x="308381" y="2560591"/>
                </a:lnTo>
                <a:lnTo>
                  <a:pt x="397134" y="2667643"/>
                </a:lnTo>
                <a:lnTo>
                  <a:pt x="495471" y="2768611"/>
                </a:lnTo>
                <a:lnTo>
                  <a:pt x="602864" y="2863064"/>
                </a:lnTo>
                <a:lnTo>
                  <a:pt x="718782" y="2950569"/>
                </a:lnTo>
                <a:lnTo>
                  <a:pt x="842697" y="3030696"/>
                </a:lnTo>
                <a:lnTo>
                  <a:pt x="974078" y="3103012"/>
                </a:lnTo>
                <a:lnTo>
                  <a:pt x="1112395" y="3167087"/>
                </a:lnTo>
                <a:lnTo>
                  <a:pt x="1257119" y="3222488"/>
                </a:lnTo>
                <a:lnTo>
                  <a:pt x="1407720" y="3268784"/>
                </a:lnTo>
                <a:lnTo>
                  <a:pt x="1563669" y="3305544"/>
                </a:lnTo>
                <a:lnTo>
                  <a:pt x="1724435" y="3332335"/>
                </a:lnTo>
                <a:lnTo>
                  <a:pt x="1889489" y="3348726"/>
                </a:lnTo>
                <a:lnTo>
                  <a:pt x="2058301" y="3354285"/>
                </a:lnTo>
                <a:lnTo>
                  <a:pt x="2227113" y="3348726"/>
                </a:lnTo>
                <a:lnTo>
                  <a:pt x="2392168" y="3332335"/>
                </a:lnTo>
                <a:lnTo>
                  <a:pt x="2552934" y="3305544"/>
                </a:lnTo>
                <a:lnTo>
                  <a:pt x="2708883" y="3268784"/>
                </a:lnTo>
                <a:lnTo>
                  <a:pt x="2859485" y="3222488"/>
                </a:lnTo>
                <a:lnTo>
                  <a:pt x="3004210" y="3167087"/>
                </a:lnTo>
                <a:lnTo>
                  <a:pt x="3142528" y="3103012"/>
                </a:lnTo>
                <a:lnTo>
                  <a:pt x="3273910" y="3030696"/>
                </a:lnTo>
                <a:lnTo>
                  <a:pt x="3397826" y="2950569"/>
                </a:lnTo>
                <a:lnTo>
                  <a:pt x="3513745" y="2863064"/>
                </a:lnTo>
                <a:lnTo>
                  <a:pt x="3621139" y="2768611"/>
                </a:lnTo>
                <a:lnTo>
                  <a:pt x="3719477" y="2667643"/>
                </a:lnTo>
                <a:lnTo>
                  <a:pt x="3808230" y="2560591"/>
                </a:lnTo>
                <a:lnTo>
                  <a:pt x="3886868" y="2447887"/>
                </a:lnTo>
                <a:lnTo>
                  <a:pt x="3954861" y="2329963"/>
                </a:lnTo>
                <a:lnTo>
                  <a:pt x="4011680" y="2207249"/>
                </a:lnTo>
                <a:lnTo>
                  <a:pt x="4056795" y="2080178"/>
                </a:lnTo>
                <a:lnTo>
                  <a:pt x="4089675" y="1949181"/>
                </a:lnTo>
                <a:lnTo>
                  <a:pt x="4109792" y="1814690"/>
                </a:lnTo>
                <a:lnTo>
                  <a:pt x="4116616" y="1677136"/>
                </a:lnTo>
                <a:lnTo>
                  <a:pt x="4109792" y="1539584"/>
                </a:lnTo>
                <a:lnTo>
                  <a:pt x="4089675" y="1405095"/>
                </a:lnTo>
                <a:lnTo>
                  <a:pt x="4056795" y="1274099"/>
                </a:lnTo>
                <a:lnTo>
                  <a:pt x="4011680" y="1147029"/>
                </a:lnTo>
                <a:lnTo>
                  <a:pt x="3954861" y="1024317"/>
                </a:lnTo>
                <a:lnTo>
                  <a:pt x="3886868" y="906393"/>
                </a:lnTo>
                <a:lnTo>
                  <a:pt x="3808230" y="793690"/>
                </a:lnTo>
                <a:lnTo>
                  <a:pt x="3719477" y="686639"/>
                </a:lnTo>
                <a:lnTo>
                  <a:pt x="3621139" y="585672"/>
                </a:lnTo>
                <a:lnTo>
                  <a:pt x="3513745" y="491220"/>
                </a:lnTo>
                <a:lnTo>
                  <a:pt x="3397826" y="403715"/>
                </a:lnTo>
                <a:lnTo>
                  <a:pt x="3273910" y="323588"/>
                </a:lnTo>
                <a:lnTo>
                  <a:pt x="3142528" y="251272"/>
                </a:lnTo>
                <a:lnTo>
                  <a:pt x="3004210" y="187198"/>
                </a:lnTo>
                <a:lnTo>
                  <a:pt x="2859485" y="131797"/>
                </a:lnTo>
                <a:lnTo>
                  <a:pt x="2708883" y="85501"/>
                </a:lnTo>
                <a:lnTo>
                  <a:pt x="2552934" y="48741"/>
                </a:lnTo>
                <a:lnTo>
                  <a:pt x="2392168" y="21950"/>
                </a:lnTo>
                <a:lnTo>
                  <a:pt x="2227113" y="5559"/>
                </a:lnTo>
                <a:lnTo>
                  <a:pt x="2058301" y="0"/>
                </a:lnTo>
                <a:close/>
              </a:path>
            </a:pathLst>
          </a:custGeom>
          <a:solidFill>
            <a:srgbClr val="AFDF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3000" y="3407359"/>
            <a:ext cx="3500077" cy="18227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99909" y="3504264"/>
            <a:ext cx="3135898" cy="1456893"/>
          </a:xfrm>
          <a:custGeom>
            <a:avLst/>
            <a:gdLst/>
            <a:ahLst/>
            <a:cxnLst/>
            <a:rect l="l" t="t" r="r" b="b"/>
            <a:pathLst>
              <a:path w="3135898" h="1456893">
                <a:moveTo>
                  <a:pt x="146557" y="0"/>
                </a:moveTo>
                <a:lnTo>
                  <a:pt x="104437" y="6341"/>
                </a:lnTo>
                <a:lnTo>
                  <a:pt x="67112" y="24135"/>
                </a:lnTo>
                <a:lnTo>
                  <a:pt x="36367" y="51539"/>
                </a:lnTo>
                <a:lnTo>
                  <a:pt x="13987" y="86711"/>
                </a:lnTo>
                <a:lnTo>
                  <a:pt x="1756" y="127807"/>
                </a:lnTo>
                <a:lnTo>
                  <a:pt x="0" y="1305585"/>
                </a:lnTo>
                <a:lnTo>
                  <a:pt x="704" y="1320513"/>
                </a:lnTo>
                <a:lnTo>
                  <a:pt x="10741" y="1362549"/>
                </a:lnTo>
                <a:lnTo>
                  <a:pt x="31277" y="1399023"/>
                </a:lnTo>
                <a:lnTo>
                  <a:pt x="60527" y="1428093"/>
                </a:lnTo>
                <a:lnTo>
                  <a:pt x="96705" y="1447914"/>
                </a:lnTo>
                <a:lnTo>
                  <a:pt x="138029" y="1456641"/>
                </a:lnTo>
                <a:lnTo>
                  <a:pt x="2360663" y="1456893"/>
                </a:lnTo>
                <a:lnTo>
                  <a:pt x="2375126" y="1456165"/>
                </a:lnTo>
                <a:lnTo>
                  <a:pt x="2415846" y="1445800"/>
                </a:lnTo>
                <a:lnTo>
                  <a:pt x="2451176" y="1424595"/>
                </a:lnTo>
                <a:lnTo>
                  <a:pt x="2479331" y="1394395"/>
                </a:lnTo>
                <a:lnTo>
                  <a:pt x="2498526" y="1357045"/>
                </a:lnTo>
                <a:lnTo>
                  <a:pt x="2506977" y="1314388"/>
                </a:lnTo>
                <a:lnTo>
                  <a:pt x="2507221" y="927988"/>
                </a:lnTo>
                <a:lnTo>
                  <a:pt x="3127708" y="927988"/>
                </a:lnTo>
                <a:lnTo>
                  <a:pt x="3123754" y="921530"/>
                </a:lnTo>
                <a:lnTo>
                  <a:pt x="3115134" y="911336"/>
                </a:lnTo>
                <a:lnTo>
                  <a:pt x="3110001" y="906373"/>
                </a:lnTo>
                <a:lnTo>
                  <a:pt x="2951168" y="762063"/>
                </a:lnTo>
                <a:lnTo>
                  <a:pt x="2661716" y="762063"/>
                </a:lnTo>
                <a:lnTo>
                  <a:pt x="2507221" y="728687"/>
                </a:lnTo>
                <a:lnTo>
                  <a:pt x="2507221" y="151307"/>
                </a:lnTo>
                <a:lnTo>
                  <a:pt x="2506516" y="136377"/>
                </a:lnTo>
                <a:lnTo>
                  <a:pt x="2496479" y="94338"/>
                </a:lnTo>
                <a:lnTo>
                  <a:pt x="2475943" y="57863"/>
                </a:lnTo>
                <a:lnTo>
                  <a:pt x="2446694" y="28795"/>
                </a:lnTo>
                <a:lnTo>
                  <a:pt x="2410515" y="8977"/>
                </a:lnTo>
                <a:lnTo>
                  <a:pt x="2369191" y="251"/>
                </a:lnTo>
                <a:lnTo>
                  <a:pt x="146557" y="0"/>
                </a:lnTo>
                <a:close/>
              </a:path>
              <a:path w="3135898" h="1456893">
                <a:moveTo>
                  <a:pt x="3127708" y="927988"/>
                </a:moveTo>
                <a:lnTo>
                  <a:pt x="2507221" y="927988"/>
                </a:lnTo>
                <a:lnTo>
                  <a:pt x="2620352" y="952436"/>
                </a:lnTo>
                <a:lnTo>
                  <a:pt x="2594546" y="1071283"/>
                </a:lnTo>
                <a:lnTo>
                  <a:pt x="2592426" y="1085320"/>
                </a:lnTo>
                <a:lnTo>
                  <a:pt x="2592351" y="1098133"/>
                </a:lnTo>
                <a:lnTo>
                  <a:pt x="2594210" y="1109625"/>
                </a:lnTo>
                <a:lnTo>
                  <a:pt x="2618809" y="1140388"/>
                </a:lnTo>
                <a:lnTo>
                  <a:pt x="2639878" y="1145263"/>
                </a:lnTo>
                <a:lnTo>
                  <a:pt x="2652222" y="1144727"/>
                </a:lnTo>
                <a:lnTo>
                  <a:pt x="3088132" y="1007033"/>
                </a:lnTo>
                <a:lnTo>
                  <a:pt x="3128108" y="980321"/>
                </a:lnTo>
                <a:lnTo>
                  <a:pt x="3135898" y="952271"/>
                </a:lnTo>
                <a:lnTo>
                  <a:pt x="3134106" y="942137"/>
                </a:lnTo>
                <a:lnTo>
                  <a:pt x="3130068" y="931844"/>
                </a:lnTo>
                <a:lnTo>
                  <a:pt x="3127708" y="927988"/>
                </a:lnTo>
                <a:close/>
              </a:path>
              <a:path w="3135898" h="1456893">
                <a:moveTo>
                  <a:pt x="2742443" y="590434"/>
                </a:moveTo>
                <a:lnTo>
                  <a:pt x="2706338" y="604503"/>
                </a:lnTo>
                <a:lnTo>
                  <a:pt x="2662529" y="758291"/>
                </a:lnTo>
                <a:lnTo>
                  <a:pt x="2662135" y="760234"/>
                </a:lnTo>
                <a:lnTo>
                  <a:pt x="2661716" y="762063"/>
                </a:lnTo>
                <a:lnTo>
                  <a:pt x="2951168" y="762063"/>
                </a:lnTo>
                <a:lnTo>
                  <a:pt x="2785681" y="611708"/>
                </a:lnTo>
                <a:lnTo>
                  <a:pt x="2774681" y="602923"/>
                </a:lnTo>
                <a:lnTo>
                  <a:pt x="2763717" y="596478"/>
                </a:lnTo>
                <a:lnTo>
                  <a:pt x="2752925" y="592330"/>
                </a:lnTo>
                <a:lnTo>
                  <a:pt x="2742443" y="590434"/>
                </a:lnTo>
                <a:close/>
              </a:path>
            </a:pathLst>
          </a:custGeom>
          <a:solidFill>
            <a:srgbClr val="CFA9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7040143" y="3102172"/>
            <a:ext cx="3136684" cy="18721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7137069" y="3199074"/>
            <a:ext cx="2772555" cy="1507744"/>
          </a:xfrm>
          <a:custGeom>
            <a:avLst/>
            <a:gdLst/>
            <a:ahLst/>
            <a:cxnLst/>
            <a:rect l="l" t="t" r="r" b="b"/>
            <a:pathLst>
              <a:path w="2772555" h="1507744">
                <a:moveTo>
                  <a:pt x="2772403" y="870000"/>
                </a:moveTo>
                <a:lnTo>
                  <a:pt x="688816" y="870000"/>
                </a:lnTo>
                <a:lnTo>
                  <a:pt x="688816" y="1351140"/>
                </a:lnTo>
                <a:lnTo>
                  <a:pt x="694554" y="1398768"/>
                </a:lnTo>
                <a:lnTo>
                  <a:pt x="710584" y="1440495"/>
                </a:lnTo>
                <a:lnTo>
                  <a:pt x="735129" y="1474035"/>
                </a:lnTo>
                <a:lnTo>
                  <a:pt x="766412" y="1497102"/>
                </a:lnTo>
                <a:lnTo>
                  <a:pt x="2650737" y="1507744"/>
                </a:lnTo>
                <a:lnTo>
                  <a:pt x="2663488" y="1506896"/>
                </a:lnTo>
                <a:lnTo>
                  <a:pt x="2710047" y="1487956"/>
                </a:lnTo>
                <a:lnTo>
                  <a:pt x="2738457" y="1459796"/>
                </a:lnTo>
                <a:lnTo>
                  <a:pt x="2759313" y="1422213"/>
                </a:lnTo>
                <a:lnTo>
                  <a:pt x="2770837" y="1377492"/>
                </a:lnTo>
                <a:lnTo>
                  <a:pt x="2772403" y="870000"/>
                </a:lnTo>
                <a:close/>
              </a:path>
              <a:path w="2772555" h="1507744">
                <a:moveTo>
                  <a:pt x="346245" y="591837"/>
                </a:moveTo>
                <a:lnTo>
                  <a:pt x="306095" y="614335"/>
                </a:lnTo>
                <a:lnTo>
                  <a:pt x="19576" y="954951"/>
                </a:lnTo>
                <a:lnTo>
                  <a:pt x="1464" y="988558"/>
                </a:lnTo>
                <a:lnTo>
                  <a:pt x="0" y="999143"/>
                </a:lnTo>
                <a:lnTo>
                  <a:pt x="739" y="1009190"/>
                </a:lnTo>
                <a:lnTo>
                  <a:pt x="24759" y="1041281"/>
                </a:lnTo>
                <a:lnTo>
                  <a:pt x="486263" y="1128179"/>
                </a:lnTo>
                <a:lnTo>
                  <a:pt x="500396" y="1129747"/>
                </a:lnTo>
                <a:lnTo>
                  <a:pt x="513223" y="1129314"/>
                </a:lnTo>
                <a:lnTo>
                  <a:pt x="549556" y="1109820"/>
                </a:lnTo>
                <a:lnTo>
                  <a:pt x="558403" y="1079728"/>
                </a:lnTo>
                <a:lnTo>
                  <a:pt x="557336" y="1067355"/>
                </a:lnTo>
                <a:lnTo>
                  <a:pt x="554101" y="1053999"/>
                </a:lnTo>
                <a:lnTo>
                  <a:pt x="512882" y="940181"/>
                </a:lnTo>
                <a:lnTo>
                  <a:pt x="512247" y="938479"/>
                </a:lnTo>
                <a:lnTo>
                  <a:pt x="510952" y="934859"/>
                </a:lnTo>
                <a:lnTo>
                  <a:pt x="688816" y="870000"/>
                </a:lnTo>
                <a:lnTo>
                  <a:pt x="2772403" y="870000"/>
                </a:lnTo>
                <a:lnTo>
                  <a:pt x="2772428" y="751751"/>
                </a:lnTo>
                <a:lnTo>
                  <a:pt x="444442" y="751751"/>
                </a:lnTo>
                <a:lnTo>
                  <a:pt x="443159" y="748207"/>
                </a:lnTo>
                <a:lnTo>
                  <a:pt x="442537" y="746556"/>
                </a:lnTo>
                <a:lnTo>
                  <a:pt x="402926" y="637425"/>
                </a:lnTo>
                <a:lnTo>
                  <a:pt x="374625" y="598482"/>
                </a:lnTo>
                <a:lnTo>
                  <a:pt x="356105" y="591853"/>
                </a:lnTo>
                <a:lnTo>
                  <a:pt x="346245" y="591837"/>
                </a:lnTo>
                <a:close/>
              </a:path>
              <a:path w="2772555" h="1507744">
                <a:moveTo>
                  <a:pt x="2650737" y="0"/>
                </a:moveTo>
                <a:lnTo>
                  <a:pt x="810634" y="0"/>
                </a:lnTo>
                <a:lnTo>
                  <a:pt x="797882" y="847"/>
                </a:lnTo>
                <a:lnTo>
                  <a:pt x="751319" y="19785"/>
                </a:lnTo>
                <a:lnTo>
                  <a:pt x="722907" y="47943"/>
                </a:lnTo>
                <a:lnTo>
                  <a:pt x="702052" y="85526"/>
                </a:lnTo>
                <a:lnTo>
                  <a:pt x="690531" y="130248"/>
                </a:lnTo>
                <a:lnTo>
                  <a:pt x="688816" y="662660"/>
                </a:lnTo>
                <a:lnTo>
                  <a:pt x="444442" y="751751"/>
                </a:lnTo>
                <a:lnTo>
                  <a:pt x="2772428" y="751751"/>
                </a:lnTo>
                <a:lnTo>
                  <a:pt x="2772555" y="156578"/>
                </a:lnTo>
                <a:lnTo>
                  <a:pt x="2766816" y="108947"/>
                </a:lnTo>
                <a:lnTo>
                  <a:pt x="2750783" y="67223"/>
                </a:lnTo>
                <a:lnTo>
                  <a:pt x="2726233" y="33690"/>
                </a:lnTo>
                <a:lnTo>
                  <a:pt x="2694945" y="10630"/>
                </a:lnTo>
                <a:lnTo>
                  <a:pt x="2658695" y="328"/>
                </a:lnTo>
                <a:lnTo>
                  <a:pt x="2650737" y="0"/>
                </a:lnTo>
                <a:close/>
              </a:path>
            </a:pathLst>
          </a:custGeom>
          <a:solidFill>
            <a:srgbClr val="C1DA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840943" y="3262071"/>
            <a:ext cx="25425" cy="8470"/>
          </a:xfrm>
          <a:custGeom>
            <a:avLst/>
            <a:gdLst/>
            <a:ahLst/>
            <a:cxnLst/>
            <a:rect l="l" t="t" r="r" b="b"/>
            <a:pathLst>
              <a:path w="25425" h="8470">
                <a:moveTo>
                  <a:pt x="0" y="4235"/>
                </a:moveTo>
                <a:lnTo>
                  <a:pt x="25425" y="4235"/>
                </a:lnTo>
              </a:path>
            </a:pathLst>
          </a:custGeom>
          <a:ln w="9740">
            <a:solidFill>
              <a:srgbClr val="F8B3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465782" y="820191"/>
            <a:ext cx="3395424" cy="30959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562693" y="917092"/>
            <a:ext cx="3029850" cy="2730364"/>
          </a:xfrm>
          <a:custGeom>
            <a:avLst/>
            <a:gdLst/>
            <a:ahLst/>
            <a:cxnLst/>
            <a:rect l="l" t="t" r="r" b="b"/>
            <a:pathLst>
              <a:path w="3029850" h="2730364">
                <a:moveTo>
                  <a:pt x="113931" y="2169614"/>
                </a:moveTo>
                <a:lnTo>
                  <a:pt x="78820" y="2186744"/>
                </a:lnTo>
                <a:lnTo>
                  <a:pt x="17910" y="2542588"/>
                </a:lnTo>
                <a:lnTo>
                  <a:pt x="1105" y="2659811"/>
                </a:lnTo>
                <a:lnTo>
                  <a:pt x="0" y="2674034"/>
                </a:lnTo>
                <a:lnTo>
                  <a:pt x="862" y="2686878"/>
                </a:lnTo>
                <a:lnTo>
                  <a:pt x="21653" y="2722600"/>
                </a:lnTo>
                <a:lnTo>
                  <a:pt x="52163" y="2730364"/>
                </a:lnTo>
                <a:lnTo>
                  <a:pt x="64548" y="2728834"/>
                </a:lnTo>
                <a:lnTo>
                  <a:pt x="488849" y="2560434"/>
                </a:lnTo>
                <a:lnTo>
                  <a:pt x="526881" y="2530797"/>
                </a:lnTo>
                <a:lnTo>
                  <a:pt x="532865" y="2512018"/>
                </a:lnTo>
                <a:lnTo>
                  <a:pt x="532526" y="2502137"/>
                </a:lnTo>
                <a:lnTo>
                  <a:pt x="508486" y="2462666"/>
                </a:lnTo>
                <a:lnTo>
                  <a:pt x="410744" y="2385618"/>
                </a:lnTo>
                <a:lnTo>
                  <a:pt x="409194" y="2384425"/>
                </a:lnTo>
                <a:lnTo>
                  <a:pt x="407721" y="2383243"/>
                </a:lnTo>
                <a:lnTo>
                  <a:pt x="502050" y="2262898"/>
                </a:lnTo>
                <a:lnTo>
                  <a:pt x="254521" y="2262898"/>
                </a:lnTo>
                <a:lnTo>
                  <a:pt x="251587" y="2260561"/>
                </a:lnTo>
                <a:lnTo>
                  <a:pt x="158903" y="2187740"/>
                </a:lnTo>
                <a:lnTo>
                  <a:pt x="147213" y="2179712"/>
                </a:lnTo>
                <a:lnTo>
                  <a:pt x="135730" y="2174052"/>
                </a:lnTo>
                <a:lnTo>
                  <a:pt x="124591" y="2170704"/>
                </a:lnTo>
                <a:lnTo>
                  <a:pt x="113931" y="2169614"/>
                </a:lnTo>
                <a:close/>
              </a:path>
              <a:path w="3029850" h="2730364">
                <a:moveTo>
                  <a:pt x="2887257" y="0"/>
                </a:moveTo>
                <a:lnTo>
                  <a:pt x="732994" y="0"/>
                </a:lnTo>
                <a:lnTo>
                  <a:pt x="720126" y="727"/>
                </a:lnTo>
                <a:lnTo>
                  <a:pt x="672347" y="17157"/>
                </a:lnTo>
                <a:lnTo>
                  <a:pt x="641764" y="41928"/>
                </a:lnTo>
                <a:lnTo>
                  <a:pt x="617153" y="75501"/>
                </a:lnTo>
                <a:lnTo>
                  <a:pt x="599841" y="116193"/>
                </a:lnTo>
                <a:lnTo>
                  <a:pt x="591151" y="162322"/>
                </a:lnTo>
                <a:lnTo>
                  <a:pt x="590400" y="178616"/>
                </a:lnTo>
                <a:lnTo>
                  <a:pt x="590461" y="1736759"/>
                </a:lnTo>
                <a:lnTo>
                  <a:pt x="596364" y="1785812"/>
                </a:lnTo>
                <a:lnTo>
                  <a:pt x="603448" y="1809589"/>
                </a:lnTo>
                <a:lnTo>
                  <a:pt x="254521" y="2262898"/>
                </a:lnTo>
                <a:lnTo>
                  <a:pt x="502050" y="2262898"/>
                </a:lnTo>
                <a:lnTo>
                  <a:pt x="774446" y="1915375"/>
                </a:lnTo>
                <a:lnTo>
                  <a:pt x="2887257" y="1915375"/>
                </a:lnTo>
                <a:lnTo>
                  <a:pt x="2924851" y="1909012"/>
                </a:lnTo>
                <a:lnTo>
                  <a:pt x="2958680" y="1891043"/>
                </a:lnTo>
                <a:lnTo>
                  <a:pt x="2987419" y="1863151"/>
                </a:lnTo>
                <a:lnTo>
                  <a:pt x="3009744" y="1827018"/>
                </a:lnTo>
                <a:lnTo>
                  <a:pt x="3024329" y="1784327"/>
                </a:lnTo>
                <a:lnTo>
                  <a:pt x="3029850" y="1736759"/>
                </a:lnTo>
                <a:lnTo>
                  <a:pt x="3029774" y="178616"/>
                </a:lnTo>
                <a:lnTo>
                  <a:pt x="3024856" y="133439"/>
                </a:lnTo>
                <a:lnTo>
                  <a:pt x="3010714" y="90450"/>
                </a:lnTo>
                <a:lnTo>
                  <a:pt x="2988762" y="53931"/>
                </a:lnTo>
                <a:lnTo>
                  <a:pt x="2960327" y="25564"/>
                </a:lnTo>
                <a:lnTo>
                  <a:pt x="2926732" y="7032"/>
                </a:lnTo>
                <a:lnTo>
                  <a:pt x="2889302" y="18"/>
                </a:lnTo>
                <a:lnTo>
                  <a:pt x="2887257" y="0"/>
                </a:lnTo>
                <a:close/>
              </a:path>
            </a:pathLst>
          </a:custGeom>
          <a:solidFill>
            <a:srgbClr val="C7D55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1386458" y="1447914"/>
            <a:ext cx="3191929" cy="25727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1483354" y="1544815"/>
            <a:ext cx="2826513" cy="2208624"/>
          </a:xfrm>
          <a:custGeom>
            <a:avLst/>
            <a:gdLst/>
            <a:ahLst/>
            <a:cxnLst/>
            <a:rect l="l" t="t" r="r" b="b"/>
            <a:pathLst>
              <a:path w="2826513" h="2208624">
                <a:moveTo>
                  <a:pt x="2455821" y="1670786"/>
                </a:moveTo>
                <a:lnTo>
                  <a:pt x="2189568" y="1670786"/>
                </a:lnTo>
                <a:lnTo>
                  <a:pt x="2395740" y="1892122"/>
                </a:lnTo>
                <a:lnTo>
                  <a:pt x="2306650" y="1974926"/>
                </a:lnTo>
                <a:lnTo>
                  <a:pt x="2281815" y="2016091"/>
                </a:lnTo>
                <a:lnTo>
                  <a:pt x="2281254" y="2026095"/>
                </a:lnTo>
                <a:lnTo>
                  <a:pt x="2282888" y="2035706"/>
                </a:lnTo>
                <a:lnTo>
                  <a:pt x="2310734" y="2067442"/>
                </a:lnTo>
                <a:lnTo>
                  <a:pt x="2748470" y="2204173"/>
                </a:lnTo>
                <a:lnTo>
                  <a:pt x="2775021" y="2208624"/>
                </a:lnTo>
                <a:lnTo>
                  <a:pt x="2786623" y="2207743"/>
                </a:lnTo>
                <a:lnTo>
                  <a:pt x="2819352" y="2185854"/>
                </a:lnTo>
                <a:lnTo>
                  <a:pt x="2826513" y="2152958"/>
                </a:lnTo>
                <a:lnTo>
                  <a:pt x="2825013" y="2139389"/>
                </a:lnTo>
                <a:lnTo>
                  <a:pt x="2823921" y="2134057"/>
                </a:lnTo>
                <a:lnTo>
                  <a:pt x="2738138" y="1759508"/>
                </a:lnTo>
                <a:lnTo>
                  <a:pt x="2538463" y="1759508"/>
                </a:lnTo>
                <a:lnTo>
                  <a:pt x="2455821" y="1670786"/>
                </a:lnTo>
                <a:close/>
              </a:path>
              <a:path w="2826513" h="2208624">
                <a:moveTo>
                  <a:pt x="2675414" y="1654703"/>
                </a:moveTo>
                <a:lnTo>
                  <a:pt x="2632780" y="1672130"/>
                </a:lnTo>
                <a:lnTo>
                  <a:pt x="2538463" y="1759508"/>
                </a:lnTo>
                <a:lnTo>
                  <a:pt x="2738138" y="1759508"/>
                </a:lnTo>
                <a:lnTo>
                  <a:pt x="2726093" y="1706918"/>
                </a:lnTo>
                <a:lnTo>
                  <a:pt x="2702779" y="1664782"/>
                </a:lnTo>
                <a:lnTo>
                  <a:pt x="2675414" y="1654703"/>
                </a:lnTo>
                <a:close/>
              </a:path>
              <a:path w="2826513" h="2208624">
                <a:moveTo>
                  <a:pt x="151079" y="0"/>
                </a:moveTo>
                <a:lnTo>
                  <a:pt x="108241" y="6158"/>
                </a:lnTo>
                <a:lnTo>
                  <a:pt x="70182" y="23456"/>
                </a:lnTo>
                <a:lnTo>
                  <a:pt x="38665" y="50133"/>
                </a:lnTo>
                <a:lnTo>
                  <a:pt x="15455" y="84424"/>
                </a:lnTo>
                <a:lnTo>
                  <a:pt x="2316" y="124567"/>
                </a:lnTo>
                <a:lnTo>
                  <a:pt x="0" y="320636"/>
                </a:lnTo>
                <a:lnTo>
                  <a:pt x="0" y="1520482"/>
                </a:lnTo>
                <a:lnTo>
                  <a:pt x="6159" y="1563314"/>
                </a:lnTo>
                <a:lnTo>
                  <a:pt x="23460" y="1601369"/>
                </a:lnTo>
                <a:lnTo>
                  <a:pt x="50140" y="1632884"/>
                </a:lnTo>
                <a:lnTo>
                  <a:pt x="84434" y="1656093"/>
                </a:lnTo>
                <a:lnTo>
                  <a:pt x="124579" y="1669232"/>
                </a:lnTo>
                <a:lnTo>
                  <a:pt x="2174557" y="1671548"/>
                </a:lnTo>
                <a:lnTo>
                  <a:pt x="2179637" y="1671548"/>
                </a:lnTo>
                <a:lnTo>
                  <a:pt x="2184641" y="1671269"/>
                </a:lnTo>
                <a:lnTo>
                  <a:pt x="2189568" y="1670786"/>
                </a:lnTo>
                <a:lnTo>
                  <a:pt x="2455821" y="1670786"/>
                </a:lnTo>
                <a:lnTo>
                  <a:pt x="2325128" y="1530477"/>
                </a:lnTo>
                <a:lnTo>
                  <a:pt x="2325344" y="1527162"/>
                </a:lnTo>
                <a:lnTo>
                  <a:pt x="2325636" y="1523860"/>
                </a:lnTo>
                <a:lnTo>
                  <a:pt x="2325636" y="151066"/>
                </a:lnTo>
                <a:lnTo>
                  <a:pt x="2319478" y="108229"/>
                </a:lnTo>
                <a:lnTo>
                  <a:pt x="2302179" y="70173"/>
                </a:lnTo>
                <a:lnTo>
                  <a:pt x="2275501" y="38660"/>
                </a:lnTo>
                <a:lnTo>
                  <a:pt x="2241207" y="15453"/>
                </a:lnTo>
                <a:lnTo>
                  <a:pt x="2201060" y="2315"/>
                </a:lnTo>
                <a:lnTo>
                  <a:pt x="2186682" y="479"/>
                </a:lnTo>
                <a:lnTo>
                  <a:pt x="151079" y="0"/>
                </a:lnTo>
                <a:close/>
              </a:path>
            </a:pathLst>
          </a:custGeom>
          <a:solidFill>
            <a:srgbClr val="FDD27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4339834" y="600379"/>
            <a:ext cx="2366324" cy="305820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436728" y="697278"/>
            <a:ext cx="1292143" cy="2694003"/>
          </a:xfrm>
          <a:custGeom>
            <a:avLst/>
            <a:gdLst/>
            <a:ahLst/>
            <a:cxnLst/>
            <a:rect l="l" t="t" r="r" b="b"/>
            <a:pathLst>
              <a:path w="1292143" h="2694003">
                <a:moveTo>
                  <a:pt x="790879" y="2190394"/>
                </a:moveTo>
                <a:lnTo>
                  <a:pt x="752460" y="2199311"/>
                </a:lnTo>
                <a:lnTo>
                  <a:pt x="727843" y="2231771"/>
                </a:lnTo>
                <a:lnTo>
                  <a:pt x="726895" y="2242567"/>
                </a:lnTo>
                <a:lnTo>
                  <a:pt x="728166" y="2254138"/>
                </a:lnTo>
                <a:lnTo>
                  <a:pt x="964869" y="2658275"/>
                </a:lnTo>
                <a:lnTo>
                  <a:pt x="991181" y="2686648"/>
                </a:lnTo>
                <a:lnTo>
                  <a:pt x="1020745" y="2694003"/>
                </a:lnTo>
                <a:lnTo>
                  <a:pt x="1030611" y="2691794"/>
                </a:lnTo>
                <a:lnTo>
                  <a:pt x="1066070" y="2659718"/>
                </a:lnTo>
                <a:lnTo>
                  <a:pt x="1280731" y="2282418"/>
                </a:lnTo>
                <a:lnTo>
                  <a:pt x="1292143" y="2244888"/>
                </a:lnTo>
                <a:lnTo>
                  <a:pt x="1291456" y="2233701"/>
                </a:lnTo>
                <a:lnTo>
                  <a:pt x="1268319" y="2199852"/>
                </a:lnTo>
                <a:lnTo>
                  <a:pt x="790879" y="2190394"/>
                </a:lnTo>
                <a:close/>
              </a:path>
              <a:path w="1292143" h="2694003">
                <a:moveTo>
                  <a:pt x="1835924" y="0"/>
                </a:moveTo>
                <a:lnTo>
                  <a:pt x="165887" y="0"/>
                </a:lnTo>
                <a:lnTo>
                  <a:pt x="151110" y="643"/>
                </a:lnTo>
                <a:lnTo>
                  <a:pt x="109173" y="9867"/>
                </a:lnTo>
                <a:lnTo>
                  <a:pt x="71976" y="28886"/>
                </a:lnTo>
                <a:lnTo>
                  <a:pt x="41002" y="56229"/>
                </a:lnTo>
                <a:lnTo>
                  <a:pt x="17734" y="90428"/>
                </a:lnTo>
                <a:lnTo>
                  <a:pt x="3653" y="130012"/>
                </a:lnTo>
                <a:lnTo>
                  <a:pt x="0" y="1780908"/>
                </a:lnTo>
                <a:lnTo>
                  <a:pt x="649" y="1795563"/>
                </a:lnTo>
                <a:lnTo>
                  <a:pt x="9951" y="1837155"/>
                </a:lnTo>
                <a:lnTo>
                  <a:pt x="29129" y="1874042"/>
                </a:lnTo>
                <a:lnTo>
                  <a:pt x="56703" y="1904756"/>
                </a:lnTo>
                <a:lnTo>
                  <a:pt x="91190" y="1927828"/>
                </a:lnTo>
                <a:lnTo>
                  <a:pt x="131106" y="1941789"/>
                </a:lnTo>
                <a:lnTo>
                  <a:pt x="911237" y="1945411"/>
                </a:lnTo>
                <a:lnTo>
                  <a:pt x="911237" y="2190407"/>
                </a:lnTo>
                <a:lnTo>
                  <a:pt x="1231770" y="2190407"/>
                </a:lnTo>
                <a:lnTo>
                  <a:pt x="1106589" y="2190391"/>
                </a:lnTo>
                <a:lnTo>
                  <a:pt x="1106017" y="1945411"/>
                </a:lnTo>
                <a:lnTo>
                  <a:pt x="1835924" y="1945411"/>
                </a:lnTo>
                <a:lnTo>
                  <a:pt x="1850703" y="1944767"/>
                </a:lnTo>
                <a:lnTo>
                  <a:pt x="1892643" y="1935545"/>
                </a:lnTo>
                <a:lnTo>
                  <a:pt x="1929841" y="1916528"/>
                </a:lnTo>
                <a:lnTo>
                  <a:pt x="1960813" y="1889186"/>
                </a:lnTo>
                <a:lnTo>
                  <a:pt x="1984080" y="1854988"/>
                </a:lnTo>
                <a:lnTo>
                  <a:pt x="1998159" y="1815403"/>
                </a:lnTo>
                <a:lnTo>
                  <a:pt x="2001812" y="164503"/>
                </a:lnTo>
                <a:lnTo>
                  <a:pt x="2001162" y="149849"/>
                </a:lnTo>
                <a:lnTo>
                  <a:pt x="1991862" y="108261"/>
                </a:lnTo>
                <a:lnTo>
                  <a:pt x="1972685" y="71374"/>
                </a:lnTo>
                <a:lnTo>
                  <a:pt x="1945113" y="40659"/>
                </a:lnTo>
                <a:lnTo>
                  <a:pt x="1910627" y="17585"/>
                </a:lnTo>
                <a:lnTo>
                  <a:pt x="1870708" y="3622"/>
                </a:lnTo>
                <a:lnTo>
                  <a:pt x="1841810" y="101"/>
                </a:lnTo>
                <a:lnTo>
                  <a:pt x="1835924" y="0"/>
                </a:lnTo>
                <a:close/>
              </a:path>
            </a:pathLst>
          </a:custGeom>
          <a:solidFill>
            <a:srgbClr val="F8B33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6"/>
          <p:cNvSpPr/>
          <p:nvPr/>
        </p:nvSpPr>
        <p:spPr>
          <a:xfrm>
            <a:off x="7186750" y="5067480"/>
            <a:ext cx="2463846" cy="1689430"/>
          </a:xfrm>
          <a:custGeom>
            <a:avLst/>
            <a:gdLst/>
            <a:ahLst/>
            <a:cxnLst/>
            <a:rect l="l" t="t" r="r" b="b"/>
            <a:pathLst>
              <a:path w="2463846" h="1689430">
                <a:moveTo>
                  <a:pt x="2463846" y="668477"/>
                </a:moveTo>
                <a:lnTo>
                  <a:pt x="405811" y="668477"/>
                </a:lnTo>
                <a:lnTo>
                  <a:pt x="623463" y="783818"/>
                </a:lnTo>
                <a:lnTo>
                  <a:pt x="634474" y="841552"/>
                </a:lnTo>
                <a:lnTo>
                  <a:pt x="634474" y="1532839"/>
                </a:lnTo>
                <a:lnTo>
                  <a:pt x="635134" y="1549232"/>
                </a:lnTo>
                <a:lnTo>
                  <a:pt x="644501" y="1595151"/>
                </a:lnTo>
                <a:lnTo>
                  <a:pt x="663569" y="1634400"/>
                </a:lnTo>
                <a:lnTo>
                  <a:pt x="690560" y="1664698"/>
                </a:lnTo>
                <a:lnTo>
                  <a:pt x="723697" y="1683760"/>
                </a:lnTo>
                <a:lnTo>
                  <a:pt x="2342027" y="1689430"/>
                </a:lnTo>
                <a:lnTo>
                  <a:pt x="2354779" y="1688582"/>
                </a:lnTo>
                <a:lnTo>
                  <a:pt x="2401340" y="1669643"/>
                </a:lnTo>
                <a:lnTo>
                  <a:pt x="2429750" y="1641484"/>
                </a:lnTo>
                <a:lnTo>
                  <a:pt x="2450606" y="1603901"/>
                </a:lnTo>
                <a:lnTo>
                  <a:pt x="2462129" y="1559180"/>
                </a:lnTo>
                <a:lnTo>
                  <a:pt x="2463846" y="1217904"/>
                </a:lnTo>
                <a:lnTo>
                  <a:pt x="2463846" y="668477"/>
                </a:lnTo>
                <a:close/>
              </a:path>
              <a:path w="2463846" h="1689430">
                <a:moveTo>
                  <a:pt x="501615" y="301661"/>
                </a:moveTo>
                <a:lnTo>
                  <a:pt x="61806" y="317055"/>
                </a:lnTo>
                <a:lnTo>
                  <a:pt x="23987" y="326504"/>
                </a:lnTo>
                <a:lnTo>
                  <a:pt x="549" y="358990"/>
                </a:lnTo>
                <a:lnTo>
                  <a:pt x="0" y="369744"/>
                </a:lnTo>
                <a:lnTo>
                  <a:pt x="1722" y="381275"/>
                </a:lnTo>
                <a:lnTo>
                  <a:pt x="245741" y="779621"/>
                </a:lnTo>
                <a:lnTo>
                  <a:pt x="272451" y="807396"/>
                </a:lnTo>
                <a:lnTo>
                  <a:pt x="292105" y="814296"/>
                </a:lnTo>
                <a:lnTo>
                  <a:pt x="302032" y="814273"/>
                </a:lnTo>
                <a:lnTo>
                  <a:pt x="338894" y="791139"/>
                </a:lnTo>
                <a:lnTo>
                  <a:pt x="405811" y="668477"/>
                </a:lnTo>
                <a:lnTo>
                  <a:pt x="2463846" y="668477"/>
                </a:lnTo>
                <a:lnTo>
                  <a:pt x="2463846" y="563346"/>
                </a:lnTo>
                <a:lnTo>
                  <a:pt x="623463" y="563346"/>
                </a:lnTo>
                <a:lnTo>
                  <a:pt x="497225" y="496443"/>
                </a:lnTo>
                <a:lnTo>
                  <a:pt x="498127" y="494817"/>
                </a:lnTo>
                <a:lnTo>
                  <a:pt x="499816" y="491540"/>
                </a:lnTo>
                <a:lnTo>
                  <a:pt x="554312" y="389051"/>
                </a:lnTo>
                <a:lnTo>
                  <a:pt x="560259" y="375842"/>
                </a:lnTo>
                <a:lnTo>
                  <a:pt x="563808" y="363286"/>
                </a:lnTo>
                <a:lnTo>
                  <a:pt x="565043" y="351517"/>
                </a:lnTo>
                <a:lnTo>
                  <a:pt x="564047" y="340669"/>
                </a:lnTo>
                <a:lnTo>
                  <a:pt x="539422" y="309134"/>
                </a:lnTo>
                <a:lnTo>
                  <a:pt x="515892" y="302345"/>
                </a:lnTo>
                <a:lnTo>
                  <a:pt x="501615" y="301661"/>
                </a:lnTo>
                <a:close/>
              </a:path>
              <a:path w="2463846" h="1689430">
                <a:moveTo>
                  <a:pt x="2342027" y="0"/>
                </a:moveTo>
                <a:lnTo>
                  <a:pt x="756293" y="0"/>
                </a:lnTo>
                <a:lnTo>
                  <a:pt x="743541" y="847"/>
                </a:lnTo>
                <a:lnTo>
                  <a:pt x="696980" y="19781"/>
                </a:lnTo>
                <a:lnTo>
                  <a:pt x="668569" y="47935"/>
                </a:lnTo>
                <a:lnTo>
                  <a:pt x="647714" y="85517"/>
                </a:lnTo>
                <a:lnTo>
                  <a:pt x="636191" y="130243"/>
                </a:lnTo>
                <a:lnTo>
                  <a:pt x="634474" y="476237"/>
                </a:lnTo>
                <a:lnTo>
                  <a:pt x="623463" y="563346"/>
                </a:lnTo>
                <a:lnTo>
                  <a:pt x="2463846" y="563346"/>
                </a:lnTo>
                <a:lnTo>
                  <a:pt x="2463846" y="156591"/>
                </a:lnTo>
                <a:lnTo>
                  <a:pt x="2458107" y="108961"/>
                </a:lnTo>
                <a:lnTo>
                  <a:pt x="2442075" y="67236"/>
                </a:lnTo>
                <a:lnTo>
                  <a:pt x="2417528" y="33699"/>
                </a:lnTo>
                <a:lnTo>
                  <a:pt x="2386242" y="10635"/>
                </a:lnTo>
                <a:lnTo>
                  <a:pt x="2349995" y="329"/>
                </a:lnTo>
                <a:lnTo>
                  <a:pt x="2342027" y="0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7"/>
          <p:cNvSpPr/>
          <p:nvPr/>
        </p:nvSpPr>
        <p:spPr>
          <a:xfrm>
            <a:off x="681602" y="5164487"/>
            <a:ext cx="3549501" cy="174422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8"/>
          <p:cNvSpPr/>
          <p:nvPr/>
        </p:nvSpPr>
        <p:spPr>
          <a:xfrm>
            <a:off x="778498" y="5261393"/>
            <a:ext cx="3184791" cy="1380845"/>
          </a:xfrm>
          <a:custGeom>
            <a:avLst/>
            <a:gdLst/>
            <a:ahLst/>
            <a:cxnLst/>
            <a:rect l="l" t="t" r="r" b="b"/>
            <a:pathLst>
              <a:path w="3184791" h="1380845">
                <a:moveTo>
                  <a:pt x="152107" y="0"/>
                </a:moveTo>
                <a:lnTo>
                  <a:pt x="109345" y="6131"/>
                </a:lnTo>
                <a:lnTo>
                  <a:pt x="71306" y="23362"/>
                </a:lnTo>
                <a:lnTo>
                  <a:pt x="39727" y="49950"/>
                </a:lnTo>
                <a:lnTo>
                  <a:pt x="16344" y="84151"/>
                </a:lnTo>
                <a:lnTo>
                  <a:pt x="2896" y="124222"/>
                </a:lnTo>
                <a:lnTo>
                  <a:pt x="215" y="156794"/>
                </a:lnTo>
                <a:lnTo>
                  <a:pt x="0" y="158813"/>
                </a:lnTo>
                <a:lnTo>
                  <a:pt x="0" y="1088567"/>
                </a:lnTo>
                <a:lnTo>
                  <a:pt x="215" y="1090587"/>
                </a:lnTo>
                <a:lnTo>
                  <a:pt x="304" y="1228432"/>
                </a:lnTo>
                <a:lnTo>
                  <a:pt x="6411" y="1271364"/>
                </a:lnTo>
                <a:lnTo>
                  <a:pt x="23575" y="1309555"/>
                </a:lnTo>
                <a:lnTo>
                  <a:pt x="50058" y="1341262"/>
                </a:lnTo>
                <a:lnTo>
                  <a:pt x="84122" y="1364740"/>
                </a:lnTo>
                <a:lnTo>
                  <a:pt x="124032" y="1378243"/>
                </a:lnTo>
                <a:lnTo>
                  <a:pt x="2361882" y="1380845"/>
                </a:lnTo>
                <a:lnTo>
                  <a:pt x="2376555" y="1380142"/>
                </a:lnTo>
                <a:lnTo>
                  <a:pt x="2417939" y="1370116"/>
                </a:lnTo>
                <a:lnTo>
                  <a:pt x="2454019" y="1349570"/>
                </a:lnTo>
                <a:lnTo>
                  <a:pt x="2483057" y="1320249"/>
                </a:lnTo>
                <a:lnTo>
                  <a:pt x="2503319" y="1283897"/>
                </a:lnTo>
                <a:lnTo>
                  <a:pt x="2513069" y="1242260"/>
                </a:lnTo>
                <a:lnTo>
                  <a:pt x="2513685" y="713295"/>
                </a:lnTo>
                <a:lnTo>
                  <a:pt x="2749334" y="617855"/>
                </a:lnTo>
                <a:lnTo>
                  <a:pt x="2996277" y="617855"/>
                </a:lnTo>
                <a:lnTo>
                  <a:pt x="3086016" y="503097"/>
                </a:lnTo>
                <a:lnTo>
                  <a:pt x="2513685" y="503097"/>
                </a:lnTo>
                <a:lnTo>
                  <a:pt x="2513685" y="152412"/>
                </a:lnTo>
                <a:lnTo>
                  <a:pt x="2507579" y="109476"/>
                </a:lnTo>
                <a:lnTo>
                  <a:pt x="2490418" y="71284"/>
                </a:lnTo>
                <a:lnTo>
                  <a:pt x="2463937" y="39578"/>
                </a:lnTo>
                <a:lnTo>
                  <a:pt x="2429873" y="16103"/>
                </a:lnTo>
                <a:lnTo>
                  <a:pt x="2389961" y="2601"/>
                </a:lnTo>
                <a:lnTo>
                  <a:pt x="2375658" y="619"/>
                </a:lnTo>
                <a:lnTo>
                  <a:pt x="152107" y="0"/>
                </a:lnTo>
                <a:close/>
              </a:path>
              <a:path w="3184791" h="1380845">
                <a:moveTo>
                  <a:pt x="2996277" y="617855"/>
                </a:moveTo>
                <a:lnTo>
                  <a:pt x="2749334" y="617855"/>
                </a:lnTo>
                <a:lnTo>
                  <a:pt x="2751429" y="622985"/>
                </a:lnTo>
                <a:lnTo>
                  <a:pt x="2794876" y="730618"/>
                </a:lnTo>
                <a:lnTo>
                  <a:pt x="2815984" y="762343"/>
                </a:lnTo>
                <a:lnTo>
                  <a:pt x="2843414" y="774540"/>
                </a:lnTo>
                <a:lnTo>
                  <a:pt x="2853296" y="774173"/>
                </a:lnTo>
                <a:lnTo>
                  <a:pt x="2863310" y="771556"/>
                </a:lnTo>
                <a:lnTo>
                  <a:pt x="2873313" y="766670"/>
                </a:lnTo>
                <a:lnTo>
                  <a:pt x="2883161" y="759495"/>
                </a:lnTo>
                <a:lnTo>
                  <a:pt x="2892714" y="750011"/>
                </a:lnTo>
                <a:lnTo>
                  <a:pt x="2996277" y="617855"/>
                </a:lnTo>
                <a:close/>
              </a:path>
              <a:path w="3184791" h="1380845">
                <a:moveTo>
                  <a:pt x="2680076" y="242070"/>
                </a:moveTo>
                <a:lnTo>
                  <a:pt x="2637949" y="256279"/>
                </a:lnTo>
                <a:lnTo>
                  <a:pt x="2623914" y="294427"/>
                </a:lnTo>
                <a:lnTo>
                  <a:pt x="2625487" y="306822"/>
                </a:lnTo>
                <a:lnTo>
                  <a:pt x="2629277" y="320125"/>
                </a:lnTo>
                <a:lnTo>
                  <a:pt x="2674315" y="431952"/>
                </a:lnTo>
                <a:lnTo>
                  <a:pt x="2674975" y="433628"/>
                </a:lnTo>
                <a:lnTo>
                  <a:pt x="2675737" y="435444"/>
                </a:lnTo>
                <a:lnTo>
                  <a:pt x="2676436" y="437197"/>
                </a:lnTo>
                <a:lnTo>
                  <a:pt x="2513685" y="503097"/>
                </a:lnTo>
                <a:lnTo>
                  <a:pt x="3086016" y="503097"/>
                </a:lnTo>
                <a:lnTo>
                  <a:pt x="3166770" y="399783"/>
                </a:lnTo>
                <a:lnTo>
                  <a:pt x="3183728" y="365428"/>
                </a:lnTo>
                <a:lnTo>
                  <a:pt x="3184791" y="354763"/>
                </a:lnTo>
                <a:lnTo>
                  <a:pt x="3183651" y="344719"/>
                </a:lnTo>
                <a:lnTo>
                  <a:pt x="3158155" y="313489"/>
                </a:lnTo>
                <a:lnTo>
                  <a:pt x="2694305" y="243141"/>
                </a:lnTo>
                <a:lnTo>
                  <a:pt x="2680076" y="242070"/>
                </a:lnTo>
                <a:close/>
              </a:path>
            </a:pathLst>
          </a:custGeom>
          <a:solidFill>
            <a:srgbClr val="F3ACA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9"/>
          <p:cNvSpPr txBox="1"/>
          <p:nvPr/>
        </p:nvSpPr>
        <p:spPr>
          <a:xfrm>
            <a:off x="4123650" y="3549808"/>
            <a:ext cx="3104515" cy="2367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718820">
              <a:lnSpc>
                <a:spcPct val="100000"/>
              </a:lnSpc>
            </a:pPr>
            <a:r>
              <a:rPr sz="1700" b="1" spc="-35" dirty="0" smtClean="0">
                <a:latin typeface="Myriad Pro"/>
                <a:cs typeface="Myriad Pro"/>
              </a:rPr>
              <a:t>C</a:t>
            </a:r>
            <a:r>
              <a:rPr sz="1700" b="1" spc="0" dirty="0" smtClean="0">
                <a:latin typeface="Myriad Pro"/>
                <a:cs typeface="Myriad Pro"/>
              </a:rPr>
              <a:t>o</a:t>
            </a:r>
            <a:r>
              <a:rPr sz="1700" b="1" spc="-15" dirty="0" smtClean="0">
                <a:latin typeface="Myriad Pro"/>
                <a:cs typeface="Myriad Pro"/>
              </a:rPr>
              <a:t>r</a:t>
            </a:r>
            <a:r>
              <a:rPr sz="1700" b="1" spc="0" dirty="0" smtClean="0">
                <a:latin typeface="Myriad Pro"/>
                <a:cs typeface="Myriad Pro"/>
              </a:rPr>
              <a:t>e</a:t>
            </a:r>
            <a:r>
              <a:rPr sz="1700" b="1" spc="-65" dirty="0" smtClean="0">
                <a:latin typeface="Myriad Pro"/>
                <a:cs typeface="Myriad Pro"/>
              </a:rPr>
              <a:t> </a:t>
            </a:r>
            <a:r>
              <a:rPr sz="1700" b="1" spc="-25" dirty="0" smtClean="0">
                <a:latin typeface="Myriad Pro"/>
                <a:cs typeface="Myriad Pro"/>
              </a:rPr>
              <a:t>T</a:t>
            </a:r>
            <a:r>
              <a:rPr sz="1700" b="1" spc="0" dirty="0" smtClean="0">
                <a:latin typeface="Myriad Pro"/>
                <a:cs typeface="Myriad Pro"/>
              </a:rPr>
              <a:t>hemes</a:t>
            </a:r>
            <a:endParaRPr sz="1700">
              <a:latin typeface="Myriad Pro"/>
              <a:cs typeface="Myriad Pro"/>
            </a:endParaRPr>
          </a:p>
          <a:p>
            <a:pPr>
              <a:lnSpc>
                <a:spcPts val="800"/>
              </a:lnSpc>
              <a:spcBef>
                <a:spcPts val="8"/>
              </a:spcBef>
            </a:pPr>
            <a:endParaRPr sz="800"/>
          </a:p>
          <a:p>
            <a:pPr marL="12700">
              <a:lnSpc>
                <a:spcPct val="100000"/>
              </a:lnSpc>
            </a:pP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5" dirty="0" smtClean="0">
                <a:latin typeface="Myriad Pro"/>
                <a:cs typeface="Myriad Pro"/>
              </a:rPr>
              <a:t>ommunic</a:t>
            </a:r>
            <a:r>
              <a:rPr sz="1000" b="1" spc="-5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 </a:t>
            </a:r>
            <a:r>
              <a:rPr sz="1000" b="1" spc="5" dirty="0" smtClean="0">
                <a:latin typeface="Myriad Pro"/>
                <a:cs typeface="Myriad Pro"/>
              </a:rPr>
              <a:t>and </a:t>
            </a: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onsult</a:t>
            </a:r>
            <a:r>
              <a:rPr sz="1000" b="1" spc="-5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</a:t>
            </a:r>
            <a:endParaRPr sz="1000">
              <a:latin typeface="Myriad Pro"/>
              <a:cs typeface="Myriad Pro"/>
            </a:endParaRPr>
          </a:p>
          <a:p>
            <a:pPr marL="12700" marR="113664">
              <a:lnSpc>
                <a:spcPct val="101099"/>
              </a:lnSpc>
            </a:pPr>
            <a:r>
              <a:rPr sz="1000" spc="15" dirty="0" smtClean="0">
                <a:latin typeface="Myriad Pro"/>
                <a:cs typeface="Myriad Pro"/>
              </a:rPr>
              <a:t>-</a:t>
            </a:r>
            <a:r>
              <a:rPr sz="1000" spc="5" dirty="0" smtClean="0">
                <a:latin typeface="Myriad Pro"/>
                <a:cs typeface="Myriad Pro"/>
              </a:rPr>
              <a:t>de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ermining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ompe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his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o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y ta</a:t>
            </a:r>
            <a:r>
              <a:rPr sz="1000" spc="15" dirty="0" smtClean="0">
                <a:latin typeface="Myriad Pro"/>
                <a:cs typeface="Myriad Pro"/>
              </a:rPr>
              <a:t>k</a:t>
            </a:r>
            <a:r>
              <a:rPr sz="1000" spc="0" dirty="0" smtClean="0">
                <a:latin typeface="Myriad Pro"/>
                <a:cs typeface="Myriad Pro"/>
              </a:rPr>
              <a:t>ing with dep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essed </a:t>
            </a:r>
            <a:r>
              <a:rPr sz="1000" spc="5" dirty="0" smtClean="0">
                <a:latin typeface="Myriad Pro"/>
                <a:cs typeface="Myriad Pro"/>
              </a:rPr>
              <a:t>p</a:t>
            </a:r>
            <a:r>
              <a:rPr sz="1000" spc="0" dirty="0" smtClean="0">
                <a:latin typeface="Myriad Pro"/>
                <a:cs typeface="Myriad Pro"/>
              </a:rPr>
              <a:t>atients </a:t>
            </a:r>
            <a:r>
              <a:rPr sz="1000" spc="5" dirty="0" smtClean="0">
                <a:latin typeface="Myriad Pro"/>
                <a:cs typeface="Myriad Pro"/>
              </a:rPr>
              <a:t>and p</a:t>
            </a:r>
            <a:r>
              <a:rPr sz="1000" spc="0" dirty="0" smtClean="0">
                <a:latin typeface="Myriad Pro"/>
                <a:cs typeface="Myriad Pro"/>
              </a:rPr>
              <a:t>atients with learning disabili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patient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nt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ed</a:t>
            </a:r>
            <a:endParaRPr sz="1000">
              <a:latin typeface="Myriad Pro"/>
              <a:cs typeface="Myriad Pro"/>
            </a:endParaRPr>
          </a:p>
          <a:p>
            <a:pPr marL="12700" marR="12700">
              <a:lnSpc>
                <a:spcPct val="101099"/>
              </a:lnSpc>
              <a:spcBef>
                <a:spcPts val="285"/>
              </a:spcBef>
            </a:pPr>
            <a:r>
              <a:rPr sz="1000" b="1" spc="-5" dirty="0" smtClean="0">
                <a:latin typeface="Myriad Pro"/>
                <a:cs typeface="Myriad Pro"/>
              </a:rPr>
              <a:t>P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escribing </a:t>
            </a:r>
            <a:r>
              <a:rPr sz="1000" spc="0" dirty="0" smtClean="0">
                <a:latin typeface="Myriad Pro"/>
                <a:cs typeface="Myriad Pro"/>
              </a:rPr>
              <a:t>- eviden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e </a:t>
            </a:r>
            <a:r>
              <a:rPr sz="1000" spc="0" dirty="0" smtClean="0">
                <a:latin typeface="Myriad Pro"/>
                <a:cs typeface="Myriad Pro"/>
              </a:rPr>
              <a:t>base</a:t>
            </a:r>
            <a:r>
              <a:rPr sz="1000" spc="-10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5" dirty="0" smtClean="0">
                <a:latin typeface="Myriad Pro"/>
                <a:cs typeface="Myriad Pro"/>
              </a:rPr>
              <a:t>drug </a:t>
            </a:r>
            <a:r>
              <a:rPr sz="1000" spc="0" dirty="0" smtClean="0">
                <a:latin typeface="Myriad Pro"/>
                <a:cs typeface="Myriad Pro"/>
              </a:rPr>
              <a:t>in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tions including ad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erse in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tion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omplian</a:t>
            </a:r>
            <a:r>
              <a:rPr sz="1000" spc="-10" dirty="0" smtClean="0">
                <a:latin typeface="Myriad Pro"/>
                <a:cs typeface="Myriad Pro"/>
              </a:rPr>
              <a:t>ce</a:t>
            </a:r>
            <a:r>
              <a:rPr sz="1000" spc="0" dirty="0" smtClean="0">
                <a:latin typeface="Myriad Pro"/>
                <a:cs typeface="Myriad Pro"/>
              </a:rPr>
              <a:t>, anti-ps</a:t>
            </a:r>
            <a:r>
              <a:rPr sz="1000" spc="-15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chotics </a:t>
            </a:r>
            <a:r>
              <a:rPr sz="1000" spc="5" dirty="0" smtClean="0">
                <a:latin typeface="Myriad Pro"/>
                <a:cs typeface="Myriad Pro"/>
              </a:rPr>
              <a:t>and</a:t>
            </a:r>
            <a:r>
              <a:rPr sz="1000" spc="0" dirty="0" smtClean="0">
                <a:latin typeface="Myriad Pro"/>
                <a:cs typeface="Myriad Pro"/>
              </a:rPr>
              <a:t> moni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oring 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equi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eme</a:t>
            </a:r>
            <a:r>
              <a:rPr sz="1000" spc="0" dirty="0" smtClean="0">
                <a:latin typeface="Myriad Pro"/>
                <a:cs typeface="Myriad Pro"/>
              </a:rPr>
              <a:t>nt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5" dirty="0" smtClean="0">
                <a:latin typeface="Myriad Pro"/>
                <a:cs typeface="Myriad Pro"/>
              </a:rPr>
              <a:t>eme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gen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 sedation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20" dirty="0" smtClean="0">
                <a:latin typeface="Myriad Pro"/>
                <a:cs typeface="Myriad Pro"/>
              </a:rPr>
              <a:t>o</a:t>
            </a:r>
            <a:r>
              <a:rPr sz="1000" b="1" spc="5" dirty="0" smtClean="0">
                <a:latin typeface="Myriad Pro"/>
                <a:cs typeface="Myriad Pro"/>
              </a:rPr>
              <a:t>-mo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bidi</a:t>
            </a:r>
            <a:r>
              <a:rPr sz="1000" b="1" spc="5" dirty="0" smtClean="0">
                <a:latin typeface="Myriad Pro"/>
                <a:cs typeface="Myriad Pro"/>
              </a:rPr>
              <a:t>ty </a:t>
            </a:r>
            <a:r>
              <a:rPr sz="1000" spc="0" dirty="0" smtClean="0">
                <a:latin typeface="Myriad Pro"/>
                <a:cs typeface="Myriad Pro"/>
              </a:rPr>
              <a:t>- with </a:t>
            </a:r>
            <a:r>
              <a:rPr sz="1000" spc="5" dirty="0" smtClean="0">
                <a:latin typeface="Myriad Pro"/>
                <a:cs typeface="Myriad Pro"/>
              </a:rPr>
              <a:t>p</a:t>
            </a:r>
            <a:r>
              <a:rPr sz="1000" spc="-10" dirty="0" smtClean="0">
                <a:latin typeface="Myriad Pro"/>
                <a:cs typeface="Myriad Pro"/>
              </a:rPr>
              <a:t>hy</a:t>
            </a:r>
            <a:r>
              <a:rPr sz="1000" spc="0" dirty="0" smtClean="0">
                <a:latin typeface="Myriad Pro"/>
                <a:cs typeface="Myriad Pro"/>
              </a:rPr>
              <a:t>sical illness</a:t>
            </a:r>
            <a:endParaRPr sz="1000">
              <a:latin typeface="Myriad Pro"/>
              <a:cs typeface="Myriad Pro"/>
            </a:endParaRPr>
          </a:p>
          <a:p>
            <a:pPr marL="12700" marR="133350">
              <a:lnSpc>
                <a:spcPct val="101099"/>
              </a:lnSpc>
              <a:spcBef>
                <a:spcPts val="285"/>
              </a:spcBef>
            </a:pPr>
            <a:r>
              <a:rPr sz="1000" b="1" spc="-80" dirty="0" smtClean="0">
                <a:latin typeface="Myriad Pro"/>
                <a:cs typeface="Myriad Pro"/>
              </a:rPr>
              <a:t>T</a:t>
            </a:r>
            <a:r>
              <a:rPr sz="1000" b="1" spc="5" dirty="0" smtClean="0">
                <a:latin typeface="Myriad Pro"/>
                <a:cs typeface="Myriad Pro"/>
              </a:rPr>
              <a:t>ea</a:t>
            </a:r>
            <a:r>
              <a:rPr sz="1000" b="1" spc="-15" dirty="0" smtClean="0">
                <a:latin typeface="Myriad Pro"/>
                <a:cs typeface="Myriad Pro"/>
              </a:rPr>
              <a:t>mw</a:t>
            </a:r>
            <a:r>
              <a:rPr sz="1000" b="1" spc="5" dirty="0" smtClean="0">
                <a:latin typeface="Myriad Pro"/>
                <a:cs typeface="Myriad Pro"/>
              </a:rPr>
              <a:t>o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15" dirty="0" smtClean="0">
                <a:latin typeface="Myriad Pro"/>
                <a:cs typeface="Myriad Pro"/>
              </a:rPr>
              <a:t>k</a:t>
            </a:r>
            <a:r>
              <a:rPr sz="1000" b="1" spc="0" dirty="0" smtClean="0">
                <a:latin typeface="Myriad Pro"/>
                <a:cs typeface="Myriad Pro"/>
              </a:rPr>
              <a:t>ing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ac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oss health </a:t>
            </a:r>
            <a:r>
              <a:rPr sz="1000" spc="5" dirty="0" smtClean="0">
                <a:latin typeface="Myriad Pro"/>
                <a:cs typeface="Myriad Pro"/>
              </a:rPr>
              <a:t>and </a:t>
            </a:r>
            <a:r>
              <a:rPr sz="1000" spc="0" dirty="0" smtClean="0">
                <a:latin typeface="Myriad Pro"/>
                <a:cs typeface="Myriad Pro"/>
              </a:rPr>
              <a:t>social ca</a:t>
            </a:r>
            <a:r>
              <a:rPr sz="1000" spc="-15" dirty="0" smtClean="0">
                <a:latin typeface="Myriad Pro"/>
                <a:cs typeface="Myriad Pro"/>
              </a:rPr>
              <a:t>r</a:t>
            </a:r>
            <a:r>
              <a:rPr sz="1000" spc="-10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 discha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ge</a:t>
            </a:r>
            <a:r>
              <a:rPr sz="1000" spc="0" dirty="0" smtClean="0">
                <a:latin typeface="Myriad Pro"/>
                <a:cs typeface="Myriad Pro"/>
              </a:rPr>
              <a:t> planning/M</a:t>
            </a:r>
            <a:r>
              <a:rPr sz="1000" spc="-25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endParaRPr sz="1000">
              <a:latin typeface="Myriad Pro"/>
              <a:cs typeface="Myriad Pro"/>
            </a:endParaRPr>
          </a:p>
          <a:p>
            <a:pPr marL="12700" marR="154940">
              <a:lnSpc>
                <a:spcPct val="101099"/>
              </a:lnSpc>
              <a:spcBef>
                <a:spcPts val="285"/>
              </a:spcBef>
            </a:pPr>
            <a:r>
              <a:rPr sz="1000" b="1" spc="-5" dirty="0" smtClean="0">
                <a:latin typeface="Myriad Pro"/>
                <a:cs typeface="Myriad Pro"/>
              </a:rPr>
              <a:t>E</a:t>
            </a:r>
            <a:r>
              <a:rPr sz="1000" b="1" spc="0" dirty="0" smtClean="0">
                <a:latin typeface="Myriad Pro"/>
                <a:cs typeface="Myriad Pro"/>
              </a:rPr>
              <a:t>thical </a:t>
            </a:r>
            <a:r>
              <a:rPr sz="1000" b="1" spc="5" dirty="0" smtClean="0">
                <a:latin typeface="Myriad Pro"/>
                <a:cs typeface="Myriad Pro"/>
              </a:rPr>
              <a:t>and medi</a:t>
            </a: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20" dirty="0" smtClean="0">
                <a:latin typeface="Myriad Pro"/>
                <a:cs typeface="Myriad Pro"/>
              </a:rPr>
              <a:t>o</a:t>
            </a:r>
            <a:r>
              <a:rPr sz="1000" b="1" spc="0" dirty="0" smtClean="0">
                <a:latin typeface="Myriad Pro"/>
                <a:cs typeface="Myriad Pro"/>
              </a:rPr>
              <a:t>-legal </a:t>
            </a:r>
            <a:r>
              <a:rPr sz="1000" spc="0" dirty="0" smtClean="0">
                <a:latin typeface="Myriad Pro"/>
                <a:cs typeface="Myriad Pro"/>
              </a:rPr>
              <a:t>- capaci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onse</a:t>
            </a:r>
            <a:r>
              <a:rPr sz="1000" spc="0" dirty="0" smtClean="0">
                <a:latin typeface="Myriad Pro"/>
                <a:cs typeface="Myriad Pro"/>
              </a:rPr>
              <a:t>n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onfide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tiali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fitness 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o </a:t>
            </a:r>
            <a:r>
              <a:rPr sz="1000" spc="0" dirty="0" smtClean="0">
                <a:latin typeface="Myriad Pro"/>
                <a:cs typeface="Myriad Pro"/>
              </a:rPr>
              <a:t>dri</a:t>
            </a:r>
            <a:r>
              <a:rPr sz="1000" spc="-10" dirty="0" smtClean="0">
                <a:latin typeface="Myriad Pro"/>
                <a:cs typeface="Myriad Pro"/>
              </a:rPr>
              <a:t>ve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5" dirty="0" smtClean="0">
                <a:latin typeface="Myriad Pro"/>
                <a:cs typeface="Myriad Pro"/>
              </a:rPr>
              <a:t>me</a:t>
            </a:r>
            <a:r>
              <a:rPr sz="1000" spc="0" dirty="0" smtClean="0">
                <a:latin typeface="Myriad Pro"/>
                <a:cs typeface="Myriad Pro"/>
              </a:rPr>
              <a:t>ntal health 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 issues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29" name="object 20"/>
          <p:cNvSpPr txBox="1"/>
          <p:nvPr/>
        </p:nvSpPr>
        <p:spPr>
          <a:xfrm>
            <a:off x="1832625" y="1670689"/>
            <a:ext cx="1559560" cy="14262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2699"/>
              </a:lnSpc>
            </a:pPr>
            <a:r>
              <a:rPr sz="1300" b="1" spc="10" dirty="0" smtClean="0">
                <a:latin typeface="Myriad Pro"/>
                <a:cs typeface="Myriad Pro"/>
              </a:rPr>
              <a:t>Medicine/</a:t>
            </a:r>
            <a:r>
              <a:rPr sz="1300" b="1" spc="20" dirty="0" smtClean="0">
                <a:latin typeface="Myriad Pro"/>
                <a:cs typeface="Myriad Pro"/>
              </a:rPr>
              <a:t>G</a:t>
            </a:r>
            <a:r>
              <a:rPr sz="1300" b="1" spc="10" dirty="0" smtClean="0">
                <a:latin typeface="Myriad Pro"/>
                <a:cs typeface="Myriad Pro"/>
              </a:rPr>
              <a:t>eri</a:t>
            </a: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5" dirty="0" smtClean="0">
                <a:latin typeface="Myriad Pro"/>
                <a:cs typeface="Myriad Pro"/>
              </a:rPr>
              <a:t>trics/</a:t>
            </a:r>
            <a:r>
              <a:rPr sz="1300" b="1" spc="10" dirty="0" smtClean="0">
                <a:latin typeface="Myriad Pro"/>
                <a:cs typeface="Myriad Pro"/>
              </a:rPr>
              <a:t> Old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ge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-15" dirty="0" smtClean="0">
                <a:latin typeface="Myriad Pro"/>
                <a:cs typeface="Myriad Pro"/>
              </a:rPr>
              <a:t>P</a:t>
            </a:r>
            <a:r>
              <a:rPr sz="1300" b="1" spc="10" dirty="0" smtClean="0">
                <a:latin typeface="Myriad Pro"/>
                <a:cs typeface="Myriad Pro"/>
              </a:rPr>
              <a:t>s</a:t>
            </a:r>
            <a:r>
              <a:rPr sz="1300" b="1" spc="-10" dirty="0" smtClean="0">
                <a:latin typeface="Myriad Pro"/>
                <a:cs typeface="Myriad Pro"/>
              </a:rPr>
              <a:t>y</a:t>
            </a:r>
            <a:r>
              <a:rPr sz="1300" b="1" spc="10" dirty="0" smtClean="0">
                <a:latin typeface="Myriad Pro"/>
                <a:cs typeface="Myriad Pro"/>
              </a:rPr>
              <a:t>chi</a:t>
            </a: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5" dirty="0" smtClean="0">
                <a:latin typeface="Myriad Pro"/>
                <a:cs typeface="Myriad Pro"/>
              </a:rPr>
              <a:t>t</a:t>
            </a:r>
            <a:r>
              <a:rPr sz="1300" b="1" spc="25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y</a:t>
            </a:r>
            <a:endParaRPr sz="13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-morbidi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dults with incapaci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dose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MHS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other and Ba</a:t>
            </a:r>
            <a:r>
              <a:rPr sz="900" spc="-10" dirty="0" smtClean="0">
                <a:latin typeface="Myriad Pro"/>
                <a:cs typeface="Myriad Pro"/>
              </a:rPr>
              <a:t>b</a:t>
            </a:r>
            <a:r>
              <a:rPr sz="900" spc="0" dirty="0" smtClean="0">
                <a:latin typeface="Myriad Pro"/>
                <a:cs typeface="Myriad Pro"/>
              </a:rPr>
              <a:t>y Unit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Genetic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tia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0" name="object 21"/>
          <p:cNvSpPr txBox="1"/>
          <p:nvPr/>
        </p:nvSpPr>
        <p:spPr>
          <a:xfrm>
            <a:off x="7298061" y="1050273"/>
            <a:ext cx="1907539" cy="14935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0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h</a:t>
            </a:r>
            <a:r>
              <a:rPr sz="1300" b="1" spc="-5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onic</a:t>
            </a:r>
            <a:endParaRPr sz="13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Dep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essi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Ch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onic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chosis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ddi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tions and al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 de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-15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xific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ting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Multiple som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tic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omplai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Obsessi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e/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ompulsi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xual abuse and domestic violen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Bo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derline personali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ost 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dep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ession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8005871" y="5199471"/>
            <a:ext cx="1335405" cy="1355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2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ips</a:t>
            </a:r>
            <a:endParaRPr sz="13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udit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Si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nifica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10" dirty="0" smtClean="0">
                <a:latin typeface="Myriad Pro"/>
                <a:cs typeface="Myriad Pro"/>
              </a:rPr>
              <a:t>Ev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nal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sis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Clinical g</a:t>
            </a:r>
            <a:r>
              <a:rPr sz="900" spc="-10" dirty="0" smtClean="0">
                <a:latin typeface="Myriad Pro"/>
                <a:cs typeface="Myriad Pro"/>
              </a:rPr>
              <a:t>ov</a:t>
            </a:r>
            <a:r>
              <a:rPr sz="900" spc="0" dirty="0" smtClean="0">
                <a:latin typeface="Myriad Pro"/>
                <a:cs typeface="Myriad Pro"/>
              </a:rPr>
              <a:t>ernan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isk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Dr as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eacher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eadership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BNF</a:t>
            </a:r>
            <a:endParaRPr sz="900" dirty="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lang="en-GB" sz="900" dirty="0" smtClean="0">
                <a:latin typeface="Myriad Pro"/>
                <a:cs typeface="Myriad Pro"/>
              </a:rPr>
              <a:t>NICE </a:t>
            </a:r>
            <a:r>
              <a:rPr sz="900" dirty="0" smtClean="0">
                <a:latin typeface="Myriad Pro"/>
                <a:cs typeface="Myriad Pro"/>
              </a:rPr>
              <a:t>guidelines</a:t>
            </a:r>
            <a:endParaRPr sz="900" dirty="0">
              <a:latin typeface="Myriad Pro"/>
              <a:cs typeface="Myriad Pro"/>
            </a:endParaRPr>
          </a:p>
        </p:txBody>
      </p:sp>
      <p:sp>
        <p:nvSpPr>
          <p:cNvPr id="32" name="object 23"/>
          <p:cNvSpPr txBox="1"/>
          <p:nvPr/>
        </p:nvSpPr>
        <p:spPr>
          <a:xfrm>
            <a:off x="853592" y="3623556"/>
            <a:ext cx="2256790" cy="1078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5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ommuni</a:t>
            </a:r>
            <a:r>
              <a:rPr sz="1300" b="1" spc="10" dirty="0" smtClean="0">
                <a:latin typeface="Myriad Pro"/>
                <a:cs typeface="Myriad Pro"/>
              </a:rPr>
              <a:t>ty/M</a:t>
            </a:r>
            <a:r>
              <a:rPr sz="1300" b="1" spc="-25" dirty="0" smtClean="0">
                <a:latin typeface="Myriad Pro"/>
                <a:cs typeface="Myriad Pro"/>
              </a:rPr>
              <a:t>D</a:t>
            </a:r>
            <a:r>
              <a:rPr sz="1300" b="1" spc="10" dirty="0" smtClean="0">
                <a:latin typeface="Myriad Pro"/>
                <a:cs typeface="Myriad Pro"/>
              </a:rPr>
              <a:t>T</a:t>
            </a:r>
            <a:endParaRPr sz="1300">
              <a:latin typeface="Myriad Pro"/>
              <a:cs typeface="Myriad Pro"/>
            </a:endParaRPr>
          </a:p>
          <a:p>
            <a:pPr marL="121285" marR="12700" indent="-109220">
              <a:lnSpc>
                <a:spcPct val="100699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3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ensic issue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oli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 addi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tion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ounsellor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CPN, Clinical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cholo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ists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OOH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 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-15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x/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ehab 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oholics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no</a:t>
            </a:r>
            <a:r>
              <a:rPr sz="900" spc="-1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ymous</a:t>
            </a:r>
            <a:endParaRPr sz="900">
              <a:latin typeface="Myriad Pro"/>
              <a:cs typeface="Myriad Pro"/>
            </a:endParaRPr>
          </a:p>
          <a:p>
            <a:pPr marL="104139" indent="-9207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4139" algn="l"/>
              </a:tabLst>
            </a:pPr>
            <a:r>
              <a:rPr sz="900" spc="-4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urning poi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4"/>
          <p:cNvSpPr txBox="1"/>
          <p:nvPr/>
        </p:nvSpPr>
        <p:spPr>
          <a:xfrm>
            <a:off x="935682" y="5349928"/>
            <a:ext cx="1903095" cy="12172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30" dirty="0" smtClean="0">
                <a:latin typeface="Myriad Pro"/>
                <a:cs typeface="Myriad Pro"/>
              </a:rPr>
              <a:t>O</a:t>
            </a:r>
            <a:r>
              <a:rPr sz="1300" b="1" spc="10" dirty="0" smtClean="0">
                <a:latin typeface="Myriad Pro"/>
                <a:cs typeface="Myriad Pro"/>
              </a:rPr>
              <a:t>ther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20" dirty="0" smtClean="0">
                <a:latin typeface="Myriad Pro"/>
                <a:cs typeface="Myriad Pro"/>
              </a:rPr>
              <a:t>O</a:t>
            </a:r>
            <a:r>
              <a:rPr sz="1300" b="1" spc="15" dirty="0" smtClean="0">
                <a:latin typeface="Myriad Pro"/>
                <a:cs typeface="Myriad Pro"/>
              </a:rPr>
              <a:t>ppo</a:t>
            </a:r>
            <a:r>
              <a:rPr sz="1300" b="1" spc="30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tunities</a:t>
            </a:r>
            <a:endParaRPr sz="13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OOH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3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ensic medical 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xaminers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drug and al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Specialist clinics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ecu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e</a:t>
            </a:r>
            <a:r>
              <a:rPr sz="900" spc="-1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onme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 </a:t>
            </a:r>
            <a:r>
              <a:rPr sz="900" spc="-10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orkers clinic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Homeless p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5"/>
          <p:cNvSpPr txBox="1"/>
          <p:nvPr/>
        </p:nvSpPr>
        <p:spPr>
          <a:xfrm>
            <a:off x="4732034" y="784121"/>
            <a:ext cx="1426210" cy="1769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cu</a:t>
            </a:r>
            <a:r>
              <a:rPr sz="1300" b="1" spc="-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</a:t>
            </a:r>
            <a:endParaRPr sz="1300">
              <a:latin typeface="Myriad Pro"/>
              <a:cs typeface="Myriad Pro"/>
            </a:endParaRPr>
          </a:p>
          <a:p>
            <a:pPr marL="207010" indent="-194945">
              <a:lnSpc>
                <a:spcPct val="1000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ssessing suicide risk</a:t>
            </a:r>
            <a:endParaRPr sz="900">
              <a:latin typeface="Myriad Pro"/>
              <a:cs typeface="Myriad Pro"/>
            </a:endParaRPr>
          </a:p>
          <a:p>
            <a:pPr marL="207010" marR="522605" indent="-194945">
              <a:lnSpc>
                <a:spcPct val="100699"/>
              </a:lnSpc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anageme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o</a:t>
            </a:r>
            <a:r>
              <a:rPr sz="900" spc="2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: ag</a:t>
            </a:r>
            <a:r>
              <a:rPr sz="900" spc="-10" dirty="0" smtClean="0">
                <a:latin typeface="Myriad Pro"/>
                <a:cs typeface="Myriad Pro"/>
              </a:rPr>
              <a:t>gr</a:t>
            </a:r>
            <a:r>
              <a:rPr sz="900" spc="0" dirty="0" smtClean="0">
                <a:latin typeface="Myriad Pro"/>
                <a:cs typeface="Myriad Pro"/>
              </a:rPr>
              <a:t>ession</a:t>
            </a:r>
            <a:endParaRPr sz="900">
              <a:latin typeface="Myriad Pro"/>
              <a:cs typeface="Myriad Pro"/>
            </a:endParaRPr>
          </a:p>
          <a:p>
            <a:pPr marL="207010" marR="36830">
              <a:lnSpc>
                <a:spcPct val="100699"/>
              </a:lnSpc>
            </a:pPr>
            <a:r>
              <a:rPr sz="900" dirty="0" smtClean="0">
                <a:latin typeface="Myriad Pro"/>
                <a:cs typeface="Myriad Pro"/>
              </a:rPr>
              <a:t>al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ohol/drug withd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al acu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chosis</a:t>
            </a:r>
            <a:endParaRPr sz="900">
              <a:latin typeface="Myriad Pro"/>
              <a:cs typeface="Myriad Pro"/>
            </a:endParaRPr>
          </a:p>
          <a:p>
            <a:pPr marL="207010" marR="266065">
              <a:lnSpc>
                <a:spcPct val="100699"/>
              </a:lnSpc>
            </a:pPr>
            <a:r>
              <a:rPr sz="900" dirty="0" smtClean="0">
                <a:latin typeface="Myriad Pro"/>
                <a:cs typeface="Myriad Pro"/>
              </a:rPr>
              <a:t>panic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ttack puerpe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al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chosis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Drug </a:t>
            </a:r>
            <a:r>
              <a:rPr sz="900" spc="-10" dirty="0" smtClean="0">
                <a:latin typeface="Myriad Pro"/>
                <a:cs typeface="Myriad Pro"/>
              </a:rPr>
              <a:t>ov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dose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-10" dirty="0" smtClean="0">
                <a:latin typeface="Myriad Pro"/>
                <a:cs typeface="Myriad Pro"/>
              </a:rPr>
              <a:t>U</a:t>
            </a:r>
            <a:r>
              <a:rPr sz="900" spc="0" dirty="0" smtClean="0">
                <a:latin typeface="Myriad Pro"/>
                <a:cs typeface="Myriad Pro"/>
              </a:rPr>
              <a:t>se of eme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gen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 sed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9220" indent="-97155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09220" algn="l"/>
              </a:tabLst>
            </a:pPr>
            <a:r>
              <a:rPr sz="900" dirty="0" smtClean="0">
                <a:latin typeface="Myriad Pro"/>
                <a:cs typeface="Myriad Pro"/>
              </a:rPr>
              <a:t>Delirium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6"/>
          <p:cNvSpPr/>
          <p:nvPr/>
        </p:nvSpPr>
        <p:spPr>
          <a:xfrm>
            <a:off x="4857231" y="1361771"/>
            <a:ext cx="34340" cy="45605"/>
          </a:xfrm>
          <a:custGeom>
            <a:avLst/>
            <a:gdLst/>
            <a:ahLst/>
            <a:cxnLst/>
            <a:rect l="l" t="t" r="r" b="b"/>
            <a:pathLst>
              <a:path w="34340" h="45605">
                <a:moveTo>
                  <a:pt x="0" y="0"/>
                </a:moveTo>
                <a:lnTo>
                  <a:pt x="0" y="45605"/>
                </a:lnTo>
                <a:lnTo>
                  <a:pt x="34340" y="228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7"/>
          <p:cNvSpPr/>
          <p:nvPr/>
        </p:nvSpPr>
        <p:spPr>
          <a:xfrm>
            <a:off x="4857231" y="1493243"/>
            <a:ext cx="34340" cy="45605"/>
          </a:xfrm>
          <a:custGeom>
            <a:avLst/>
            <a:gdLst/>
            <a:ahLst/>
            <a:cxnLst/>
            <a:rect l="l" t="t" r="r" b="b"/>
            <a:pathLst>
              <a:path w="34340" h="45605">
                <a:moveTo>
                  <a:pt x="0" y="0"/>
                </a:moveTo>
                <a:lnTo>
                  <a:pt x="0" y="45605"/>
                </a:lnTo>
                <a:lnTo>
                  <a:pt x="34340" y="228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28"/>
          <p:cNvSpPr/>
          <p:nvPr/>
        </p:nvSpPr>
        <p:spPr>
          <a:xfrm>
            <a:off x="4857231" y="1622195"/>
            <a:ext cx="34340" cy="45605"/>
          </a:xfrm>
          <a:custGeom>
            <a:avLst/>
            <a:gdLst/>
            <a:ahLst/>
            <a:cxnLst/>
            <a:rect l="l" t="t" r="r" b="b"/>
            <a:pathLst>
              <a:path w="34340" h="45605">
                <a:moveTo>
                  <a:pt x="0" y="0"/>
                </a:moveTo>
                <a:lnTo>
                  <a:pt x="0" y="45605"/>
                </a:lnTo>
                <a:lnTo>
                  <a:pt x="34340" y="228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9"/>
          <p:cNvSpPr/>
          <p:nvPr/>
        </p:nvSpPr>
        <p:spPr>
          <a:xfrm>
            <a:off x="4857231" y="1753665"/>
            <a:ext cx="34340" cy="45605"/>
          </a:xfrm>
          <a:custGeom>
            <a:avLst/>
            <a:gdLst/>
            <a:ahLst/>
            <a:cxnLst/>
            <a:rect l="l" t="t" r="r" b="b"/>
            <a:pathLst>
              <a:path w="34340" h="45605">
                <a:moveTo>
                  <a:pt x="0" y="0"/>
                </a:moveTo>
                <a:lnTo>
                  <a:pt x="0" y="45605"/>
                </a:lnTo>
                <a:lnTo>
                  <a:pt x="34340" y="228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0"/>
          <p:cNvSpPr/>
          <p:nvPr/>
        </p:nvSpPr>
        <p:spPr>
          <a:xfrm>
            <a:off x="4857231" y="1905074"/>
            <a:ext cx="34340" cy="45605"/>
          </a:xfrm>
          <a:custGeom>
            <a:avLst/>
            <a:gdLst/>
            <a:ahLst/>
            <a:cxnLst/>
            <a:rect l="l" t="t" r="r" b="b"/>
            <a:pathLst>
              <a:path w="34340" h="45605">
                <a:moveTo>
                  <a:pt x="0" y="0"/>
                </a:moveTo>
                <a:lnTo>
                  <a:pt x="0" y="45605"/>
                </a:lnTo>
                <a:lnTo>
                  <a:pt x="34340" y="228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1"/>
          <p:cNvSpPr txBox="1"/>
          <p:nvPr/>
        </p:nvSpPr>
        <p:spPr>
          <a:xfrm>
            <a:off x="8021597" y="3319338"/>
            <a:ext cx="1712595" cy="12172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00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echni</a:t>
            </a:r>
            <a:r>
              <a:rPr sz="1300" b="1" spc="15" dirty="0" smtClean="0">
                <a:latin typeface="Myriad Pro"/>
                <a:cs typeface="Myriad Pro"/>
              </a:rPr>
              <a:t>c</a:t>
            </a:r>
            <a:r>
              <a:rPr sz="1300" b="1" spc="10" dirty="0" smtClean="0">
                <a:latin typeface="Myriad Pro"/>
                <a:cs typeface="Myriad Pro"/>
              </a:rPr>
              <a:t>al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0" dirty="0" smtClean="0">
                <a:latin typeface="Myriad Pro"/>
                <a:cs typeface="Myriad Pro"/>
              </a:rPr>
              <a:t>S</a:t>
            </a:r>
            <a:r>
              <a:rPr sz="1300" b="1" spc="20" dirty="0" smtClean="0">
                <a:latin typeface="Myriad Pro"/>
                <a:cs typeface="Myriad Pro"/>
              </a:rPr>
              <a:t>k</a:t>
            </a:r>
            <a:r>
              <a:rPr sz="1300" b="1" spc="5" dirty="0" smtClean="0">
                <a:latin typeface="Myriad Pro"/>
                <a:cs typeface="Myriad Pro"/>
              </a:rPr>
              <a:t>ills</a:t>
            </a:r>
            <a:endParaRPr sz="1300">
              <a:latin typeface="Myriad Pro"/>
              <a:cs typeface="Myriad Pro"/>
            </a:endParaRPr>
          </a:p>
          <a:p>
            <a:pPr marL="121285" marR="12700" indent="-109220">
              <a:lnSpc>
                <a:spcPct val="100699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Health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under 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health a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C</a:t>
            </a:r>
            <a:r>
              <a:rPr sz="900" spc="-10" dirty="0" smtClean="0">
                <a:latin typeface="Myriad Pro"/>
                <a:cs typeface="Myriad Pro"/>
              </a:rPr>
              <a:t>B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Relax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echniques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oti</a:t>
            </a:r>
            <a:r>
              <a:rPr sz="900" spc="-5" dirty="0" smtClean="0">
                <a:latin typeface="Myriad Pro"/>
                <a:cs typeface="Myriad Pro"/>
              </a:rPr>
              <a:t>va</a:t>
            </a:r>
            <a:r>
              <a:rPr sz="900" spc="0" dirty="0" smtClean="0">
                <a:latin typeface="Myriad Pro"/>
                <a:cs typeface="Myriad Pro"/>
              </a:rPr>
              <a:t>tional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echniques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 sc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eening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5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Brief i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tion the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41" name="object 32"/>
          <p:cNvSpPr/>
          <p:nvPr/>
        </p:nvSpPr>
        <p:spPr>
          <a:xfrm>
            <a:off x="0" y="708004"/>
            <a:ext cx="3304408" cy="457568"/>
          </a:xfrm>
          <a:custGeom>
            <a:avLst/>
            <a:gdLst/>
            <a:ahLst/>
            <a:cxnLst/>
            <a:rect l="l" t="t" r="r" b="b"/>
            <a:pathLst>
              <a:path w="3304408" h="457568">
                <a:moveTo>
                  <a:pt x="0" y="457568"/>
                </a:moveTo>
                <a:lnTo>
                  <a:pt x="3137787" y="457339"/>
                </a:lnTo>
                <a:lnTo>
                  <a:pt x="3187393" y="455739"/>
                </a:lnTo>
                <a:lnTo>
                  <a:pt x="3226027" y="451396"/>
                </a:lnTo>
                <a:lnTo>
                  <a:pt x="3266403" y="436737"/>
                </a:lnTo>
                <a:lnTo>
                  <a:pt x="3294635" y="394789"/>
                </a:lnTo>
                <a:lnTo>
                  <a:pt x="3302608" y="340525"/>
                </a:lnTo>
                <a:lnTo>
                  <a:pt x="3304208" y="290918"/>
                </a:lnTo>
                <a:lnTo>
                  <a:pt x="3304408" y="261572"/>
                </a:lnTo>
                <a:lnTo>
                  <a:pt x="3304408" y="195995"/>
                </a:lnTo>
                <a:lnTo>
                  <a:pt x="3303665" y="140388"/>
                </a:lnTo>
                <a:lnTo>
                  <a:pt x="3300865" y="96440"/>
                </a:lnTo>
                <a:lnTo>
                  <a:pt x="3289806" y="49377"/>
                </a:lnTo>
                <a:lnTo>
                  <a:pt x="3255059" y="14630"/>
                </a:lnTo>
                <a:lnTo>
                  <a:pt x="3207996" y="3571"/>
                </a:lnTo>
                <a:lnTo>
                  <a:pt x="3164048" y="771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3"/>
          <p:cNvSpPr txBox="1"/>
          <p:nvPr/>
        </p:nvSpPr>
        <p:spPr>
          <a:xfrm>
            <a:off x="350136" y="734942"/>
            <a:ext cx="2772410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tunitie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34583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369233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392633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39583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463283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48698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1068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534233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559053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619345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444500" y="660400"/>
            <a:ext cx="9707245" cy="195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on</a:t>
            </a:r>
            <a:r>
              <a:rPr sz="25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60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den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3060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cal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650"/>
              </a:lnSpc>
              <a:spcBef>
                <a:spcPts val="31"/>
              </a:spcBef>
            </a:pPr>
            <a:endParaRPr sz="65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-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P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y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chi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y/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M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n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tal Health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9"/>
              </a:spcBef>
            </a:pPr>
            <a:endParaRPr sz="60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Psychiatry/Mental </a:t>
            </a:r>
            <a:r>
              <a:rPr sz="1150" spc="-25" dirty="0" smtClean="0">
                <a:latin typeface="Arial"/>
                <a:cs typeface="Arial"/>
              </a:rPr>
              <a:t>Health.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organize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10" dirty="0" smtClean="0">
                <a:latin typeface="Arial"/>
                <a:cs typeface="Arial"/>
              </a:rPr>
              <a:t>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5" dirty="0" smtClean="0">
                <a:latin typeface="Arial"/>
                <a:cs typeface="Arial"/>
              </a:rPr>
              <a:t>Car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5" dirty="0" smtClean="0">
                <a:latin typeface="Arial"/>
                <a:cs typeface="Arial"/>
              </a:rPr>
              <a:t>People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Mental </a:t>
            </a:r>
            <a:r>
              <a:rPr sz="1150" spc="-25" dirty="0" smtClean="0">
                <a:latin typeface="Arial"/>
                <a:cs typeface="Arial"/>
              </a:rPr>
              <a:t>Health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oblems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topics/experiences.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3" name="object 14"/>
          <p:cNvSpPr/>
          <p:nvPr/>
        </p:nvSpPr>
        <p:spPr>
          <a:xfrm>
            <a:off x="0" y="633958"/>
            <a:ext cx="3788965" cy="493293"/>
          </a:xfrm>
          <a:custGeom>
            <a:avLst/>
            <a:gdLst/>
            <a:ahLst/>
            <a:cxnLst/>
            <a:rect l="l" t="t" r="r" b="b"/>
            <a:pathLst>
              <a:path w="3788965" h="493293">
                <a:moveTo>
                  <a:pt x="0" y="493293"/>
                </a:moveTo>
                <a:lnTo>
                  <a:pt x="3613087" y="493052"/>
                </a:lnTo>
                <a:lnTo>
                  <a:pt x="3665449" y="491363"/>
                </a:lnTo>
                <a:lnTo>
                  <a:pt x="3706229" y="486778"/>
                </a:lnTo>
                <a:lnTo>
                  <a:pt x="3748849" y="471304"/>
                </a:lnTo>
                <a:lnTo>
                  <a:pt x="3773552" y="441172"/>
                </a:lnTo>
                <a:lnTo>
                  <a:pt x="3785225" y="391494"/>
                </a:lnTo>
                <a:lnTo>
                  <a:pt x="3788181" y="345105"/>
                </a:lnTo>
                <a:lnTo>
                  <a:pt x="3788965" y="286408"/>
                </a:lnTo>
                <a:lnTo>
                  <a:pt x="3788965" y="206884"/>
                </a:lnTo>
                <a:lnTo>
                  <a:pt x="3788181" y="148188"/>
                </a:lnTo>
                <a:lnTo>
                  <a:pt x="3785225" y="101798"/>
                </a:lnTo>
                <a:lnTo>
                  <a:pt x="3773552" y="52120"/>
                </a:lnTo>
                <a:lnTo>
                  <a:pt x="3748849" y="21988"/>
                </a:lnTo>
                <a:lnTo>
                  <a:pt x="3706229" y="6515"/>
                </a:lnTo>
                <a:lnTo>
                  <a:pt x="3665449" y="1930"/>
                </a:lnTo>
                <a:lnTo>
                  <a:pt x="3613087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BCB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4" name="object 13"/>
          <p:cNvGraphicFramePr>
            <a:graphicFrameLocks noGrp="1"/>
          </p:cNvGraphicFramePr>
          <p:nvPr/>
        </p:nvGraphicFramePr>
        <p:xfrm>
          <a:off x="457200" y="2775959"/>
          <a:ext cx="9771250" cy="38966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4"/>
                <a:gridCol w="308539"/>
                <a:gridCol w="308544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8761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Epidemiology of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tric and addi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in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otland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3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in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oung people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and guidan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ailable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SIGN, NICE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00" b="1" spc="-2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MP</a:t>
                      </a:r>
                      <a:r>
                        <a:rPr sz="1100" b="1" spc="-3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OMS - do 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ou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eel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table c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ting a dif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tial diagnosis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or the p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tions bel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w and a f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am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k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or fu</a:t>
                      </a:r>
                      <a:r>
                        <a:rPr sz="110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ther i</a:t>
                      </a:r>
                      <a:r>
                        <a:rPr sz="1100" b="1" spc="-2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estig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tion?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36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nxie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70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Early 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ns of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6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nsomnia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6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ood disturban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(including dif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be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 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 and emotional dist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Multiple som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omplai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45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all the tim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617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tric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learning disabilities</a:t>
                      </a:r>
                      <a:endParaRPr sz="1150">
                        <a:latin typeface="Myriad Pro"/>
                        <a:cs typeface="Myriad Pro"/>
                      </a:endParaRPr>
                    </a:p>
                    <a:p>
                      <a:pPr marL="179705" marR="2286635">
                        <a:lnSpc>
                          <a:spcPct val="1014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Emotional and beh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viou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 and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sical abus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schi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enia, bipolar af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lzheime</a:t>
                      </a:r>
                      <a:r>
                        <a:rPr sz="1150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disease in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ynd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58782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ymp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oms of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  <a:p>
                      <a:pPr marL="179705" marR="297180">
                        <a:lnSpc>
                          <a:spcPct val="1014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tions: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vi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tim of violen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obesi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spepsia, 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tile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fit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oetal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synd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li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damag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anaemia, neu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and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314071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spc="-3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iat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y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/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f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P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eop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w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it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nt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a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Hea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lt</a:t>
            </a:r>
            <a:r>
              <a:rPr sz="1050" spc="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h</a:t>
            </a:r>
            <a:r>
              <a:rPr sz="1050" spc="-4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 </a:t>
            </a:r>
            <a:r>
              <a:rPr sz="1050" spc="-2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P</a:t>
            </a:r>
            <a:r>
              <a:rPr sz="1050" spc="-3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r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ob</a:t>
            </a:r>
            <a:r>
              <a:rPr sz="1050" spc="-2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e</a:t>
            </a:r>
            <a:r>
              <a:rPr sz="1050" spc="-10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m</a:t>
            </a:r>
            <a:r>
              <a:rPr sz="1050" spc="5" dirty="0" smtClean="0">
                <a:solidFill>
                  <a:srgbClr val="B3B0D4"/>
                </a:solidFill>
                <a:latin typeface="Myriad Pro Light"/>
                <a:cs typeface="Myriad Pro Light"/>
              </a:rPr>
              <a:t>s</a:t>
            </a:r>
            <a:endParaRPr sz="105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7" y="1362977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7" y="1626164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7" y="1889348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7" y="215253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7" y="24157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7" y="2666670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7" y="29298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7" y="3193044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7" y="3994286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7" y="426985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7" y="4536413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7" y="4802978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7" y="506954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7" y="533610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7" y="560267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7" y="5869236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7" y="63933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31277" y="6668926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30" name="object 20"/>
          <p:cNvGraphicFramePr>
            <a:graphicFrameLocks noGrp="1"/>
          </p:cNvGraphicFramePr>
          <p:nvPr/>
        </p:nvGraphicFramePr>
        <p:xfrm>
          <a:off x="457200" y="637205"/>
          <a:ext cx="9378950" cy="5814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90482"/>
                <a:gridCol w="296159"/>
                <a:gridCol w="296150"/>
                <a:gridCol w="296159"/>
              </a:tblGrid>
              <a:tr h="312388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54336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3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ONDITIONS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479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nxie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Bipolar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1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1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Obsessi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ompulsi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ost 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aum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 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1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enia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79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Epidemiology of ps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tric and addi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 p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oblems in </a:t>
                      </a:r>
                      <a:r>
                        <a:rPr sz="1150" b="1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otland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511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e/Eme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y Situ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tions and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onditions 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ps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chosi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or viole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0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Delirium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Drug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dose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anic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ened or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suicide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eizu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or drug use/withd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eme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sed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099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TECHNI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AL AND ASSESSMENT SKILLS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ssessin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is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11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3057</Words>
  <Application>Microsoft Office PowerPoint</Application>
  <PresentationFormat>Custom</PresentationFormat>
  <Paragraphs>421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stevewa</cp:lastModifiedBy>
  <cp:revision>8</cp:revision>
  <dcterms:created xsi:type="dcterms:W3CDTF">2013-10-31T14:26:13Z</dcterms:created>
  <dcterms:modified xsi:type="dcterms:W3CDTF">2013-12-03T20:41:04Z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2013-10-31T00:00:00Z</vt:filetime>
  </property>
</Properties>
</file>