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86" r:id="rId4"/>
    <p:sldId id="259" r:id="rId5"/>
    <p:sldId id="287" r:id="rId6"/>
    <p:sldId id="260" r:id="rId7"/>
    <p:sldId id="261" r:id="rId8"/>
    <p:sldId id="262" r:id="rId9"/>
    <p:sldId id="263" r:id="rId10"/>
    <p:sldId id="269" r:id="rId11"/>
    <p:sldId id="279" r:id="rId12"/>
    <p:sldId id="281" r:id="rId13"/>
    <p:sldId id="282" r:id="rId14"/>
    <p:sldId id="283" r:id="rId15"/>
    <p:sldId id="284" r:id="rId16"/>
    <p:sldId id="265" r:id="rId17"/>
    <p:sldId id="270" r:id="rId18"/>
    <p:sldId id="267" r:id="rId19"/>
    <p:sldId id="268" r:id="rId20"/>
    <p:sldId id="271" r:id="rId21"/>
    <p:sldId id="272" r:id="rId22"/>
    <p:sldId id="277" r:id="rId23"/>
    <p:sldId id="278" r:id="rId24"/>
    <p:sldId id="273" r:id="rId25"/>
    <p:sldId id="274" r:id="rId26"/>
    <p:sldId id="28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FBD4A-8566-4222-B35A-9798267E42F5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F293B-5CD4-4D5A-A579-7A56E6296E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portfolio.rcgp.org.uk/login.asp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/>
          <p:nvPr/>
        </p:nvGrpSpPr>
        <p:grpSpPr>
          <a:xfrm>
            <a:off x="-1" y="332656"/>
            <a:ext cx="9144001" cy="6781369"/>
            <a:chOff x="-1" y="367153"/>
            <a:chExt cx="10680701" cy="7484622"/>
          </a:xfrm>
        </p:grpSpPr>
        <p:sp>
          <p:nvSpPr>
            <p:cNvPr id="9" name="Isosceles Triangle 8"/>
            <p:cNvSpPr/>
            <p:nvPr/>
          </p:nvSpPr>
          <p:spPr>
            <a:xfrm>
              <a:off x="6013225" y="1956663"/>
              <a:ext cx="4425950" cy="3657600"/>
            </a:xfrm>
            <a:prstGeom prst="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bject 2"/>
            <p:cNvSpPr txBox="1"/>
            <p:nvPr/>
          </p:nvSpPr>
          <p:spPr>
            <a:xfrm>
              <a:off x="6686100" y="2433516"/>
              <a:ext cx="2943827" cy="2730098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algn="ctr"/>
              <a:r>
                <a:rPr sz="2200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CSR</a:t>
              </a:r>
            </a:p>
            <a:p>
              <a:pPr>
                <a:lnSpc>
                  <a:spcPts val="877"/>
                </a:lnSpc>
              </a:pPr>
              <a:endParaRPr sz="900" dirty="0">
                <a:solidFill>
                  <a:schemeClr val="bg1"/>
                </a:solidFill>
              </a:endParaRPr>
            </a:p>
            <a:p>
              <a:pPr>
                <a:lnSpc>
                  <a:spcPts val="1228"/>
                </a:lnSpc>
                <a:spcBef>
                  <a:spcPts val="28"/>
                </a:spcBef>
              </a:pPr>
              <a:endParaRPr sz="1200" dirty="0">
                <a:solidFill>
                  <a:schemeClr val="bg1"/>
                </a:solidFill>
              </a:endParaRPr>
            </a:p>
            <a:p>
              <a:pPr marL="554541" marR="554541" indent="-557" algn="ctr">
                <a:lnSpc>
                  <a:spcPts val="1876"/>
                </a:lnSpc>
              </a:pPr>
              <a:r>
                <a:rPr sz="1900" spc="-13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CS/</a:t>
              </a:r>
              <a:r>
                <a:rPr sz="1900" spc="-110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T</a:t>
              </a:r>
              <a:r>
                <a:rPr sz="1900" spc="-26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z="1900" spc="-13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ainee meetings</a:t>
              </a:r>
              <a:r>
                <a:rPr sz="1900" spc="-9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 a</a:t>
              </a:r>
              <a:r>
                <a:rPr sz="1900" spc="18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1900" spc="-9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tion</a:t>
              </a:r>
              <a:r>
                <a:rPr sz="1900" spc="-4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1900" spc="-13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planning</a:t>
              </a:r>
              <a:endParaRPr sz="900" dirty="0">
                <a:solidFill>
                  <a:schemeClr val="bg1"/>
                </a:solidFill>
              </a:endParaRPr>
            </a:p>
            <a:p>
              <a:pPr>
                <a:lnSpc>
                  <a:spcPts val="877"/>
                </a:lnSpc>
              </a:pPr>
              <a:endParaRPr sz="900" dirty="0">
                <a:solidFill>
                  <a:schemeClr val="bg1"/>
                </a:solidFill>
              </a:endParaRPr>
            </a:p>
            <a:p>
              <a:pPr>
                <a:lnSpc>
                  <a:spcPts val="964"/>
                </a:lnSpc>
                <a:spcBef>
                  <a:spcPts val="16"/>
                </a:spcBef>
              </a:pPr>
              <a:endParaRPr sz="1000" dirty="0">
                <a:solidFill>
                  <a:schemeClr val="bg1"/>
                </a:solidFill>
              </a:endParaRPr>
            </a:p>
            <a:p>
              <a:pPr algn="ctr"/>
              <a:r>
                <a:rPr lang="en-GB" spc="-26" dirty="0" smtClean="0">
                  <a:solidFill>
                    <a:schemeClr val="bg1"/>
                  </a:solidFill>
                  <a:latin typeface="Myriad Pro Light"/>
                </a:rPr>
                <a:t>Learning Opportunities</a:t>
              </a:r>
              <a:endParaRPr dirty="0">
                <a:solidFill>
                  <a:schemeClr val="bg1"/>
                </a:solidFill>
              </a:endParaRPr>
            </a:p>
            <a:p>
              <a:pPr>
                <a:lnSpc>
                  <a:spcPts val="877"/>
                </a:lnSpc>
              </a:pPr>
              <a:endParaRPr sz="900" dirty="0">
                <a:solidFill>
                  <a:schemeClr val="bg1"/>
                </a:solidFill>
              </a:endParaRPr>
            </a:p>
            <a:p>
              <a:pPr>
                <a:lnSpc>
                  <a:spcPts val="877"/>
                </a:lnSpc>
              </a:pPr>
              <a:endParaRPr sz="900" dirty="0">
                <a:solidFill>
                  <a:schemeClr val="bg1"/>
                </a:solidFill>
              </a:endParaRPr>
            </a:p>
            <a:p>
              <a:pPr>
                <a:lnSpc>
                  <a:spcPts val="877"/>
                </a:lnSpc>
              </a:pPr>
              <a:endParaRPr sz="900" dirty="0">
                <a:solidFill>
                  <a:schemeClr val="bg1"/>
                </a:solidFill>
              </a:endParaRPr>
            </a:p>
            <a:p>
              <a:pPr algn="ctr">
                <a:lnSpc>
                  <a:spcPct val="100000"/>
                </a:lnSpc>
              </a:pPr>
              <a:r>
                <a:rPr spc="-26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dirty="0">
                  <a:solidFill>
                    <a:schemeClr val="bg1"/>
                  </a:solidFill>
                  <a:latin typeface="Myriad Pro Light"/>
                  <a:cs typeface="Myriad Pro Light"/>
                </a:rPr>
                <a:t>onfiden</a:t>
              </a:r>
              <a:r>
                <a:rPr spc="-22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pc="9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e</a:t>
              </a:r>
              <a:r>
                <a:rPr spc="4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pc="26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pc="-4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a</a:t>
              </a:r>
              <a:r>
                <a:rPr spc="9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ting</a:t>
              </a:r>
              <a:r>
                <a:rPr lang="en-GB" spc="9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pc="18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S</a:t>
              </a:r>
              <a:r>
                <a:rPr spc="9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cale</a:t>
              </a:r>
              <a:endParaRPr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</p:txBody>
        </p:sp>
        <p:sp>
          <p:nvSpPr>
            <p:cNvPr id="5" name="object 4"/>
            <p:cNvSpPr txBox="1">
              <a:spLocks/>
            </p:cNvSpPr>
            <p:nvPr/>
          </p:nvSpPr>
          <p:spPr>
            <a:xfrm>
              <a:off x="311150" y="1955800"/>
              <a:ext cx="6858000" cy="762000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lIns="0" tIns="0" rIns="0" bIns="0" rtlCol="0">
              <a:noAutofit/>
            </a:bodyPr>
            <a:lstStyle/>
            <a:p>
              <a:pPr marL="11135" defTabSz="801746">
                <a:defRPr/>
              </a:pPr>
              <a:r>
                <a:rPr lang="en-US" sz="21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Super-Condensed GP Curriculum Guide</a:t>
              </a:r>
            </a:p>
            <a:p>
              <a:pPr marL="11135"/>
              <a:r>
                <a:rPr lang="en-US" sz="21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                 </a:t>
              </a:r>
              <a:r>
                <a:rPr lang="en-US" sz="11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Courtesy of South East Scotland 2013 </a:t>
              </a:r>
            </a:p>
            <a:p>
              <a:pPr marL="11135" defTabSz="801746">
                <a:defRPr/>
              </a:pPr>
              <a:endParaRPr lang="en-US" sz="3200" kern="0"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</p:txBody>
        </p:sp>
        <p:pic>
          <p:nvPicPr>
            <p:cNvPr id="6" name="Picture 5" descr="C:\Users\sarahda\AppData\Local\Temp\wzd5f6\HE West Midlands\HE West Midlands Col.jp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2550" y="584200"/>
              <a:ext cx="2438400" cy="990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Picture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  </a:ext>
              </a:extLst>
            </a:blip>
            <a:stretch>
              <a:fillRect/>
            </a:stretch>
          </p:blipFill>
          <p:spPr>
            <a:xfrm flipH="1">
              <a:off x="-1" y="6680201"/>
              <a:ext cx="10680700" cy="889000"/>
            </a:xfrm>
            <a:prstGeom prst="rect">
              <a:avLst/>
            </a:prstGeom>
            <a:solidFill>
              <a:srgbClr val="E2AE74"/>
            </a:solidFill>
          </p:spPr>
        </p:pic>
        <p:sp>
          <p:nvSpPr>
            <p:cNvPr id="1026" name="Text Box 2"/>
            <p:cNvSpPr txBox="1">
              <a:spLocks noChangeArrowheads="1"/>
            </p:cNvSpPr>
            <p:nvPr/>
          </p:nvSpPr>
          <p:spPr bwMode="auto">
            <a:xfrm>
              <a:off x="6254750" y="6370637"/>
              <a:ext cx="4191001" cy="1198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defTabSz="801746" fontAlgn="base">
                <a:spcBef>
                  <a:spcPct val="0"/>
                </a:spcBef>
                <a:spcAft>
                  <a:spcPts val="877"/>
                </a:spcAft>
              </a:pPr>
              <a:r>
                <a:rPr lang="en-US" sz="900" dirty="0">
                  <a:latin typeface="Arial" pitchFamily="34" charset="0"/>
                </a:rPr>
                <a:t>We are the Local Education and Training Board for the West Midlands</a:t>
              </a:r>
              <a:endParaRPr lang="en-US" sz="1600" dirty="0">
                <a:latin typeface="Arial" pitchFamily="34" charset="0"/>
              </a:endParaRPr>
            </a:p>
          </p:txBody>
        </p:sp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7493000" y="6832600"/>
              <a:ext cx="3187700" cy="1019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>
                  <a:solidFill>
                    <a:srgbClr val="FDD491"/>
                  </a:solidFill>
                  <a:latin typeface="Arial" pitchFamily="34" charset="0"/>
                </a:rPr>
                <a:t>www.hee.nhs.uk</a:t>
              </a:r>
            </a:p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>
                  <a:solidFill>
                    <a:srgbClr val="FDD491"/>
                  </a:solidFill>
                  <a:latin typeface="Arial" pitchFamily="34" charset="0"/>
                </a:rPr>
                <a:t>letb@westmidlands.nhs.uk</a:t>
              </a:r>
            </a:p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>
                  <a:solidFill>
                    <a:srgbClr val="FDD491"/>
                  </a:solidFill>
                  <a:latin typeface="Arial" pitchFamily="34" charset="0"/>
                </a:rPr>
                <a:t>@</a:t>
              </a:r>
              <a:r>
                <a:rPr lang="en-US" sz="1000" b="1" dirty="0" err="1">
                  <a:solidFill>
                    <a:srgbClr val="FDD491"/>
                  </a:solidFill>
                  <a:latin typeface="Arial" pitchFamily="34" charset="0"/>
                </a:rPr>
                <a:t>WestMidsLETB</a:t>
              </a:r>
              <a:endParaRPr lang="en-US" sz="1000" b="1" dirty="0">
                <a:solidFill>
                  <a:srgbClr val="FDD491"/>
                </a:solidFill>
                <a:latin typeface="Arial" pitchFamily="34" charset="0"/>
              </a:endParaRPr>
            </a:p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311150" y="6756400"/>
              <a:ext cx="1816100" cy="1019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801746" fontAlgn="base">
                <a:spcBef>
                  <a:spcPct val="0"/>
                </a:spcBef>
                <a:spcAft>
                  <a:spcPts val="877"/>
                </a:spcAft>
              </a:pPr>
              <a:r>
                <a:rPr lang="en-US" sz="1100" b="1" i="1" dirty="0">
                  <a:solidFill>
                    <a:srgbClr val="FDD491"/>
                  </a:solidFill>
                  <a:latin typeface="Arial" pitchFamily="34" charset="0"/>
                </a:rPr>
                <a:t>Developing people</a:t>
              </a:r>
              <a:br>
                <a:rPr lang="en-US" sz="1100" b="1" i="1" dirty="0">
                  <a:solidFill>
                    <a:srgbClr val="FDD491"/>
                  </a:solidFill>
                  <a:latin typeface="Arial" pitchFamily="34" charset="0"/>
                </a:rPr>
              </a:br>
              <a:r>
                <a:rPr lang="en-US" sz="1100" b="1" i="1" dirty="0">
                  <a:solidFill>
                    <a:srgbClr val="FDD491"/>
                  </a:solidFill>
                  <a:latin typeface="Arial" pitchFamily="34" charset="0"/>
                </a:rPr>
                <a:t>for health and</a:t>
              </a:r>
              <a:br>
                <a:rPr lang="en-US" sz="1100" b="1" i="1" dirty="0">
                  <a:solidFill>
                    <a:srgbClr val="FDD491"/>
                  </a:solidFill>
                  <a:latin typeface="Arial" pitchFamily="34" charset="0"/>
                </a:rPr>
              </a:br>
              <a:r>
                <a:rPr lang="en-US" sz="1100" b="1" i="1" dirty="0">
                  <a:solidFill>
                    <a:srgbClr val="FDD491"/>
                  </a:solidFill>
                  <a:latin typeface="Arial" pitchFamily="34" charset="0"/>
                </a:rPr>
                <a:t>healthcare</a:t>
              </a:r>
            </a:p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Arial" pitchFamily="34" charset="0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546118" y="367153"/>
              <a:ext cx="7239000" cy="696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500" b="1" dirty="0">
                  <a:solidFill>
                    <a:srgbClr val="0091C9"/>
                  </a:solidFill>
                  <a:latin typeface="Cambria" pitchFamily="18" charset="0"/>
                  <a:ea typeface="Cambria" pitchFamily="18" charset="0"/>
                  <a:cs typeface="Frutiger-Bold"/>
                </a:rPr>
                <a:t>SecondaryCare</a:t>
              </a:r>
              <a:r>
                <a:rPr lang="en-US" sz="3500" b="1" dirty="0">
                  <a:solidFill>
                    <a:srgbClr val="003893"/>
                  </a:solidFill>
                  <a:latin typeface="Cambria" pitchFamily="18" charset="0"/>
                  <a:ea typeface="Cambria" pitchFamily="18" charset="0"/>
                  <a:cs typeface="Frutiger-Bold"/>
                </a:rPr>
                <a:t>4</a:t>
              </a:r>
              <a:r>
                <a:rPr lang="en-US" sz="3500" b="1" dirty="0">
                  <a:solidFill>
                    <a:srgbClr val="E28C05"/>
                  </a:solidFill>
                  <a:latin typeface="Cambria" pitchFamily="18" charset="0"/>
                  <a:ea typeface="Cambria" pitchFamily="18" charset="0"/>
                  <a:cs typeface="Frutiger-Bold"/>
                </a:rPr>
                <a:t>PrimaryCare</a:t>
              </a:r>
              <a:endParaRPr lang="en-US" sz="3500" dirty="0">
                <a:latin typeface="Arial" pitchFamily="34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11150" y="3098800"/>
              <a:ext cx="5197418" cy="1877932"/>
            </a:xfrm>
            <a:prstGeom prst="roundRect">
              <a:avLst/>
            </a:prstGeom>
            <a:solidFill>
              <a:srgbClr val="A0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37958" marR="11135">
                <a:lnSpc>
                  <a:spcPct val="123400"/>
                </a:lnSpc>
                <a:buFont typeface="Arial" pitchFamily="34" charset="0"/>
                <a:buChar char="•"/>
              </a:pPr>
              <a:r>
                <a:rPr lang="en-US" sz="2500" spc="-158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  Guide for Hospital Clinical Supervisors</a:t>
              </a:r>
              <a:endParaRPr lang="en-US" sz="2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236296" y="5301208"/>
            <a:ext cx="1907704" cy="432048"/>
            <a:chOff x="7236296" y="5157192"/>
            <a:chExt cx="1907704" cy="432048"/>
          </a:xfrm>
        </p:grpSpPr>
        <p:sp>
          <p:nvSpPr>
            <p:cNvPr id="16" name="Rectangle 15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Log In  </a:t>
              </a:r>
              <a:endParaRPr lang="en-US" dirty="0"/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7"/>
            <a:ext cx="9144000" cy="476673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51520" y="6396293"/>
            <a:ext cx="1728192" cy="923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175" tIns="40087" rIns="80175" bIns="40087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8911123" y="65321"/>
            <a:ext cx="130473" cy="26062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1135"/>
            <a:r>
              <a:rPr sz="1600" b="1" dirty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600" dirty="0">
              <a:latin typeface="Myriad Pro"/>
              <a:cs typeface="Myriad Pro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485697" y="1394948"/>
            <a:ext cx="8207582" cy="4655604"/>
            <a:chOff x="567321" y="1539609"/>
            <a:chExt cx="9586912" cy="5138407"/>
          </a:xfrm>
        </p:grpSpPr>
        <p:sp>
          <p:nvSpPr>
            <p:cNvPr id="12" name="object 2"/>
            <p:cNvSpPr/>
            <p:nvPr/>
          </p:nvSpPr>
          <p:spPr>
            <a:xfrm>
              <a:off x="7942371" y="1539627"/>
              <a:ext cx="2193346" cy="4337776"/>
            </a:xfrm>
            <a:custGeom>
              <a:avLst/>
              <a:gdLst/>
              <a:ahLst/>
              <a:cxnLst/>
              <a:rect l="l" t="t" r="r" b="b"/>
              <a:pathLst>
                <a:path w="2193346" h="4337776">
                  <a:moveTo>
                    <a:pt x="2051802" y="0"/>
                  </a:moveTo>
                  <a:lnTo>
                    <a:pt x="115097" y="201"/>
                  </a:lnTo>
                  <a:lnTo>
                    <a:pt x="76821" y="1737"/>
                  </a:lnTo>
                  <a:lnTo>
                    <a:pt x="36957" y="9388"/>
                  </a:lnTo>
                  <a:lnTo>
                    <a:pt x="9305" y="36484"/>
                  </a:lnTo>
                  <a:lnTo>
                    <a:pt x="1638" y="75234"/>
                  </a:lnTo>
                  <a:lnTo>
                    <a:pt x="13" y="131597"/>
                  </a:lnTo>
                  <a:lnTo>
                    <a:pt x="0" y="4206179"/>
                  </a:lnTo>
                  <a:lnTo>
                    <a:pt x="201" y="4228227"/>
                  </a:lnTo>
                  <a:lnTo>
                    <a:pt x="3573" y="4279363"/>
                  </a:lnTo>
                  <a:lnTo>
                    <a:pt x="20978" y="4318670"/>
                  </a:lnTo>
                  <a:lnTo>
                    <a:pt x="63279" y="4334631"/>
                  </a:lnTo>
                  <a:lnTo>
                    <a:pt x="118001" y="4337615"/>
                  </a:lnTo>
                  <a:lnTo>
                    <a:pt x="141544" y="4337776"/>
                  </a:lnTo>
                  <a:lnTo>
                    <a:pt x="2078249" y="4337574"/>
                  </a:lnTo>
                  <a:lnTo>
                    <a:pt x="2116525" y="4336038"/>
                  </a:lnTo>
                  <a:lnTo>
                    <a:pt x="2156388" y="4328387"/>
                  </a:lnTo>
                  <a:lnTo>
                    <a:pt x="2184041" y="4301292"/>
                  </a:lnTo>
                  <a:lnTo>
                    <a:pt x="2191708" y="4262541"/>
                  </a:lnTo>
                  <a:lnTo>
                    <a:pt x="2193333" y="4206179"/>
                  </a:lnTo>
                  <a:lnTo>
                    <a:pt x="2193346" y="131597"/>
                  </a:lnTo>
                  <a:lnTo>
                    <a:pt x="2193144" y="109549"/>
                  </a:lnTo>
                  <a:lnTo>
                    <a:pt x="2189773" y="58412"/>
                  </a:lnTo>
                  <a:lnTo>
                    <a:pt x="2172368" y="19105"/>
                  </a:lnTo>
                  <a:lnTo>
                    <a:pt x="2130066" y="3145"/>
                  </a:lnTo>
                  <a:lnTo>
                    <a:pt x="2075345" y="160"/>
                  </a:lnTo>
                  <a:lnTo>
                    <a:pt x="2051802" y="0"/>
                  </a:lnTo>
                  <a:close/>
                </a:path>
              </a:pathLst>
            </a:custGeom>
            <a:solidFill>
              <a:srgbClr val="FEEDD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3" name="object 3"/>
            <p:cNvSpPr/>
            <p:nvPr/>
          </p:nvSpPr>
          <p:spPr>
            <a:xfrm>
              <a:off x="7942342" y="1539609"/>
              <a:ext cx="2193404" cy="4337812"/>
            </a:xfrm>
            <a:custGeom>
              <a:avLst/>
              <a:gdLst/>
              <a:ahLst/>
              <a:cxnLst/>
              <a:rect l="l" t="t" r="r" b="b"/>
              <a:pathLst>
                <a:path w="2193404" h="4337812">
                  <a:moveTo>
                    <a:pt x="2193404" y="4181373"/>
                  </a:moveTo>
                  <a:lnTo>
                    <a:pt x="2193404" y="3815892"/>
                  </a:lnTo>
                  <a:lnTo>
                    <a:pt x="2193404" y="521919"/>
                  </a:lnTo>
                  <a:lnTo>
                    <a:pt x="2193404" y="156438"/>
                  </a:lnTo>
                  <a:lnTo>
                    <a:pt x="2193375" y="131615"/>
                  </a:lnTo>
                  <a:lnTo>
                    <a:pt x="2192626" y="90129"/>
                  </a:lnTo>
                  <a:lnTo>
                    <a:pt x="2187180" y="45839"/>
                  </a:lnTo>
                  <a:lnTo>
                    <a:pt x="2164588" y="13356"/>
                  </a:lnTo>
                  <a:lnTo>
                    <a:pt x="2114333" y="1586"/>
                  </a:lnTo>
                  <a:lnTo>
                    <a:pt x="2075374" y="178"/>
                  </a:lnTo>
                  <a:lnTo>
                    <a:pt x="1960219" y="0"/>
                  </a:lnTo>
                  <a:lnTo>
                    <a:pt x="1823021" y="0"/>
                  </a:lnTo>
                  <a:lnTo>
                    <a:pt x="1754212" y="0"/>
                  </a:lnTo>
                  <a:lnTo>
                    <a:pt x="164376" y="0"/>
                  </a:lnTo>
                  <a:lnTo>
                    <a:pt x="138293" y="27"/>
                  </a:lnTo>
                  <a:lnTo>
                    <a:pt x="94703" y="740"/>
                  </a:lnTo>
                  <a:lnTo>
                    <a:pt x="48165" y="5923"/>
                  </a:lnTo>
                  <a:lnTo>
                    <a:pt x="14033" y="27424"/>
                  </a:lnTo>
                  <a:lnTo>
                    <a:pt x="1667" y="75252"/>
                  </a:lnTo>
                  <a:lnTo>
                    <a:pt x="18" y="134736"/>
                  </a:lnTo>
                  <a:lnTo>
                    <a:pt x="0" y="521919"/>
                  </a:lnTo>
                  <a:lnTo>
                    <a:pt x="0" y="3815892"/>
                  </a:lnTo>
                  <a:lnTo>
                    <a:pt x="0" y="4181373"/>
                  </a:lnTo>
                  <a:lnTo>
                    <a:pt x="230" y="4228244"/>
                  </a:lnTo>
                  <a:lnTo>
                    <a:pt x="3601" y="4279381"/>
                  </a:lnTo>
                  <a:lnTo>
                    <a:pt x="21006" y="4318688"/>
                  </a:lnTo>
                  <a:lnTo>
                    <a:pt x="63308" y="4334648"/>
                  </a:lnTo>
                  <a:lnTo>
                    <a:pt x="118030" y="4337633"/>
                  </a:lnTo>
                  <a:lnTo>
                    <a:pt x="233184" y="4337812"/>
                  </a:lnTo>
                  <a:lnTo>
                    <a:pt x="370382" y="4337812"/>
                  </a:lnTo>
                  <a:lnTo>
                    <a:pt x="439191" y="4337812"/>
                  </a:lnTo>
                  <a:lnTo>
                    <a:pt x="2029028" y="4337812"/>
                  </a:lnTo>
                  <a:lnTo>
                    <a:pt x="2055111" y="4337784"/>
                  </a:lnTo>
                  <a:lnTo>
                    <a:pt x="2098701" y="4337071"/>
                  </a:lnTo>
                  <a:lnTo>
                    <a:pt x="2145239" y="4331888"/>
                  </a:lnTo>
                  <a:lnTo>
                    <a:pt x="2179370" y="4310387"/>
                  </a:lnTo>
                  <a:lnTo>
                    <a:pt x="2191737" y="4262559"/>
                  </a:lnTo>
                  <a:lnTo>
                    <a:pt x="2193385" y="4203075"/>
                  </a:lnTo>
                  <a:lnTo>
                    <a:pt x="2193404" y="4181373"/>
                  </a:lnTo>
                  <a:close/>
                </a:path>
              </a:pathLst>
            </a:custGeom>
            <a:ln w="24180">
              <a:solidFill>
                <a:srgbClr val="F8B534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4" name="object 4"/>
            <p:cNvSpPr/>
            <p:nvPr/>
          </p:nvSpPr>
          <p:spPr>
            <a:xfrm>
              <a:off x="5521112" y="1539632"/>
              <a:ext cx="2502521" cy="4337763"/>
            </a:xfrm>
            <a:custGeom>
              <a:avLst/>
              <a:gdLst/>
              <a:ahLst/>
              <a:cxnLst/>
              <a:rect l="l" t="t" r="r" b="b"/>
              <a:pathLst>
                <a:path w="2502521" h="4337763">
                  <a:moveTo>
                    <a:pt x="1982993" y="0"/>
                  </a:moveTo>
                  <a:lnTo>
                    <a:pt x="115097" y="201"/>
                  </a:lnTo>
                  <a:lnTo>
                    <a:pt x="76821" y="1737"/>
                  </a:lnTo>
                  <a:lnTo>
                    <a:pt x="36957" y="9388"/>
                  </a:lnTo>
                  <a:lnTo>
                    <a:pt x="9305" y="36484"/>
                  </a:lnTo>
                  <a:lnTo>
                    <a:pt x="1638" y="75234"/>
                  </a:lnTo>
                  <a:lnTo>
                    <a:pt x="13" y="131597"/>
                  </a:lnTo>
                  <a:lnTo>
                    <a:pt x="0" y="4206177"/>
                  </a:lnTo>
                  <a:lnTo>
                    <a:pt x="201" y="4228224"/>
                  </a:lnTo>
                  <a:lnTo>
                    <a:pt x="3573" y="4279358"/>
                  </a:lnTo>
                  <a:lnTo>
                    <a:pt x="20980" y="4318661"/>
                  </a:lnTo>
                  <a:lnTo>
                    <a:pt x="63287" y="4334619"/>
                  </a:lnTo>
                  <a:lnTo>
                    <a:pt x="118015" y="4337602"/>
                  </a:lnTo>
                  <a:lnTo>
                    <a:pt x="141560" y="4337763"/>
                  </a:lnTo>
                  <a:lnTo>
                    <a:pt x="2009442" y="4337561"/>
                  </a:lnTo>
                  <a:lnTo>
                    <a:pt x="2047719" y="4336026"/>
                  </a:lnTo>
                  <a:lnTo>
                    <a:pt x="2087582" y="4328374"/>
                  </a:lnTo>
                  <a:lnTo>
                    <a:pt x="2115234" y="4301278"/>
                  </a:lnTo>
                  <a:lnTo>
                    <a:pt x="2122900" y="4262525"/>
                  </a:lnTo>
                  <a:lnTo>
                    <a:pt x="2124524" y="4206177"/>
                  </a:lnTo>
                  <a:lnTo>
                    <a:pt x="2124566" y="2271770"/>
                  </a:lnTo>
                  <a:lnTo>
                    <a:pt x="2423432" y="2271770"/>
                  </a:lnTo>
                  <a:lnTo>
                    <a:pt x="2475594" y="2224475"/>
                  </a:lnTo>
                  <a:lnTo>
                    <a:pt x="2500558" y="2186780"/>
                  </a:lnTo>
                  <a:lnTo>
                    <a:pt x="2502521" y="2174916"/>
                  </a:lnTo>
                  <a:lnTo>
                    <a:pt x="2502147" y="2163660"/>
                  </a:lnTo>
                  <a:lnTo>
                    <a:pt x="2487374" y="2127785"/>
                  </a:lnTo>
                  <a:lnTo>
                    <a:pt x="2475820" y="2114151"/>
                  </a:lnTo>
                  <a:lnTo>
                    <a:pt x="2475594" y="2114151"/>
                  </a:lnTo>
                  <a:lnTo>
                    <a:pt x="2423437" y="2066856"/>
                  </a:lnTo>
                  <a:lnTo>
                    <a:pt x="2124566" y="2066856"/>
                  </a:lnTo>
                  <a:lnTo>
                    <a:pt x="2124538" y="131597"/>
                  </a:lnTo>
                  <a:lnTo>
                    <a:pt x="2124336" y="109549"/>
                  </a:lnTo>
                  <a:lnTo>
                    <a:pt x="2120964" y="58412"/>
                  </a:lnTo>
                  <a:lnTo>
                    <a:pt x="2103560" y="19105"/>
                  </a:lnTo>
                  <a:lnTo>
                    <a:pt x="2061258" y="3145"/>
                  </a:lnTo>
                  <a:lnTo>
                    <a:pt x="2006536" y="160"/>
                  </a:lnTo>
                  <a:lnTo>
                    <a:pt x="1982993" y="0"/>
                  </a:lnTo>
                  <a:close/>
                </a:path>
                <a:path w="2502521" h="4337763">
                  <a:moveTo>
                    <a:pt x="2423432" y="2271770"/>
                  </a:moveTo>
                  <a:lnTo>
                    <a:pt x="2233393" y="2271770"/>
                  </a:lnTo>
                  <a:lnTo>
                    <a:pt x="2251989" y="2272985"/>
                  </a:lnTo>
                  <a:lnTo>
                    <a:pt x="2257684" y="2281486"/>
                  </a:lnTo>
                  <a:lnTo>
                    <a:pt x="2258094" y="2341735"/>
                  </a:lnTo>
                  <a:lnTo>
                    <a:pt x="2268089" y="2379851"/>
                  </a:lnTo>
                  <a:lnTo>
                    <a:pt x="2282028" y="2385071"/>
                  </a:lnTo>
                  <a:lnTo>
                    <a:pt x="2289803" y="2383779"/>
                  </a:lnTo>
                  <a:lnTo>
                    <a:pt x="2318350" y="2367046"/>
                  </a:lnTo>
                  <a:lnTo>
                    <a:pt x="2423432" y="2271770"/>
                  </a:lnTo>
                  <a:close/>
                </a:path>
                <a:path w="2502521" h="4337763">
                  <a:moveTo>
                    <a:pt x="2475594" y="2113935"/>
                  </a:moveTo>
                  <a:lnTo>
                    <a:pt x="2475594" y="2114151"/>
                  </a:lnTo>
                  <a:lnTo>
                    <a:pt x="2475820" y="2114151"/>
                  </a:lnTo>
                  <a:lnTo>
                    <a:pt x="2475594" y="2113935"/>
                  </a:lnTo>
                  <a:close/>
                </a:path>
                <a:path w="2502521" h="4337763">
                  <a:moveTo>
                    <a:pt x="2283034" y="1952685"/>
                  </a:moveTo>
                  <a:lnTo>
                    <a:pt x="2258821" y="1986923"/>
                  </a:lnTo>
                  <a:lnTo>
                    <a:pt x="2258094" y="2043348"/>
                  </a:lnTo>
                  <a:lnTo>
                    <a:pt x="2256818" y="2061046"/>
                  </a:lnTo>
                  <a:lnTo>
                    <a:pt x="2247885" y="2066465"/>
                  </a:lnTo>
                  <a:lnTo>
                    <a:pt x="2124566" y="2066856"/>
                  </a:lnTo>
                  <a:lnTo>
                    <a:pt x="2423437" y="2066856"/>
                  </a:lnTo>
                  <a:lnTo>
                    <a:pt x="2318927" y="1972088"/>
                  </a:lnTo>
                  <a:lnTo>
                    <a:pt x="2304588" y="1960749"/>
                  </a:lnTo>
                  <a:lnTo>
                    <a:pt x="2292700" y="1954552"/>
                  </a:lnTo>
                  <a:lnTo>
                    <a:pt x="2283034" y="1952685"/>
                  </a:lnTo>
                  <a:close/>
                </a:path>
              </a:pathLst>
            </a:custGeom>
            <a:solidFill>
              <a:srgbClr val="C8E8F8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5" name="object 5"/>
            <p:cNvSpPr/>
            <p:nvPr/>
          </p:nvSpPr>
          <p:spPr>
            <a:xfrm>
              <a:off x="5521083" y="1539614"/>
              <a:ext cx="2502550" cy="4337799"/>
            </a:xfrm>
            <a:custGeom>
              <a:avLst/>
              <a:gdLst/>
              <a:ahLst/>
              <a:cxnLst/>
              <a:rect l="l" t="t" r="r" b="b"/>
              <a:pathLst>
                <a:path w="2502550" h="4337799">
                  <a:moveTo>
                    <a:pt x="2475623" y="2113953"/>
                  </a:moveTo>
                  <a:lnTo>
                    <a:pt x="2475623" y="2114169"/>
                  </a:lnTo>
                  <a:lnTo>
                    <a:pt x="2457742" y="2097951"/>
                  </a:lnTo>
                  <a:lnTo>
                    <a:pt x="2318956" y="1972106"/>
                  </a:lnTo>
                  <a:lnTo>
                    <a:pt x="2304617" y="1960767"/>
                  </a:lnTo>
                  <a:lnTo>
                    <a:pt x="2292729" y="1954570"/>
                  </a:lnTo>
                  <a:lnTo>
                    <a:pt x="2283063" y="1952703"/>
                  </a:lnTo>
                  <a:lnTo>
                    <a:pt x="2275388" y="1954354"/>
                  </a:lnTo>
                  <a:lnTo>
                    <a:pt x="2258301" y="1992637"/>
                  </a:lnTo>
                  <a:lnTo>
                    <a:pt x="2258123" y="2043366"/>
                  </a:lnTo>
                  <a:lnTo>
                    <a:pt x="2256847" y="2061064"/>
                  </a:lnTo>
                  <a:lnTo>
                    <a:pt x="2247914" y="2066483"/>
                  </a:lnTo>
                  <a:lnTo>
                    <a:pt x="2124595" y="2066874"/>
                  </a:lnTo>
                  <a:lnTo>
                    <a:pt x="2124595" y="521919"/>
                  </a:lnTo>
                  <a:lnTo>
                    <a:pt x="2124595" y="156438"/>
                  </a:lnTo>
                  <a:lnTo>
                    <a:pt x="2124365" y="109567"/>
                  </a:lnTo>
                  <a:lnTo>
                    <a:pt x="2120993" y="58430"/>
                  </a:lnTo>
                  <a:lnTo>
                    <a:pt x="2103588" y="19123"/>
                  </a:lnTo>
                  <a:lnTo>
                    <a:pt x="2061286" y="3163"/>
                  </a:lnTo>
                  <a:lnTo>
                    <a:pt x="2006565" y="178"/>
                  </a:lnTo>
                  <a:lnTo>
                    <a:pt x="1754212" y="0"/>
                  </a:lnTo>
                  <a:lnTo>
                    <a:pt x="1546212" y="0"/>
                  </a:lnTo>
                  <a:lnTo>
                    <a:pt x="578370" y="0"/>
                  </a:lnTo>
                  <a:lnTo>
                    <a:pt x="370382" y="0"/>
                  </a:lnTo>
                  <a:lnTo>
                    <a:pt x="164376" y="0"/>
                  </a:lnTo>
                  <a:lnTo>
                    <a:pt x="138293" y="27"/>
                  </a:lnTo>
                  <a:lnTo>
                    <a:pt x="94703" y="740"/>
                  </a:lnTo>
                  <a:lnTo>
                    <a:pt x="48165" y="5923"/>
                  </a:lnTo>
                  <a:lnTo>
                    <a:pt x="14033" y="27424"/>
                  </a:lnTo>
                  <a:lnTo>
                    <a:pt x="1667" y="75252"/>
                  </a:lnTo>
                  <a:lnTo>
                    <a:pt x="18" y="134736"/>
                  </a:lnTo>
                  <a:lnTo>
                    <a:pt x="0" y="521919"/>
                  </a:lnTo>
                  <a:lnTo>
                    <a:pt x="0" y="3815892"/>
                  </a:lnTo>
                  <a:lnTo>
                    <a:pt x="0" y="4181373"/>
                  </a:lnTo>
                  <a:lnTo>
                    <a:pt x="230" y="4228242"/>
                  </a:lnTo>
                  <a:lnTo>
                    <a:pt x="3602" y="4279376"/>
                  </a:lnTo>
                  <a:lnTo>
                    <a:pt x="21009" y="4318679"/>
                  </a:lnTo>
                  <a:lnTo>
                    <a:pt x="63316" y="4334637"/>
                  </a:lnTo>
                  <a:lnTo>
                    <a:pt x="118043" y="4337620"/>
                  </a:lnTo>
                  <a:lnTo>
                    <a:pt x="370382" y="4337799"/>
                  </a:lnTo>
                  <a:lnTo>
                    <a:pt x="578370" y="4337799"/>
                  </a:lnTo>
                  <a:lnTo>
                    <a:pt x="1546212" y="4337799"/>
                  </a:lnTo>
                  <a:lnTo>
                    <a:pt x="1754212" y="4337799"/>
                  </a:lnTo>
                  <a:lnTo>
                    <a:pt x="1960219" y="4337799"/>
                  </a:lnTo>
                  <a:lnTo>
                    <a:pt x="1986303" y="4337771"/>
                  </a:lnTo>
                  <a:lnTo>
                    <a:pt x="2029894" y="4337058"/>
                  </a:lnTo>
                  <a:lnTo>
                    <a:pt x="2076433" y="4331875"/>
                  </a:lnTo>
                  <a:lnTo>
                    <a:pt x="2110563" y="4310373"/>
                  </a:lnTo>
                  <a:lnTo>
                    <a:pt x="2122929" y="4262543"/>
                  </a:lnTo>
                  <a:lnTo>
                    <a:pt x="2124576" y="4203058"/>
                  </a:lnTo>
                  <a:lnTo>
                    <a:pt x="2124595" y="3815892"/>
                  </a:lnTo>
                  <a:lnTo>
                    <a:pt x="2124595" y="2271788"/>
                  </a:lnTo>
                  <a:lnTo>
                    <a:pt x="2233422" y="2271788"/>
                  </a:lnTo>
                  <a:lnTo>
                    <a:pt x="2252018" y="2273003"/>
                  </a:lnTo>
                  <a:lnTo>
                    <a:pt x="2257713" y="2281504"/>
                  </a:lnTo>
                  <a:lnTo>
                    <a:pt x="2258123" y="2341753"/>
                  </a:lnTo>
                  <a:lnTo>
                    <a:pt x="2259387" y="2359454"/>
                  </a:lnTo>
                  <a:lnTo>
                    <a:pt x="2262871" y="2371920"/>
                  </a:lnTo>
                  <a:lnTo>
                    <a:pt x="2268117" y="2379869"/>
                  </a:lnTo>
                  <a:lnTo>
                    <a:pt x="2274666" y="2384019"/>
                  </a:lnTo>
                  <a:lnTo>
                    <a:pt x="2282057" y="2385089"/>
                  </a:lnTo>
                  <a:lnTo>
                    <a:pt x="2289832" y="2383797"/>
                  </a:lnTo>
                  <a:lnTo>
                    <a:pt x="2475623" y="2224493"/>
                  </a:lnTo>
                  <a:lnTo>
                    <a:pt x="2500587" y="2186798"/>
                  </a:lnTo>
                  <a:lnTo>
                    <a:pt x="2502550" y="2174934"/>
                  </a:lnTo>
                  <a:lnTo>
                    <a:pt x="2502175" y="2163678"/>
                  </a:lnTo>
                  <a:lnTo>
                    <a:pt x="2487403" y="2127803"/>
                  </a:lnTo>
                  <a:lnTo>
                    <a:pt x="2476522" y="2114814"/>
                  </a:lnTo>
                  <a:lnTo>
                    <a:pt x="2475623" y="2113953"/>
                  </a:lnTo>
                  <a:close/>
                </a:path>
              </a:pathLst>
            </a:custGeom>
            <a:ln w="24180">
              <a:solidFill>
                <a:srgbClr val="009DE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6" name="object 6"/>
            <p:cNvSpPr/>
            <p:nvPr/>
          </p:nvSpPr>
          <p:spPr>
            <a:xfrm>
              <a:off x="2838121" y="1539632"/>
              <a:ext cx="2761512" cy="4337763"/>
            </a:xfrm>
            <a:custGeom>
              <a:avLst/>
              <a:gdLst/>
              <a:ahLst/>
              <a:cxnLst/>
              <a:rect l="l" t="t" r="r" b="b"/>
              <a:pathLst>
                <a:path w="2761512" h="4337763">
                  <a:moveTo>
                    <a:pt x="2190981" y="0"/>
                  </a:moveTo>
                  <a:lnTo>
                    <a:pt x="115097" y="201"/>
                  </a:lnTo>
                  <a:lnTo>
                    <a:pt x="76821" y="1737"/>
                  </a:lnTo>
                  <a:lnTo>
                    <a:pt x="36957" y="9388"/>
                  </a:lnTo>
                  <a:lnTo>
                    <a:pt x="9305" y="36484"/>
                  </a:lnTo>
                  <a:lnTo>
                    <a:pt x="1638" y="75234"/>
                  </a:lnTo>
                  <a:lnTo>
                    <a:pt x="13" y="131597"/>
                  </a:lnTo>
                  <a:lnTo>
                    <a:pt x="0" y="4206177"/>
                  </a:lnTo>
                  <a:lnTo>
                    <a:pt x="201" y="4228224"/>
                  </a:lnTo>
                  <a:lnTo>
                    <a:pt x="3573" y="4279358"/>
                  </a:lnTo>
                  <a:lnTo>
                    <a:pt x="20980" y="4318661"/>
                  </a:lnTo>
                  <a:lnTo>
                    <a:pt x="63287" y="4334619"/>
                  </a:lnTo>
                  <a:lnTo>
                    <a:pt x="118015" y="4337602"/>
                  </a:lnTo>
                  <a:lnTo>
                    <a:pt x="141560" y="4337763"/>
                  </a:lnTo>
                  <a:lnTo>
                    <a:pt x="2217430" y="4337561"/>
                  </a:lnTo>
                  <a:lnTo>
                    <a:pt x="2255706" y="4336026"/>
                  </a:lnTo>
                  <a:lnTo>
                    <a:pt x="2295570" y="4328374"/>
                  </a:lnTo>
                  <a:lnTo>
                    <a:pt x="2323222" y="4301278"/>
                  </a:lnTo>
                  <a:lnTo>
                    <a:pt x="2330888" y="4262525"/>
                  </a:lnTo>
                  <a:lnTo>
                    <a:pt x="2332512" y="4206177"/>
                  </a:lnTo>
                  <a:lnTo>
                    <a:pt x="2332554" y="2271770"/>
                  </a:lnTo>
                  <a:lnTo>
                    <a:pt x="2682423" y="2271770"/>
                  </a:lnTo>
                  <a:lnTo>
                    <a:pt x="2734585" y="2224475"/>
                  </a:lnTo>
                  <a:lnTo>
                    <a:pt x="2759549" y="2186780"/>
                  </a:lnTo>
                  <a:lnTo>
                    <a:pt x="2761512" y="2174916"/>
                  </a:lnTo>
                  <a:lnTo>
                    <a:pt x="2761138" y="2163660"/>
                  </a:lnTo>
                  <a:lnTo>
                    <a:pt x="2746365" y="2127785"/>
                  </a:lnTo>
                  <a:lnTo>
                    <a:pt x="2734811" y="2114151"/>
                  </a:lnTo>
                  <a:lnTo>
                    <a:pt x="2734585" y="2114151"/>
                  </a:lnTo>
                  <a:lnTo>
                    <a:pt x="2682428" y="2066856"/>
                  </a:lnTo>
                  <a:lnTo>
                    <a:pt x="2332554" y="2066856"/>
                  </a:lnTo>
                  <a:lnTo>
                    <a:pt x="2332525" y="131597"/>
                  </a:lnTo>
                  <a:lnTo>
                    <a:pt x="2332324" y="109549"/>
                  </a:lnTo>
                  <a:lnTo>
                    <a:pt x="2328952" y="58412"/>
                  </a:lnTo>
                  <a:lnTo>
                    <a:pt x="2311547" y="19105"/>
                  </a:lnTo>
                  <a:lnTo>
                    <a:pt x="2269246" y="3145"/>
                  </a:lnTo>
                  <a:lnTo>
                    <a:pt x="2214524" y="160"/>
                  </a:lnTo>
                  <a:lnTo>
                    <a:pt x="2190981" y="0"/>
                  </a:lnTo>
                  <a:close/>
                </a:path>
                <a:path w="2761512" h="4337763">
                  <a:moveTo>
                    <a:pt x="2682423" y="2271770"/>
                  </a:moveTo>
                  <a:lnTo>
                    <a:pt x="2492384" y="2271770"/>
                  </a:lnTo>
                  <a:lnTo>
                    <a:pt x="2510980" y="2272985"/>
                  </a:lnTo>
                  <a:lnTo>
                    <a:pt x="2516675" y="2281486"/>
                  </a:lnTo>
                  <a:lnTo>
                    <a:pt x="2517085" y="2341735"/>
                  </a:lnTo>
                  <a:lnTo>
                    <a:pt x="2527080" y="2379851"/>
                  </a:lnTo>
                  <a:lnTo>
                    <a:pt x="2541019" y="2385071"/>
                  </a:lnTo>
                  <a:lnTo>
                    <a:pt x="2548794" y="2383779"/>
                  </a:lnTo>
                  <a:lnTo>
                    <a:pt x="2577341" y="2367046"/>
                  </a:lnTo>
                  <a:lnTo>
                    <a:pt x="2682423" y="2271770"/>
                  </a:lnTo>
                  <a:close/>
                </a:path>
                <a:path w="2761512" h="4337763">
                  <a:moveTo>
                    <a:pt x="2734585" y="2113935"/>
                  </a:moveTo>
                  <a:lnTo>
                    <a:pt x="2734585" y="2114151"/>
                  </a:lnTo>
                  <a:lnTo>
                    <a:pt x="2734811" y="2114151"/>
                  </a:lnTo>
                  <a:lnTo>
                    <a:pt x="2734585" y="2113935"/>
                  </a:lnTo>
                  <a:close/>
                </a:path>
                <a:path w="2761512" h="4337763">
                  <a:moveTo>
                    <a:pt x="2542025" y="1952685"/>
                  </a:moveTo>
                  <a:lnTo>
                    <a:pt x="2517812" y="1986923"/>
                  </a:lnTo>
                  <a:lnTo>
                    <a:pt x="2517085" y="2043348"/>
                  </a:lnTo>
                  <a:lnTo>
                    <a:pt x="2515809" y="2061046"/>
                  </a:lnTo>
                  <a:lnTo>
                    <a:pt x="2506876" y="2066465"/>
                  </a:lnTo>
                  <a:lnTo>
                    <a:pt x="2332554" y="2066856"/>
                  </a:lnTo>
                  <a:lnTo>
                    <a:pt x="2682428" y="2066856"/>
                  </a:lnTo>
                  <a:lnTo>
                    <a:pt x="2577918" y="1972088"/>
                  </a:lnTo>
                  <a:lnTo>
                    <a:pt x="2563579" y="1960749"/>
                  </a:lnTo>
                  <a:lnTo>
                    <a:pt x="2551691" y="1954552"/>
                  </a:lnTo>
                  <a:lnTo>
                    <a:pt x="2542025" y="1952685"/>
                  </a:lnTo>
                  <a:close/>
                </a:path>
              </a:pathLst>
            </a:custGeom>
            <a:solidFill>
              <a:srgbClr val="E4EDCE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7" name="object 7"/>
            <p:cNvSpPr/>
            <p:nvPr/>
          </p:nvSpPr>
          <p:spPr>
            <a:xfrm>
              <a:off x="2838093" y="1539614"/>
              <a:ext cx="2761541" cy="4337799"/>
            </a:xfrm>
            <a:custGeom>
              <a:avLst/>
              <a:gdLst/>
              <a:ahLst/>
              <a:cxnLst/>
              <a:rect l="l" t="t" r="r" b="b"/>
              <a:pathLst>
                <a:path w="2761541" h="4337799">
                  <a:moveTo>
                    <a:pt x="2734614" y="2113953"/>
                  </a:moveTo>
                  <a:lnTo>
                    <a:pt x="2734614" y="2114169"/>
                  </a:lnTo>
                  <a:lnTo>
                    <a:pt x="2716733" y="2097951"/>
                  </a:lnTo>
                  <a:lnTo>
                    <a:pt x="2577947" y="1972106"/>
                  </a:lnTo>
                  <a:lnTo>
                    <a:pt x="2563608" y="1960767"/>
                  </a:lnTo>
                  <a:lnTo>
                    <a:pt x="2551720" y="1954570"/>
                  </a:lnTo>
                  <a:lnTo>
                    <a:pt x="2542054" y="1952703"/>
                  </a:lnTo>
                  <a:lnTo>
                    <a:pt x="2534379" y="1954354"/>
                  </a:lnTo>
                  <a:lnTo>
                    <a:pt x="2517292" y="1992637"/>
                  </a:lnTo>
                  <a:lnTo>
                    <a:pt x="2517114" y="2043366"/>
                  </a:lnTo>
                  <a:lnTo>
                    <a:pt x="2515838" y="2061064"/>
                  </a:lnTo>
                  <a:lnTo>
                    <a:pt x="2506905" y="2066483"/>
                  </a:lnTo>
                  <a:lnTo>
                    <a:pt x="2332583" y="2066874"/>
                  </a:lnTo>
                  <a:lnTo>
                    <a:pt x="2332583" y="521919"/>
                  </a:lnTo>
                  <a:lnTo>
                    <a:pt x="2332583" y="156438"/>
                  </a:lnTo>
                  <a:lnTo>
                    <a:pt x="2332353" y="109567"/>
                  </a:lnTo>
                  <a:lnTo>
                    <a:pt x="2328981" y="58430"/>
                  </a:lnTo>
                  <a:lnTo>
                    <a:pt x="2311576" y="19123"/>
                  </a:lnTo>
                  <a:lnTo>
                    <a:pt x="2269274" y="3163"/>
                  </a:lnTo>
                  <a:lnTo>
                    <a:pt x="2214553" y="178"/>
                  </a:lnTo>
                  <a:lnTo>
                    <a:pt x="1754212" y="0"/>
                  </a:lnTo>
                  <a:lnTo>
                    <a:pt x="578370" y="0"/>
                  </a:lnTo>
                  <a:lnTo>
                    <a:pt x="164376" y="0"/>
                  </a:lnTo>
                  <a:lnTo>
                    <a:pt x="115126" y="219"/>
                  </a:lnTo>
                  <a:lnTo>
                    <a:pt x="76850" y="1755"/>
                  </a:lnTo>
                  <a:lnTo>
                    <a:pt x="36986" y="9406"/>
                  </a:lnTo>
                  <a:lnTo>
                    <a:pt x="9333" y="36502"/>
                  </a:lnTo>
                  <a:lnTo>
                    <a:pt x="1667" y="75252"/>
                  </a:lnTo>
                  <a:lnTo>
                    <a:pt x="18" y="134736"/>
                  </a:lnTo>
                  <a:lnTo>
                    <a:pt x="0" y="521919"/>
                  </a:lnTo>
                  <a:lnTo>
                    <a:pt x="0" y="3815892"/>
                  </a:lnTo>
                  <a:lnTo>
                    <a:pt x="0" y="4181373"/>
                  </a:lnTo>
                  <a:lnTo>
                    <a:pt x="230" y="4228242"/>
                  </a:lnTo>
                  <a:lnTo>
                    <a:pt x="3602" y="4279376"/>
                  </a:lnTo>
                  <a:lnTo>
                    <a:pt x="21009" y="4318679"/>
                  </a:lnTo>
                  <a:lnTo>
                    <a:pt x="63316" y="4334637"/>
                  </a:lnTo>
                  <a:lnTo>
                    <a:pt x="118043" y="4337620"/>
                  </a:lnTo>
                  <a:lnTo>
                    <a:pt x="578370" y="4337799"/>
                  </a:lnTo>
                  <a:lnTo>
                    <a:pt x="1754212" y="4337799"/>
                  </a:lnTo>
                  <a:lnTo>
                    <a:pt x="2168207" y="4337799"/>
                  </a:lnTo>
                  <a:lnTo>
                    <a:pt x="2217458" y="4337579"/>
                  </a:lnTo>
                  <a:lnTo>
                    <a:pt x="2255735" y="4336044"/>
                  </a:lnTo>
                  <a:lnTo>
                    <a:pt x="2295599" y="4328392"/>
                  </a:lnTo>
                  <a:lnTo>
                    <a:pt x="2323251" y="4301296"/>
                  </a:lnTo>
                  <a:lnTo>
                    <a:pt x="2330917" y="4262543"/>
                  </a:lnTo>
                  <a:lnTo>
                    <a:pt x="2332564" y="4203058"/>
                  </a:lnTo>
                  <a:lnTo>
                    <a:pt x="2332583" y="3815892"/>
                  </a:lnTo>
                  <a:lnTo>
                    <a:pt x="2332583" y="2271788"/>
                  </a:lnTo>
                  <a:lnTo>
                    <a:pt x="2492413" y="2271788"/>
                  </a:lnTo>
                  <a:lnTo>
                    <a:pt x="2511009" y="2273003"/>
                  </a:lnTo>
                  <a:lnTo>
                    <a:pt x="2516704" y="2281504"/>
                  </a:lnTo>
                  <a:lnTo>
                    <a:pt x="2517114" y="2341753"/>
                  </a:lnTo>
                  <a:lnTo>
                    <a:pt x="2518378" y="2359454"/>
                  </a:lnTo>
                  <a:lnTo>
                    <a:pt x="2521862" y="2371920"/>
                  </a:lnTo>
                  <a:lnTo>
                    <a:pt x="2527108" y="2379869"/>
                  </a:lnTo>
                  <a:lnTo>
                    <a:pt x="2533657" y="2384019"/>
                  </a:lnTo>
                  <a:lnTo>
                    <a:pt x="2541048" y="2385089"/>
                  </a:lnTo>
                  <a:lnTo>
                    <a:pt x="2548823" y="2383797"/>
                  </a:lnTo>
                  <a:lnTo>
                    <a:pt x="2734614" y="2224493"/>
                  </a:lnTo>
                  <a:lnTo>
                    <a:pt x="2759578" y="2186798"/>
                  </a:lnTo>
                  <a:lnTo>
                    <a:pt x="2761541" y="2174934"/>
                  </a:lnTo>
                  <a:lnTo>
                    <a:pt x="2761166" y="2163678"/>
                  </a:lnTo>
                  <a:lnTo>
                    <a:pt x="2746394" y="2127803"/>
                  </a:lnTo>
                  <a:lnTo>
                    <a:pt x="2735513" y="2114814"/>
                  </a:lnTo>
                  <a:lnTo>
                    <a:pt x="2734614" y="2113953"/>
                  </a:lnTo>
                  <a:close/>
                </a:path>
              </a:pathLst>
            </a:custGeom>
            <a:ln w="24180">
              <a:solidFill>
                <a:srgbClr val="83B719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8" name="object 8"/>
            <p:cNvSpPr/>
            <p:nvPr/>
          </p:nvSpPr>
          <p:spPr>
            <a:xfrm>
              <a:off x="8114420" y="2539606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9" name="object 9"/>
            <p:cNvSpPr/>
            <p:nvPr/>
          </p:nvSpPr>
          <p:spPr>
            <a:xfrm>
              <a:off x="8114420" y="3265782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0" name="object 10"/>
            <p:cNvSpPr/>
            <p:nvPr/>
          </p:nvSpPr>
          <p:spPr>
            <a:xfrm>
              <a:off x="8114420" y="3991954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1" name="object 11"/>
            <p:cNvSpPr/>
            <p:nvPr/>
          </p:nvSpPr>
          <p:spPr>
            <a:xfrm>
              <a:off x="8114420" y="4207247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2" name="object 12"/>
            <p:cNvSpPr/>
            <p:nvPr/>
          </p:nvSpPr>
          <p:spPr>
            <a:xfrm>
              <a:off x="8114420" y="4763126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3" name="object 13"/>
            <p:cNvSpPr txBox="1"/>
            <p:nvPr/>
          </p:nvSpPr>
          <p:spPr>
            <a:xfrm>
              <a:off x="8208933" y="1896148"/>
              <a:ext cx="1785620" cy="3322954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284508" marR="113580" indent="-251102">
                <a:lnSpc>
                  <a:spcPts val="1727"/>
                </a:lnSpc>
              </a:pPr>
              <a:r>
                <a:rPr sz="1500" spc="-110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T</a:t>
              </a:r>
              <a:r>
                <a:rPr sz="1500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o</a:t>
              </a:r>
              <a:r>
                <a:rPr sz="1500" spc="9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w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a</a:t>
              </a:r>
              <a:r>
                <a:rPr sz="1500" spc="-9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r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ds</a:t>
              </a:r>
              <a:r>
                <a:rPr sz="1500" spc="4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the</a:t>
              </a:r>
              <a:r>
                <a:rPr sz="1500" spc="4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End</a:t>
              </a:r>
              <a:r>
                <a:rPr sz="1500" spc="9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 of</a:t>
              </a:r>
              <a:r>
                <a:rPr sz="1500" spc="4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the</a:t>
              </a:r>
              <a:r>
                <a:rPr sz="1500" spc="4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500" spc="-26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P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ost</a:t>
              </a:r>
              <a:endParaRPr sz="1500" dirty="0">
                <a:latin typeface="Myriad Pro Light"/>
                <a:cs typeface="Myriad Pro Light"/>
              </a:endParaRPr>
            </a:p>
            <a:p>
              <a:pPr>
                <a:lnSpc>
                  <a:spcPts val="482"/>
                </a:lnSpc>
                <a:spcBef>
                  <a:spcPts val="23"/>
                </a:spcBef>
              </a:pPr>
              <a:endParaRPr sz="500" dirty="0"/>
            </a:p>
            <a:p>
              <a:pPr marL="11135" marR="38974" indent="-557">
                <a:lnSpc>
                  <a:spcPct val="106400"/>
                </a:lnSpc>
              </a:pPr>
              <a:r>
                <a:rPr sz="900" spc="-48" dirty="0">
                  <a:latin typeface="Arial"/>
                  <a:cs typeface="Arial"/>
                </a:rPr>
                <a:t>The final </a:t>
              </a:r>
              <a:r>
                <a:rPr sz="900" spc="-9" dirty="0">
                  <a:latin typeface="Arial"/>
                  <a:cs typeface="Arial"/>
                </a:rPr>
                <a:t>meeting </a:t>
              </a:r>
              <a:r>
                <a:rPr sz="900" spc="-18" dirty="0">
                  <a:latin typeface="Arial"/>
                  <a:cs typeface="Arial"/>
                </a:rPr>
                <a:t>should </a:t>
              </a:r>
              <a:r>
                <a:rPr sz="900" spc="-35" dirty="0">
                  <a:latin typeface="Arial"/>
                  <a:cs typeface="Arial"/>
                </a:rPr>
                <a:t>have</a:t>
              </a:r>
              <a:r>
                <a:rPr sz="900" spc="-22" dirty="0">
                  <a:latin typeface="Arial"/>
                  <a:cs typeface="Arial"/>
                </a:rPr>
                <a:t> occur</a:t>
              </a:r>
              <a:r>
                <a:rPr sz="900" spc="-31" dirty="0">
                  <a:latin typeface="Arial"/>
                  <a:cs typeface="Arial"/>
                </a:rPr>
                <a:t>r</a:t>
              </a:r>
              <a:r>
                <a:rPr sz="900" spc="-26" dirty="0">
                  <a:latin typeface="Arial"/>
                  <a:cs typeface="Arial"/>
                </a:rPr>
                <a:t>ed by </a:t>
              </a:r>
              <a:r>
                <a:rPr sz="900" spc="-44" dirty="0">
                  <a:latin typeface="Arial"/>
                  <a:cs typeface="Arial"/>
                </a:rPr>
                <a:t>January or mid </a:t>
              </a:r>
              <a:r>
                <a:rPr sz="900" spc="-53" dirty="0">
                  <a:latin typeface="Arial"/>
                  <a:cs typeface="Arial"/>
                </a:rPr>
                <a:t>June prior </a:t>
              </a:r>
              <a:r>
                <a:rPr sz="900" spc="26" dirty="0">
                  <a:latin typeface="Arial"/>
                  <a:cs typeface="Arial"/>
                </a:rPr>
                <a:t>to the </a:t>
              </a:r>
              <a:r>
                <a:rPr sz="900" spc="-92" dirty="0">
                  <a:latin typeface="Arial"/>
                  <a:cs typeface="Arial"/>
                </a:rPr>
                <a:t>ARCP </a:t>
              </a:r>
              <a:r>
                <a:rPr sz="900" spc="-22" dirty="0">
                  <a:latin typeface="Arial"/>
                  <a:cs typeface="Arial"/>
                </a:rPr>
                <a:t>panel</a:t>
              </a:r>
              <a:r>
                <a:rPr sz="900" spc="-13" dirty="0">
                  <a:latin typeface="Arial"/>
                  <a:cs typeface="Arial"/>
                </a:rPr>
                <a:t> </a:t>
              </a:r>
              <a:r>
                <a:rPr sz="900" spc="-9" dirty="0">
                  <a:latin typeface="Arial"/>
                  <a:cs typeface="Arial"/>
                </a:rPr>
                <a:t>meeting</a:t>
              </a:r>
              <a:endParaRPr sz="900" dirty="0">
                <a:latin typeface="Arial"/>
                <a:cs typeface="Arial"/>
              </a:endParaRPr>
            </a:p>
            <a:p>
              <a:pPr marL="11135" marR="39531" indent="-557">
                <a:lnSpc>
                  <a:spcPct val="106400"/>
                </a:lnSpc>
                <a:spcBef>
                  <a:spcPts val="311"/>
                </a:spcBef>
              </a:pPr>
              <a:r>
                <a:rPr sz="900" spc="-44" dirty="0">
                  <a:latin typeface="Arial"/>
                  <a:cs typeface="Arial"/>
                </a:rPr>
                <a:t>Review p</a:t>
              </a:r>
              <a:r>
                <a:rPr sz="900" spc="-18" dirty="0">
                  <a:latin typeface="Arial"/>
                  <a:cs typeface="Arial"/>
                </a:rPr>
                <a:t>r</a:t>
              </a:r>
              <a:r>
                <a:rPr sz="900" dirty="0">
                  <a:latin typeface="Arial"/>
                  <a:cs typeface="Arial"/>
                </a:rPr>
                <a:t>og</a:t>
              </a:r>
              <a:r>
                <a:rPr sz="900" spc="-18" dirty="0">
                  <a:latin typeface="Arial"/>
                  <a:cs typeface="Arial"/>
                </a:rPr>
                <a:t>r</a:t>
              </a:r>
              <a:r>
                <a:rPr sz="900" spc="-88" dirty="0">
                  <a:latin typeface="Arial"/>
                  <a:cs typeface="Arial"/>
                </a:rPr>
                <a:t>ess </a:t>
              </a:r>
              <a:r>
                <a:rPr sz="900" spc="26" dirty="0">
                  <a:latin typeface="Arial"/>
                  <a:cs typeface="Arial"/>
                </a:rPr>
                <a:t>with</a:t>
              </a:r>
              <a:r>
                <a:rPr sz="900" spc="18" dirty="0">
                  <a:latin typeface="Arial"/>
                  <a:cs typeface="Arial"/>
                </a:rPr>
                <a:t> </a:t>
              </a:r>
              <a:r>
                <a:rPr sz="900" spc="-13" dirty="0">
                  <a:latin typeface="Arial"/>
                  <a:cs typeface="Arial"/>
                </a:rPr>
                <a:t>mandatory </a:t>
              </a:r>
              <a:r>
                <a:rPr sz="900" spc="-26" dirty="0">
                  <a:latin typeface="Arial"/>
                  <a:cs typeface="Arial"/>
                </a:rPr>
                <a:t>elements </a:t>
              </a:r>
              <a:r>
                <a:rPr sz="900" spc="26" dirty="0">
                  <a:latin typeface="Arial"/>
                  <a:cs typeface="Arial"/>
                </a:rPr>
                <a:t>of </a:t>
              </a:r>
              <a:r>
                <a:rPr sz="900" spc="-61" dirty="0">
                  <a:latin typeface="Arial"/>
                  <a:cs typeface="Arial"/>
                </a:rPr>
                <a:t>WPBA</a:t>
              </a:r>
              <a:r>
                <a:rPr sz="900" spc="-26" dirty="0">
                  <a:latin typeface="Arial"/>
                  <a:cs typeface="Arial"/>
                </a:rPr>
                <a:t> </a:t>
              </a:r>
              <a:r>
                <a:rPr sz="900" spc="-18" dirty="0">
                  <a:latin typeface="Arial"/>
                  <a:cs typeface="Arial"/>
                </a:rPr>
                <a:t>and </a:t>
              </a:r>
              <a:r>
                <a:rPr sz="900" spc="-35" dirty="0">
                  <a:latin typeface="Arial"/>
                  <a:cs typeface="Arial"/>
                </a:rPr>
                <a:t>any </a:t>
              </a:r>
              <a:r>
                <a:rPr sz="900" spc="4" dirty="0">
                  <a:latin typeface="Arial"/>
                  <a:cs typeface="Arial"/>
                </a:rPr>
                <a:t>further </a:t>
              </a:r>
              <a:r>
                <a:rPr sz="900" spc="-35" dirty="0">
                  <a:latin typeface="Arial"/>
                  <a:cs typeface="Arial"/>
                </a:rPr>
                <a:t>evidence</a:t>
              </a:r>
              <a:r>
                <a:rPr sz="900" spc="-22" dirty="0">
                  <a:latin typeface="Arial"/>
                  <a:cs typeface="Arial"/>
                </a:rPr>
                <a:t> </a:t>
              </a:r>
              <a:r>
                <a:rPr sz="900" spc="-4" dirty="0">
                  <a:latin typeface="Arial"/>
                  <a:cs typeface="Arial"/>
                </a:rPr>
                <a:t>including audit &amp; </a:t>
              </a:r>
              <a:r>
                <a:rPr sz="900" spc="-100" dirty="0">
                  <a:latin typeface="Arial"/>
                  <a:cs typeface="Arial"/>
                </a:rPr>
                <a:t>SEA</a:t>
              </a:r>
              <a:endParaRPr sz="900" dirty="0">
                <a:latin typeface="Arial"/>
                <a:cs typeface="Arial"/>
              </a:endParaRPr>
            </a:p>
            <a:p>
              <a:pPr marL="11135" marR="26168">
                <a:lnSpc>
                  <a:spcPct val="134500"/>
                </a:lnSpc>
              </a:pPr>
              <a:r>
                <a:rPr sz="900" spc="-13" dirty="0">
                  <a:latin typeface="Arial"/>
                  <a:cs typeface="Arial"/>
                </a:rPr>
                <a:t>Complete </a:t>
              </a:r>
              <a:r>
                <a:rPr sz="900" spc="-118" dirty="0">
                  <a:latin typeface="Arial"/>
                  <a:cs typeface="Arial"/>
                </a:rPr>
                <a:t>CSR documentation If </a:t>
              </a:r>
              <a:r>
                <a:rPr sz="900" spc="-35" dirty="0">
                  <a:latin typeface="Arial"/>
                  <a:cs typeface="Arial"/>
                </a:rPr>
                <a:t>any </a:t>
              </a:r>
              <a:r>
                <a:rPr sz="900" spc="-26" dirty="0">
                  <a:latin typeface="Arial"/>
                  <a:cs typeface="Arial"/>
                </a:rPr>
                <a:t>conce</a:t>
              </a:r>
              <a:r>
                <a:rPr sz="900" spc="-4" dirty="0">
                  <a:latin typeface="Arial"/>
                  <a:cs typeface="Arial"/>
                </a:rPr>
                <a:t>r</a:t>
              </a:r>
              <a:r>
                <a:rPr sz="900" spc="-53" dirty="0">
                  <a:latin typeface="Arial"/>
                  <a:cs typeface="Arial"/>
                </a:rPr>
                <a:t>ns </a:t>
              </a:r>
              <a:r>
                <a:rPr sz="900" spc="-4" dirty="0">
                  <a:latin typeface="Arial"/>
                  <a:cs typeface="Arial"/>
                </a:rPr>
                <a:t>contact the</a:t>
              </a:r>
              <a:endParaRPr sz="900" dirty="0">
                <a:latin typeface="Arial"/>
                <a:cs typeface="Arial"/>
              </a:endParaRPr>
            </a:p>
            <a:p>
              <a:pPr marL="11135" marR="209902">
                <a:lnSpc>
                  <a:spcPct val="106400"/>
                </a:lnSpc>
              </a:pPr>
              <a:r>
                <a:rPr sz="900" spc="-13" dirty="0">
                  <a:latin typeface="Arial"/>
                  <a:cs typeface="Arial"/>
                </a:rPr>
                <a:t>trainee</a:t>
              </a:r>
              <a:r>
                <a:rPr sz="900" spc="-53" dirty="0">
                  <a:latin typeface="Arial"/>
                  <a:cs typeface="Arial"/>
                </a:rPr>
                <a:t>’</a:t>
              </a:r>
              <a:r>
                <a:rPr sz="900" spc="-105" dirty="0">
                  <a:latin typeface="Arial"/>
                  <a:cs typeface="Arial"/>
                </a:rPr>
                <a:t>s </a:t>
              </a:r>
              <a:r>
                <a:rPr sz="900" spc="-100" dirty="0">
                  <a:latin typeface="Arial"/>
                  <a:cs typeface="Arial"/>
                </a:rPr>
                <a:t>GP </a:t>
              </a:r>
              <a:r>
                <a:rPr sz="900" spc="-22" dirty="0">
                  <a:latin typeface="Arial"/>
                  <a:cs typeface="Arial"/>
                </a:rPr>
                <a:t>Educational</a:t>
              </a:r>
              <a:r>
                <a:rPr sz="900" spc="-13" dirty="0">
                  <a:latin typeface="Arial"/>
                  <a:cs typeface="Arial"/>
                </a:rPr>
                <a:t> </a:t>
              </a:r>
              <a:r>
                <a:rPr sz="900" spc="-44" dirty="0">
                  <a:latin typeface="Arial"/>
                  <a:cs typeface="Arial"/>
                </a:rPr>
                <a:t>Supervisory/GP </a:t>
              </a:r>
              <a:r>
                <a:rPr sz="900" spc="13" dirty="0">
                  <a:latin typeface="Arial"/>
                  <a:cs typeface="Arial"/>
                </a:rPr>
                <a:t>unit or </a:t>
              </a:r>
              <a:r>
                <a:rPr sz="900" spc="-100" dirty="0">
                  <a:latin typeface="Arial"/>
                  <a:cs typeface="Arial"/>
                </a:rPr>
                <a:t>TPD</a:t>
              </a:r>
              <a:endParaRPr sz="900" dirty="0">
                <a:latin typeface="Arial"/>
                <a:cs typeface="Arial"/>
              </a:endParaRPr>
            </a:p>
            <a:p>
              <a:pPr marL="11135" marR="11135" indent="-557" algn="just">
                <a:lnSpc>
                  <a:spcPct val="106400"/>
                </a:lnSpc>
                <a:spcBef>
                  <a:spcPts val="311"/>
                </a:spcBef>
              </a:pPr>
              <a:r>
                <a:rPr sz="900" spc="-193" dirty="0">
                  <a:latin typeface="Arial"/>
                  <a:cs typeface="Arial"/>
                </a:rPr>
                <a:t>T</a:t>
              </a:r>
              <a:r>
                <a:rPr sz="900" spc="-26" dirty="0">
                  <a:latin typeface="Arial"/>
                  <a:cs typeface="Arial"/>
                </a:rPr>
                <a:t>rainee completes the </a:t>
              </a:r>
              <a:r>
                <a:rPr sz="900" spc="-35" dirty="0">
                  <a:latin typeface="Arial"/>
                  <a:cs typeface="Arial"/>
                </a:rPr>
                <a:t>Deanery</a:t>
              </a:r>
              <a:r>
                <a:rPr sz="900" spc="-22" dirty="0">
                  <a:latin typeface="Arial"/>
                  <a:cs typeface="Arial"/>
                </a:rPr>
                <a:t> </a:t>
              </a:r>
              <a:r>
                <a:rPr sz="900" spc="-13" dirty="0">
                  <a:latin typeface="Arial"/>
                  <a:cs typeface="Arial"/>
                </a:rPr>
                <a:t>post </a:t>
              </a:r>
              <a:r>
                <a:rPr sz="900" spc="-53" dirty="0">
                  <a:latin typeface="Arial"/>
                  <a:cs typeface="Arial"/>
                </a:rPr>
                <a:t>assessment </a:t>
              </a:r>
              <a:r>
                <a:rPr sz="900" spc="-13" dirty="0">
                  <a:latin typeface="Arial"/>
                  <a:cs typeface="Arial"/>
                </a:rPr>
                <a:t>questionnai</a:t>
              </a:r>
              <a:r>
                <a:rPr sz="900" spc="-31" dirty="0">
                  <a:latin typeface="Arial"/>
                  <a:cs typeface="Arial"/>
                </a:rPr>
                <a:t>r</a:t>
              </a:r>
              <a:r>
                <a:rPr sz="900" spc="-53" dirty="0">
                  <a:latin typeface="Arial"/>
                  <a:cs typeface="Arial"/>
                </a:rPr>
                <a:t>e</a:t>
              </a:r>
              <a:r>
                <a:rPr sz="900" spc="-26" dirty="0">
                  <a:latin typeface="Arial"/>
                  <a:cs typeface="Arial"/>
                </a:rPr>
                <a:t> </a:t>
              </a:r>
              <a:r>
                <a:rPr sz="900" spc="-70" dirty="0">
                  <a:latin typeface="Arial"/>
                  <a:cs typeface="Arial"/>
                </a:rPr>
                <a:t>(</a:t>
              </a:r>
              <a:r>
                <a:rPr sz="900" spc="-206" dirty="0">
                  <a:latin typeface="Arial"/>
                  <a:cs typeface="Arial"/>
                </a:rPr>
                <a:t>P</a:t>
              </a:r>
              <a:r>
                <a:rPr sz="900" spc="-35" dirty="0">
                  <a:latin typeface="Arial"/>
                  <a:cs typeface="Arial"/>
                </a:rPr>
                <a:t>AQ)</a:t>
              </a:r>
              <a:endParaRPr sz="900" dirty="0">
                <a:latin typeface="Arial"/>
                <a:cs typeface="Arial"/>
              </a:endParaRPr>
            </a:p>
          </p:txBody>
        </p:sp>
        <p:sp>
          <p:nvSpPr>
            <p:cNvPr id="24" name="object 14"/>
            <p:cNvSpPr/>
            <p:nvPr/>
          </p:nvSpPr>
          <p:spPr>
            <a:xfrm>
              <a:off x="5659437" y="2078171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5" name="object 15"/>
            <p:cNvSpPr/>
            <p:nvPr/>
          </p:nvSpPr>
          <p:spPr>
            <a:xfrm>
              <a:off x="5659437" y="2804342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6" name="object 16"/>
            <p:cNvSpPr/>
            <p:nvPr/>
          </p:nvSpPr>
          <p:spPr>
            <a:xfrm>
              <a:off x="5659437" y="3360222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7" name="object 17"/>
            <p:cNvSpPr/>
            <p:nvPr/>
          </p:nvSpPr>
          <p:spPr>
            <a:xfrm>
              <a:off x="5659437" y="4256688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8" name="object 18"/>
            <p:cNvSpPr txBox="1"/>
            <p:nvPr/>
          </p:nvSpPr>
          <p:spPr>
            <a:xfrm>
              <a:off x="5703633" y="1662376"/>
              <a:ext cx="1791970" cy="304990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1500" spc="35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M</a:t>
              </a:r>
              <a:r>
                <a:rPr sz="1500" spc="9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id</a:t>
              </a:r>
              <a:r>
                <a:rPr sz="1500" spc="4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500" spc="-26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P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ost</a:t>
              </a:r>
              <a:r>
                <a:rPr sz="1500" spc="4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500" spc="26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M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eeting</a:t>
              </a:r>
              <a:endParaRPr sz="1500" dirty="0">
                <a:latin typeface="Myriad Pro Light"/>
                <a:cs typeface="Myriad Pro Light"/>
              </a:endParaRPr>
            </a:p>
            <a:p>
              <a:pPr>
                <a:lnSpc>
                  <a:spcPts val="526"/>
                </a:lnSpc>
                <a:spcBef>
                  <a:spcPts val="18"/>
                </a:spcBef>
              </a:pPr>
              <a:endParaRPr sz="500" dirty="0"/>
            </a:p>
            <a:p>
              <a:pPr marL="55120" marR="11135" indent="-557">
                <a:lnSpc>
                  <a:spcPct val="106400"/>
                </a:lnSpc>
              </a:pPr>
              <a:r>
                <a:rPr sz="900" spc="-44" dirty="0">
                  <a:latin typeface="Arial"/>
                  <a:cs typeface="Arial"/>
                </a:rPr>
                <a:t>Review p</a:t>
              </a:r>
              <a:r>
                <a:rPr sz="900" spc="-18" dirty="0">
                  <a:latin typeface="Arial"/>
                  <a:cs typeface="Arial"/>
                </a:rPr>
                <a:t>r</a:t>
              </a:r>
              <a:r>
                <a:rPr sz="900" dirty="0">
                  <a:latin typeface="Arial"/>
                  <a:cs typeface="Arial"/>
                </a:rPr>
                <a:t>og</a:t>
              </a:r>
              <a:r>
                <a:rPr sz="900" spc="-18" dirty="0">
                  <a:latin typeface="Arial"/>
                  <a:cs typeface="Arial"/>
                </a:rPr>
                <a:t>r</a:t>
              </a:r>
              <a:r>
                <a:rPr sz="900" spc="-88" dirty="0">
                  <a:latin typeface="Arial"/>
                  <a:cs typeface="Arial"/>
                </a:rPr>
                <a:t>ess </a:t>
              </a:r>
              <a:r>
                <a:rPr sz="900" spc="26" dirty="0">
                  <a:latin typeface="Arial"/>
                  <a:cs typeface="Arial"/>
                </a:rPr>
                <a:t>with </a:t>
              </a:r>
              <a:r>
                <a:rPr sz="900" spc="-9" dirty="0">
                  <a:latin typeface="Arial"/>
                  <a:cs typeface="Arial"/>
                </a:rPr>
                <a:t>action plan, </a:t>
              </a:r>
              <a:r>
                <a:rPr sz="900" spc="-18" dirty="0">
                  <a:latin typeface="Arial"/>
                  <a:cs typeface="Arial"/>
                </a:rPr>
                <a:t>confidence rating </a:t>
              </a:r>
              <a:r>
                <a:rPr sz="900" spc="-44" dirty="0">
                  <a:latin typeface="Arial"/>
                  <a:cs typeface="Arial"/>
                </a:rPr>
                <a:t>scale,</a:t>
              </a:r>
              <a:r>
                <a:rPr sz="900" spc="-26" dirty="0">
                  <a:latin typeface="Arial"/>
                  <a:cs typeface="Arial"/>
                </a:rPr>
                <a:t> </a:t>
              </a:r>
              <a:r>
                <a:rPr sz="900" spc="-88" dirty="0">
                  <a:latin typeface="Arial"/>
                  <a:cs typeface="Arial"/>
                </a:rPr>
                <a:t>MSF (if </a:t>
              </a:r>
              <a:r>
                <a:rPr sz="900" spc="-18" dirty="0">
                  <a:latin typeface="Arial"/>
                  <a:cs typeface="Arial"/>
                </a:rPr>
                <a:t>r</a:t>
              </a:r>
              <a:r>
                <a:rPr sz="900" spc="-9" dirty="0">
                  <a:latin typeface="Arial"/>
                  <a:cs typeface="Arial"/>
                </a:rPr>
                <a:t>equi</a:t>
              </a:r>
              <a:r>
                <a:rPr sz="900" spc="-26" dirty="0">
                  <a:latin typeface="Arial"/>
                  <a:cs typeface="Arial"/>
                </a:rPr>
                <a:t>r</a:t>
              </a:r>
              <a:r>
                <a:rPr sz="900" spc="-35" dirty="0">
                  <a:latin typeface="Arial"/>
                  <a:cs typeface="Arial"/>
                </a:rPr>
                <a:t>ed) </a:t>
              </a:r>
              <a:r>
                <a:rPr sz="900" spc="-18" dirty="0">
                  <a:latin typeface="Arial"/>
                  <a:cs typeface="Arial"/>
                </a:rPr>
                <a:t>and </a:t>
              </a:r>
              <a:r>
                <a:rPr sz="900" spc="-26" dirty="0">
                  <a:latin typeface="Arial"/>
                  <a:cs typeface="Arial"/>
                </a:rPr>
                <a:t>consider</a:t>
              </a:r>
              <a:r>
                <a:rPr sz="900" spc="-18" dirty="0">
                  <a:latin typeface="Arial"/>
                  <a:cs typeface="Arial"/>
                </a:rPr>
                <a:t> </a:t>
              </a:r>
              <a:r>
                <a:rPr sz="900" spc="-13" dirty="0">
                  <a:latin typeface="Arial"/>
                  <a:cs typeface="Arial"/>
                </a:rPr>
                <a:t>pointers </a:t>
              </a:r>
              <a:r>
                <a:rPr sz="900" spc="18" dirty="0">
                  <a:latin typeface="Arial"/>
                  <a:cs typeface="Arial"/>
                </a:rPr>
                <a:t>for </a:t>
              </a:r>
              <a:r>
                <a:rPr sz="900" spc="-44" dirty="0">
                  <a:latin typeface="Arial"/>
                  <a:cs typeface="Arial"/>
                </a:rPr>
                <a:t>needs</a:t>
              </a:r>
              <a:endParaRPr sz="900" dirty="0">
                <a:latin typeface="Arial"/>
                <a:cs typeface="Arial"/>
              </a:endParaRPr>
            </a:p>
            <a:p>
              <a:pPr marL="55120" marR="124159" indent="-557">
                <a:lnSpc>
                  <a:spcPct val="106400"/>
                </a:lnSpc>
                <a:spcBef>
                  <a:spcPts val="311"/>
                </a:spcBef>
              </a:pPr>
              <a:r>
                <a:rPr sz="900" spc="-57" dirty="0">
                  <a:latin typeface="Arial"/>
                  <a:cs typeface="Arial"/>
                </a:rPr>
                <a:t>Discuss </a:t>
              </a:r>
              <a:r>
                <a:rPr sz="900" spc="-22" dirty="0">
                  <a:latin typeface="Arial"/>
                  <a:cs typeface="Arial"/>
                </a:rPr>
                <a:t>general p</a:t>
              </a:r>
              <a:r>
                <a:rPr sz="900" spc="-18" dirty="0">
                  <a:latin typeface="Arial"/>
                  <a:cs typeface="Arial"/>
                </a:rPr>
                <a:t>r</a:t>
              </a:r>
              <a:r>
                <a:rPr sz="900" dirty="0">
                  <a:latin typeface="Arial"/>
                  <a:cs typeface="Arial"/>
                </a:rPr>
                <a:t>og</a:t>
              </a:r>
              <a:r>
                <a:rPr sz="900" spc="-18" dirty="0">
                  <a:latin typeface="Arial"/>
                  <a:cs typeface="Arial"/>
                </a:rPr>
                <a:t>r</a:t>
              </a:r>
              <a:r>
                <a:rPr sz="900" spc="-88" dirty="0">
                  <a:latin typeface="Arial"/>
                  <a:cs typeface="Arial"/>
                </a:rPr>
                <a:t>ess</a:t>
              </a:r>
              <a:r>
                <a:rPr sz="900" spc="-48" dirty="0">
                  <a:latin typeface="Arial"/>
                  <a:cs typeface="Arial"/>
                </a:rPr>
                <a:t> </a:t>
              </a:r>
              <a:r>
                <a:rPr sz="900" spc="-18" dirty="0">
                  <a:latin typeface="Arial"/>
                  <a:cs typeface="Arial"/>
                </a:rPr>
                <a:t>using the </a:t>
              </a:r>
              <a:r>
                <a:rPr sz="900" spc="-35" dirty="0">
                  <a:latin typeface="Arial"/>
                  <a:cs typeface="Arial"/>
                </a:rPr>
                <a:t>RDMp </a:t>
              </a:r>
              <a:r>
                <a:rPr sz="900" spc="-13" dirty="0">
                  <a:latin typeface="Arial"/>
                  <a:cs typeface="Arial"/>
                </a:rPr>
                <a:t>model </a:t>
              </a:r>
              <a:r>
                <a:rPr sz="900" spc="-79" dirty="0">
                  <a:latin typeface="Arial"/>
                  <a:cs typeface="Arial"/>
                </a:rPr>
                <a:t>as </a:t>
              </a:r>
              <a:r>
                <a:rPr sz="900" spc="-53" dirty="0">
                  <a:latin typeface="Arial"/>
                  <a:cs typeface="Arial"/>
                </a:rPr>
                <a:t>a</a:t>
              </a:r>
              <a:r>
                <a:rPr sz="900" spc="-26" dirty="0">
                  <a:latin typeface="Arial"/>
                  <a:cs typeface="Arial"/>
                </a:rPr>
                <a:t> </a:t>
              </a:r>
              <a:r>
                <a:rPr sz="900" spc="-13" dirty="0">
                  <a:latin typeface="Arial"/>
                  <a:cs typeface="Arial"/>
                </a:rPr>
                <a:t>guide </a:t>
              </a:r>
              <a:r>
                <a:rPr sz="900" spc="-66" dirty="0">
                  <a:latin typeface="Arial"/>
                  <a:cs typeface="Arial"/>
                </a:rPr>
                <a:t>(see </a:t>
              </a:r>
              <a:r>
                <a:rPr sz="900" spc="-105" dirty="0">
                  <a:latin typeface="Arial"/>
                  <a:cs typeface="Arial"/>
                </a:rPr>
                <a:t>CSR)</a:t>
              </a:r>
              <a:endParaRPr sz="900" dirty="0">
                <a:latin typeface="Arial"/>
                <a:cs typeface="Arial"/>
              </a:endParaRPr>
            </a:p>
            <a:p>
              <a:pPr marL="55120" marR="26725" indent="-557">
                <a:lnSpc>
                  <a:spcPct val="106400"/>
                </a:lnSpc>
                <a:spcBef>
                  <a:spcPts val="311"/>
                </a:spcBef>
              </a:pPr>
              <a:r>
                <a:rPr sz="900" spc="-22" dirty="0">
                  <a:latin typeface="Arial"/>
                  <a:cs typeface="Arial"/>
                </a:rPr>
                <a:t>Clinical </a:t>
              </a:r>
              <a:r>
                <a:rPr sz="900" spc="-31" dirty="0">
                  <a:latin typeface="Arial"/>
                  <a:cs typeface="Arial"/>
                </a:rPr>
                <a:t>supervisor </a:t>
              </a:r>
              <a:r>
                <a:rPr sz="900" spc="-18" dirty="0">
                  <a:latin typeface="Arial"/>
                  <a:cs typeface="Arial"/>
                </a:rPr>
                <a:t>documents</a:t>
              </a:r>
              <a:r>
                <a:rPr sz="900" spc="-9" dirty="0">
                  <a:latin typeface="Arial"/>
                  <a:cs typeface="Arial"/>
                </a:rPr>
                <a:t> in </a:t>
              </a:r>
              <a:r>
                <a:rPr sz="900" spc="-13" dirty="0">
                  <a:latin typeface="Arial"/>
                  <a:cs typeface="Arial"/>
                </a:rPr>
                <a:t>educator </a:t>
              </a:r>
              <a:r>
                <a:rPr sz="900" spc="-22" dirty="0">
                  <a:latin typeface="Arial"/>
                  <a:cs typeface="Arial"/>
                </a:rPr>
                <a:t>notes </a:t>
              </a:r>
              <a:r>
                <a:rPr sz="900" spc="-18" dirty="0">
                  <a:latin typeface="Arial"/>
                  <a:cs typeface="Arial"/>
                </a:rPr>
                <a:t>and </a:t>
              </a:r>
              <a:r>
                <a:rPr sz="900" spc="-13" dirty="0">
                  <a:latin typeface="Arial"/>
                  <a:cs typeface="Arial"/>
                </a:rPr>
                <a:t>trainee</a:t>
              </a:r>
              <a:r>
                <a:rPr sz="900" spc="-18" dirty="0">
                  <a:latin typeface="Arial"/>
                  <a:cs typeface="Arial"/>
                </a:rPr>
                <a:t> documents in </a:t>
              </a:r>
              <a:r>
                <a:rPr sz="900" spc="4" dirty="0">
                  <a:latin typeface="Arial"/>
                  <a:cs typeface="Arial"/>
                </a:rPr>
                <a:t>e-portfolio </a:t>
              </a:r>
              <a:r>
                <a:rPr sz="900" spc="-26" dirty="0">
                  <a:latin typeface="Arial"/>
                  <a:cs typeface="Arial"/>
                </a:rPr>
                <a:t>lea</a:t>
              </a:r>
              <a:r>
                <a:rPr sz="900" spc="-9" dirty="0">
                  <a:latin typeface="Arial"/>
                  <a:cs typeface="Arial"/>
                </a:rPr>
                <a:t>r</a:t>
              </a:r>
              <a:r>
                <a:rPr sz="900" dirty="0">
                  <a:latin typeface="Arial"/>
                  <a:cs typeface="Arial"/>
                </a:rPr>
                <a:t>ning log </a:t>
              </a:r>
              <a:r>
                <a:rPr sz="900" spc="-18" dirty="0">
                  <a:latin typeface="Arial"/>
                  <a:cs typeface="Arial"/>
                </a:rPr>
                <a:t>and </a:t>
              </a:r>
              <a:r>
                <a:rPr sz="900" spc="-22" dirty="0">
                  <a:latin typeface="Arial"/>
                  <a:cs typeface="Arial"/>
                </a:rPr>
                <a:t>updates pdp </a:t>
              </a:r>
              <a:r>
                <a:rPr sz="900" spc="-18" dirty="0">
                  <a:latin typeface="Arial"/>
                  <a:cs typeface="Arial"/>
                </a:rPr>
                <a:t>and </a:t>
              </a:r>
              <a:r>
                <a:rPr sz="900" spc="-26" dirty="0">
                  <a:latin typeface="Arial"/>
                  <a:cs typeface="Arial"/>
                </a:rPr>
                <a:t>lea</a:t>
              </a:r>
              <a:r>
                <a:rPr sz="900" spc="-9" dirty="0">
                  <a:latin typeface="Arial"/>
                  <a:cs typeface="Arial"/>
                </a:rPr>
                <a:t>r</a:t>
              </a:r>
              <a:r>
                <a:rPr sz="900" dirty="0">
                  <a:latin typeface="Arial"/>
                  <a:cs typeface="Arial"/>
                </a:rPr>
                <a:t>ning </a:t>
              </a:r>
              <a:r>
                <a:rPr sz="900" spc="-13" dirty="0">
                  <a:latin typeface="Arial"/>
                  <a:cs typeface="Arial"/>
                </a:rPr>
                <a:t>plan</a:t>
              </a:r>
              <a:endParaRPr sz="900" dirty="0">
                <a:latin typeface="Arial"/>
                <a:cs typeface="Arial"/>
              </a:endParaRPr>
            </a:p>
            <a:p>
              <a:pPr marL="55120" marR="155895" indent="-557">
                <a:lnSpc>
                  <a:spcPct val="106400"/>
                </a:lnSpc>
                <a:spcBef>
                  <a:spcPts val="311"/>
                </a:spcBef>
              </a:pPr>
              <a:r>
                <a:rPr sz="900" dirty="0">
                  <a:latin typeface="Arial"/>
                  <a:cs typeface="Arial"/>
                </a:rPr>
                <a:t>If </a:t>
              </a:r>
              <a:r>
                <a:rPr sz="900" spc="-35" dirty="0">
                  <a:latin typeface="Arial"/>
                  <a:cs typeface="Arial"/>
                </a:rPr>
                <a:t>any </a:t>
              </a:r>
              <a:r>
                <a:rPr sz="900" spc="-26" dirty="0">
                  <a:latin typeface="Arial"/>
                  <a:cs typeface="Arial"/>
                </a:rPr>
                <a:t>conce</a:t>
              </a:r>
              <a:r>
                <a:rPr sz="900" spc="-4" dirty="0">
                  <a:latin typeface="Arial"/>
                  <a:cs typeface="Arial"/>
                </a:rPr>
                <a:t>r</a:t>
              </a:r>
              <a:r>
                <a:rPr sz="900" spc="-53" dirty="0">
                  <a:latin typeface="Arial"/>
                  <a:cs typeface="Arial"/>
                </a:rPr>
                <a:t>ns </a:t>
              </a:r>
              <a:r>
                <a:rPr sz="900" spc="-4" dirty="0">
                  <a:latin typeface="Arial"/>
                  <a:cs typeface="Arial"/>
                </a:rPr>
                <a:t>contact the </a:t>
              </a:r>
              <a:r>
                <a:rPr sz="900" spc="-13" dirty="0">
                  <a:latin typeface="Arial"/>
                  <a:cs typeface="Arial"/>
                </a:rPr>
                <a:t>trainee</a:t>
              </a:r>
              <a:r>
                <a:rPr sz="900" spc="-53" dirty="0">
                  <a:latin typeface="Arial"/>
                  <a:cs typeface="Arial"/>
                </a:rPr>
                <a:t>’</a:t>
              </a:r>
              <a:r>
                <a:rPr sz="900" spc="-105" dirty="0">
                  <a:latin typeface="Arial"/>
                  <a:cs typeface="Arial"/>
                </a:rPr>
                <a:t>s </a:t>
              </a:r>
              <a:r>
                <a:rPr sz="900" spc="-100" dirty="0">
                  <a:latin typeface="Arial"/>
                  <a:cs typeface="Arial"/>
                </a:rPr>
                <a:t>GP </a:t>
              </a:r>
              <a:r>
                <a:rPr sz="900" spc="-22" dirty="0">
                  <a:latin typeface="Arial"/>
                  <a:cs typeface="Arial"/>
                </a:rPr>
                <a:t>Educational</a:t>
              </a:r>
              <a:r>
                <a:rPr sz="900" spc="-13" dirty="0">
                  <a:latin typeface="Arial"/>
                  <a:cs typeface="Arial"/>
                </a:rPr>
                <a:t> </a:t>
              </a:r>
              <a:r>
                <a:rPr sz="900" spc="-44" dirty="0">
                  <a:latin typeface="Arial"/>
                  <a:cs typeface="Arial"/>
                </a:rPr>
                <a:t>Supervisor/GP </a:t>
              </a:r>
              <a:r>
                <a:rPr sz="900" spc="13" dirty="0">
                  <a:latin typeface="Arial"/>
                  <a:cs typeface="Arial"/>
                </a:rPr>
                <a:t>unit or </a:t>
              </a:r>
              <a:r>
                <a:rPr sz="900" spc="-100" dirty="0">
                  <a:latin typeface="Arial"/>
                  <a:cs typeface="Arial"/>
                </a:rPr>
                <a:t>TPD</a:t>
              </a:r>
              <a:endParaRPr sz="900" dirty="0">
                <a:latin typeface="Arial"/>
                <a:cs typeface="Arial"/>
              </a:endParaRPr>
            </a:p>
          </p:txBody>
        </p:sp>
        <p:sp>
          <p:nvSpPr>
            <p:cNvPr id="29" name="object 19"/>
            <p:cNvSpPr/>
            <p:nvPr/>
          </p:nvSpPr>
          <p:spPr>
            <a:xfrm>
              <a:off x="2988720" y="2078171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0" name="object 20"/>
            <p:cNvSpPr/>
            <p:nvPr/>
          </p:nvSpPr>
          <p:spPr>
            <a:xfrm>
              <a:off x="2988720" y="2463756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1" name="object 21"/>
            <p:cNvSpPr/>
            <p:nvPr/>
          </p:nvSpPr>
          <p:spPr>
            <a:xfrm>
              <a:off x="2988720" y="3189928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2" name="object 22"/>
            <p:cNvSpPr/>
            <p:nvPr/>
          </p:nvSpPr>
          <p:spPr>
            <a:xfrm>
              <a:off x="2988720" y="3575517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3" name="object 23"/>
            <p:cNvSpPr/>
            <p:nvPr/>
          </p:nvSpPr>
          <p:spPr>
            <a:xfrm>
              <a:off x="2988720" y="4301690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4" name="object 24"/>
            <p:cNvSpPr/>
            <p:nvPr/>
          </p:nvSpPr>
          <p:spPr>
            <a:xfrm>
              <a:off x="2988720" y="4857569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5" name="object 25"/>
            <p:cNvSpPr/>
            <p:nvPr/>
          </p:nvSpPr>
          <p:spPr>
            <a:xfrm>
              <a:off x="2988720" y="5413448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6" name="object 26"/>
            <p:cNvSpPr txBox="1"/>
            <p:nvPr/>
          </p:nvSpPr>
          <p:spPr>
            <a:xfrm>
              <a:off x="3083232" y="1662376"/>
              <a:ext cx="1965325" cy="403669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89301"/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I</a:t>
              </a:r>
              <a:r>
                <a:rPr sz="1500" spc="9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nitial</a:t>
              </a:r>
              <a:r>
                <a:rPr sz="1500" spc="4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 </a:t>
              </a:r>
              <a:r>
                <a:rPr sz="1500" spc="26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M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eeting</a:t>
              </a:r>
              <a:endParaRPr sz="1500" dirty="0">
                <a:latin typeface="Myriad Pro Light"/>
                <a:cs typeface="Myriad Pro Light"/>
              </a:endParaRPr>
            </a:p>
            <a:p>
              <a:pPr>
                <a:lnSpc>
                  <a:spcPts val="526"/>
                </a:lnSpc>
                <a:spcBef>
                  <a:spcPts val="18"/>
                </a:spcBef>
              </a:pPr>
              <a:endParaRPr sz="500" dirty="0"/>
            </a:p>
            <a:p>
              <a:pPr marL="11135" marR="11135" indent="-557">
                <a:lnSpc>
                  <a:spcPct val="106400"/>
                </a:lnSpc>
              </a:pPr>
              <a:r>
                <a:rPr sz="900" spc="-193" dirty="0">
                  <a:latin typeface="Arial"/>
                  <a:cs typeface="Arial"/>
                </a:rPr>
                <a:t>T</a:t>
              </a:r>
              <a:r>
                <a:rPr sz="900" spc="-26" dirty="0">
                  <a:latin typeface="Arial"/>
                  <a:cs typeface="Arial"/>
                </a:rPr>
                <a:t>rainee &amp; </a:t>
              </a:r>
              <a:r>
                <a:rPr sz="900" spc="-22" dirty="0">
                  <a:latin typeface="Arial"/>
                  <a:cs typeface="Arial"/>
                </a:rPr>
                <a:t>Clinical </a:t>
              </a:r>
              <a:r>
                <a:rPr sz="900" spc="-39" dirty="0">
                  <a:latin typeface="Arial"/>
                  <a:cs typeface="Arial"/>
                </a:rPr>
                <a:t>Supervisor </a:t>
              </a:r>
              <a:r>
                <a:rPr sz="900" spc="-13" dirty="0">
                  <a:latin typeface="Arial"/>
                  <a:cs typeface="Arial"/>
                </a:rPr>
                <a:t>meet</a:t>
              </a:r>
              <a:r>
                <a:rPr sz="900" spc="-9" dirty="0">
                  <a:latin typeface="Arial"/>
                  <a:cs typeface="Arial"/>
                </a:rPr>
                <a:t> </a:t>
              </a:r>
              <a:r>
                <a:rPr sz="900" spc="18" dirty="0">
                  <a:latin typeface="Arial"/>
                  <a:cs typeface="Arial"/>
                </a:rPr>
                <a:t>within 2 </a:t>
              </a:r>
              <a:r>
                <a:rPr sz="900" spc="-26" dirty="0">
                  <a:latin typeface="Arial"/>
                  <a:cs typeface="Arial"/>
                </a:rPr>
                <a:t>weeks </a:t>
              </a:r>
              <a:r>
                <a:rPr sz="900" spc="26" dirty="0">
                  <a:latin typeface="Arial"/>
                  <a:cs typeface="Arial"/>
                </a:rPr>
                <a:t>of </a:t>
              </a:r>
              <a:r>
                <a:rPr sz="900" spc="-4" dirty="0">
                  <a:latin typeface="Arial"/>
                  <a:cs typeface="Arial"/>
                </a:rPr>
                <a:t>starting </a:t>
              </a:r>
              <a:r>
                <a:rPr sz="900" spc="-13" dirty="0">
                  <a:latin typeface="Arial"/>
                  <a:cs typeface="Arial"/>
                </a:rPr>
                <a:t>post</a:t>
              </a:r>
              <a:endParaRPr sz="900" dirty="0">
                <a:latin typeface="Arial"/>
                <a:cs typeface="Arial"/>
              </a:endParaRPr>
            </a:p>
            <a:p>
              <a:pPr marL="11135" marR="51779" indent="-557">
                <a:lnSpc>
                  <a:spcPct val="106400"/>
                </a:lnSpc>
                <a:spcBef>
                  <a:spcPts val="311"/>
                </a:spcBef>
              </a:pPr>
              <a:r>
                <a:rPr sz="900" spc="-57" dirty="0">
                  <a:latin typeface="Arial"/>
                  <a:cs typeface="Arial"/>
                </a:rPr>
                <a:t>Discuss </a:t>
              </a:r>
              <a:r>
                <a:rPr sz="900" spc="-35" dirty="0">
                  <a:latin typeface="Arial"/>
                  <a:cs typeface="Arial"/>
                </a:rPr>
                <a:t>ideas, </a:t>
              </a:r>
              <a:r>
                <a:rPr sz="900" spc="-26" dirty="0">
                  <a:latin typeface="Arial"/>
                  <a:cs typeface="Arial"/>
                </a:rPr>
                <a:t>conce</a:t>
              </a:r>
              <a:r>
                <a:rPr sz="900" spc="-4" dirty="0">
                  <a:latin typeface="Arial"/>
                  <a:cs typeface="Arial"/>
                </a:rPr>
                <a:t>r</a:t>
              </a:r>
              <a:r>
                <a:rPr sz="900" spc="-53" dirty="0">
                  <a:latin typeface="Arial"/>
                  <a:cs typeface="Arial"/>
                </a:rPr>
                <a:t>ns &amp; </a:t>
              </a:r>
              <a:r>
                <a:rPr sz="900" spc="-22" dirty="0">
                  <a:latin typeface="Arial"/>
                  <a:cs typeface="Arial"/>
                </a:rPr>
                <a:t>expectations </a:t>
              </a:r>
              <a:r>
                <a:rPr sz="900" spc="18" dirty="0">
                  <a:latin typeface="Arial"/>
                  <a:cs typeface="Arial"/>
                </a:rPr>
                <a:t>for the </a:t>
              </a:r>
              <a:r>
                <a:rPr sz="900" spc="-13" dirty="0">
                  <a:latin typeface="Arial"/>
                  <a:cs typeface="Arial"/>
                </a:rPr>
                <a:t>post </a:t>
              </a:r>
              <a:r>
                <a:rPr sz="900" spc="-18" dirty="0">
                  <a:latin typeface="Arial"/>
                  <a:cs typeface="Arial"/>
                </a:rPr>
                <a:t>and</a:t>
              </a:r>
              <a:r>
                <a:rPr sz="900" spc="-9" dirty="0">
                  <a:latin typeface="Arial"/>
                  <a:cs typeface="Arial"/>
                </a:rPr>
                <a:t> </a:t>
              </a:r>
              <a:r>
                <a:rPr sz="900" spc="22" dirty="0">
                  <a:latin typeface="Arial"/>
                  <a:cs typeface="Arial"/>
                </a:rPr>
                <a:t>how </a:t>
              </a:r>
              <a:r>
                <a:rPr sz="900" spc="26" dirty="0">
                  <a:latin typeface="Arial"/>
                  <a:cs typeface="Arial"/>
                </a:rPr>
                <a:t>to </a:t>
              </a:r>
              <a:r>
                <a:rPr sz="900" spc="-18" dirty="0">
                  <a:latin typeface="Arial"/>
                  <a:cs typeface="Arial"/>
                </a:rPr>
                <a:t>focus </a:t>
              </a:r>
              <a:r>
                <a:rPr sz="900" spc="-26" dirty="0">
                  <a:latin typeface="Arial"/>
                  <a:cs typeface="Arial"/>
                </a:rPr>
                <a:t>lea</a:t>
              </a:r>
              <a:r>
                <a:rPr sz="900" spc="-9" dirty="0">
                  <a:latin typeface="Arial"/>
                  <a:cs typeface="Arial"/>
                </a:rPr>
                <a:t>r</a:t>
              </a:r>
              <a:r>
                <a:rPr sz="900" dirty="0">
                  <a:latin typeface="Arial"/>
                  <a:cs typeface="Arial"/>
                </a:rPr>
                <a:t>ning in </a:t>
              </a:r>
              <a:r>
                <a:rPr sz="900" spc="-31" dirty="0">
                  <a:latin typeface="Arial"/>
                  <a:cs typeface="Arial"/>
                </a:rPr>
                <a:t>a</a:t>
              </a:r>
              <a:r>
                <a:rPr sz="900" spc="-39" dirty="0">
                  <a:latin typeface="Arial"/>
                  <a:cs typeface="Arial"/>
                </a:rPr>
                <a:t>r</a:t>
              </a:r>
              <a:r>
                <a:rPr sz="900" spc="-70" dirty="0">
                  <a:latin typeface="Arial"/>
                  <a:cs typeface="Arial"/>
                </a:rPr>
                <a:t>eas </a:t>
              </a:r>
              <a:r>
                <a:rPr sz="900" spc="26" dirty="0">
                  <a:latin typeface="Arial"/>
                  <a:cs typeface="Arial"/>
                </a:rPr>
                <a:t>of</a:t>
              </a:r>
              <a:r>
                <a:rPr sz="900" spc="18" dirty="0">
                  <a:latin typeface="Arial"/>
                  <a:cs typeface="Arial"/>
                </a:rPr>
                <a:t> identified </a:t>
              </a:r>
              <a:r>
                <a:rPr sz="900" spc="-35" dirty="0">
                  <a:latin typeface="Arial"/>
                  <a:cs typeface="Arial"/>
                </a:rPr>
                <a:t>needs.</a:t>
              </a:r>
              <a:endParaRPr sz="900" dirty="0">
                <a:latin typeface="Arial"/>
                <a:cs typeface="Arial"/>
              </a:endParaRPr>
            </a:p>
            <a:p>
              <a:pPr marL="11135" marR="268919" indent="-557">
                <a:lnSpc>
                  <a:spcPct val="106400"/>
                </a:lnSpc>
                <a:spcBef>
                  <a:spcPts val="311"/>
                </a:spcBef>
              </a:pPr>
              <a:r>
                <a:rPr sz="900" spc="-57" dirty="0">
                  <a:latin typeface="Arial"/>
                  <a:cs typeface="Arial"/>
                </a:rPr>
                <a:t>Discuss </a:t>
              </a:r>
              <a:r>
                <a:rPr sz="900" spc="-31" dirty="0">
                  <a:latin typeface="Arial"/>
                  <a:cs typeface="Arial"/>
                </a:rPr>
                <a:t>plans </a:t>
              </a:r>
              <a:r>
                <a:rPr sz="900" spc="18" dirty="0">
                  <a:latin typeface="Arial"/>
                  <a:cs typeface="Arial"/>
                </a:rPr>
                <a:t>for </a:t>
              </a:r>
              <a:r>
                <a:rPr sz="900" spc="-114" dirty="0">
                  <a:latin typeface="Arial"/>
                  <a:cs typeface="Arial"/>
                </a:rPr>
                <a:t>GPST </a:t>
              </a:r>
              <a:r>
                <a:rPr sz="900" spc="-79" dirty="0">
                  <a:latin typeface="Arial"/>
                  <a:cs typeface="Arial"/>
                </a:rPr>
                <a:t>HBGL</a:t>
              </a:r>
              <a:r>
                <a:rPr sz="900" spc="-31" dirty="0">
                  <a:latin typeface="Arial"/>
                  <a:cs typeface="Arial"/>
                </a:rPr>
                <a:t> </a:t>
              </a:r>
              <a:r>
                <a:rPr sz="900" spc="-18" dirty="0">
                  <a:latin typeface="Arial"/>
                  <a:cs typeface="Arial"/>
                </a:rPr>
                <a:t>attendance in </a:t>
              </a:r>
              <a:r>
                <a:rPr sz="900" spc="-13" dirty="0">
                  <a:latin typeface="Arial"/>
                  <a:cs typeface="Arial"/>
                </a:rPr>
                <a:t>this </a:t>
              </a:r>
              <a:r>
                <a:rPr sz="900" spc="-9" dirty="0">
                  <a:latin typeface="Arial"/>
                  <a:cs typeface="Arial"/>
                </a:rPr>
                <a:t>post.</a:t>
              </a:r>
              <a:endParaRPr sz="900" dirty="0">
                <a:latin typeface="Arial"/>
                <a:cs typeface="Arial"/>
              </a:endParaRPr>
            </a:p>
            <a:p>
              <a:pPr marL="11135" marR="104672" indent="-557" algn="just">
                <a:lnSpc>
                  <a:spcPct val="106400"/>
                </a:lnSpc>
                <a:spcBef>
                  <a:spcPts val="311"/>
                </a:spcBef>
              </a:pPr>
              <a:r>
                <a:rPr sz="900" spc="-13" dirty="0">
                  <a:latin typeface="Arial"/>
                  <a:cs typeface="Arial"/>
                </a:rPr>
                <a:t>Complete </a:t>
              </a:r>
              <a:r>
                <a:rPr sz="900" spc="-53" dirty="0">
                  <a:latin typeface="Arial"/>
                  <a:cs typeface="Arial"/>
                </a:rPr>
                <a:t>a brief </a:t>
              </a:r>
              <a:r>
                <a:rPr sz="900" spc="-26" dirty="0">
                  <a:latin typeface="Arial"/>
                  <a:cs typeface="Arial"/>
                </a:rPr>
                <a:t>lea</a:t>
              </a:r>
              <a:r>
                <a:rPr sz="900" spc="-9" dirty="0">
                  <a:latin typeface="Arial"/>
                  <a:cs typeface="Arial"/>
                </a:rPr>
                <a:t>r</a:t>
              </a:r>
              <a:r>
                <a:rPr sz="900" dirty="0">
                  <a:latin typeface="Arial"/>
                  <a:cs typeface="Arial"/>
                </a:rPr>
                <a:t>ning </a:t>
              </a:r>
              <a:r>
                <a:rPr sz="900" spc="-13" dirty="0">
                  <a:latin typeface="Arial"/>
                  <a:cs typeface="Arial"/>
                </a:rPr>
                <a:t>plan</a:t>
              </a:r>
              <a:r>
                <a:rPr sz="900" spc="-9" dirty="0">
                  <a:latin typeface="Arial"/>
                  <a:cs typeface="Arial"/>
                </a:rPr>
                <a:t> togethe</a:t>
              </a:r>
              <a:r>
                <a:rPr sz="900" spc="-88" dirty="0">
                  <a:latin typeface="Arial"/>
                  <a:cs typeface="Arial"/>
                </a:rPr>
                <a:t>r</a:t>
              </a:r>
              <a:r>
                <a:rPr sz="900" dirty="0">
                  <a:latin typeface="Arial"/>
                  <a:cs typeface="Arial"/>
                </a:rPr>
                <a:t>, </a:t>
              </a:r>
              <a:r>
                <a:rPr sz="900" spc="-13" dirty="0">
                  <a:latin typeface="Arial"/>
                  <a:cs typeface="Arial"/>
                </a:rPr>
                <a:t>trainee </a:t>
              </a:r>
              <a:r>
                <a:rPr sz="900" spc="-18" dirty="0">
                  <a:latin typeface="Arial"/>
                  <a:cs typeface="Arial"/>
                </a:rPr>
                <a:t>documents in the </a:t>
              </a:r>
              <a:r>
                <a:rPr sz="900" spc="4" dirty="0">
                  <a:latin typeface="Arial"/>
                  <a:cs typeface="Arial"/>
                </a:rPr>
                <a:t>e-portfolio </a:t>
              </a:r>
              <a:r>
                <a:rPr sz="900" spc="-26" dirty="0">
                  <a:latin typeface="Arial"/>
                  <a:cs typeface="Arial"/>
                </a:rPr>
                <a:t>lea</a:t>
              </a:r>
              <a:r>
                <a:rPr sz="900" spc="-9" dirty="0">
                  <a:latin typeface="Arial"/>
                  <a:cs typeface="Arial"/>
                </a:rPr>
                <a:t>r</a:t>
              </a:r>
              <a:r>
                <a:rPr sz="900" dirty="0">
                  <a:latin typeface="Arial"/>
                  <a:cs typeface="Arial"/>
                </a:rPr>
                <a:t>ning log </a:t>
              </a:r>
              <a:r>
                <a:rPr sz="900" spc="-18" dirty="0">
                  <a:latin typeface="Arial"/>
                  <a:cs typeface="Arial"/>
                </a:rPr>
                <a:t>and</a:t>
              </a:r>
              <a:r>
                <a:rPr sz="900" spc="-9" dirty="0">
                  <a:latin typeface="Arial"/>
                  <a:cs typeface="Arial"/>
                </a:rPr>
                <a:t> </a:t>
              </a:r>
              <a:r>
                <a:rPr sz="900" spc="-31" dirty="0">
                  <a:latin typeface="Arial"/>
                  <a:cs typeface="Arial"/>
                </a:rPr>
                <a:t>c</a:t>
              </a:r>
              <a:r>
                <a:rPr sz="900" spc="-39" dirty="0">
                  <a:latin typeface="Arial"/>
                  <a:cs typeface="Arial"/>
                </a:rPr>
                <a:t>r</a:t>
              </a:r>
              <a:r>
                <a:rPr sz="900" spc="-44" dirty="0">
                  <a:latin typeface="Arial"/>
                  <a:cs typeface="Arial"/>
                </a:rPr>
                <a:t>eates </a:t>
              </a:r>
              <a:r>
                <a:rPr sz="900" spc="-53" dirty="0">
                  <a:latin typeface="Arial"/>
                  <a:cs typeface="Arial"/>
                </a:rPr>
                <a:t>a pdp </a:t>
              </a:r>
              <a:r>
                <a:rPr sz="900" spc="18" dirty="0">
                  <a:latin typeface="Arial"/>
                  <a:cs typeface="Arial"/>
                </a:rPr>
                <a:t>for </a:t>
              </a:r>
              <a:r>
                <a:rPr sz="900" spc="-35" dirty="0">
                  <a:latin typeface="Arial"/>
                  <a:cs typeface="Arial"/>
                </a:rPr>
                <a:t>each </a:t>
              </a:r>
              <a:r>
                <a:rPr sz="900" spc="-18" dirty="0">
                  <a:latin typeface="Arial"/>
                  <a:cs typeface="Arial"/>
                </a:rPr>
                <a:t>categor</a:t>
              </a:r>
              <a:r>
                <a:rPr sz="900" spc="-110" dirty="0">
                  <a:latin typeface="Arial"/>
                  <a:cs typeface="Arial"/>
                </a:rPr>
                <a:t>y</a:t>
              </a:r>
              <a:r>
                <a:rPr sz="900" dirty="0">
                  <a:latin typeface="Arial"/>
                  <a:cs typeface="Arial"/>
                </a:rPr>
                <a:t>.</a:t>
              </a:r>
            </a:p>
            <a:p>
              <a:pPr marL="11135" marR="85186" indent="-557">
                <a:lnSpc>
                  <a:spcPct val="106400"/>
                </a:lnSpc>
                <a:spcBef>
                  <a:spcPts val="311"/>
                </a:spcBef>
              </a:pPr>
              <a:r>
                <a:rPr sz="900" spc="-22" dirty="0">
                  <a:latin typeface="Arial"/>
                  <a:cs typeface="Arial"/>
                </a:rPr>
                <a:t>Clinical </a:t>
              </a:r>
              <a:r>
                <a:rPr sz="900" spc="-39" dirty="0">
                  <a:latin typeface="Arial"/>
                  <a:cs typeface="Arial"/>
                </a:rPr>
                <a:t>Supervisor </a:t>
              </a:r>
              <a:r>
                <a:rPr sz="900" spc="-18" dirty="0">
                  <a:latin typeface="Arial"/>
                  <a:cs typeface="Arial"/>
                </a:rPr>
                <a:t>documents</a:t>
              </a:r>
              <a:r>
                <a:rPr sz="900" spc="-9" dirty="0">
                  <a:latin typeface="Arial"/>
                  <a:cs typeface="Arial"/>
                </a:rPr>
                <a:t> brief </a:t>
              </a:r>
              <a:r>
                <a:rPr sz="900" spc="-31" dirty="0">
                  <a:latin typeface="Arial"/>
                  <a:cs typeface="Arial"/>
                </a:rPr>
                <a:t>summary </a:t>
              </a:r>
              <a:r>
                <a:rPr sz="900" spc="26" dirty="0">
                  <a:latin typeface="Arial"/>
                  <a:cs typeface="Arial"/>
                </a:rPr>
                <a:t>of </a:t>
              </a:r>
              <a:r>
                <a:rPr sz="900" spc="-9" dirty="0">
                  <a:latin typeface="Arial"/>
                  <a:cs typeface="Arial"/>
                </a:rPr>
                <a:t>meeting in the </a:t>
              </a:r>
              <a:r>
                <a:rPr sz="900" spc="-13" dirty="0">
                  <a:latin typeface="Arial"/>
                  <a:cs typeface="Arial"/>
                </a:rPr>
                <a:t>educator </a:t>
              </a:r>
              <a:r>
                <a:rPr sz="900" spc="-18" dirty="0">
                  <a:latin typeface="Arial"/>
                  <a:cs typeface="Arial"/>
                </a:rPr>
                <a:t>notes.</a:t>
              </a:r>
              <a:endParaRPr sz="900" dirty="0">
                <a:latin typeface="Arial"/>
                <a:cs typeface="Arial"/>
              </a:endParaRPr>
            </a:p>
            <a:p>
              <a:pPr marL="11135" marR="231615" indent="-557">
                <a:lnSpc>
                  <a:spcPct val="106400"/>
                </a:lnSpc>
                <a:spcBef>
                  <a:spcPts val="311"/>
                </a:spcBef>
              </a:pPr>
              <a:r>
                <a:rPr sz="900" spc="-13" dirty="0">
                  <a:latin typeface="Arial"/>
                  <a:cs typeface="Arial"/>
                </a:rPr>
                <a:t>Both </a:t>
              </a:r>
              <a:r>
                <a:rPr sz="900" spc="-35" dirty="0">
                  <a:latin typeface="Arial"/>
                  <a:cs typeface="Arial"/>
                </a:rPr>
                <a:t>set </a:t>
              </a:r>
              <a:r>
                <a:rPr sz="900" spc="-31" dirty="0">
                  <a:latin typeface="Arial"/>
                  <a:cs typeface="Arial"/>
                </a:rPr>
                <a:t>dates </a:t>
              </a:r>
              <a:r>
                <a:rPr sz="900" spc="-18" dirty="0">
                  <a:latin typeface="Arial"/>
                  <a:cs typeface="Arial"/>
                </a:rPr>
                <a:t>and times </a:t>
              </a:r>
              <a:r>
                <a:rPr sz="900" spc="18" dirty="0">
                  <a:latin typeface="Arial"/>
                  <a:cs typeface="Arial"/>
                </a:rPr>
                <a:t>for</a:t>
              </a:r>
              <a:r>
                <a:rPr sz="900" spc="9" dirty="0">
                  <a:latin typeface="Arial"/>
                  <a:cs typeface="Arial"/>
                </a:rPr>
                <a:t> </a:t>
              </a:r>
              <a:r>
                <a:rPr sz="900" spc="-4" dirty="0">
                  <a:latin typeface="Arial"/>
                  <a:cs typeface="Arial"/>
                </a:rPr>
                <a:t>completion </a:t>
              </a:r>
              <a:r>
                <a:rPr sz="900" spc="26" dirty="0">
                  <a:latin typeface="Arial"/>
                  <a:cs typeface="Arial"/>
                </a:rPr>
                <a:t>of </a:t>
              </a:r>
              <a:r>
                <a:rPr sz="900" spc="-18" dirty="0">
                  <a:latin typeface="Arial"/>
                  <a:cs typeface="Arial"/>
                </a:rPr>
                <a:t>r</a:t>
              </a:r>
              <a:r>
                <a:rPr sz="900" spc="-22" dirty="0">
                  <a:latin typeface="Arial"/>
                  <a:cs typeface="Arial"/>
                </a:rPr>
                <a:t>elevant </a:t>
              </a:r>
              <a:r>
                <a:rPr sz="900" spc="-61" dirty="0">
                  <a:latin typeface="Arial"/>
                  <a:cs typeface="Arial"/>
                </a:rPr>
                <a:t>WPBA</a:t>
              </a:r>
              <a:r>
                <a:rPr sz="900" spc="-26" dirty="0">
                  <a:latin typeface="Arial"/>
                  <a:cs typeface="Arial"/>
                </a:rPr>
                <a:t> </a:t>
              </a:r>
              <a:r>
                <a:rPr sz="900" spc="-57" dirty="0">
                  <a:latin typeface="Arial"/>
                  <a:cs typeface="Arial"/>
                </a:rPr>
                <a:t>assessments</a:t>
              </a:r>
              <a:endParaRPr sz="900" dirty="0">
                <a:latin typeface="Arial"/>
                <a:cs typeface="Arial"/>
              </a:endParaRPr>
            </a:p>
            <a:p>
              <a:pPr marL="11135" marR="170371" indent="-557">
                <a:lnSpc>
                  <a:spcPct val="106400"/>
                </a:lnSpc>
                <a:spcBef>
                  <a:spcPts val="311"/>
                </a:spcBef>
              </a:pPr>
              <a:r>
                <a:rPr sz="900" spc="-53" dirty="0">
                  <a:latin typeface="Arial"/>
                  <a:cs typeface="Arial"/>
                </a:rPr>
                <a:t>Set </a:t>
              </a:r>
              <a:r>
                <a:rPr sz="900" spc="-18" dirty="0">
                  <a:latin typeface="Arial"/>
                  <a:cs typeface="Arial"/>
                </a:rPr>
                <a:t>date and time </a:t>
              </a:r>
              <a:r>
                <a:rPr sz="900" spc="18" dirty="0">
                  <a:latin typeface="Arial"/>
                  <a:cs typeface="Arial"/>
                </a:rPr>
                <a:t>for mid </a:t>
              </a:r>
              <a:r>
                <a:rPr sz="900" spc="-13" dirty="0">
                  <a:latin typeface="Arial"/>
                  <a:cs typeface="Arial"/>
                </a:rPr>
                <a:t>post</a:t>
              </a:r>
              <a:r>
                <a:rPr sz="900" spc="-9" dirty="0">
                  <a:latin typeface="Arial"/>
                  <a:cs typeface="Arial"/>
                </a:rPr>
                <a:t> </a:t>
              </a:r>
              <a:r>
                <a:rPr sz="900" spc="-18" dirty="0">
                  <a:latin typeface="Arial"/>
                  <a:cs typeface="Arial"/>
                </a:rPr>
                <a:t>r</a:t>
              </a:r>
              <a:r>
                <a:rPr sz="900" spc="-22" dirty="0">
                  <a:latin typeface="Arial"/>
                  <a:cs typeface="Arial"/>
                </a:rPr>
                <a:t>eview</a:t>
              </a:r>
              <a:endParaRPr sz="900" dirty="0">
                <a:latin typeface="Arial"/>
                <a:cs typeface="Arial"/>
              </a:endParaRPr>
            </a:p>
          </p:txBody>
        </p:sp>
        <p:sp>
          <p:nvSpPr>
            <p:cNvPr id="37" name="object 27"/>
            <p:cNvSpPr/>
            <p:nvPr/>
          </p:nvSpPr>
          <p:spPr>
            <a:xfrm>
              <a:off x="588115" y="1539632"/>
              <a:ext cx="2342196" cy="4337763"/>
            </a:xfrm>
            <a:custGeom>
              <a:avLst/>
              <a:gdLst/>
              <a:ahLst/>
              <a:cxnLst/>
              <a:rect l="l" t="t" r="r" b="b"/>
              <a:pathLst>
                <a:path w="2342196" h="4337763">
                  <a:moveTo>
                    <a:pt x="1776987" y="0"/>
                  </a:moveTo>
                  <a:lnTo>
                    <a:pt x="115097" y="201"/>
                  </a:lnTo>
                  <a:lnTo>
                    <a:pt x="76821" y="1737"/>
                  </a:lnTo>
                  <a:lnTo>
                    <a:pt x="36957" y="9388"/>
                  </a:lnTo>
                  <a:lnTo>
                    <a:pt x="9305" y="36484"/>
                  </a:lnTo>
                  <a:lnTo>
                    <a:pt x="1638" y="75234"/>
                  </a:lnTo>
                  <a:lnTo>
                    <a:pt x="13" y="131597"/>
                  </a:lnTo>
                  <a:lnTo>
                    <a:pt x="0" y="4206177"/>
                  </a:lnTo>
                  <a:lnTo>
                    <a:pt x="201" y="4228224"/>
                  </a:lnTo>
                  <a:lnTo>
                    <a:pt x="3573" y="4279358"/>
                  </a:lnTo>
                  <a:lnTo>
                    <a:pt x="20980" y="4318661"/>
                  </a:lnTo>
                  <a:lnTo>
                    <a:pt x="63287" y="4334619"/>
                  </a:lnTo>
                  <a:lnTo>
                    <a:pt x="118015" y="4337602"/>
                  </a:lnTo>
                  <a:lnTo>
                    <a:pt x="141560" y="4337763"/>
                  </a:lnTo>
                  <a:lnTo>
                    <a:pt x="1803435" y="4337561"/>
                  </a:lnTo>
                  <a:lnTo>
                    <a:pt x="1841712" y="4336026"/>
                  </a:lnTo>
                  <a:lnTo>
                    <a:pt x="1881576" y="4328374"/>
                  </a:lnTo>
                  <a:lnTo>
                    <a:pt x="1909227" y="4301278"/>
                  </a:lnTo>
                  <a:lnTo>
                    <a:pt x="1916893" y="4262525"/>
                  </a:lnTo>
                  <a:lnTo>
                    <a:pt x="1918517" y="4206177"/>
                  </a:lnTo>
                  <a:lnTo>
                    <a:pt x="1918560" y="2271770"/>
                  </a:lnTo>
                  <a:lnTo>
                    <a:pt x="2263107" y="2271770"/>
                  </a:lnTo>
                  <a:lnTo>
                    <a:pt x="2315270" y="2224475"/>
                  </a:lnTo>
                  <a:lnTo>
                    <a:pt x="2340233" y="2186780"/>
                  </a:lnTo>
                  <a:lnTo>
                    <a:pt x="2342196" y="2174916"/>
                  </a:lnTo>
                  <a:lnTo>
                    <a:pt x="2341822" y="2163660"/>
                  </a:lnTo>
                  <a:lnTo>
                    <a:pt x="2327049" y="2127785"/>
                  </a:lnTo>
                  <a:lnTo>
                    <a:pt x="2315495" y="2114151"/>
                  </a:lnTo>
                  <a:lnTo>
                    <a:pt x="2315270" y="2114151"/>
                  </a:lnTo>
                  <a:lnTo>
                    <a:pt x="2263113" y="2066856"/>
                  </a:lnTo>
                  <a:lnTo>
                    <a:pt x="1918560" y="2066856"/>
                  </a:lnTo>
                  <a:lnTo>
                    <a:pt x="1918531" y="131597"/>
                  </a:lnTo>
                  <a:lnTo>
                    <a:pt x="1918329" y="109549"/>
                  </a:lnTo>
                  <a:lnTo>
                    <a:pt x="1914958" y="58412"/>
                  </a:lnTo>
                  <a:lnTo>
                    <a:pt x="1897553" y="19105"/>
                  </a:lnTo>
                  <a:lnTo>
                    <a:pt x="1855251" y="3145"/>
                  </a:lnTo>
                  <a:lnTo>
                    <a:pt x="1800529" y="160"/>
                  </a:lnTo>
                  <a:lnTo>
                    <a:pt x="1776987" y="0"/>
                  </a:lnTo>
                  <a:close/>
                </a:path>
                <a:path w="2342196" h="4337763">
                  <a:moveTo>
                    <a:pt x="2263107" y="2271770"/>
                  </a:moveTo>
                  <a:lnTo>
                    <a:pt x="2073068" y="2271770"/>
                  </a:lnTo>
                  <a:lnTo>
                    <a:pt x="2091664" y="2272985"/>
                  </a:lnTo>
                  <a:lnTo>
                    <a:pt x="2097359" y="2281486"/>
                  </a:lnTo>
                  <a:lnTo>
                    <a:pt x="2097769" y="2341735"/>
                  </a:lnTo>
                  <a:lnTo>
                    <a:pt x="2107764" y="2379851"/>
                  </a:lnTo>
                  <a:lnTo>
                    <a:pt x="2121703" y="2385071"/>
                  </a:lnTo>
                  <a:lnTo>
                    <a:pt x="2129478" y="2383779"/>
                  </a:lnTo>
                  <a:lnTo>
                    <a:pt x="2158025" y="2367046"/>
                  </a:lnTo>
                  <a:lnTo>
                    <a:pt x="2263107" y="2271770"/>
                  </a:lnTo>
                  <a:close/>
                </a:path>
                <a:path w="2342196" h="4337763">
                  <a:moveTo>
                    <a:pt x="2315270" y="2113935"/>
                  </a:moveTo>
                  <a:lnTo>
                    <a:pt x="2315270" y="2114151"/>
                  </a:lnTo>
                  <a:lnTo>
                    <a:pt x="2315495" y="2114151"/>
                  </a:lnTo>
                  <a:lnTo>
                    <a:pt x="2315270" y="2113935"/>
                  </a:lnTo>
                  <a:close/>
                </a:path>
                <a:path w="2342196" h="4337763">
                  <a:moveTo>
                    <a:pt x="2122709" y="1952685"/>
                  </a:moveTo>
                  <a:lnTo>
                    <a:pt x="2098496" y="1986923"/>
                  </a:lnTo>
                  <a:lnTo>
                    <a:pt x="2097769" y="2043348"/>
                  </a:lnTo>
                  <a:lnTo>
                    <a:pt x="2096493" y="2061046"/>
                  </a:lnTo>
                  <a:lnTo>
                    <a:pt x="2087560" y="2066465"/>
                  </a:lnTo>
                  <a:lnTo>
                    <a:pt x="1918560" y="2066856"/>
                  </a:lnTo>
                  <a:lnTo>
                    <a:pt x="2263113" y="2066856"/>
                  </a:lnTo>
                  <a:lnTo>
                    <a:pt x="2158602" y="1972088"/>
                  </a:lnTo>
                  <a:lnTo>
                    <a:pt x="2144263" y="1960749"/>
                  </a:lnTo>
                  <a:lnTo>
                    <a:pt x="2132375" y="1954552"/>
                  </a:lnTo>
                  <a:lnTo>
                    <a:pt x="2122709" y="1952685"/>
                  </a:lnTo>
                  <a:close/>
                </a:path>
              </a:pathLst>
            </a:custGeom>
            <a:solidFill>
              <a:srgbClr val="DCEEEA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8" name="object 28"/>
            <p:cNvSpPr/>
            <p:nvPr/>
          </p:nvSpPr>
          <p:spPr>
            <a:xfrm>
              <a:off x="588086" y="1539614"/>
              <a:ext cx="2342225" cy="4337799"/>
            </a:xfrm>
            <a:custGeom>
              <a:avLst/>
              <a:gdLst/>
              <a:ahLst/>
              <a:cxnLst/>
              <a:rect l="l" t="t" r="r" b="b"/>
              <a:pathLst>
                <a:path w="2342225" h="4337799">
                  <a:moveTo>
                    <a:pt x="2315298" y="2113953"/>
                  </a:moveTo>
                  <a:lnTo>
                    <a:pt x="2315298" y="2114169"/>
                  </a:lnTo>
                  <a:lnTo>
                    <a:pt x="2297417" y="2097951"/>
                  </a:lnTo>
                  <a:lnTo>
                    <a:pt x="2158631" y="1972106"/>
                  </a:lnTo>
                  <a:lnTo>
                    <a:pt x="2144292" y="1960767"/>
                  </a:lnTo>
                  <a:lnTo>
                    <a:pt x="2132404" y="1954570"/>
                  </a:lnTo>
                  <a:lnTo>
                    <a:pt x="2122738" y="1952703"/>
                  </a:lnTo>
                  <a:lnTo>
                    <a:pt x="2115063" y="1954354"/>
                  </a:lnTo>
                  <a:lnTo>
                    <a:pt x="2097976" y="1992637"/>
                  </a:lnTo>
                  <a:lnTo>
                    <a:pt x="2097798" y="2043366"/>
                  </a:lnTo>
                  <a:lnTo>
                    <a:pt x="2096522" y="2061064"/>
                  </a:lnTo>
                  <a:lnTo>
                    <a:pt x="2087589" y="2066483"/>
                  </a:lnTo>
                  <a:lnTo>
                    <a:pt x="1918589" y="2066874"/>
                  </a:lnTo>
                  <a:lnTo>
                    <a:pt x="1918589" y="521919"/>
                  </a:lnTo>
                  <a:lnTo>
                    <a:pt x="1918589" y="156438"/>
                  </a:lnTo>
                  <a:lnTo>
                    <a:pt x="1918358" y="109567"/>
                  </a:lnTo>
                  <a:lnTo>
                    <a:pt x="1914987" y="58430"/>
                  </a:lnTo>
                  <a:lnTo>
                    <a:pt x="1897582" y="19123"/>
                  </a:lnTo>
                  <a:lnTo>
                    <a:pt x="1855280" y="3163"/>
                  </a:lnTo>
                  <a:lnTo>
                    <a:pt x="1800558" y="178"/>
                  </a:lnTo>
                  <a:lnTo>
                    <a:pt x="164376" y="0"/>
                  </a:lnTo>
                  <a:lnTo>
                    <a:pt x="138293" y="27"/>
                  </a:lnTo>
                  <a:lnTo>
                    <a:pt x="94703" y="740"/>
                  </a:lnTo>
                  <a:lnTo>
                    <a:pt x="48165" y="5923"/>
                  </a:lnTo>
                  <a:lnTo>
                    <a:pt x="14033" y="27424"/>
                  </a:lnTo>
                  <a:lnTo>
                    <a:pt x="1667" y="75252"/>
                  </a:lnTo>
                  <a:lnTo>
                    <a:pt x="18" y="134736"/>
                  </a:lnTo>
                  <a:lnTo>
                    <a:pt x="0" y="521919"/>
                  </a:lnTo>
                  <a:lnTo>
                    <a:pt x="0" y="3815892"/>
                  </a:lnTo>
                  <a:lnTo>
                    <a:pt x="0" y="4181373"/>
                  </a:lnTo>
                  <a:lnTo>
                    <a:pt x="230" y="4228242"/>
                  </a:lnTo>
                  <a:lnTo>
                    <a:pt x="3602" y="4279376"/>
                  </a:lnTo>
                  <a:lnTo>
                    <a:pt x="21009" y="4318679"/>
                  </a:lnTo>
                  <a:lnTo>
                    <a:pt x="63316" y="4334637"/>
                  </a:lnTo>
                  <a:lnTo>
                    <a:pt x="118043" y="4337620"/>
                  </a:lnTo>
                  <a:lnTo>
                    <a:pt x="1754212" y="4337799"/>
                  </a:lnTo>
                  <a:lnTo>
                    <a:pt x="1780296" y="4337771"/>
                  </a:lnTo>
                  <a:lnTo>
                    <a:pt x="1823888" y="4337058"/>
                  </a:lnTo>
                  <a:lnTo>
                    <a:pt x="1870426" y="4331875"/>
                  </a:lnTo>
                  <a:lnTo>
                    <a:pt x="1904557" y="4310373"/>
                  </a:lnTo>
                  <a:lnTo>
                    <a:pt x="1916922" y="4262543"/>
                  </a:lnTo>
                  <a:lnTo>
                    <a:pt x="1918570" y="4203058"/>
                  </a:lnTo>
                  <a:lnTo>
                    <a:pt x="1918589" y="3815892"/>
                  </a:lnTo>
                  <a:lnTo>
                    <a:pt x="1918589" y="2271788"/>
                  </a:lnTo>
                  <a:lnTo>
                    <a:pt x="2073097" y="2271788"/>
                  </a:lnTo>
                  <a:lnTo>
                    <a:pt x="2091693" y="2273003"/>
                  </a:lnTo>
                  <a:lnTo>
                    <a:pt x="2097388" y="2281504"/>
                  </a:lnTo>
                  <a:lnTo>
                    <a:pt x="2097798" y="2341753"/>
                  </a:lnTo>
                  <a:lnTo>
                    <a:pt x="2099062" y="2359454"/>
                  </a:lnTo>
                  <a:lnTo>
                    <a:pt x="2102546" y="2371920"/>
                  </a:lnTo>
                  <a:lnTo>
                    <a:pt x="2107793" y="2379869"/>
                  </a:lnTo>
                  <a:lnTo>
                    <a:pt x="2114341" y="2384019"/>
                  </a:lnTo>
                  <a:lnTo>
                    <a:pt x="2121732" y="2385089"/>
                  </a:lnTo>
                  <a:lnTo>
                    <a:pt x="2129507" y="2383797"/>
                  </a:lnTo>
                  <a:lnTo>
                    <a:pt x="2315298" y="2224493"/>
                  </a:lnTo>
                  <a:lnTo>
                    <a:pt x="2340262" y="2186798"/>
                  </a:lnTo>
                  <a:lnTo>
                    <a:pt x="2342225" y="2174934"/>
                  </a:lnTo>
                  <a:lnTo>
                    <a:pt x="2341851" y="2163678"/>
                  </a:lnTo>
                  <a:lnTo>
                    <a:pt x="2327078" y="2127803"/>
                  </a:lnTo>
                  <a:lnTo>
                    <a:pt x="2316198" y="2114814"/>
                  </a:lnTo>
                  <a:lnTo>
                    <a:pt x="2315298" y="2113953"/>
                  </a:lnTo>
                  <a:close/>
                </a:path>
              </a:pathLst>
            </a:custGeom>
            <a:ln w="24180">
              <a:solidFill>
                <a:srgbClr val="44B5AC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1" name="object 31"/>
            <p:cNvSpPr/>
            <p:nvPr/>
          </p:nvSpPr>
          <p:spPr>
            <a:xfrm>
              <a:off x="2875540" y="6462739"/>
              <a:ext cx="0" cy="211340"/>
            </a:xfrm>
            <a:custGeom>
              <a:avLst/>
              <a:gdLst/>
              <a:ahLst/>
              <a:cxnLst/>
              <a:rect l="l" t="t" r="r" b="b"/>
              <a:pathLst>
                <a:path h="211340">
                  <a:moveTo>
                    <a:pt x="0" y="0"/>
                  </a:moveTo>
                  <a:lnTo>
                    <a:pt x="0" y="211340"/>
                  </a:lnTo>
                </a:path>
              </a:pathLst>
            </a:custGeom>
            <a:ln w="24180">
              <a:solidFill>
                <a:srgbClr val="7C90B9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2" name="object 32"/>
            <p:cNvSpPr/>
            <p:nvPr/>
          </p:nvSpPr>
          <p:spPr>
            <a:xfrm>
              <a:off x="5336518" y="6462739"/>
              <a:ext cx="0" cy="211340"/>
            </a:xfrm>
            <a:custGeom>
              <a:avLst/>
              <a:gdLst/>
              <a:ahLst/>
              <a:cxnLst/>
              <a:rect l="l" t="t" r="r" b="b"/>
              <a:pathLst>
                <a:path h="211340">
                  <a:moveTo>
                    <a:pt x="0" y="0"/>
                  </a:moveTo>
                  <a:lnTo>
                    <a:pt x="0" y="211340"/>
                  </a:lnTo>
                </a:path>
              </a:pathLst>
            </a:custGeom>
            <a:ln w="24180">
              <a:solidFill>
                <a:srgbClr val="7C90B9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3" name="object 33"/>
            <p:cNvSpPr/>
            <p:nvPr/>
          </p:nvSpPr>
          <p:spPr>
            <a:xfrm>
              <a:off x="7814664" y="6462739"/>
              <a:ext cx="0" cy="211340"/>
            </a:xfrm>
            <a:custGeom>
              <a:avLst/>
              <a:gdLst/>
              <a:ahLst/>
              <a:cxnLst/>
              <a:rect l="l" t="t" r="r" b="b"/>
              <a:pathLst>
                <a:path h="211340">
                  <a:moveTo>
                    <a:pt x="0" y="0"/>
                  </a:moveTo>
                  <a:lnTo>
                    <a:pt x="0" y="211340"/>
                  </a:lnTo>
                </a:path>
              </a:pathLst>
            </a:custGeom>
            <a:ln w="24180">
              <a:solidFill>
                <a:srgbClr val="7C90B9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4" name="object 34"/>
            <p:cNvSpPr txBox="1"/>
            <p:nvPr/>
          </p:nvSpPr>
          <p:spPr>
            <a:xfrm>
              <a:off x="1248999" y="6151294"/>
              <a:ext cx="1231633" cy="39306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45098" marR="11135" indent="-34520">
                <a:lnSpc>
                  <a:spcPct val="103099"/>
                </a:lnSpc>
              </a:pPr>
              <a:r>
                <a:rPr sz="1100" b="1" spc="4" dirty="0">
                  <a:latin typeface="Arial"/>
                  <a:cs typeface="Arial"/>
                </a:rPr>
                <a:t>August</a:t>
              </a:r>
              <a:r>
                <a:rPr sz="1100" b="1" spc="9" dirty="0">
                  <a:latin typeface="Arial"/>
                  <a:cs typeface="Arial"/>
                </a:rPr>
                <a:t> </a:t>
              </a:r>
              <a:r>
                <a:rPr sz="1100" b="1" spc="13" dirty="0">
                  <a:latin typeface="Arial"/>
                  <a:cs typeface="Arial"/>
                </a:rPr>
                <a:t>or</a:t>
              </a:r>
              <a:r>
                <a:rPr sz="1100" b="1" spc="9" dirty="0">
                  <a:latin typeface="Arial"/>
                  <a:cs typeface="Arial"/>
                </a:rPr>
                <a:t> February</a:t>
              </a:r>
              <a:endParaRPr sz="1100" dirty="0">
                <a:latin typeface="Arial"/>
                <a:cs typeface="Arial"/>
              </a:endParaRPr>
            </a:p>
          </p:txBody>
        </p:sp>
        <p:sp>
          <p:nvSpPr>
            <p:cNvPr id="45" name="object 35"/>
            <p:cNvSpPr txBox="1"/>
            <p:nvPr/>
          </p:nvSpPr>
          <p:spPr>
            <a:xfrm>
              <a:off x="3405835" y="6151294"/>
              <a:ext cx="1087051" cy="39306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45098" marR="11135" indent="-34520">
                <a:lnSpc>
                  <a:spcPct val="103099"/>
                </a:lnSpc>
              </a:pPr>
              <a:r>
                <a:rPr sz="1100" b="1" spc="4" dirty="0">
                  <a:latin typeface="Arial"/>
                  <a:cs typeface="Arial"/>
                </a:rPr>
                <a:t>August</a:t>
              </a:r>
              <a:r>
                <a:rPr sz="1100" b="1" spc="9" dirty="0">
                  <a:latin typeface="Arial"/>
                  <a:cs typeface="Arial"/>
                </a:rPr>
                <a:t> </a:t>
              </a:r>
              <a:r>
                <a:rPr sz="1100" b="1" spc="13" dirty="0">
                  <a:latin typeface="Arial"/>
                  <a:cs typeface="Arial"/>
                </a:rPr>
                <a:t>or</a:t>
              </a:r>
              <a:r>
                <a:rPr sz="1100" b="1" spc="9" dirty="0">
                  <a:latin typeface="Arial"/>
                  <a:cs typeface="Arial"/>
                </a:rPr>
                <a:t> February</a:t>
              </a:r>
              <a:endParaRPr sz="1100" dirty="0">
                <a:latin typeface="Arial"/>
                <a:cs typeface="Arial"/>
              </a:endParaRPr>
            </a:p>
          </p:txBody>
        </p:sp>
        <p:sp>
          <p:nvSpPr>
            <p:cNvPr id="46" name="object 36"/>
            <p:cNvSpPr txBox="1"/>
            <p:nvPr/>
          </p:nvSpPr>
          <p:spPr>
            <a:xfrm>
              <a:off x="6013225" y="6168864"/>
              <a:ext cx="1139137" cy="39306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67587" marR="11135" indent="-157009">
                <a:lnSpc>
                  <a:spcPct val="103099"/>
                </a:lnSpc>
              </a:pPr>
              <a:r>
                <a:rPr sz="1100" b="1" spc="-22" dirty="0">
                  <a:latin typeface="Arial"/>
                  <a:cs typeface="Arial"/>
                </a:rPr>
                <a:t>End</a:t>
              </a:r>
              <a:r>
                <a:rPr sz="1100" b="1" spc="9" dirty="0">
                  <a:latin typeface="Arial"/>
                  <a:cs typeface="Arial"/>
                </a:rPr>
                <a:t> </a:t>
              </a:r>
              <a:r>
                <a:rPr sz="1100" b="1" spc="4" dirty="0">
                  <a:latin typeface="Arial"/>
                  <a:cs typeface="Arial"/>
                </a:rPr>
                <a:t>October</a:t>
              </a:r>
              <a:r>
                <a:rPr sz="1100" b="1" dirty="0">
                  <a:latin typeface="Arial"/>
                  <a:cs typeface="Arial"/>
                </a:rPr>
                <a:t> </a:t>
              </a:r>
              <a:r>
                <a:rPr sz="1100" b="1" spc="13" dirty="0">
                  <a:latin typeface="Arial"/>
                  <a:cs typeface="Arial"/>
                </a:rPr>
                <a:t>or</a:t>
              </a:r>
              <a:r>
                <a:rPr sz="1100" b="1" spc="9" dirty="0">
                  <a:latin typeface="Arial"/>
                  <a:cs typeface="Arial"/>
                </a:rPr>
                <a:t> </a:t>
              </a:r>
              <a:r>
                <a:rPr sz="1100" b="1" spc="13" dirty="0">
                  <a:latin typeface="Arial"/>
                  <a:cs typeface="Arial"/>
                </a:rPr>
                <a:t>April</a:t>
              </a:r>
              <a:endParaRPr sz="1100" dirty="0">
                <a:latin typeface="Arial"/>
                <a:cs typeface="Arial"/>
              </a:endParaRPr>
            </a:p>
          </p:txBody>
        </p:sp>
        <p:sp>
          <p:nvSpPr>
            <p:cNvPr id="47" name="object 37"/>
            <p:cNvSpPr/>
            <p:nvPr/>
          </p:nvSpPr>
          <p:spPr>
            <a:xfrm>
              <a:off x="4842079" y="5881491"/>
              <a:ext cx="1028075" cy="481368"/>
            </a:xfrm>
            <a:custGeom>
              <a:avLst/>
              <a:gdLst/>
              <a:ahLst/>
              <a:cxnLst/>
              <a:rect l="l" t="t" r="r" b="b"/>
              <a:pathLst>
                <a:path w="1028075" h="481368">
                  <a:moveTo>
                    <a:pt x="492581" y="0"/>
                  </a:moveTo>
                  <a:lnTo>
                    <a:pt x="354341" y="202844"/>
                  </a:lnTo>
                  <a:lnTo>
                    <a:pt x="44937" y="202998"/>
                  </a:lnTo>
                  <a:lnTo>
                    <a:pt x="27507" y="204077"/>
                  </a:lnTo>
                  <a:lnTo>
                    <a:pt x="631" y="236141"/>
                  </a:lnTo>
                  <a:lnTo>
                    <a:pt x="0" y="255719"/>
                  </a:lnTo>
                  <a:lnTo>
                    <a:pt x="63" y="428493"/>
                  </a:lnTo>
                  <a:lnTo>
                    <a:pt x="9826" y="473979"/>
                  </a:lnTo>
                  <a:lnTo>
                    <a:pt x="52835" y="481329"/>
                  </a:lnTo>
                  <a:lnTo>
                    <a:pt x="959572" y="481368"/>
                  </a:lnTo>
                  <a:lnTo>
                    <a:pt x="983138" y="481213"/>
                  </a:lnTo>
                  <a:lnTo>
                    <a:pt x="1020726" y="471502"/>
                  </a:lnTo>
                  <a:lnTo>
                    <a:pt x="1028075" y="428493"/>
                  </a:lnTo>
                  <a:lnTo>
                    <a:pt x="1027960" y="247821"/>
                  </a:lnTo>
                  <a:lnTo>
                    <a:pt x="1018249" y="210233"/>
                  </a:lnTo>
                  <a:lnTo>
                    <a:pt x="975240" y="202883"/>
                  </a:lnTo>
                  <a:lnTo>
                    <a:pt x="630808" y="202844"/>
                  </a:lnTo>
                  <a:lnTo>
                    <a:pt x="492581" y="0"/>
                  </a:lnTo>
                  <a:close/>
                </a:path>
              </a:pathLst>
            </a:custGeom>
            <a:solidFill>
              <a:srgbClr val="4FBCCD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48" name="object 38"/>
            <p:cNvSpPr txBox="1"/>
            <p:nvPr/>
          </p:nvSpPr>
          <p:spPr>
            <a:xfrm>
              <a:off x="4897986" y="6116222"/>
              <a:ext cx="916305" cy="19875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1100" spc="-13" dirty="0">
                  <a:solidFill>
                    <a:srgbClr val="FFFFFF"/>
                  </a:solidFill>
                  <a:latin typeface="Arial"/>
                  <a:cs typeface="Arial"/>
                </a:rPr>
                <a:t>Assessments</a:t>
              </a:r>
              <a:endParaRPr sz="1100" dirty="0">
                <a:latin typeface="Arial"/>
                <a:cs typeface="Arial"/>
              </a:endParaRPr>
            </a:p>
          </p:txBody>
        </p:sp>
        <p:sp>
          <p:nvSpPr>
            <p:cNvPr id="49" name="object 39"/>
            <p:cNvSpPr/>
            <p:nvPr/>
          </p:nvSpPr>
          <p:spPr>
            <a:xfrm>
              <a:off x="7312865" y="5881491"/>
              <a:ext cx="1028075" cy="481368"/>
            </a:xfrm>
            <a:custGeom>
              <a:avLst/>
              <a:gdLst/>
              <a:ahLst/>
              <a:cxnLst/>
              <a:rect l="l" t="t" r="r" b="b"/>
              <a:pathLst>
                <a:path w="1028075" h="481368">
                  <a:moveTo>
                    <a:pt x="492581" y="0"/>
                  </a:moveTo>
                  <a:lnTo>
                    <a:pt x="354341" y="202844"/>
                  </a:lnTo>
                  <a:lnTo>
                    <a:pt x="44937" y="202998"/>
                  </a:lnTo>
                  <a:lnTo>
                    <a:pt x="27507" y="204077"/>
                  </a:lnTo>
                  <a:lnTo>
                    <a:pt x="631" y="236141"/>
                  </a:lnTo>
                  <a:lnTo>
                    <a:pt x="0" y="255719"/>
                  </a:lnTo>
                  <a:lnTo>
                    <a:pt x="63" y="428493"/>
                  </a:lnTo>
                  <a:lnTo>
                    <a:pt x="9826" y="473979"/>
                  </a:lnTo>
                  <a:lnTo>
                    <a:pt x="52835" y="481329"/>
                  </a:lnTo>
                  <a:lnTo>
                    <a:pt x="959572" y="481368"/>
                  </a:lnTo>
                  <a:lnTo>
                    <a:pt x="983138" y="481213"/>
                  </a:lnTo>
                  <a:lnTo>
                    <a:pt x="1020726" y="471502"/>
                  </a:lnTo>
                  <a:lnTo>
                    <a:pt x="1028075" y="428493"/>
                  </a:lnTo>
                  <a:lnTo>
                    <a:pt x="1027960" y="247821"/>
                  </a:lnTo>
                  <a:lnTo>
                    <a:pt x="1018249" y="210233"/>
                  </a:lnTo>
                  <a:lnTo>
                    <a:pt x="975240" y="202883"/>
                  </a:lnTo>
                  <a:lnTo>
                    <a:pt x="630808" y="202844"/>
                  </a:lnTo>
                  <a:lnTo>
                    <a:pt x="492581" y="0"/>
                  </a:lnTo>
                  <a:close/>
                </a:path>
              </a:pathLst>
            </a:custGeom>
            <a:solidFill>
              <a:srgbClr val="4FBCCD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0" name="object 40"/>
            <p:cNvSpPr txBox="1"/>
            <p:nvPr/>
          </p:nvSpPr>
          <p:spPr>
            <a:xfrm>
              <a:off x="7368771" y="6116222"/>
              <a:ext cx="916305" cy="19875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1100" spc="-13" dirty="0">
                  <a:solidFill>
                    <a:srgbClr val="FFFFFF"/>
                  </a:solidFill>
                  <a:latin typeface="Arial"/>
                  <a:cs typeface="Arial"/>
                </a:rPr>
                <a:t>Assessments</a:t>
              </a:r>
              <a:endParaRPr sz="1100" dirty="0">
                <a:latin typeface="Arial"/>
                <a:cs typeface="Arial"/>
              </a:endParaRPr>
            </a:p>
          </p:txBody>
        </p:sp>
        <p:sp>
          <p:nvSpPr>
            <p:cNvPr id="51" name="object 41"/>
            <p:cNvSpPr/>
            <p:nvPr/>
          </p:nvSpPr>
          <p:spPr>
            <a:xfrm>
              <a:off x="9502804" y="6234714"/>
              <a:ext cx="556577" cy="339978"/>
            </a:xfrm>
            <a:custGeom>
              <a:avLst/>
              <a:gdLst/>
              <a:ahLst/>
              <a:cxnLst/>
              <a:rect l="l" t="t" r="r" b="b"/>
              <a:pathLst>
                <a:path w="556577" h="339978">
                  <a:moveTo>
                    <a:pt x="71996" y="0"/>
                  </a:moveTo>
                  <a:lnTo>
                    <a:pt x="30438" y="1117"/>
                  </a:lnTo>
                  <a:lnTo>
                    <a:pt x="1146" y="30178"/>
                  </a:lnTo>
                  <a:lnTo>
                    <a:pt x="0" y="71534"/>
                  </a:lnTo>
                  <a:lnTo>
                    <a:pt x="2" y="268463"/>
                  </a:lnTo>
                  <a:lnTo>
                    <a:pt x="1117" y="309540"/>
                  </a:lnTo>
                  <a:lnTo>
                    <a:pt x="30178" y="338832"/>
                  </a:lnTo>
                  <a:lnTo>
                    <a:pt x="484568" y="339978"/>
                  </a:lnTo>
                  <a:lnTo>
                    <a:pt x="508290" y="339839"/>
                  </a:lnTo>
                  <a:lnTo>
                    <a:pt x="547516" y="331039"/>
                  </a:lnTo>
                  <a:lnTo>
                    <a:pt x="556430" y="292069"/>
                  </a:lnTo>
                  <a:lnTo>
                    <a:pt x="556577" y="268463"/>
                  </a:lnTo>
                  <a:lnTo>
                    <a:pt x="556574" y="71534"/>
                  </a:lnTo>
                  <a:lnTo>
                    <a:pt x="555459" y="30441"/>
                  </a:lnTo>
                  <a:lnTo>
                    <a:pt x="526401" y="1147"/>
                  </a:lnTo>
                  <a:lnTo>
                    <a:pt x="71996" y="0"/>
                  </a:lnTo>
                  <a:close/>
                </a:path>
              </a:pathLst>
            </a:custGeom>
            <a:solidFill>
              <a:srgbClr val="009DE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2" name="object 42"/>
            <p:cNvSpPr txBox="1"/>
            <p:nvPr/>
          </p:nvSpPr>
          <p:spPr>
            <a:xfrm>
              <a:off x="9610525" y="6298542"/>
              <a:ext cx="335280" cy="220979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1200" b="1" spc="-127" dirty="0">
                  <a:solidFill>
                    <a:srgbClr val="FFFFFF"/>
                  </a:solidFill>
                  <a:latin typeface="Arial"/>
                  <a:cs typeface="Arial"/>
                </a:rPr>
                <a:t>CSR</a:t>
              </a:r>
              <a:endParaRPr sz="1200" dirty="0">
                <a:latin typeface="Arial"/>
                <a:cs typeface="Arial"/>
              </a:endParaRPr>
            </a:p>
          </p:txBody>
        </p:sp>
        <p:sp>
          <p:nvSpPr>
            <p:cNvPr id="53" name="object 43"/>
            <p:cNvSpPr txBox="1"/>
            <p:nvPr/>
          </p:nvSpPr>
          <p:spPr>
            <a:xfrm>
              <a:off x="8520500" y="6128875"/>
              <a:ext cx="803275" cy="39306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56789" marR="11135" indent="-46212">
                <a:lnSpc>
                  <a:spcPct val="103099"/>
                </a:lnSpc>
              </a:pPr>
              <a:r>
                <a:rPr sz="1100" b="1" spc="-13" dirty="0">
                  <a:latin typeface="Arial"/>
                  <a:cs typeface="Arial"/>
                </a:rPr>
                <a:t>January</a:t>
              </a:r>
              <a:r>
                <a:rPr sz="1100" b="1" spc="9" dirty="0">
                  <a:latin typeface="Arial"/>
                  <a:cs typeface="Arial"/>
                </a:rPr>
                <a:t> </a:t>
              </a:r>
              <a:r>
                <a:rPr sz="1100" b="1" spc="13" dirty="0">
                  <a:latin typeface="Arial"/>
                  <a:cs typeface="Arial"/>
                </a:rPr>
                <a:t>or</a:t>
              </a:r>
              <a:r>
                <a:rPr sz="1100" b="1" spc="9" dirty="0">
                  <a:latin typeface="Arial"/>
                  <a:cs typeface="Arial"/>
                </a:rPr>
                <a:t> </a:t>
              </a:r>
              <a:r>
                <a:rPr sz="1100" b="1" spc="53" dirty="0">
                  <a:latin typeface="Arial"/>
                  <a:cs typeface="Arial"/>
                </a:rPr>
                <a:t>Mid</a:t>
              </a:r>
              <a:r>
                <a:rPr sz="1100" b="1" spc="9" dirty="0">
                  <a:latin typeface="Arial"/>
                  <a:cs typeface="Arial"/>
                </a:rPr>
                <a:t> </a:t>
              </a:r>
              <a:r>
                <a:rPr sz="1100" b="1" spc="-31" dirty="0">
                  <a:latin typeface="Arial"/>
                  <a:cs typeface="Arial"/>
                </a:rPr>
                <a:t>June</a:t>
              </a:r>
              <a:endParaRPr sz="1100" dirty="0">
                <a:latin typeface="Arial"/>
                <a:cs typeface="Arial"/>
              </a:endParaRPr>
            </a:p>
          </p:txBody>
        </p:sp>
        <p:sp>
          <p:nvSpPr>
            <p:cNvPr id="54" name="object 44"/>
            <p:cNvSpPr/>
            <p:nvPr/>
          </p:nvSpPr>
          <p:spPr>
            <a:xfrm>
              <a:off x="567321" y="6048617"/>
              <a:ext cx="9586912" cy="629399"/>
            </a:xfrm>
            <a:custGeom>
              <a:avLst/>
              <a:gdLst/>
              <a:ahLst/>
              <a:cxnLst/>
              <a:rect l="l" t="t" r="r" b="b"/>
              <a:pathLst>
                <a:path w="9586912" h="629399">
                  <a:moveTo>
                    <a:pt x="0" y="0"/>
                  </a:moveTo>
                  <a:lnTo>
                    <a:pt x="0" y="629399"/>
                  </a:lnTo>
                  <a:lnTo>
                    <a:pt x="9586912" y="629399"/>
                  </a:lnTo>
                  <a:lnTo>
                    <a:pt x="9586912" y="0"/>
                  </a:lnTo>
                </a:path>
              </a:pathLst>
            </a:custGeom>
            <a:ln w="24180">
              <a:solidFill>
                <a:srgbClr val="7FA2C3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5" name="object 45"/>
            <p:cNvSpPr/>
            <p:nvPr/>
          </p:nvSpPr>
          <p:spPr>
            <a:xfrm>
              <a:off x="710874" y="2078171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6" name="object 46"/>
            <p:cNvSpPr/>
            <p:nvPr/>
          </p:nvSpPr>
          <p:spPr>
            <a:xfrm>
              <a:off x="710874" y="3144930"/>
              <a:ext cx="48341" cy="50587"/>
            </a:xfrm>
            <a:custGeom>
              <a:avLst/>
              <a:gdLst/>
              <a:ahLst/>
              <a:cxnLst/>
              <a:rect l="l" t="t" r="r" b="b"/>
              <a:pathLst>
                <a:path w="48341" h="50587">
                  <a:moveTo>
                    <a:pt x="34066" y="0"/>
                  </a:moveTo>
                  <a:lnTo>
                    <a:pt x="17074" y="1627"/>
                  </a:lnTo>
                  <a:lnTo>
                    <a:pt x="5706" y="8284"/>
                  </a:lnTo>
                  <a:lnTo>
                    <a:pt x="0" y="18492"/>
                  </a:lnTo>
                  <a:lnTo>
                    <a:pt x="2505" y="34589"/>
                  </a:lnTo>
                  <a:lnTo>
                    <a:pt x="10247" y="45361"/>
                  </a:lnTo>
                  <a:lnTo>
                    <a:pt x="21601" y="50311"/>
                  </a:lnTo>
                  <a:lnTo>
                    <a:pt x="25379" y="50587"/>
                  </a:lnTo>
                  <a:lnTo>
                    <a:pt x="38924" y="46802"/>
                  </a:lnTo>
                  <a:lnTo>
                    <a:pt x="48341" y="36905"/>
                  </a:lnTo>
                  <a:lnTo>
                    <a:pt x="47965" y="18836"/>
                  </a:lnTo>
                  <a:lnTo>
                    <a:pt x="42768" y="6659"/>
                  </a:lnTo>
                  <a:lnTo>
                    <a:pt x="34066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57" name="object 47"/>
            <p:cNvSpPr txBox="1"/>
            <p:nvPr/>
          </p:nvSpPr>
          <p:spPr>
            <a:xfrm>
              <a:off x="805387" y="1662376"/>
              <a:ext cx="1522095" cy="159766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R="59017" algn="ctr"/>
              <a:r>
                <a:rPr sz="1500" spc="-9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Pr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epa</a:t>
              </a:r>
              <a:r>
                <a:rPr sz="1500" spc="-9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r</a:t>
              </a:r>
              <a:r>
                <a:rPr sz="1500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a</a:t>
              </a:r>
              <a:r>
                <a:rPr sz="1500" spc="13" dirty="0">
                  <a:solidFill>
                    <a:srgbClr val="004380"/>
                  </a:solidFill>
                  <a:latin typeface="Myriad Pro Light"/>
                  <a:cs typeface="Myriad Pro Light"/>
                </a:rPr>
                <a:t>tion</a:t>
              </a:r>
              <a:endParaRPr sz="1500" dirty="0">
                <a:latin typeface="Myriad Pro Light"/>
                <a:cs typeface="Myriad Pro Light"/>
              </a:endParaRPr>
            </a:p>
            <a:p>
              <a:pPr>
                <a:lnSpc>
                  <a:spcPts val="614"/>
                </a:lnSpc>
                <a:spcBef>
                  <a:spcPts val="1"/>
                </a:spcBef>
              </a:pPr>
              <a:endParaRPr sz="600" dirty="0"/>
            </a:p>
            <a:p>
              <a:pPr marL="11135"/>
              <a:r>
                <a:rPr sz="900" spc="-193" dirty="0">
                  <a:latin typeface="Arial"/>
                  <a:cs typeface="Arial"/>
                </a:rPr>
                <a:t>T</a:t>
              </a:r>
              <a:r>
                <a:rPr sz="900" spc="-26" dirty="0">
                  <a:latin typeface="Arial"/>
                  <a:cs typeface="Arial"/>
                </a:rPr>
                <a:t>rainee </a:t>
              </a:r>
              <a:r>
                <a:rPr sz="900" spc="-18" dirty="0">
                  <a:latin typeface="Arial"/>
                  <a:cs typeface="Arial"/>
                </a:rPr>
                <a:t>looks at</a:t>
              </a:r>
              <a:endParaRPr sz="900" dirty="0">
                <a:latin typeface="Arial"/>
                <a:cs typeface="Arial"/>
              </a:endParaRPr>
            </a:p>
            <a:p>
              <a:pPr marL="11135">
                <a:spcBef>
                  <a:spcPts val="70"/>
                </a:spcBef>
              </a:pPr>
              <a:r>
                <a:rPr sz="900" spc="9" dirty="0">
                  <a:latin typeface="Arial"/>
                  <a:cs typeface="Arial"/>
                </a:rPr>
                <a:t>“supe</a:t>
              </a:r>
              <a:r>
                <a:rPr sz="900" spc="-48" dirty="0">
                  <a:latin typeface="Arial"/>
                  <a:cs typeface="Arial"/>
                </a:rPr>
                <a:t>r</a:t>
              </a:r>
              <a:r>
                <a:rPr sz="900" dirty="0">
                  <a:latin typeface="Arial"/>
                  <a:cs typeface="Arial"/>
                </a:rPr>
                <a:t>-</a:t>
              </a:r>
              <a:r>
                <a:rPr sz="900" spc="-9" dirty="0">
                  <a:latin typeface="Arial"/>
                  <a:cs typeface="Arial"/>
                </a:rPr>
                <a:t>condensed” </a:t>
              </a:r>
              <a:r>
                <a:rPr sz="900" spc="-13" dirty="0">
                  <a:latin typeface="Arial"/>
                  <a:cs typeface="Arial"/>
                </a:rPr>
                <a:t>guide</a:t>
              </a:r>
              <a:endParaRPr sz="900" dirty="0">
                <a:latin typeface="Arial"/>
                <a:cs typeface="Arial"/>
              </a:endParaRPr>
            </a:p>
            <a:p>
              <a:pPr marL="11135" marR="11135">
                <a:lnSpc>
                  <a:spcPct val="106400"/>
                </a:lnSpc>
              </a:pPr>
              <a:r>
                <a:rPr sz="900" dirty="0">
                  <a:latin typeface="Arial"/>
                  <a:cs typeface="Arial"/>
                </a:rPr>
                <a:t>&amp; </a:t>
              </a:r>
              <a:r>
                <a:rPr sz="900" spc="-18" dirty="0">
                  <a:latin typeface="Arial"/>
                  <a:cs typeface="Arial"/>
                </a:rPr>
                <a:t>confidence rating </a:t>
              </a:r>
              <a:r>
                <a:rPr sz="900" spc="-53" dirty="0">
                  <a:latin typeface="Arial"/>
                  <a:cs typeface="Arial"/>
                </a:rPr>
                <a:t>scale</a:t>
              </a:r>
              <a:r>
                <a:rPr sz="900" spc="-31" dirty="0">
                  <a:latin typeface="Arial"/>
                  <a:cs typeface="Arial"/>
                </a:rPr>
                <a:t> </a:t>
              </a:r>
              <a:r>
                <a:rPr sz="900" spc="18" dirty="0">
                  <a:latin typeface="Arial"/>
                  <a:cs typeface="Arial"/>
                </a:rPr>
                <a:t>for </a:t>
              </a:r>
              <a:r>
                <a:rPr sz="900" spc="-31" dirty="0">
                  <a:latin typeface="Arial"/>
                  <a:cs typeface="Arial"/>
                </a:rPr>
                <a:t>specialty &amp; identify </a:t>
              </a:r>
              <a:r>
                <a:rPr sz="900" spc="-35" dirty="0">
                  <a:latin typeface="Arial"/>
                  <a:cs typeface="Arial"/>
                </a:rPr>
                <a:t>any </a:t>
              </a:r>
              <a:r>
                <a:rPr sz="900" spc="-57" dirty="0">
                  <a:latin typeface="Arial"/>
                  <a:cs typeface="Arial"/>
                </a:rPr>
                <a:t>issues </a:t>
              </a:r>
              <a:r>
                <a:rPr sz="900" spc="13" dirty="0">
                  <a:latin typeface="Arial"/>
                  <a:cs typeface="Arial"/>
                </a:rPr>
                <a:t>that </a:t>
              </a:r>
              <a:r>
                <a:rPr sz="900" spc="-26" dirty="0">
                  <a:latin typeface="Arial"/>
                  <a:cs typeface="Arial"/>
                </a:rPr>
                <a:t>need </a:t>
              </a:r>
              <a:r>
                <a:rPr sz="900" spc="26" dirty="0">
                  <a:latin typeface="Arial"/>
                  <a:cs typeface="Arial"/>
                </a:rPr>
                <a:t>to </a:t>
              </a:r>
              <a:r>
                <a:rPr sz="900" spc="-26" dirty="0">
                  <a:latin typeface="Arial"/>
                  <a:cs typeface="Arial"/>
                </a:rPr>
                <a:t>be</a:t>
              </a:r>
              <a:r>
                <a:rPr sz="900" spc="-13" dirty="0">
                  <a:latin typeface="Arial"/>
                  <a:cs typeface="Arial"/>
                </a:rPr>
                <a:t> </a:t>
              </a:r>
              <a:r>
                <a:rPr sz="900" spc="-48" dirty="0">
                  <a:latin typeface="Arial"/>
                  <a:cs typeface="Arial"/>
                </a:rPr>
                <a:t>discussed</a:t>
              </a:r>
              <a:endParaRPr sz="900" dirty="0">
                <a:latin typeface="Arial"/>
                <a:cs typeface="Arial"/>
              </a:endParaRPr>
            </a:p>
            <a:p>
              <a:pPr marL="11135">
                <a:spcBef>
                  <a:spcPts val="381"/>
                </a:spcBef>
              </a:pPr>
              <a:r>
                <a:rPr sz="900" spc="-44" dirty="0">
                  <a:latin typeface="Arial"/>
                  <a:cs typeface="Arial"/>
                </a:rPr>
                <a:t>Review the p</a:t>
              </a:r>
              <a:r>
                <a:rPr sz="900" spc="-18" dirty="0">
                  <a:latin typeface="Arial"/>
                  <a:cs typeface="Arial"/>
                </a:rPr>
                <a:t>r</a:t>
              </a:r>
              <a:r>
                <a:rPr sz="900" spc="-35" dirty="0">
                  <a:latin typeface="Arial"/>
                  <a:cs typeface="Arial"/>
                </a:rPr>
                <a:t>evious </a:t>
              </a:r>
              <a:r>
                <a:rPr sz="900" spc="-118" dirty="0">
                  <a:latin typeface="Arial"/>
                  <a:cs typeface="Arial"/>
                </a:rPr>
                <a:t>CSR</a:t>
              </a:r>
              <a:endParaRPr sz="900" dirty="0">
                <a:latin typeface="Arial"/>
                <a:cs typeface="Arial"/>
              </a:endParaRPr>
            </a:p>
          </p:txBody>
        </p:sp>
      </p:grpSp>
      <p:sp>
        <p:nvSpPr>
          <p:cNvPr id="59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pic>
        <p:nvPicPr>
          <p:cNvPr id="60" name="Picture 59" descr="C:\Users\sarahda\AppData\Local\Temp\wzd5f6\HE West Midlands\HE West Midlands Col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60648"/>
            <a:ext cx="2087572" cy="89752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1" name="Group 60"/>
          <p:cNvGrpSpPr/>
          <p:nvPr/>
        </p:nvGrpSpPr>
        <p:grpSpPr>
          <a:xfrm>
            <a:off x="7236296" y="6237312"/>
            <a:ext cx="1907704" cy="432048"/>
            <a:chOff x="7236296" y="5157192"/>
            <a:chExt cx="1907704" cy="432048"/>
          </a:xfrm>
        </p:grpSpPr>
        <p:sp>
          <p:nvSpPr>
            <p:cNvPr id="62" name="Rectangle 61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63" name="Right Arrow 62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object 2"/>
          <p:cNvSpPr/>
          <p:nvPr/>
        </p:nvSpPr>
        <p:spPr>
          <a:xfrm>
            <a:off x="0" y="836712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Timeline for CS / trainee meetings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7236296" y="5589240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object 2"/>
          <p:cNvSpPr/>
          <p:nvPr/>
        </p:nvSpPr>
        <p:spPr>
          <a:xfrm>
            <a:off x="0" y="1196752"/>
            <a:ext cx="4283968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The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RCGP Curriculum for GP Training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1844824"/>
            <a:ext cx="6285820" cy="413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7236296" y="5589240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object 2"/>
          <p:cNvSpPr/>
          <p:nvPr/>
        </p:nvSpPr>
        <p:spPr>
          <a:xfrm>
            <a:off x="0" y="1196752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2000" spc="-35" dirty="0">
                <a:solidFill>
                  <a:schemeClr val="bg1"/>
                </a:solidFill>
                <a:latin typeface="Myriad Pro"/>
                <a:cs typeface="Myriad Pro"/>
              </a:rPr>
              <a:t> </a:t>
            </a:r>
            <a:r>
              <a:rPr lang="en-GB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 Areas of competence - 1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1772816"/>
            <a:ext cx="5256584" cy="3672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7236296" y="5589240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object 2"/>
          <p:cNvSpPr/>
          <p:nvPr/>
        </p:nvSpPr>
        <p:spPr>
          <a:xfrm>
            <a:off x="0" y="1196752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Areas of competence - 2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1988840"/>
            <a:ext cx="5472608" cy="3624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7236296" y="5589240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object 2"/>
          <p:cNvSpPr/>
          <p:nvPr/>
        </p:nvSpPr>
        <p:spPr>
          <a:xfrm>
            <a:off x="0" y="1196752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Areas of competence - 3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1988840"/>
            <a:ext cx="5544616" cy="4295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7236296" y="5589240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object 2"/>
          <p:cNvSpPr/>
          <p:nvPr/>
        </p:nvSpPr>
        <p:spPr>
          <a:xfrm>
            <a:off x="0" y="1196752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How they are assessed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1628800"/>
            <a:ext cx="3851498" cy="4735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83568" y="184482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Click on your specialty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131840" y="1988840"/>
            <a:ext cx="3456384" cy="34163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Obstetrics and Gynaecology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Emergency Medicine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Paediatrics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Psychiatry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Medicine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Care of the Elderly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Palliative Care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ENT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Ophthalmology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Communicable Diseases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Trauma and Orthopaedics</a:t>
            </a:r>
          </a:p>
          <a:p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Rheumatology</a:t>
            </a:r>
            <a:endParaRPr lang="en-US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object 2"/>
          <p:cNvSpPr/>
          <p:nvPr/>
        </p:nvSpPr>
        <p:spPr>
          <a:xfrm>
            <a:off x="0" y="1196752"/>
            <a:ext cx="5940152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Providing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Learning Opportunities  in Specialty posts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60648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052531"/>
            <a:ext cx="9144000" cy="80547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66383" y="6121571"/>
            <a:ext cx="1554806" cy="923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175" tIns="40087" rIns="80175" bIns="40087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11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11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11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11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11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9" name="object 10"/>
          <p:cNvSpPr txBox="1"/>
          <p:nvPr/>
        </p:nvSpPr>
        <p:spPr>
          <a:xfrm>
            <a:off x="2243748" y="130257"/>
            <a:ext cx="4415824" cy="19193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37958" marR="363570" indent="-65699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900" spc="100" dirty="0">
                <a:solidFill>
                  <a:srgbClr val="FFFFFF"/>
                </a:solidFill>
                <a:latin typeface="Arial"/>
                <a:cs typeface="Arial"/>
              </a:rPr>
              <a:t>Paediatrics</a:t>
            </a:r>
            <a:endParaRPr lang="en-US" sz="900" dirty="0">
              <a:latin typeface="Arial"/>
              <a:cs typeface="Arial"/>
            </a:endParaRPr>
          </a:p>
          <a:p>
            <a:pPr marL="11135"/>
            <a:endParaRPr sz="90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8911123" y="65321"/>
            <a:ext cx="130473" cy="26062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1135"/>
            <a:r>
              <a:rPr sz="1600" b="1" dirty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600" dirty="0">
              <a:latin typeface="Myriad Pro"/>
              <a:cs typeface="Myriad Pro"/>
            </a:endParaRPr>
          </a:p>
        </p:txBody>
      </p:sp>
      <p:sp>
        <p:nvSpPr>
          <p:cNvPr id="16" name="object 6"/>
          <p:cNvSpPr/>
          <p:nvPr/>
        </p:nvSpPr>
        <p:spPr>
          <a:xfrm>
            <a:off x="6040753" y="3017244"/>
            <a:ext cx="2671869" cy="16876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pSp>
        <p:nvGrpSpPr>
          <p:cNvPr id="40" name="Group 39"/>
          <p:cNvGrpSpPr/>
          <p:nvPr/>
        </p:nvGrpSpPr>
        <p:grpSpPr>
          <a:xfrm>
            <a:off x="516243" y="460610"/>
            <a:ext cx="7968774" cy="5653350"/>
            <a:chOff x="603000" y="708380"/>
            <a:chExt cx="9307971" cy="6239624"/>
          </a:xfrm>
        </p:grpSpPr>
        <p:sp>
          <p:nvSpPr>
            <p:cNvPr id="12" name="object 2"/>
            <p:cNvSpPr/>
            <p:nvPr/>
          </p:nvSpPr>
          <p:spPr>
            <a:xfrm>
              <a:off x="3342024" y="3212150"/>
              <a:ext cx="4460091" cy="36993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3" name="object 3"/>
            <p:cNvSpPr/>
            <p:nvPr/>
          </p:nvSpPr>
          <p:spPr>
            <a:xfrm>
              <a:off x="3438441" y="3308568"/>
              <a:ext cx="4095889" cy="3337394"/>
            </a:xfrm>
            <a:custGeom>
              <a:avLst/>
              <a:gdLst/>
              <a:ahLst/>
              <a:cxnLst/>
              <a:rect l="l" t="t" r="r" b="b"/>
              <a:pathLst>
                <a:path w="4095889" h="3337394">
                  <a:moveTo>
                    <a:pt x="2047951" y="0"/>
                  </a:moveTo>
                  <a:lnTo>
                    <a:pt x="1879986" y="5531"/>
                  </a:lnTo>
                  <a:lnTo>
                    <a:pt x="1715760" y="21840"/>
                  </a:lnTo>
                  <a:lnTo>
                    <a:pt x="1555801" y="48496"/>
                  </a:lnTo>
                  <a:lnTo>
                    <a:pt x="1400636" y="85071"/>
                  </a:lnTo>
                  <a:lnTo>
                    <a:pt x="1250792" y="131134"/>
                  </a:lnTo>
                  <a:lnTo>
                    <a:pt x="1106795" y="186257"/>
                  </a:lnTo>
                  <a:lnTo>
                    <a:pt x="969173" y="250009"/>
                  </a:lnTo>
                  <a:lnTo>
                    <a:pt x="838453" y="321961"/>
                  </a:lnTo>
                  <a:lnTo>
                    <a:pt x="715162" y="401685"/>
                  </a:lnTo>
                  <a:lnTo>
                    <a:pt x="599827" y="488749"/>
                  </a:lnTo>
                  <a:lnTo>
                    <a:pt x="492975" y="582726"/>
                  </a:lnTo>
                  <a:lnTo>
                    <a:pt x="395132" y="683185"/>
                  </a:lnTo>
                  <a:lnTo>
                    <a:pt x="306827" y="789697"/>
                  </a:lnTo>
                  <a:lnTo>
                    <a:pt x="228586" y="901833"/>
                  </a:lnTo>
                  <a:lnTo>
                    <a:pt x="160936" y="1019163"/>
                  </a:lnTo>
                  <a:lnTo>
                    <a:pt x="104404" y="1141257"/>
                  </a:lnTo>
                  <a:lnTo>
                    <a:pt x="59518" y="1267686"/>
                  </a:lnTo>
                  <a:lnTo>
                    <a:pt x="26803" y="1398021"/>
                  </a:lnTo>
                  <a:lnTo>
                    <a:pt x="6788" y="1531833"/>
                  </a:lnTo>
                  <a:lnTo>
                    <a:pt x="0" y="1668691"/>
                  </a:lnTo>
                  <a:lnTo>
                    <a:pt x="6788" y="1805550"/>
                  </a:lnTo>
                  <a:lnTo>
                    <a:pt x="26803" y="1939363"/>
                  </a:lnTo>
                  <a:lnTo>
                    <a:pt x="59518" y="2069700"/>
                  </a:lnTo>
                  <a:lnTo>
                    <a:pt x="104404" y="2196131"/>
                  </a:lnTo>
                  <a:lnTo>
                    <a:pt x="160936" y="2318226"/>
                  </a:lnTo>
                  <a:lnTo>
                    <a:pt x="228586" y="2435557"/>
                  </a:lnTo>
                  <a:lnTo>
                    <a:pt x="306827" y="2547693"/>
                  </a:lnTo>
                  <a:lnTo>
                    <a:pt x="395132" y="2654206"/>
                  </a:lnTo>
                  <a:lnTo>
                    <a:pt x="492975" y="2754666"/>
                  </a:lnTo>
                  <a:lnTo>
                    <a:pt x="599827" y="2848643"/>
                  </a:lnTo>
                  <a:lnTo>
                    <a:pt x="715162" y="2935708"/>
                  </a:lnTo>
                  <a:lnTo>
                    <a:pt x="838453" y="3015432"/>
                  </a:lnTo>
                  <a:lnTo>
                    <a:pt x="969173" y="3087385"/>
                  </a:lnTo>
                  <a:lnTo>
                    <a:pt x="1106795" y="3151137"/>
                  </a:lnTo>
                  <a:lnTo>
                    <a:pt x="1250792" y="3206260"/>
                  </a:lnTo>
                  <a:lnTo>
                    <a:pt x="1400636" y="3252323"/>
                  </a:lnTo>
                  <a:lnTo>
                    <a:pt x="1555801" y="3288897"/>
                  </a:lnTo>
                  <a:lnTo>
                    <a:pt x="1715760" y="3315554"/>
                  </a:lnTo>
                  <a:lnTo>
                    <a:pt x="1879986" y="3331863"/>
                  </a:lnTo>
                  <a:lnTo>
                    <a:pt x="2047951" y="3337394"/>
                  </a:lnTo>
                  <a:lnTo>
                    <a:pt x="2215912" y="3331863"/>
                  </a:lnTo>
                  <a:lnTo>
                    <a:pt x="2380135" y="3315554"/>
                  </a:lnTo>
                  <a:lnTo>
                    <a:pt x="2540091" y="3288897"/>
                  </a:lnTo>
                  <a:lnTo>
                    <a:pt x="2695254" y="3252323"/>
                  </a:lnTo>
                  <a:lnTo>
                    <a:pt x="2845097" y="3206260"/>
                  </a:lnTo>
                  <a:lnTo>
                    <a:pt x="2989093" y="3151137"/>
                  </a:lnTo>
                  <a:lnTo>
                    <a:pt x="3126713" y="3087385"/>
                  </a:lnTo>
                  <a:lnTo>
                    <a:pt x="3257433" y="3015432"/>
                  </a:lnTo>
                  <a:lnTo>
                    <a:pt x="3380724" y="2935708"/>
                  </a:lnTo>
                  <a:lnTo>
                    <a:pt x="3496059" y="2848643"/>
                  </a:lnTo>
                  <a:lnTo>
                    <a:pt x="3602911" y="2754666"/>
                  </a:lnTo>
                  <a:lnTo>
                    <a:pt x="3700753" y="2654206"/>
                  </a:lnTo>
                  <a:lnTo>
                    <a:pt x="3789059" y="2547693"/>
                  </a:lnTo>
                  <a:lnTo>
                    <a:pt x="3867300" y="2435557"/>
                  </a:lnTo>
                  <a:lnTo>
                    <a:pt x="3934951" y="2318226"/>
                  </a:lnTo>
                  <a:lnTo>
                    <a:pt x="3991483" y="2196131"/>
                  </a:lnTo>
                  <a:lnTo>
                    <a:pt x="4036370" y="2069700"/>
                  </a:lnTo>
                  <a:lnTo>
                    <a:pt x="4069085" y="1939363"/>
                  </a:lnTo>
                  <a:lnTo>
                    <a:pt x="4089100" y="1805550"/>
                  </a:lnTo>
                  <a:lnTo>
                    <a:pt x="4095889" y="1668691"/>
                  </a:lnTo>
                  <a:lnTo>
                    <a:pt x="4089100" y="1531833"/>
                  </a:lnTo>
                  <a:lnTo>
                    <a:pt x="4069085" y="1398021"/>
                  </a:lnTo>
                  <a:lnTo>
                    <a:pt x="4036370" y="1267686"/>
                  </a:lnTo>
                  <a:lnTo>
                    <a:pt x="3991483" y="1141257"/>
                  </a:lnTo>
                  <a:lnTo>
                    <a:pt x="3934951" y="1019163"/>
                  </a:lnTo>
                  <a:lnTo>
                    <a:pt x="3867300" y="901833"/>
                  </a:lnTo>
                  <a:lnTo>
                    <a:pt x="3789059" y="789697"/>
                  </a:lnTo>
                  <a:lnTo>
                    <a:pt x="3700753" y="683185"/>
                  </a:lnTo>
                  <a:lnTo>
                    <a:pt x="3602911" y="582726"/>
                  </a:lnTo>
                  <a:lnTo>
                    <a:pt x="3496059" y="488749"/>
                  </a:lnTo>
                  <a:lnTo>
                    <a:pt x="3380724" y="401685"/>
                  </a:lnTo>
                  <a:lnTo>
                    <a:pt x="3257433" y="321961"/>
                  </a:lnTo>
                  <a:lnTo>
                    <a:pt x="3126713" y="250009"/>
                  </a:lnTo>
                  <a:lnTo>
                    <a:pt x="2989093" y="186257"/>
                  </a:lnTo>
                  <a:lnTo>
                    <a:pt x="2845097" y="131134"/>
                  </a:lnTo>
                  <a:lnTo>
                    <a:pt x="2695254" y="85071"/>
                  </a:lnTo>
                  <a:lnTo>
                    <a:pt x="2540091" y="48496"/>
                  </a:lnTo>
                  <a:lnTo>
                    <a:pt x="2380135" y="21840"/>
                  </a:lnTo>
                  <a:lnTo>
                    <a:pt x="2215912" y="5531"/>
                  </a:lnTo>
                  <a:lnTo>
                    <a:pt x="2047951" y="0"/>
                  </a:lnTo>
                  <a:close/>
                </a:path>
              </a:pathLst>
            </a:custGeom>
            <a:solidFill>
              <a:srgbClr val="AFDFF5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4" name="object 4"/>
            <p:cNvSpPr/>
            <p:nvPr/>
          </p:nvSpPr>
          <p:spPr>
            <a:xfrm>
              <a:off x="603000" y="3501225"/>
              <a:ext cx="3482450" cy="1813534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5" name="object 5"/>
            <p:cNvSpPr/>
            <p:nvPr/>
          </p:nvSpPr>
          <p:spPr>
            <a:xfrm>
              <a:off x="699420" y="3597636"/>
              <a:ext cx="3120084" cy="1449565"/>
            </a:xfrm>
            <a:custGeom>
              <a:avLst/>
              <a:gdLst/>
              <a:ahLst/>
              <a:cxnLst/>
              <a:rect l="l" t="t" r="r" b="b"/>
              <a:pathLst>
                <a:path w="3120084" h="1449565">
                  <a:moveTo>
                    <a:pt x="145821" y="0"/>
                  </a:moveTo>
                  <a:lnTo>
                    <a:pt x="103710" y="6371"/>
                  </a:lnTo>
                  <a:lnTo>
                    <a:pt x="66429" y="24244"/>
                  </a:lnTo>
                  <a:lnTo>
                    <a:pt x="35779" y="51757"/>
                  </a:lnTo>
                  <a:lnTo>
                    <a:pt x="13564" y="87048"/>
                  </a:lnTo>
                  <a:lnTo>
                    <a:pt x="1586" y="128257"/>
                  </a:lnTo>
                  <a:lnTo>
                    <a:pt x="0" y="1299019"/>
                  </a:lnTo>
                  <a:lnTo>
                    <a:pt x="707" y="1313945"/>
                  </a:lnTo>
                  <a:lnTo>
                    <a:pt x="10792" y="1355956"/>
                  </a:lnTo>
                  <a:lnTo>
                    <a:pt x="31416" y="1392370"/>
                  </a:lnTo>
                  <a:lnTo>
                    <a:pt x="60777" y="1421321"/>
                  </a:lnTo>
                  <a:lnTo>
                    <a:pt x="97072" y="1440945"/>
                  </a:lnTo>
                  <a:lnTo>
                    <a:pt x="138498" y="1449378"/>
                  </a:lnTo>
                  <a:lnTo>
                    <a:pt x="2348776" y="1449565"/>
                  </a:lnTo>
                  <a:lnTo>
                    <a:pt x="2363238" y="1448834"/>
                  </a:lnTo>
                  <a:lnTo>
                    <a:pt x="2403939" y="1438418"/>
                  </a:lnTo>
                  <a:lnTo>
                    <a:pt x="2439210" y="1417121"/>
                  </a:lnTo>
                  <a:lnTo>
                    <a:pt x="2467248" y="1386805"/>
                  </a:lnTo>
                  <a:lnTo>
                    <a:pt x="2486251" y="1349335"/>
                  </a:lnTo>
                  <a:lnTo>
                    <a:pt x="2494416" y="1306576"/>
                  </a:lnTo>
                  <a:lnTo>
                    <a:pt x="2494597" y="923328"/>
                  </a:lnTo>
                  <a:lnTo>
                    <a:pt x="3111980" y="923328"/>
                  </a:lnTo>
                  <a:lnTo>
                    <a:pt x="3107641" y="916366"/>
                  </a:lnTo>
                  <a:lnTo>
                    <a:pt x="3098896" y="906184"/>
                  </a:lnTo>
                  <a:lnTo>
                    <a:pt x="3094342" y="901814"/>
                  </a:lnTo>
                  <a:lnTo>
                    <a:pt x="2936307" y="758228"/>
                  </a:lnTo>
                  <a:lnTo>
                    <a:pt x="2648318" y="758228"/>
                  </a:lnTo>
                  <a:lnTo>
                    <a:pt x="2494597" y="725030"/>
                  </a:lnTo>
                  <a:lnTo>
                    <a:pt x="2494597" y="150545"/>
                  </a:lnTo>
                  <a:lnTo>
                    <a:pt x="2493889" y="135616"/>
                  </a:lnTo>
                  <a:lnTo>
                    <a:pt x="2483804" y="93597"/>
                  </a:lnTo>
                  <a:lnTo>
                    <a:pt x="2463180" y="57184"/>
                  </a:lnTo>
                  <a:lnTo>
                    <a:pt x="2433820" y="28236"/>
                  </a:lnTo>
                  <a:lnTo>
                    <a:pt x="2397525" y="8616"/>
                  </a:lnTo>
                  <a:lnTo>
                    <a:pt x="2356098" y="186"/>
                  </a:lnTo>
                  <a:lnTo>
                    <a:pt x="145821" y="0"/>
                  </a:lnTo>
                  <a:close/>
                </a:path>
                <a:path w="3120084" h="1449565">
                  <a:moveTo>
                    <a:pt x="3111980" y="923328"/>
                  </a:moveTo>
                  <a:lnTo>
                    <a:pt x="2494597" y="923328"/>
                  </a:lnTo>
                  <a:lnTo>
                    <a:pt x="2607170" y="947648"/>
                  </a:lnTo>
                  <a:lnTo>
                    <a:pt x="2581478" y="1065898"/>
                  </a:lnTo>
                  <a:lnTo>
                    <a:pt x="2579364" y="1079932"/>
                  </a:lnTo>
                  <a:lnTo>
                    <a:pt x="2579304" y="1092737"/>
                  </a:lnTo>
                  <a:lnTo>
                    <a:pt x="2581187" y="1104210"/>
                  </a:lnTo>
                  <a:lnTo>
                    <a:pt x="2605949" y="1134803"/>
                  </a:lnTo>
                  <a:lnTo>
                    <a:pt x="2627124" y="1139519"/>
                  </a:lnTo>
                  <a:lnTo>
                    <a:pt x="2639524" y="1138882"/>
                  </a:lnTo>
                  <a:lnTo>
                    <a:pt x="3072587" y="1001966"/>
                  </a:lnTo>
                  <a:lnTo>
                    <a:pt x="3112481" y="975208"/>
                  </a:lnTo>
                  <a:lnTo>
                    <a:pt x="3120084" y="947114"/>
                  </a:lnTo>
                  <a:lnTo>
                    <a:pt x="3118204" y="936972"/>
                  </a:lnTo>
                  <a:lnTo>
                    <a:pt x="3114067" y="926676"/>
                  </a:lnTo>
                  <a:lnTo>
                    <a:pt x="3111980" y="923328"/>
                  </a:lnTo>
                  <a:close/>
                </a:path>
                <a:path w="3120084" h="1449565">
                  <a:moveTo>
                    <a:pt x="2728444" y="587445"/>
                  </a:moveTo>
                  <a:lnTo>
                    <a:pt x="2692429" y="601760"/>
                  </a:lnTo>
                  <a:lnTo>
                    <a:pt x="2648318" y="758228"/>
                  </a:lnTo>
                  <a:lnTo>
                    <a:pt x="2936307" y="758228"/>
                  </a:lnTo>
                  <a:lnTo>
                    <a:pt x="2771660" y="608634"/>
                  </a:lnTo>
                  <a:lnTo>
                    <a:pt x="2728444" y="587445"/>
                  </a:lnTo>
                  <a:close/>
                </a:path>
              </a:pathLst>
            </a:custGeom>
            <a:solidFill>
              <a:srgbClr val="CFA9CC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7" name="object 7"/>
            <p:cNvSpPr/>
            <p:nvPr/>
          </p:nvSpPr>
          <p:spPr>
            <a:xfrm>
              <a:off x="7152372" y="3426556"/>
              <a:ext cx="2758599" cy="1500149"/>
            </a:xfrm>
            <a:custGeom>
              <a:avLst/>
              <a:gdLst/>
              <a:ahLst/>
              <a:cxnLst/>
              <a:rect l="l" t="t" r="r" b="b"/>
              <a:pathLst>
                <a:path w="2758599" h="1500149">
                  <a:moveTo>
                    <a:pt x="2758482" y="865619"/>
                  </a:moveTo>
                  <a:lnTo>
                    <a:pt x="685349" y="865619"/>
                  </a:lnTo>
                  <a:lnTo>
                    <a:pt x="685349" y="1344345"/>
                  </a:lnTo>
                  <a:lnTo>
                    <a:pt x="691115" y="1391958"/>
                  </a:lnTo>
                  <a:lnTo>
                    <a:pt x="707216" y="1433628"/>
                  </a:lnTo>
                  <a:lnTo>
                    <a:pt x="731858" y="1467046"/>
                  </a:lnTo>
                  <a:lnTo>
                    <a:pt x="763247" y="1489905"/>
                  </a:lnTo>
                  <a:lnTo>
                    <a:pt x="2637390" y="1500149"/>
                  </a:lnTo>
                  <a:lnTo>
                    <a:pt x="2650140" y="1499297"/>
                  </a:lnTo>
                  <a:lnTo>
                    <a:pt x="2696667" y="1480270"/>
                  </a:lnTo>
                  <a:lnTo>
                    <a:pt x="2725005" y="1451995"/>
                  </a:lnTo>
                  <a:lnTo>
                    <a:pt x="2745726" y="1414281"/>
                  </a:lnTo>
                  <a:lnTo>
                    <a:pt x="2757034" y="1369437"/>
                  </a:lnTo>
                  <a:lnTo>
                    <a:pt x="2758482" y="865619"/>
                  </a:lnTo>
                  <a:close/>
                </a:path>
                <a:path w="2758599" h="1500149">
                  <a:moveTo>
                    <a:pt x="354015" y="588840"/>
                  </a:moveTo>
                  <a:lnTo>
                    <a:pt x="313861" y="602634"/>
                  </a:lnTo>
                  <a:lnTo>
                    <a:pt x="19488" y="950137"/>
                  </a:lnTo>
                  <a:lnTo>
                    <a:pt x="1426" y="983746"/>
                  </a:lnTo>
                  <a:lnTo>
                    <a:pt x="0" y="994323"/>
                  </a:lnTo>
                  <a:lnTo>
                    <a:pt x="788" y="1004357"/>
                  </a:lnTo>
                  <a:lnTo>
                    <a:pt x="25093" y="1036307"/>
                  </a:lnTo>
                  <a:lnTo>
                    <a:pt x="483813" y="1122489"/>
                  </a:lnTo>
                  <a:lnTo>
                    <a:pt x="497942" y="1124055"/>
                  </a:lnTo>
                  <a:lnTo>
                    <a:pt x="510758" y="1123608"/>
                  </a:lnTo>
                  <a:lnTo>
                    <a:pt x="546960" y="1103985"/>
                  </a:lnTo>
                  <a:lnTo>
                    <a:pt x="555588" y="1073753"/>
                  </a:lnTo>
                  <a:lnTo>
                    <a:pt x="554420" y="1061333"/>
                  </a:lnTo>
                  <a:lnTo>
                    <a:pt x="551070" y="1047932"/>
                  </a:lnTo>
                  <a:lnTo>
                    <a:pt x="510305" y="935443"/>
                  </a:lnTo>
                  <a:lnTo>
                    <a:pt x="509670" y="933754"/>
                  </a:lnTo>
                  <a:lnTo>
                    <a:pt x="508387" y="930147"/>
                  </a:lnTo>
                  <a:lnTo>
                    <a:pt x="685349" y="865619"/>
                  </a:lnTo>
                  <a:lnTo>
                    <a:pt x="2758482" y="865619"/>
                  </a:lnTo>
                  <a:lnTo>
                    <a:pt x="2758501" y="747966"/>
                  </a:lnTo>
                  <a:lnTo>
                    <a:pt x="442208" y="747966"/>
                  </a:lnTo>
                  <a:lnTo>
                    <a:pt x="440938" y="744448"/>
                  </a:lnTo>
                  <a:lnTo>
                    <a:pt x="440303" y="742797"/>
                  </a:lnTo>
                  <a:lnTo>
                    <a:pt x="400894" y="634225"/>
                  </a:lnTo>
                  <a:lnTo>
                    <a:pt x="372561" y="595358"/>
                  </a:lnTo>
                  <a:lnTo>
                    <a:pt x="363534" y="591002"/>
                  </a:lnTo>
                  <a:lnTo>
                    <a:pt x="354015" y="588840"/>
                  </a:lnTo>
                  <a:close/>
                </a:path>
                <a:path w="2758599" h="1500149">
                  <a:moveTo>
                    <a:pt x="2637390" y="0"/>
                  </a:moveTo>
                  <a:lnTo>
                    <a:pt x="806558" y="0"/>
                  </a:lnTo>
                  <a:lnTo>
                    <a:pt x="793805" y="852"/>
                  </a:lnTo>
                  <a:lnTo>
                    <a:pt x="747272" y="19877"/>
                  </a:lnTo>
                  <a:lnTo>
                    <a:pt x="718935" y="48152"/>
                  </a:lnTo>
                  <a:lnTo>
                    <a:pt x="698217" y="85865"/>
                  </a:lnTo>
                  <a:lnTo>
                    <a:pt x="686912" y="130711"/>
                  </a:lnTo>
                  <a:lnTo>
                    <a:pt x="685349" y="659320"/>
                  </a:lnTo>
                  <a:lnTo>
                    <a:pt x="442208" y="747966"/>
                  </a:lnTo>
                  <a:lnTo>
                    <a:pt x="2758501" y="747966"/>
                  </a:lnTo>
                  <a:lnTo>
                    <a:pt x="2758599" y="155790"/>
                  </a:lnTo>
                  <a:lnTo>
                    <a:pt x="2752831" y="108177"/>
                  </a:lnTo>
                  <a:lnTo>
                    <a:pt x="2736726" y="66508"/>
                  </a:lnTo>
                  <a:lnTo>
                    <a:pt x="2712080" y="33093"/>
                  </a:lnTo>
                  <a:lnTo>
                    <a:pt x="2680689" y="10238"/>
                  </a:lnTo>
                  <a:lnTo>
                    <a:pt x="2644349" y="252"/>
                  </a:lnTo>
                  <a:lnTo>
                    <a:pt x="2637390" y="0"/>
                  </a:lnTo>
                  <a:close/>
                </a:path>
              </a:pathLst>
            </a:custGeom>
            <a:solidFill>
              <a:srgbClr val="C1DAE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8" name="object 8"/>
            <p:cNvSpPr/>
            <p:nvPr/>
          </p:nvSpPr>
          <p:spPr>
            <a:xfrm>
              <a:off x="6809523" y="3356673"/>
              <a:ext cx="25298" cy="8420"/>
            </a:xfrm>
            <a:custGeom>
              <a:avLst/>
              <a:gdLst/>
              <a:ahLst/>
              <a:cxnLst/>
              <a:rect l="l" t="t" r="r" b="b"/>
              <a:pathLst>
                <a:path w="25298" h="8420">
                  <a:moveTo>
                    <a:pt x="0" y="4210"/>
                  </a:moveTo>
                  <a:lnTo>
                    <a:pt x="25298" y="4210"/>
                  </a:lnTo>
                </a:path>
              </a:pathLst>
            </a:custGeom>
            <a:ln w="9690">
              <a:solidFill>
                <a:srgbClr val="F8B334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9" name="object 9"/>
            <p:cNvSpPr/>
            <p:nvPr/>
          </p:nvSpPr>
          <p:spPr>
            <a:xfrm>
              <a:off x="3864548" y="708380"/>
              <a:ext cx="3187418" cy="304280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0" name="object 10"/>
            <p:cNvSpPr/>
            <p:nvPr/>
          </p:nvSpPr>
          <p:spPr>
            <a:xfrm>
              <a:off x="3960964" y="804790"/>
              <a:ext cx="1764702" cy="2680407"/>
            </a:xfrm>
            <a:custGeom>
              <a:avLst/>
              <a:gdLst/>
              <a:ahLst/>
              <a:cxnLst/>
              <a:rect l="l" t="t" r="r" b="b"/>
              <a:pathLst>
                <a:path w="1764702" h="2680407">
                  <a:moveTo>
                    <a:pt x="1265783" y="2179371"/>
                  </a:moveTo>
                  <a:lnTo>
                    <a:pt x="1227483" y="2188339"/>
                  </a:lnTo>
                  <a:lnTo>
                    <a:pt x="1203149" y="2220977"/>
                  </a:lnTo>
                  <a:lnTo>
                    <a:pt x="1202304" y="2231823"/>
                  </a:lnTo>
                  <a:lnTo>
                    <a:pt x="1203695" y="2243441"/>
                  </a:lnTo>
                  <a:lnTo>
                    <a:pt x="1439075" y="2644889"/>
                  </a:lnTo>
                  <a:lnTo>
                    <a:pt x="1465402" y="2673209"/>
                  </a:lnTo>
                  <a:lnTo>
                    <a:pt x="1494974" y="2680407"/>
                  </a:lnTo>
                  <a:lnTo>
                    <a:pt x="1504834" y="2678123"/>
                  </a:lnTo>
                  <a:lnTo>
                    <a:pt x="1540188" y="2645634"/>
                  </a:lnTo>
                  <a:lnTo>
                    <a:pt x="1753349" y="2270925"/>
                  </a:lnTo>
                  <a:lnTo>
                    <a:pt x="1764702" y="2233406"/>
                  </a:lnTo>
                  <a:lnTo>
                    <a:pt x="1763975" y="2222234"/>
                  </a:lnTo>
                  <a:lnTo>
                    <a:pt x="1740595" y="2188542"/>
                  </a:lnTo>
                  <a:lnTo>
                    <a:pt x="1265783" y="2179371"/>
                  </a:lnTo>
                  <a:close/>
                </a:path>
                <a:path w="1764702" h="2680407">
                  <a:moveTo>
                    <a:pt x="2658237" y="0"/>
                  </a:moveTo>
                  <a:lnTo>
                    <a:pt x="165036" y="0"/>
                  </a:lnTo>
                  <a:lnTo>
                    <a:pt x="150261" y="647"/>
                  </a:lnTo>
                  <a:lnTo>
                    <a:pt x="108344" y="9915"/>
                  </a:lnTo>
                  <a:lnTo>
                    <a:pt x="71201" y="29019"/>
                  </a:lnTo>
                  <a:lnTo>
                    <a:pt x="40330" y="56473"/>
                  </a:lnTo>
                  <a:lnTo>
                    <a:pt x="17229" y="90792"/>
                  </a:lnTo>
                  <a:lnTo>
                    <a:pt x="3395" y="130492"/>
                  </a:lnTo>
                  <a:lnTo>
                    <a:pt x="0" y="1771942"/>
                  </a:lnTo>
                  <a:lnTo>
                    <a:pt x="652" y="1786597"/>
                  </a:lnTo>
                  <a:lnTo>
                    <a:pt x="9998" y="1828173"/>
                  </a:lnTo>
                  <a:lnTo>
                    <a:pt x="29262" y="1865009"/>
                  </a:lnTo>
                  <a:lnTo>
                    <a:pt x="56946" y="1895622"/>
                  </a:lnTo>
                  <a:lnTo>
                    <a:pt x="91553" y="1918527"/>
                  </a:lnTo>
                  <a:lnTo>
                    <a:pt x="131584" y="1932242"/>
                  </a:lnTo>
                  <a:lnTo>
                    <a:pt x="1385722" y="1935607"/>
                  </a:lnTo>
                  <a:lnTo>
                    <a:pt x="1385722" y="2179383"/>
                  </a:lnTo>
                  <a:lnTo>
                    <a:pt x="1703971" y="2179383"/>
                  </a:lnTo>
                  <a:lnTo>
                    <a:pt x="1703791" y="2179367"/>
                  </a:lnTo>
                  <a:lnTo>
                    <a:pt x="1580002" y="2179365"/>
                  </a:lnTo>
                  <a:lnTo>
                    <a:pt x="1579511" y="1935607"/>
                  </a:lnTo>
                  <a:lnTo>
                    <a:pt x="2658237" y="1935607"/>
                  </a:lnTo>
                  <a:lnTo>
                    <a:pt x="2673013" y="1934959"/>
                  </a:lnTo>
                  <a:lnTo>
                    <a:pt x="2714936" y="1925694"/>
                  </a:lnTo>
                  <a:lnTo>
                    <a:pt x="2752082" y="1906595"/>
                  </a:lnTo>
                  <a:lnTo>
                    <a:pt x="2782954" y="1879145"/>
                  </a:lnTo>
                  <a:lnTo>
                    <a:pt x="2806056" y="1844829"/>
                  </a:lnTo>
                  <a:lnTo>
                    <a:pt x="2819890" y="1805130"/>
                  </a:lnTo>
                  <a:lnTo>
                    <a:pt x="2823286" y="163677"/>
                  </a:lnTo>
                  <a:lnTo>
                    <a:pt x="2822633" y="149024"/>
                  </a:lnTo>
                  <a:lnTo>
                    <a:pt x="2813288" y="107453"/>
                  </a:lnTo>
                  <a:lnTo>
                    <a:pt x="2794026" y="70617"/>
                  </a:lnTo>
                  <a:lnTo>
                    <a:pt x="2766345" y="40001"/>
                  </a:lnTo>
                  <a:lnTo>
                    <a:pt x="2731740" y="17090"/>
                  </a:lnTo>
                  <a:lnTo>
                    <a:pt x="2691710" y="3368"/>
                  </a:lnTo>
                  <a:lnTo>
                    <a:pt x="2662748" y="59"/>
                  </a:lnTo>
                  <a:lnTo>
                    <a:pt x="2658237" y="0"/>
                  </a:lnTo>
                  <a:close/>
                </a:path>
                <a:path w="1764702" h="2680407">
                  <a:moveTo>
                    <a:pt x="1703761" y="2179365"/>
                  </a:moveTo>
                  <a:lnTo>
                    <a:pt x="1580002" y="2179367"/>
                  </a:lnTo>
                  <a:lnTo>
                    <a:pt x="1703791" y="2179367"/>
                  </a:lnTo>
                  <a:close/>
                </a:path>
              </a:pathLst>
            </a:custGeom>
            <a:solidFill>
              <a:srgbClr val="F8B334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1" name="object 11"/>
            <p:cNvSpPr/>
            <p:nvPr/>
          </p:nvSpPr>
          <p:spPr>
            <a:xfrm>
              <a:off x="6496532" y="1011453"/>
              <a:ext cx="3378314" cy="308040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2" name="object 12"/>
            <p:cNvSpPr/>
            <p:nvPr/>
          </p:nvSpPr>
          <p:spPr>
            <a:xfrm>
              <a:off x="6592937" y="1107859"/>
              <a:ext cx="3014605" cy="2716587"/>
            </a:xfrm>
            <a:custGeom>
              <a:avLst/>
              <a:gdLst/>
              <a:ahLst/>
              <a:cxnLst/>
              <a:rect l="l" t="t" r="r" b="b"/>
              <a:pathLst>
                <a:path w="3014605" h="2716587">
                  <a:moveTo>
                    <a:pt x="113144" y="2158696"/>
                  </a:moveTo>
                  <a:lnTo>
                    <a:pt x="78143" y="2176080"/>
                  </a:lnTo>
                  <a:lnTo>
                    <a:pt x="17706" y="2530635"/>
                  </a:lnTo>
                  <a:lnTo>
                    <a:pt x="1101" y="2646426"/>
                  </a:lnTo>
                  <a:lnTo>
                    <a:pt x="0" y="2660644"/>
                  </a:lnTo>
                  <a:lnTo>
                    <a:pt x="877" y="2673475"/>
                  </a:lnTo>
                  <a:lnTo>
                    <a:pt x="21802" y="2709055"/>
                  </a:lnTo>
                  <a:lnTo>
                    <a:pt x="52454" y="2716587"/>
                  </a:lnTo>
                  <a:lnTo>
                    <a:pt x="64888" y="2714951"/>
                  </a:lnTo>
                  <a:lnTo>
                    <a:pt x="486393" y="2547531"/>
                  </a:lnTo>
                  <a:lnTo>
                    <a:pt x="524337" y="2517868"/>
                  </a:lnTo>
                  <a:lnTo>
                    <a:pt x="530207" y="2499069"/>
                  </a:lnTo>
                  <a:lnTo>
                    <a:pt x="529793" y="2489182"/>
                  </a:lnTo>
                  <a:lnTo>
                    <a:pt x="505326" y="2449736"/>
                  </a:lnTo>
                  <a:lnTo>
                    <a:pt x="408682" y="2373604"/>
                  </a:lnTo>
                  <a:lnTo>
                    <a:pt x="407132" y="2372423"/>
                  </a:lnTo>
                  <a:lnTo>
                    <a:pt x="405672" y="2371242"/>
                  </a:lnTo>
                  <a:lnTo>
                    <a:pt x="499533" y="2251494"/>
                  </a:lnTo>
                  <a:lnTo>
                    <a:pt x="253246" y="2251494"/>
                  </a:lnTo>
                  <a:lnTo>
                    <a:pt x="158098" y="2176729"/>
                  </a:lnTo>
                  <a:lnTo>
                    <a:pt x="146409" y="2168707"/>
                  </a:lnTo>
                  <a:lnTo>
                    <a:pt x="134928" y="2163064"/>
                  </a:lnTo>
                  <a:lnTo>
                    <a:pt x="123794" y="2159746"/>
                  </a:lnTo>
                  <a:lnTo>
                    <a:pt x="113144" y="2158696"/>
                  </a:lnTo>
                  <a:close/>
                </a:path>
                <a:path w="3014605" h="2716587">
                  <a:moveTo>
                    <a:pt x="2872723" y="0"/>
                  </a:moveTo>
                  <a:lnTo>
                    <a:pt x="729250" y="3"/>
                  </a:lnTo>
                  <a:lnTo>
                    <a:pt x="679967" y="11200"/>
                  </a:lnTo>
                  <a:lnTo>
                    <a:pt x="647733" y="32758"/>
                  </a:lnTo>
                  <a:lnTo>
                    <a:pt x="621076" y="63707"/>
                  </a:lnTo>
                  <a:lnTo>
                    <a:pt x="601332" y="102346"/>
                  </a:lnTo>
                  <a:lnTo>
                    <a:pt x="589840" y="146975"/>
                  </a:lnTo>
                  <a:lnTo>
                    <a:pt x="587424" y="179216"/>
                  </a:lnTo>
                  <a:lnTo>
                    <a:pt x="587453" y="1726519"/>
                  </a:lnTo>
                  <a:lnTo>
                    <a:pt x="590851" y="1764632"/>
                  </a:lnTo>
                  <a:lnTo>
                    <a:pt x="600544" y="1800829"/>
                  </a:lnTo>
                  <a:lnTo>
                    <a:pt x="253246" y="2251494"/>
                  </a:lnTo>
                  <a:lnTo>
                    <a:pt x="499533" y="2251494"/>
                  </a:lnTo>
                  <a:lnTo>
                    <a:pt x="770543" y="1905736"/>
                  </a:lnTo>
                  <a:lnTo>
                    <a:pt x="2872723" y="1905736"/>
                  </a:lnTo>
                  <a:lnTo>
                    <a:pt x="2910310" y="1899341"/>
                  </a:lnTo>
                  <a:lnTo>
                    <a:pt x="2944105" y="1881291"/>
                  </a:lnTo>
                  <a:lnTo>
                    <a:pt x="2972770" y="1853283"/>
                  </a:lnTo>
                  <a:lnTo>
                    <a:pt x="2994966" y="1817019"/>
                  </a:lnTo>
                  <a:lnTo>
                    <a:pt x="3009357" y="1774198"/>
                  </a:lnTo>
                  <a:lnTo>
                    <a:pt x="3014605" y="1726519"/>
                  </a:lnTo>
                  <a:lnTo>
                    <a:pt x="3014569" y="179216"/>
                  </a:lnTo>
                  <a:lnTo>
                    <a:pt x="3009575" y="132536"/>
                  </a:lnTo>
                  <a:lnTo>
                    <a:pt x="2995370" y="89590"/>
                  </a:lnTo>
                  <a:lnTo>
                    <a:pt x="2973330" y="53164"/>
                  </a:lnTo>
                  <a:lnTo>
                    <a:pt x="2944792" y="24958"/>
                  </a:lnTo>
                  <a:lnTo>
                    <a:pt x="2911095" y="6671"/>
                  </a:lnTo>
                  <a:lnTo>
                    <a:pt x="2873577" y="3"/>
                  </a:lnTo>
                  <a:lnTo>
                    <a:pt x="2872723" y="0"/>
                  </a:lnTo>
                  <a:close/>
                </a:path>
              </a:pathLst>
            </a:custGeom>
            <a:solidFill>
              <a:srgbClr val="C7D55C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3" name="object 13"/>
            <p:cNvSpPr/>
            <p:nvPr/>
          </p:nvSpPr>
          <p:spPr>
            <a:xfrm>
              <a:off x="6936595" y="5201196"/>
              <a:ext cx="2814299" cy="172965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4" name="object 14"/>
            <p:cNvSpPr/>
            <p:nvPr/>
          </p:nvSpPr>
          <p:spPr>
            <a:xfrm>
              <a:off x="7033105" y="5297606"/>
              <a:ext cx="2451421" cy="1367574"/>
            </a:xfrm>
            <a:custGeom>
              <a:avLst/>
              <a:gdLst/>
              <a:ahLst/>
              <a:cxnLst/>
              <a:rect l="l" t="t" r="r" b="b"/>
              <a:pathLst>
                <a:path w="2451421" h="1367574">
                  <a:moveTo>
                    <a:pt x="2451327" y="665111"/>
                  </a:moveTo>
                  <a:lnTo>
                    <a:pt x="403750" y="665111"/>
                  </a:lnTo>
                  <a:lnTo>
                    <a:pt x="620310" y="779881"/>
                  </a:lnTo>
                  <a:lnTo>
                    <a:pt x="631257" y="837311"/>
                  </a:lnTo>
                  <a:lnTo>
                    <a:pt x="631257" y="1211770"/>
                  </a:lnTo>
                  <a:lnTo>
                    <a:pt x="631920" y="1228163"/>
                  </a:lnTo>
                  <a:lnTo>
                    <a:pt x="641330" y="1274057"/>
                  </a:lnTo>
                  <a:lnTo>
                    <a:pt x="660478" y="1313233"/>
                  </a:lnTo>
                  <a:lnTo>
                    <a:pt x="687568" y="1343384"/>
                  </a:lnTo>
                  <a:lnTo>
                    <a:pt x="720807" y="1362206"/>
                  </a:lnTo>
                  <a:lnTo>
                    <a:pt x="2330213" y="1367574"/>
                  </a:lnTo>
                  <a:lnTo>
                    <a:pt x="2342962" y="1366722"/>
                  </a:lnTo>
                  <a:lnTo>
                    <a:pt x="2389490" y="1347697"/>
                  </a:lnTo>
                  <a:lnTo>
                    <a:pt x="2417827" y="1319424"/>
                  </a:lnTo>
                  <a:lnTo>
                    <a:pt x="2438549" y="1281711"/>
                  </a:lnTo>
                  <a:lnTo>
                    <a:pt x="2449857" y="1236865"/>
                  </a:lnTo>
                  <a:lnTo>
                    <a:pt x="2451224" y="1220729"/>
                  </a:lnTo>
                  <a:lnTo>
                    <a:pt x="2451327" y="665111"/>
                  </a:lnTo>
                  <a:close/>
                </a:path>
                <a:path w="2451421" h="1367574">
                  <a:moveTo>
                    <a:pt x="498214" y="300157"/>
                  </a:moveTo>
                  <a:lnTo>
                    <a:pt x="61472" y="315455"/>
                  </a:lnTo>
                  <a:lnTo>
                    <a:pt x="23693" y="324939"/>
                  </a:lnTo>
                  <a:lnTo>
                    <a:pt x="464" y="357542"/>
                  </a:lnTo>
                  <a:lnTo>
                    <a:pt x="0" y="368328"/>
                  </a:lnTo>
                  <a:lnTo>
                    <a:pt x="1821" y="379890"/>
                  </a:lnTo>
                  <a:lnTo>
                    <a:pt x="244466" y="775665"/>
                  </a:lnTo>
                  <a:lnTo>
                    <a:pt x="271200" y="803414"/>
                  </a:lnTo>
                  <a:lnTo>
                    <a:pt x="290860" y="810225"/>
                  </a:lnTo>
                  <a:lnTo>
                    <a:pt x="300785" y="810139"/>
                  </a:lnTo>
                  <a:lnTo>
                    <a:pt x="337571" y="786640"/>
                  </a:lnTo>
                  <a:lnTo>
                    <a:pt x="402861" y="666750"/>
                  </a:lnTo>
                  <a:lnTo>
                    <a:pt x="403750" y="665111"/>
                  </a:lnTo>
                  <a:lnTo>
                    <a:pt x="2451327" y="665111"/>
                  </a:lnTo>
                  <a:lnTo>
                    <a:pt x="2451346" y="560514"/>
                  </a:lnTo>
                  <a:lnTo>
                    <a:pt x="620310" y="560514"/>
                  </a:lnTo>
                  <a:lnTo>
                    <a:pt x="494707" y="493941"/>
                  </a:lnTo>
                  <a:lnTo>
                    <a:pt x="495596" y="492328"/>
                  </a:lnTo>
                  <a:lnTo>
                    <a:pt x="497285" y="489064"/>
                  </a:lnTo>
                  <a:lnTo>
                    <a:pt x="551501" y="387083"/>
                  </a:lnTo>
                  <a:lnTo>
                    <a:pt x="557442" y="373875"/>
                  </a:lnTo>
                  <a:lnTo>
                    <a:pt x="560972" y="361325"/>
                  </a:lnTo>
                  <a:lnTo>
                    <a:pt x="562177" y="349567"/>
                  </a:lnTo>
                  <a:lnTo>
                    <a:pt x="561142" y="338736"/>
                  </a:lnTo>
                  <a:lnTo>
                    <a:pt x="536272" y="307367"/>
                  </a:lnTo>
                  <a:lnTo>
                    <a:pt x="512580" y="300738"/>
                  </a:lnTo>
                  <a:lnTo>
                    <a:pt x="498214" y="300157"/>
                  </a:lnTo>
                  <a:close/>
                </a:path>
                <a:path w="2451421" h="1367574">
                  <a:moveTo>
                    <a:pt x="2330213" y="0"/>
                  </a:moveTo>
                  <a:lnTo>
                    <a:pt x="752466" y="0"/>
                  </a:lnTo>
                  <a:lnTo>
                    <a:pt x="739714" y="851"/>
                  </a:lnTo>
                  <a:lnTo>
                    <a:pt x="693183" y="19873"/>
                  </a:lnTo>
                  <a:lnTo>
                    <a:pt x="664847" y="48144"/>
                  </a:lnTo>
                  <a:lnTo>
                    <a:pt x="644128" y="85857"/>
                  </a:lnTo>
                  <a:lnTo>
                    <a:pt x="632822" y="130705"/>
                  </a:lnTo>
                  <a:lnTo>
                    <a:pt x="631257" y="473837"/>
                  </a:lnTo>
                  <a:lnTo>
                    <a:pt x="620310" y="560514"/>
                  </a:lnTo>
                  <a:lnTo>
                    <a:pt x="2451346" y="560514"/>
                  </a:lnTo>
                  <a:lnTo>
                    <a:pt x="2451421" y="155803"/>
                  </a:lnTo>
                  <a:lnTo>
                    <a:pt x="2445654" y="108186"/>
                  </a:lnTo>
                  <a:lnTo>
                    <a:pt x="2429551" y="66515"/>
                  </a:lnTo>
                  <a:lnTo>
                    <a:pt x="2404907" y="33098"/>
                  </a:lnTo>
                  <a:lnTo>
                    <a:pt x="2373519" y="10241"/>
                  </a:lnTo>
                  <a:lnTo>
                    <a:pt x="2337182" y="253"/>
                  </a:lnTo>
                  <a:lnTo>
                    <a:pt x="2330213" y="0"/>
                  </a:lnTo>
                  <a:close/>
                </a:path>
              </a:pathLst>
            </a:custGeom>
            <a:solidFill>
              <a:srgbClr val="FFEC0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5" name="object 15"/>
            <p:cNvSpPr/>
            <p:nvPr/>
          </p:nvSpPr>
          <p:spPr>
            <a:xfrm>
              <a:off x="1382511" y="1720367"/>
              <a:ext cx="3175860" cy="239201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6" name="object 16"/>
            <p:cNvSpPr/>
            <p:nvPr/>
          </p:nvSpPr>
          <p:spPr>
            <a:xfrm>
              <a:off x="1478926" y="1816778"/>
              <a:ext cx="2812250" cy="2028781"/>
            </a:xfrm>
            <a:custGeom>
              <a:avLst/>
              <a:gdLst/>
              <a:ahLst/>
              <a:cxnLst/>
              <a:rect l="l" t="t" r="r" b="b"/>
              <a:pathLst>
                <a:path w="2812250" h="2028781">
                  <a:moveTo>
                    <a:pt x="2443443" y="1493647"/>
                  </a:moveTo>
                  <a:lnTo>
                    <a:pt x="2178532" y="1493647"/>
                  </a:lnTo>
                  <a:lnTo>
                    <a:pt x="2383675" y="1713877"/>
                  </a:lnTo>
                  <a:lnTo>
                    <a:pt x="2295029" y="1796262"/>
                  </a:lnTo>
                  <a:lnTo>
                    <a:pt x="2270289" y="1837428"/>
                  </a:lnTo>
                  <a:lnTo>
                    <a:pt x="2269777" y="1847425"/>
                  </a:lnTo>
                  <a:lnTo>
                    <a:pt x="2271471" y="1857024"/>
                  </a:lnTo>
                  <a:lnTo>
                    <a:pt x="2299657" y="1888628"/>
                  </a:lnTo>
                  <a:lnTo>
                    <a:pt x="2734627" y="2024354"/>
                  </a:lnTo>
                  <a:lnTo>
                    <a:pt x="2761171" y="2028781"/>
                  </a:lnTo>
                  <a:lnTo>
                    <a:pt x="2772758" y="2027875"/>
                  </a:lnTo>
                  <a:lnTo>
                    <a:pt x="2805334" y="2005811"/>
                  </a:lnTo>
                  <a:lnTo>
                    <a:pt x="2812250" y="1972735"/>
                  </a:lnTo>
                  <a:lnTo>
                    <a:pt x="2810637" y="1959102"/>
                  </a:lnTo>
                  <a:lnTo>
                    <a:pt x="2809697" y="1954593"/>
                  </a:lnTo>
                  <a:lnTo>
                    <a:pt x="2724336" y="1581924"/>
                  </a:lnTo>
                  <a:lnTo>
                    <a:pt x="2525674" y="1581924"/>
                  </a:lnTo>
                  <a:lnTo>
                    <a:pt x="2443443" y="1493647"/>
                  </a:lnTo>
                  <a:close/>
                </a:path>
                <a:path w="2812250" h="2028781">
                  <a:moveTo>
                    <a:pt x="2661585" y="1477647"/>
                  </a:moveTo>
                  <a:lnTo>
                    <a:pt x="2618922" y="1495495"/>
                  </a:lnTo>
                  <a:lnTo>
                    <a:pt x="2525674" y="1581924"/>
                  </a:lnTo>
                  <a:lnTo>
                    <a:pt x="2724336" y="1581924"/>
                  </a:lnTo>
                  <a:lnTo>
                    <a:pt x="2712351" y="1529600"/>
                  </a:lnTo>
                  <a:lnTo>
                    <a:pt x="2689003" y="1487547"/>
                  </a:lnTo>
                  <a:lnTo>
                    <a:pt x="2661585" y="1477647"/>
                  </a:lnTo>
                  <a:close/>
                </a:path>
                <a:path w="2812250" h="2028781">
                  <a:moveTo>
                    <a:pt x="150304" y="0"/>
                  </a:moveTo>
                  <a:lnTo>
                    <a:pt x="107480" y="6189"/>
                  </a:lnTo>
                  <a:lnTo>
                    <a:pt x="69467" y="23568"/>
                  </a:lnTo>
                  <a:lnTo>
                    <a:pt x="38047" y="50355"/>
                  </a:lnTo>
                  <a:lnTo>
                    <a:pt x="15003" y="84767"/>
                  </a:lnTo>
                  <a:lnTo>
                    <a:pt x="2117" y="125023"/>
                  </a:lnTo>
                  <a:lnTo>
                    <a:pt x="0" y="1344104"/>
                  </a:lnTo>
                  <a:lnTo>
                    <a:pt x="709" y="1358803"/>
                  </a:lnTo>
                  <a:lnTo>
                    <a:pt x="10826" y="1400221"/>
                  </a:lnTo>
                  <a:lnTo>
                    <a:pt x="31540" y="1436235"/>
                  </a:lnTo>
                  <a:lnTo>
                    <a:pt x="61067" y="1465061"/>
                  </a:lnTo>
                  <a:lnTo>
                    <a:pt x="97625" y="1484917"/>
                  </a:lnTo>
                  <a:lnTo>
                    <a:pt x="139431" y="1494021"/>
                  </a:lnTo>
                  <a:lnTo>
                    <a:pt x="2163610" y="1494409"/>
                  </a:lnTo>
                  <a:lnTo>
                    <a:pt x="2168652" y="1494409"/>
                  </a:lnTo>
                  <a:lnTo>
                    <a:pt x="2173630" y="1494129"/>
                  </a:lnTo>
                  <a:lnTo>
                    <a:pt x="2178532" y="1493647"/>
                  </a:lnTo>
                  <a:lnTo>
                    <a:pt x="2443443" y="1493647"/>
                  </a:lnTo>
                  <a:lnTo>
                    <a:pt x="2313419" y="1354061"/>
                  </a:lnTo>
                  <a:lnTo>
                    <a:pt x="2313635" y="1350759"/>
                  </a:lnTo>
                  <a:lnTo>
                    <a:pt x="2313927" y="1347470"/>
                  </a:lnTo>
                  <a:lnTo>
                    <a:pt x="2313927" y="150304"/>
                  </a:lnTo>
                  <a:lnTo>
                    <a:pt x="2307738" y="107482"/>
                  </a:lnTo>
                  <a:lnTo>
                    <a:pt x="2290360" y="69470"/>
                  </a:lnTo>
                  <a:lnTo>
                    <a:pt x="2263573" y="38051"/>
                  </a:lnTo>
                  <a:lnTo>
                    <a:pt x="2229161" y="15006"/>
                  </a:lnTo>
                  <a:lnTo>
                    <a:pt x="2188904" y="2118"/>
                  </a:lnTo>
                  <a:lnTo>
                    <a:pt x="2174494" y="387"/>
                  </a:lnTo>
                  <a:lnTo>
                    <a:pt x="150304" y="0"/>
                  </a:lnTo>
                  <a:close/>
                </a:path>
              </a:pathLst>
            </a:custGeom>
            <a:solidFill>
              <a:srgbClr val="FDD278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7" name="object 17"/>
            <p:cNvSpPr/>
            <p:nvPr/>
          </p:nvSpPr>
          <p:spPr>
            <a:xfrm>
              <a:off x="681206" y="5249505"/>
              <a:ext cx="3531628" cy="1698499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8" name="object 18"/>
            <p:cNvSpPr/>
            <p:nvPr/>
          </p:nvSpPr>
          <p:spPr>
            <a:xfrm>
              <a:off x="777623" y="5345916"/>
              <a:ext cx="3168741" cy="1373898"/>
            </a:xfrm>
            <a:custGeom>
              <a:avLst/>
              <a:gdLst/>
              <a:ahLst/>
              <a:cxnLst/>
              <a:rect l="l" t="t" r="r" b="b"/>
              <a:pathLst>
                <a:path w="3168741" h="1373898">
                  <a:moveTo>
                    <a:pt x="151333" y="0"/>
                  </a:moveTo>
                  <a:lnTo>
                    <a:pt x="108581" y="6161"/>
                  </a:lnTo>
                  <a:lnTo>
                    <a:pt x="70585" y="23471"/>
                  </a:lnTo>
                  <a:lnTo>
                    <a:pt x="39099" y="50167"/>
                  </a:lnTo>
                  <a:lnTo>
                    <a:pt x="15878" y="84487"/>
                  </a:lnTo>
                  <a:lnTo>
                    <a:pt x="2676" y="124668"/>
                  </a:lnTo>
                  <a:lnTo>
                    <a:pt x="215" y="156019"/>
                  </a:lnTo>
                  <a:lnTo>
                    <a:pt x="0" y="158026"/>
                  </a:lnTo>
                  <a:lnTo>
                    <a:pt x="0" y="1083094"/>
                  </a:lnTo>
                  <a:lnTo>
                    <a:pt x="215" y="1085100"/>
                  </a:lnTo>
                  <a:lnTo>
                    <a:pt x="292" y="1222248"/>
                  </a:lnTo>
                  <a:lnTo>
                    <a:pt x="6428" y="1265169"/>
                  </a:lnTo>
                  <a:lnTo>
                    <a:pt x="23667" y="1303318"/>
                  </a:lnTo>
                  <a:lnTo>
                    <a:pt x="50255" y="1334932"/>
                  </a:lnTo>
                  <a:lnTo>
                    <a:pt x="84436" y="1358248"/>
                  </a:lnTo>
                  <a:lnTo>
                    <a:pt x="124457" y="1371504"/>
                  </a:lnTo>
                  <a:lnTo>
                    <a:pt x="2349982" y="1373898"/>
                  </a:lnTo>
                  <a:lnTo>
                    <a:pt x="2364653" y="1373192"/>
                  </a:lnTo>
                  <a:lnTo>
                    <a:pt x="2406014" y="1363118"/>
                  </a:lnTo>
                  <a:lnTo>
                    <a:pt x="2442035" y="1342484"/>
                  </a:lnTo>
                  <a:lnTo>
                    <a:pt x="2470961" y="1313051"/>
                  </a:lnTo>
                  <a:lnTo>
                    <a:pt x="2491037" y="1276582"/>
                  </a:lnTo>
                  <a:lnTo>
                    <a:pt x="2500510" y="1234838"/>
                  </a:lnTo>
                  <a:lnTo>
                    <a:pt x="2501023" y="709714"/>
                  </a:lnTo>
                  <a:lnTo>
                    <a:pt x="2735491" y="614743"/>
                  </a:lnTo>
                  <a:lnTo>
                    <a:pt x="2981113" y="614743"/>
                  </a:lnTo>
                  <a:lnTo>
                    <a:pt x="3070463" y="500570"/>
                  </a:lnTo>
                  <a:lnTo>
                    <a:pt x="2501023" y="500570"/>
                  </a:lnTo>
                  <a:lnTo>
                    <a:pt x="2501023" y="151650"/>
                  </a:lnTo>
                  <a:lnTo>
                    <a:pt x="2494887" y="108728"/>
                  </a:lnTo>
                  <a:lnTo>
                    <a:pt x="2477648" y="70579"/>
                  </a:lnTo>
                  <a:lnTo>
                    <a:pt x="2451060" y="38966"/>
                  </a:lnTo>
                  <a:lnTo>
                    <a:pt x="2416879" y="15650"/>
                  </a:lnTo>
                  <a:lnTo>
                    <a:pt x="2376858" y="2394"/>
                  </a:lnTo>
                  <a:lnTo>
                    <a:pt x="2362523" y="515"/>
                  </a:lnTo>
                  <a:lnTo>
                    <a:pt x="151333" y="0"/>
                  </a:lnTo>
                  <a:close/>
                </a:path>
                <a:path w="3168741" h="1373898">
                  <a:moveTo>
                    <a:pt x="2981113" y="614743"/>
                  </a:moveTo>
                  <a:lnTo>
                    <a:pt x="2735491" y="614743"/>
                  </a:lnTo>
                  <a:lnTo>
                    <a:pt x="2780791" y="726947"/>
                  </a:lnTo>
                  <a:lnTo>
                    <a:pt x="2810558" y="764847"/>
                  </a:lnTo>
                  <a:lnTo>
                    <a:pt x="2829380" y="770673"/>
                  </a:lnTo>
                  <a:lnTo>
                    <a:pt x="2839269" y="770233"/>
                  </a:lnTo>
                  <a:lnTo>
                    <a:pt x="2878657" y="745662"/>
                  </a:lnTo>
                  <a:lnTo>
                    <a:pt x="2981113" y="614743"/>
                  </a:lnTo>
                  <a:close/>
                </a:path>
                <a:path w="3168741" h="1373898">
                  <a:moveTo>
                    <a:pt x="2666504" y="240865"/>
                  </a:moveTo>
                  <a:lnTo>
                    <a:pt x="2624476" y="255165"/>
                  </a:lnTo>
                  <a:lnTo>
                    <a:pt x="2610712" y="293477"/>
                  </a:lnTo>
                  <a:lnTo>
                    <a:pt x="2612387" y="305915"/>
                  </a:lnTo>
                  <a:lnTo>
                    <a:pt x="2616294" y="319259"/>
                  </a:lnTo>
                  <a:lnTo>
                    <a:pt x="2660840" y="429780"/>
                  </a:lnTo>
                  <a:lnTo>
                    <a:pt x="2661500" y="431457"/>
                  </a:lnTo>
                  <a:lnTo>
                    <a:pt x="2662262" y="433260"/>
                  </a:lnTo>
                  <a:lnTo>
                    <a:pt x="2662948" y="435000"/>
                  </a:lnTo>
                  <a:lnTo>
                    <a:pt x="2501023" y="500570"/>
                  </a:lnTo>
                  <a:lnTo>
                    <a:pt x="3070463" y="500570"/>
                  </a:lnTo>
                  <a:lnTo>
                    <a:pt x="3150819" y="397776"/>
                  </a:lnTo>
                  <a:lnTo>
                    <a:pt x="3167719" y="363427"/>
                  </a:lnTo>
                  <a:lnTo>
                    <a:pt x="3168741" y="352771"/>
                  </a:lnTo>
                  <a:lnTo>
                    <a:pt x="3167550" y="342742"/>
                  </a:lnTo>
                  <a:lnTo>
                    <a:pt x="3141758" y="311662"/>
                  </a:lnTo>
                  <a:lnTo>
                    <a:pt x="2680728" y="241934"/>
                  </a:lnTo>
                  <a:lnTo>
                    <a:pt x="2666504" y="240865"/>
                  </a:lnTo>
                  <a:close/>
                </a:path>
              </a:pathLst>
            </a:custGeom>
            <a:solidFill>
              <a:srgbClr val="F3ACA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9" name="object 19"/>
            <p:cNvSpPr txBox="1"/>
            <p:nvPr/>
          </p:nvSpPr>
          <p:spPr>
            <a:xfrm>
              <a:off x="4105859" y="3641869"/>
              <a:ext cx="2959100" cy="254635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627478"/>
              <a:r>
                <a:rPr sz="1500" b="1" spc="-31" dirty="0">
                  <a:latin typeface="Myriad Pro"/>
                  <a:cs typeface="Myriad Pro"/>
                </a:rPr>
                <a:t>C</a:t>
              </a:r>
              <a:r>
                <a:rPr sz="1500" b="1" dirty="0">
                  <a:latin typeface="Myriad Pro"/>
                  <a:cs typeface="Myriad Pro"/>
                </a:rPr>
                <a:t>o</a:t>
              </a:r>
              <a:r>
                <a:rPr sz="1500" b="1" spc="-13" dirty="0">
                  <a:latin typeface="Myriad Pro"/>
                  <a:cs typeface="Myriad Pro"/>
                </a:rPr>
                <a:t>r</a:t>
              </a:r>
              <a:r>
                <a:rPr sz="1500" b="1" dirty="0">
                  <a:latin typeface="Myriad Pro"/>
                  <a:cs typeface="Myriad Pro"/>
                </a:rPr>
                <a:t>e</a:t>
              </a:r>
              <a:r>
                <a:rPr sz="1500" b="1" spc="-57" dirty="0">
                  <a:latin typeface="Myriad Pro"/>
                  <a:cs typeface="Myriad Pro"/>
                </a:rPr>
                <a:t> </a:t>
              </a:r>
              <a:r>
                <a:rPr sz="1500" b="1" spc="-22" dirty="0">
                  <a:latin typeface="Myriad Pro"/>
                  <a:cs typeface="Myriad Pro"/>
                </a:rPr>
                <a:t>T</a:t>
              </a:r>
              <a:r>
                <a:rPr sz="1500" b="1" dirty="0">
                  <a:latin typeface="Myriad Pro"/>
                  <a:cs typeface="Myriad Pro"/>
                </a:rPr>
                <a:t>hemes</a:t>
              </a:r>
              <a:endParaRPr sz="1500" dirty="0">
                <a:latin typeface="Myriad Pro"/>
                <a:cs typeface="Myriad Pro"/>
              </a:endParaRPr>
            </a:p>
            <a:p>
              <a:pPr>
                <a:lnSpc>
                  <a:spcPts val="658"/>
                </a:lnSpc>
                <a:spcBef>
                  <a:spcPts val="41"/>
                </a:spcBef>
              </a:pPr>
              <a:endParaRPr sz="700" dirty="0"/>
            </a:p>
            <a:p>
              <a:pPr marL="11135"/>
              <a:r>
                <a:rPr sz="900" b="1" spc="-18" dirty="0">
                  <a:latin typeface="Myriad Pro"/>
                  <a:cs typeface="Myriad Pro"/>
                </a:rPr>
                <a:t>C</a:t>
              </a:r>
              <a:r>
                <a:rPr sz="900" b="1" dirty="0">
                  <a:latin typeface="Myriad Pro"/>
                  <a:cs typeface="Myriad Pro"/>
                </a:rPr>
                <a:t>ommunic</a:t>
              </a:r>
              <a:r>
                <a:rPr sz="900" b="1" spc="-9" dirty="0">
                  <a:latin typeface="Myriad Pro"/>
                  <a:cs typeface="Myriad Pro"/>
                </a:rPr>
                <a:t>a</a:t>
              </a:r>
              <a:r>
                <a:rPr sz="900" b="1" dirty="0">
                  <a:latin typeface="Myriad Pro"/>
                  <a:cs typeface="Myriad Pro"/>
                </a:rPr>
                <a:t>tion and </a:t>
              </a:r>
              <a:r>
                <a:rPr sz="900" b="1" spc="-18" dirty="0">
                  <a:latin typeface="Myriad Pro"/>
                  <a:cs typeface="Myriad Pro"/>
                </a:rPr>
                <a:t>C</a:t>
              </a:r>
              <a:r>
                <a:rPr sz="900" b="1" dirty="0">
                  <a:latin typeface="Myriad Pro"/>
                  <a:cs typeface="Myriad Pro"/>
                </a:rPr>
                <a:t>onsult</a:t>
              </a:r>
              <a:r>
                <a:rPr sz="900" b="1" spc="-9" dirty="0">
                  <a:latin typeface="Myriad Pro"/>
                  <a:cs typeface="Myriad Pro"/>
                </a:rPr>
                <a:t>a</a:t>
              </a:r>
              <a:r>
                <a:rPr sz="900" b="1" dirty="0">
                  <a:latin typeface="Myriad Pro"/>
                  <a:cs typeface="Myriad Pro"/>
                </a:rPr>
                <a:t>tion</a:t>
              </a:r>
              <a:endParaRPr sz="900" dirty="0">
                <a:latin typeface="Myriad Pro"/>
                <a:cs typeface="Myriad Pro"/>
              </a:endParaRPr>
            </a:p>
            <a:p>
              <a:pPr marL="11135" marR="59574">
                <a:lnSpc>
                  <a:spcPct val="100600"/>
                </a:lnSpc>
              </a:pPr>
              <a:r>
                <a:rPr sz="900" dirty="0">
                  <a:latin typeface="Myriad Pro"/>
                  <a:cs typeface="Myriad Pro"/>
                </a:rPr>
                <a:t>- gynae</a:t>
              </a:r>
              <a:r>
                <a:rPr sz="900" spc="-9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olo</a:t>
              </a:r>
              <a:r>
                <a:rPr sz="900" spc="-9" dirty="0">
                  <a:latin typeface="Myriad Pro"/>
                  <a:cs typeface="Myriad Pro"/>
                </a:rPr>
                <a:t>g</a:t>
              </a:r>
              <a:r>
                <a:rPr sz="900" dirty="0">
                  <a:latin typeface="Myriad Pro"/>
                  <a:cs typeface="Myriad Pro"/>
                </a:rPr>
                <a:t>ical &amp; obs</a:t>
              </a:r>
              <a:r>
                <a:rPr sz="900" spc="-9" dirty="0">
                  <a:latin typeface="Myriad Pro"/>
                  <a:cs typeface="Myriad Pro"/>
                </a:rPr>
                <a:t>t</a:t>
              </a:r>
              <a:r>
                <a:rPr sz="900" dirty="0">
                  <a:latin typeface="Myriad Pro"/>
                  <a:cs typeface="Myriad Pro"/>
                </a:rPr>
                <a:t>etric his</a:t>
              </a:r>
              <a:r>
                <a:rPr sz="900" spc="-9" dirty="0">
                  <a:latin typeface="Myriad Pro"/>
                  <a:cs typeface="Myriad Pro"/>
                </a:rPr>
                <a:t>t</a:t>
              </a:r>
              <a:r>
                <a:rPr sz="900" dirty="0">
                  <a:latin typeface="Myriad Pro"/>
                  <a:cs typeface="Myriad Pro"/>
                </a:rPr>
                <a:t>o</a:t>
              </a:r>
              <a:r>
                <a:rPr sz="900" spc="22" dirty="0">
                  <a:latin typeface="Myriad Pro"/>
                  <a:cs typeface="Myriad Pro"/>
                </a:rPr>
                <a:t>r</a:t>
              </a:r>
              <a:r>
                <a:rPr sz="900" spc="-35" dirty="0">
                  <a:latin typeface="Myriad Pro"/>
                  <a:cs typeface="Myriad Pro"/>
                </a:rPr>
                <a:t>y</a:t>
              </a:r>
              <a:r>
                <a:rPr sz="900" dirty="0">
                  <a:latin typeface="Myriad Pro"/>
                  <a:cs typeface="Myriad Pro"/>
                </a:rPr>
                <a:t>, s</a:t>
              </a:r>
              <a:r>
                <a:rPr sz="900" spc="-4" dirty="0">
                  <a:latin typeface="Myriad Pro"/>
                  <a:cs typeface="Myriad Pro"/>
                </a:rPr>
                <a:t>e</a:t>
              </a:r>
              <a:r>
                <a:rPr sz="900" dirty="0">
                  <a:latin typeface="Myriad Pro"/>
                  <a:cs typeface="Myriad Pro"/>
                </a:rPr>
                <a:t>xual his</a:t>
              </a:r>
              <a:r>
                <a:rPr sz="900" spc="-9" dirty="0">
                  <a:latin typeface="Myriad Pro"/>
                  <a:cs typeface="Myriad Pro"/>
                </a:rPr>
                <a:t>t</a:t>
              </a:r>
              <a:r>
                <a:rPr sz="900" dirty="0">
                  <a:latin typeface="Myriad Pro"/>
                  <a:cs typeface="Myriad Pro"/>
                </a:rPr>
                <a:t>o</a:t>
              </a:r>
              <a:r>
                <a:rPr sz="900" spc="22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y and p</a:t>
              </a:r>
              <a:r>
                <a:rPr sz="900" spc="-9" dirty="0">
                  <a:latin typeface="Myriad Pro"/>
                  <a:cs typeface="Myriad Pro"/>
                </a:rPr>
                <a:t>r</a:t>
              </a:r>
              <a:r>
                <a:rPr sz="900" spc="22" dirty="0">
                  <a:latin typeface="Myriad Pro"/>
                  <a:cs typeface="Myriad Pro"/>
                </a:rPr>
                <a:t>e</a:t>
              </a:r>
              <a:r>
                <a:rPr sz="900" dirty="0">
                  <a:latin typeface="Myriad Pro"/>
                  <a:cs typeface="Myriad Pro"/>
                </a:rPr>
                <a:t>-</a:t>
              </a:r>
              <a:r>
                <a:rPr sz="900" spc="-9" dirty="0">
                  <a:latin typeface="Myriad Pro"/>
                  <a:cs typeface="Myriad Pro"/>
                </a:rPr>
                <a:t>t</a:t>
              </a:r>
              <a:r>
                <a:rPr sz="900" dirty="0">
                  <a:latin typeface="Myriad Pro"/>
                  <a:cs typeface="Myriad Pro"/>
                </a:rPr>
                <a:t>est HIV </a:t>
              </a:r>
              <a:r>
                <a:rPr sz="900" spc="-9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ounselling</a:t>
              </a:r>
            </a:p>
            <a:p>
              <a:pPr marL="11135" marR="75720">
                <a:lnSpc>
                  <a:spcPct val="100600"/>
                </a:lnSpc>
                <a:spcBef>
                  <a:spcPts val="249"/>
                </a:spcBef>
              </a:pPr>
              <a:r>
                <a:rPr sz="900" b="1" spc="-13" dirty="0">
                  <a:latin typeface="Myriad Pro"/>
                  <a:cs typeface="Myriad Pro"/>
                </a:rPr>
                <a:t>T</a:t>
              </a:r>
              <a:r>
                <a:rPr sz="900" b="1" dirty="0">
                  <a:latin typeface="Myriad Pro"/>
                  <a:cs typeface="Myriad Pro"/>
                </a:rPr>
                <a:t>he normal and the abnormal </a:t>
              </a:r>
              <a:r>
                <a:rPr sz="900" dirty="0">
                  <a:latin typeface="Myriad Pro"/>
                  <a:cs typeface="Myriad Pro"/>
                </a:rPr>
                <a:t>- normal p</a:t>
              </a:r>
              <a:r>
                <a:rPr sz="900" spc="-9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e</a:t>
              </a:r>
              <a:r>
                <a:rPr sz="900" spc="-9" dirty="0">
                  <a:latin typeface="Myriad Pro"/>
                  <a:cs typeface="Myriad Pro"/>
                </a:rPr>
                <a:t>g</a:t>
              </a:r>
              <a:r>
                <a:rPr sz="900" dirty="0">
                  <a:latin typeface="Myriad Pro"/>
                  <a:cs typeface="Myriad Pro"/>
                </a:rPr>
                <a:t>nan</a:t>
              </a:r>
              <a:r>
                <a:rPr sz="900" spc="13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y &amp; deli</a:t>
              </a:r>
              <a:r>
                <a:rPr sz="900" spc="-9" dirty="0">
                  <a:latin typeface="Myriad Pro"/>
                  <a:cs typeface="Myriad Pro"/>
                </a:rPr>
                <a:t>v</a:t>
              </a:r>
              <a:r>
                <a:rPr sz="900" dirty="0">
                  <a:latin typeface="Myriad Pro"/>
                  <a:cs typeface="Myriad Pro"/>
                </a:rPr>
                <a:t>e</a:t>
              </a:r>
              <a:r>
                <a:rPr sz="900" spc="22" dirty="0">
                  <a:latin typeface="Myriad Pro"/>
                  <a:cs typeface="Myriad Pro"/>
                </a:rPr>
                <a:t>r</a:t>
              </a:r>
              <a:r>
                <a:rPr sz="900" spc="-35" dirty="0">
                  <a:latin typeface="Myriad Pro"/>
                  <a:cs typeface="Myriad Pro"/>
                </a:rPr>
                <a:t>y</a:t>
              </a:r>
              <a:r>
                <a:rPr sz="900" dirty="0">
                  <a:latin typeface="Myriad Pro"/>
                  <a:cs typeface="Myriad Pro"/>
                </a:rPr>
                <a:t>, </a:t>
              </a:r>
              <a:r>
                <a:rPr sz="900" spc="-9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e</a:t>
              </a:r>
              <a:r>
                <a:rPr sz="900" spc="22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vical </a:t>
              </a:r>
              <a:r>
                <a:rPr sz="900" spc="13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y</a:t>
              </a:r>
              <a:r>
                <a:rPr sz="900" spc="-9" dirty="0">
                  <a:latin typeface="Myriad Pro"/>
                  <a:cs typeface="Myriad Pro"/>
                </a:rPr>
                <a:t>t</a:t>
              </a:r>
              <a:r>
                <a:rPr sz="900" dirty="0">
                  <a:latin typeface="Myriad Pro"/>
                  <a:cs typeface="Myriad Pro"/>
                </a:rPr>
                <a:t>ology</a:t>
              </a:r>
            </a:p>
            <a:p>
              <a:pPr marL="11135">
                <a:spcBef>
                  <a:spcPts val="254"/>
                </a:spcBef>
              </a:pPr>
              <a:r>
                <a:rPr sz="900" b="1" spc="-9" dirty="0">
                  <a:latin typeface="Myriad Pro"/>
                  <a:cs typeface="Myriad Pro"/>
                </a:rPr>
                <a:t>Pr</a:t>
              </a:r>
              <a:r>
                <a:rPr sz="900" b="1" dirty="0">
                  <a:latin typeface="Myriad Pro"/>
                  <a:cs typeface="Myriad Pro"/>
                </a:rPr>
                <a:t>escribing </a:t>
              </a:r>
              <a:r>
                <a:rPr sz="900" dirty="0">
                  <a:latin typeface="Myriad Pro"/>
                  <a:cs typeface="Myriad Pro"/>
                </a:rPr>
                <a:t>- p</a:t>
              </a:r>
              <a:r>
                <a:rPr sz="900" spc="-9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escribing in p</a:t>
              </a:r>
              <a:r>
                <a:rPr sz="900" spc="-9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e</a:t>
              </a:r>
              <a:r>
                <a:rPr sz="900" spc="-9" dirty="0">
                  <a:latin typeface="Myriad Pro"/>
                  <a:cs typeface="Myriad Pro"/>
                </a:rPr>
                <a:t>g</a:t>
              </a:r>
              <a:r>
                <a:rPr sz="900" dirty="0">
                  <a:latin typeface="Myriad Pro"/>
                  <a:cs typeface="Myriad Pro"/>
                </a:rPr>
                <a:t>nan</a:t>
              </a:r>
              <a:r>
                <a:rPr sz="900" spc="13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y</a:t>
              </a:r>
            </a:p>
            <a:p>
              <a:pPr marL="11135">
                <a:spcBef>
                  <a:spcPts val="254"/>
                </a:spcBef>
              </a:pPr>
              <a:r>
                <a:rPr sz="900" b="1" spc="-75" dirty="0">
                  <a:latin typeface="Myriad Pro"/>
                  <a:cs typeface="Myriad Pro"/>
                </a:rPr>
                <a:t>T</a:t>
              </a:r>
              <a:r>
                <a:rPr sz="900" b="1" dirty="0">
                  <a:latin typeface="Myriad Pro"/>
                  <a:cs typeface="Myriad Pro"/>
                </a:rPr>
                <a:t>ea</a:t>
              </a:r>
              <a:r>
                <a:rPr sz="900" b="1" spc="-18" dirty="0">
                  <a:latin typeface="Myriad Pro"/>
                  <a:cs typeface="Myriad Pro"/>
                </a:rPr>
                <a:t>m</a:t>
              </a:r>
              <a:r>
                <a:rPr sz="900" b="1" spc="-13" dirty="0">
                  <a:latin typeface="Myriad Pro"/>
                  <a:cs typeface="Myriad Pro"/>
                </a:rPr>
                <a:t>w</a:t>
              </a:r>
              <a:r>
                <a:rPr sz="900" b="1" dirty="0">
                  <a:latin typeface="Myriad Pro"/>
                  <a:cs typeface="Myriad Pro"/>
                </a:rPr>
                <a:t>o</a:t>
              </a:r>
              <a:r>
                <a:rPr sz="900" b="1" spc="-4" dirty="0">
                  <a:latin typeface="Myriad Pro"/>
                  <a:cs typeface="Myriad Pro"/>
                </a:rPr>
                <a:t>r</a:t>
              </a:r>
              <a:r>
                <a:rPr sz="900" b="1" spc="9" dirty="0">
                  <a:latin typeface="Myriad Pro"/>
                  <a:cs typeface="Myriad Pro"/>
                </a:rPr>
                <a:t>k</a:t>
              </a:r>
              <a:r>
                <a:rPr sz="900" b="1" dirty="0">
                  <a:latin typeface="Myriad Pro"/>
                  <a:cs typeface="Myriad Pro"/>
                </a:rPr>
                <a:t>ing</a:t>
              </a:r>
              <a:r>
                <a:rPr sz="900" b="1" spc="9" dirty="0">
                  <a:latin typeface="Myriad Pro"/>
                  <a:cs typeface="Myriad Pro"/>
                </a:rPr>
                <a:t> </a:t>
              </a:r>
              <a:r>
                <a:rPr sz="900" dirty="0">
                  <a:latin typeface="Myriad Pro"/>
                  <a:cs typeface="Myriad Pro"/>
                </a:rPr>
                <a:t>- </a:t>
              </a:r>
              <a:r>
                <a:rPr sz="900" spc="4" dirty="0">
                  <a:latin typeface="Myriad Pro"/>
                  <a:cs typeface="Myriad Pro"/>
                </a:rPr>
                <a:t>M</a:t>
              </a:r>
              <a:r>
                <a:rPr sz="900" dirty="0">
                  <a:latin typeface="Myriad Pro"/>
                  <a:cs typeface="Myriad Pro"/>
                </a:rPr>
                <a:t>edicin</a:t>
              </a:r>
              <a:r>
                <a:rPr sz="900" spc="-13" dirty="0">
                  <a:latin typeface="Myriad Pro"/>
                  <a:cs typeface="Myriad Pro"/>
                </a:rPr>
                <a:t>e</a:t>
              </a:r>
              <a:r>
                <a:rPr sz="900" dirty="0">
                  <a:latin typeface="Myriad Pro"/>
                  <a:cs typeface="Myriad Pro"/>
                </a:rPr>
                <a:t>, midwi</a:t>
              </a:r>
              <a:r>
                <a:rPr sz="900" spc="-13" dirty="0">
                  <a:latin typeface="Myriad Pro"/>
                  <a:cs typeface="Myriad Pro"/>
                </a:rPr>
                <a:t>f</a:t>
              </a:r>
              <a:r>
                <a:rPr sz="900" dirty="0">
                  <a:latin typeface="Myriad Pro"/>
                  <a:cs typeface="Myriad Pro"/>
                </a:rPr>
                <a:t>e</a:t>
              </a:r>
              <a:r>
                <a:rPr sz="900" spc="22" dirty="0">
                  <a:latin typeface="Myriad Pro"/>
                  <a:cs typeface="Myriad Pro"/>
                </a:rPr>
                <a:t>r</a:t>
              </a:r>
              <a:r>
                <a:rPr sz="900" spc="-35" dirty="0">
                  <a:latin typeface="Myriad Pro"/>
                  <a:cs typeface="Myriad Pro"/>
                </a:rPr>
                <a:t>y</a:t>
              </a:r>
              <a:r>
                <a:rPr sz="900" dirty="0">
                  <a:latin typeface="Myriad Pro"/>
                  <a:cs typeface="Myriad Pro"/>
                </a:rPr>
                <a:t>, specialist se</a:t>
              </a:r>
              <a:r>
                <a:rPr sz="900" spc="22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vi</a:t>
              </a:r>
              <a:r>
                <a:rPr sz="900" spc="-9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es</a:t>
              </a:r>
            </a:p>
            <a:p>
              <a:pPr marL="11135" marR="188744" algn="just">
                <a:lnSpc>
                  <a:spcPct val="100600"/>
                </a:lnSpc>
                <a:spcBef>
                  <a:spcPts val="249"/>
                </a:spcBef>
              </a:pPr>
              <a:r>
                <a:rPr sz="900" b="1" spc="-4" dirty="0">
                  <a:latin typeface="Myriad Pro"/>
                  <a:cs typeface="Myriad Pro"/>
                </a:rPr>
                <a:t>H</a:t>
              </a:r>
              <a:r>
                <a:rPr sz="900" b="1" dirty="0">
                  <a:latin typeface="Myriad Pro"/>
                  <a:cs typeface="Myriad Pro"/>
                </a:rPr>
                <a:t>ealth p</a:t>
              </a:r>
              <a:r>
                <a:rPr sz="900" b="1" spc="-9" dirty="0">
                  <a:latin typeface="Myriad Pro"/>
                  <a:cs typeface="Myriad Pro"/>
                </a:rPr>
                <a:t>r</a:t>
              </a:r>
              <a:r>
                <a:rPr sz="900" b="1" dirty="0">
                  <a:latin typeface="Myriad Pro"/>
                  <a:cs typeface="Myriad Pro"/>
                </a:rPr>
                <a:t>omotion &amp; p</a:t>
              </a:r>
              <a:r>
                <a:rPr sz="900" b="1" spc="-9" dirty="0">
                  <a:latin typeface="Myriad Pro"/>
                  <a:cs typeface="Myriad Pro"/>
                </a:rPr>
                <a:t>re</a:t>
              </a:r>
              <a:r>
                <a:rPr sz="900" b="1" spc="-13" dirty="0">
                  <a:latin typeface="Myriad Pro"/>
                  <a:cs typeface="Myriad Pro"/>
                </a:rPr>
                <a:t>v</a:t>
              </a:r>
              <a:r>
                <a:rPr sz="900" b="1" dirty="0">
                  <a:latin typeface="Myriad Pro"/>
                  <a:cs typeface="Myriad Pro"/>
                </a:rPr>
                <a:t>e</a:t>
              </a:r>
              <a:r>
                <a:rPr sz="900" b="1" spc="-9" dirty="0">
                  <a:latin typeface="Myriad Pro"/>
                  <a:cs typeface="Myriad Pro"/>
                </a:rPr>
                <a:t>n</a:t>
              </a:r>
              <a:r>
                <a:rPr sz="900" b="1" dirty="0">
                  <a:latin typeface="Myriad Pro"/>
                  <a:cs typeface="Myriad Pro"/>
                </a:rPr>
                <a:t>tion</a:t>
              </a:r>
              <a:r>
                <a:rPr sz="900" b="1" spc="9" dirty="0">
                  <a:latin typeface="Myriad Pro"/>
                  <a:cs typeface="Myriad Pro"/>
                </a:rPr>
                <a:t> </a:t>
              </a:r>
              <a:r>
                <a:rPr sz="900" dirty="0">
                  <a:latin typeface="Myriad Pro"/>
                  <a:cs typeface="Myriad Pro"/>
                </a:rPr>
                <a:t>–  p</a:t>
              </a:r>
              <a:r>
                <a:rPr sz="900" spc="-9" dirty="0">
                  <a:latin typeface="Myriad Pro"/>
                  <a:cs typeface="Myriad Pro"/>
                </a:rPr>
                <a:t>r</a:t>
              </a:r>
              <a:r>
                <a:rPr sz="900" spc="22" dirty="0">
                  <a:latin typeface="Myriad Pro"/>
                  <a:cs typeface="Myriad Pro"/>
                </a:rPr>
                <a:t>e</a:t>
              </a:r>
              <a:r>
                <a:rPr sz="900" dirty="0">
                  <a:latin typeface="Myriad Pro"/>
                  <a:cs typeface="Myriad Pro"/>
                </a:rPr>
                <a:t>-p</a:t>
              </a:r>
              <a:r>
                <a:rPr sz="900" spc="-9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e</a:t>
              </a:r>
              <a:r>
                <a:rPr sz="900" spc="-9" dirty="0">
                  <a:latin typeface="Myriad Pro"/>
                  <a:cs typeface="Myriad Pro"/>
                </a:rPr>
                <a:t>g</a:t>
              </a:r>
              <a:r>
                <a:rPr sz="900" dirty="0">
                  <a:latin typeface="Myriad Pro"/>
                  <a:cs typeface="Myriad Pro"/>
                </a:rPr>
                <a:t>nan</a:t>
              </a:r>
              <a:r>
                <a:rPr sz="900" spc="13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y sc</a:t>
              </a:r>
              <a:r>
                <a:rPr sz="900" spc="-9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eening including genetic</a:t>
              </a:r>
              <a:r>
                <a:rPr sz="900" spc="-13" dirty="0">
                  <a:latin typeface="Myriad Pro"/>
                  <a:cs typeface="Myriad Pro"/>
                </a:rPr>
                <a:t>s</a:t>
              </a:r>
              <a:r>
                <a:rPr sz="900" dirty="0">
                  <a:latin typeface="Myriad Pro"/>
                  <a:cs typeface="Myriad Pro"/>
                </a:rPr>
                <a:t>, p</a:t>
              </a:r>
              <a:r>
                <a:rPr sz="900" spc="-9" dirty="0">
                  <a:latin typeface="Myriad Pro"/>
                  <a:cs typeface="Myriad Pro"/>
                </a:rPr>
                <a:t>r</a:t>
              </a:r>
              <a:r>
                <a:rPr sz="900" spc="22" dirty="0">
                  <a:latin typeface="Myriad Pro"/>
                  <a:cs typeface="Myriad Pro"/>
                </a:rPr>
                <a:t>e</a:t>
              </a:r>
              <a:r>
                <a:rPr sz="900" dirty="0">
                  <a:latin typeface="Myriad Pro"/>
                  <a:cs typeface="Myriad Pro"/>
                </a:rPr>
                <a:t>-n</a:t>
              </a:r>
              <a:r>
                <a:rPr sz="900" spc="-4" dirty="0">
                  <a:latin typeface="Myriad Pro"/>
                  <a:cs typeface="Myriad Pro"/>
                </a:rPr>
                <a:t>a</a:t>
              </a:r>
              <a:r>
                <a:rPr sz="900" dirty="0">
                  <a:latin typeface="Myriad Pro"/>
                  <a:cs typeface="Myriad Pro"/>
                </a:rPr>
                <a:t>tal </a:t>
              </a:r>
              <a:r>
                <a:rPr sz="900" spc="-9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ounsellin</a:t>
              </a:r>
              <a:r>
                <a:rPr sz="900" spc="-13" dirty="0">
                  <a:latin typeface="Myriad Pro"/>
                  <a:cs typeface="Myriad Pro"/>
                </a:rPr>
                <a:t>g</a:t>
              </a:r>
              <a:r>
                <a:rPr sz="900" dirty="0">
                  <a:latin typeface="Myriad Pro"/>
                  <a:cs typeface="Myriad Pro"/>
                </a:rPr>
                <a:t>, pa</a:t>
              </a:r>
              <a:r>
                <a:rPr sz="900" spc="-9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e</a:t>
              </a:r>
              <a:r>
                <a:rPr sz="900" spc="-4" dirty="0">
                  <a:latin typeface="Myriad Pro"/>
                  <a:cs typeface="Myriad Pro"/>
                </a:rPr>
                <a:t>n</a:t>
              </a:r>
              <a:r>
                <a:rPr sz="900" dirty="0">
                  <a:latin typeface="Myriad Pro"/>
                  <a:cs typeface="Myriad Pro"/>
                </a:rPr>
                <a:t>ting s</a:t>
              </a:r>
              <a:r>
                <a:rPr sz="900" spc="13" dirty="0">
                  <a:latin typeface="Myriad Pro"/>
                  <a:cs typeface="Myriad Pro"/>
                </a:rPr>
                <a:t>k</a:t>
              </a:r>
              <a:r>
                <a:rPr sz="900" dirty="0">
                  <a:latin typeface="Myriad Pro"/>
                  <a:cs typeface="Myriad Pro"/>
                </a:rPr>
                <a:t>ill</a:t>
              </a:r>
              <a:r>
                <a:rPr sz="900" spc="-13" dirty="0">
                  <a:latin typeface="Myriad Pro"/>
                  <a:cs typeface="Myriad Pro"/>
                </a:rPr>
                <a:t>s</a:t>
              </a:r>
              <a:r>
                <a:rPr sz="900" dirty="0">
                  <a:latin typeface="Myriad Pro"/>
                  <a:cs typeface="Myriad Pro"/>
                </a:rPr>
                <a:t>, b</a:t>
              </a:r>
              <a:r>
                <a:rPr sz="900" spc="-9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eas</a:t>
              </a:r>
              <a:r>
                <a:rPr sz="900" spc="-4" dirty="0">
                  <a:latin typeface="Myriad Pro"/>
                  <a:cs typeface="Myriad Pro"/>
                </a:rPr>
                <a:t>t</a:t>
              </a:r>
              <a:r>
                <a:rPr sz="900" dirty="0">
                  <a:latin typeface="Myriad Pro"/>
                  <a:cs typeface="Myriad Pro"/>
                </a:rPr>
                <a:t>-</a:t>
              </a:r>
              <a:r>
                <a:rPr sz="900" spc="-13" dirty="0">
                  <a:latin typeface="Myriad Pro"/>
                  <a:cs typeface="Myriad Pro"/>
                </a:rPr>
                <a:t>f</a:t>
              </a:r>
              <a:r>
                <a:rPr sz="900" dirty="0">
                  <a:latin typeface="Myriad Pro"/>
                  <a:cs typeface="Myriad Pro"/>
                </a:rPr>
                <a:t>eeding</a:t>
              </a:r>
            </a:p>
            <a:p>
              <a:pPr marL="11135" marR="222150">
                <a:lnSpc>
                  <a:spcPct val="100600"/>
                </a:lnSpc>
                <a:spcBef>
                  <a:spcPts val="249"/>
                </a:spcBef>
              </a:pPr>
              <a:r>
                <a:rPr sz="900" b="1" dirty="0">
                  <a:latin typeface="Myriad Pro"/>
                  <a:cs typeface="Myriad Pro"/>
                </a:rPr>
                <a:t>Medi</a:t>
              </a:r>
              <a:r>
                <a:rPr sz="900" b="1" spc="-13" dirty="0">
                  <a:latin typeface="Myriad Pro"/>
                  <a:cs typeface="Myriad Pro"/>
                </a:rPr>
                <a:t>c</a:t>
              </a:r>
              <a:r>
                <a:rPr sz="900" b="1" spc="13" dirty="0">
                  <a:latin typeface="Myriad Pro"/>
                  <a:cs typeface="Myriad Pro"/>
                </a:rPr>
                <a:t>o</a:t>
              </a:r>
              <a:r>
                <a:rPr sz="900" b="1" dirty="0">
                  <a:latin typeface="Myriad Pro"/>
                  <a:cs typeface="Myriad Pro"/>
                </a:rPr>
                <a:t>-legal/</a:t>
              </a:r>
              <a:r>
                <a:rPr sz="900" b="1" spc="-9" dirty="0">
                  <a:latin typeface="Myriad Pro"/>
                  <a:cs typeface="Myriad Pro"/>
                </a:rPr>
                <a:t>E</a:t>
              </a:r>
              <a:r>
                <a:rPr sz="900" b="1" dirty="0">
                  <a:latin typeface="Myriad Pro"/>
                  <a:cs typeface="Myriad Pro"/>
                </a:rPr>
                <a:t>thics</a:t>
              </a:r>
              <a:r>
                <a:rPr sz="900" b="1" spc="9" dirty="0">
                  <a:latin typeface="Myriad Pro"/>
                  <a:cs typeface="Myriad Pro"/>
                </a:rPr>
                <a:t> </a:t>
              </a:r>
              <a:r>
                <a:rPr sz="900" dirty="0">
                  <a:latin typeface="Myriad Pro"/>
                  <a:cs typeface="Myriad Pro"/>
                </a:rPr>
                <a:t>-</a:t>
              </a:r>
              <a:r>
                <a:rPr sz="900" spc="-35" dirty="0">
                  <a:latin typeface="Myriad Pro"/>
                  <a:cs typeface="Myriad Pro"/>
                </a:rPr>
                <a:t> </a:t>
              </a:r>
              <a:r>
                <a:rPr sz="900" spc="-26" dirty="0">
                  <a:latin typeface="Myriad Pro"/>
                  <a:cs typeface="Myriad Pro"/>
                </a:rPr>
                <a:t>T</a:t>
              </a:r>
              <a:r>
                <a:rPr sz="900" dirty="0">
                  <a:latin typeface="Myriad Pro"/>
                  <a:cs typeface="Myriad Pro"/>
                </a:rPr>
                <a:t>O</a:t>
              </a:r>
              <a:r>
                <a:rPr sz="900" spc="-127" dirty="0">
                  <a:latin typeface="Myriad Pro"/>
                  <a:cs typeface="Myriad Pro"/>
                </a:rPr>
                <a:t>P</a:t>
              </a:r>
              <a:r>
                <a:rPr sz="900" dirty="0">
                  <a:latin typeface="Myriad Pro"/>
                  <a:cs typeface="Myriad Pro"/>
                </a:rPr>
                <a:t>, </a:t>
              </a:r>
              <a:r>
                <a:rPr sz="900" spc="-13" dirty="0">
                  <a:latin typeface="Myriad Pro"/>
                  <a:cs typeface="Myriad Pro"/>
                </a:rPr>
                <a:t>f</a:t>
              </a:r>
              <a:r>
                <a:rPr sz="900" dirty="0">
                  <a:latin typeface="Myriad Pro"/>
                  <a:cs typeface="Myriad Pro"/>
                </a:rPr>
                <a:t>e</a:t>
              </a:r>
              <a:r>
                <a:rPr sz="900" spc="18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tili</a:t>
              </a:r>
              <a:r>
                <a:rPr sz="900" spc="4" dirty="0">
                  <a:latin typeface="Myriad Pro"/>
                  <a:cs typeface="Myriad Pro"/>
                </a:rPr>
                <a:t>t</a:t>
              </a:r>
              <a:r>
                <a:rPr sz="900" dirty="0">
                  <a:latin typeface="Myriad Pro"/>
                  <a:cs typeface="Myriad Pro"/>
                </a:rPr>
                <a:t>y issue</a:t>
              </a:r>
              <a:r>
                <a:rPr sz="900" spc="-13" dirty="0">
                  <a:latin typeface="Myriad Pro"/>
                  <a:cs typeface="Myriad Pro"/>
                </a:rPr>
                <a:t>s</a:t>
              </a:r>
              <a:r>
                <a:rPr sz="900" dirty="0">
                  <a:latin typeface="Myriad Pro"/>
                  <a:cs typeface="Myriad Pro"/>
                </a:rPr>
                <a:t>, genetic </a:t>
              </a:r>
              <a:r>
                <a:rPr sz="900" spc="-9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ounsellin</a:t>
              </a:r>
              <a:r>
                <a:rPr sz="900" spc="-13" dirty="0">
                  <a:latin typeface="Myriad Pro"/>
                  <a:cs typeface="Myriad Pro"/>
                </a:rPr>
                <a:t>g</a:t>
              </a:r>
              <a:r>
                <a:rPr sz="900" dirty="0">
                  <a:latin typeface="Myriad Pro"/>
                  <a:cs typeface="Myriad Pro"/>
                </a:rPr>
                <a:t>, </a:t>
              </a:r>
              <a:r>
                <a:rPr sz="900" spc="-9" dirty="0">
                  <a:latin typeface="Myriad Pro"/>
                  <a:cs typeface="Myriad Pro"/>
                </a:rPr>
                <a:t>t</a:t>
              </a:r>
              <a:r>
                <a:rPr sz="900" dirty="0">
                  <a:latin typeface="Myriad Pro"/>
                  <a:cs typeface="Myriad Pro"/>
                </a:rPr>
                <a:t>eenage </a:t>
              </a:r>
              <a:r>
                <a:rPr sz="900" spc="-9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o</a:t>
              </a:r>
              <a:r>
                <a:rPr sz="900" spc="-4" dirty="0">
                  <a:latin typeface="Myriad Pro"/>
                  <a:cs typeface="Myriad Pro"/>
                </a:rPr>
                <a:t>n</a:t>
              </a:r>
              <a:r>
                <a:rPr sz="900" dirty="0">
                  <a:latin typeface="Myriad Pro"/>
                  <a:cs typeface="Myriad Pro"/>
                </a:rPr>
                <a:t>t</a:t>
              </a:r>
              <a:r>
                <a:rPr sz="900" spc="-4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a</a:t>
              </a:r>
              <a:r>
                <a:rPr sz="900" spc="-9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eption, s</a:t>
              </a:r>
              <a:r>
                <a:rPr sz="900" spc="-4" dirty="0">
                  <a:latin typeface="Myriad Pro"/>
                  <a:cs typeface="Myriad Pro"/>
                </a:rPr>
                <a:t>e</a:t>
              </a:r>
              <a:r>
                <a:rPr sz="900" dirty="0">
                  <a:latin typeface="Myriad Pro"/>
                  <a:cs typeface="Myriad Pro"/>
                </a:rPr>
                <a:t>xual pa</a:t>
              </a:r>
              <a:r>
                <a:rPr sz="900" spc="18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tner </a:t>
              </a:r>
              <a:r>
                <a:rPr sz="900" spc="-9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o</a:t>
              </a:r>
              <a:r>
                <a:rPr sz="900" spc="-4" dirty="0">
                  <a:latin typeface="Myriad Pro"/>
                  <a:cs typeface="Myriad Pro"/>
                </a:rPr>
                <a:t>n</a:t>
              </a:r>
              <a:r>
                <a:rPr sz="900" dirty="0">
                  <a:latin typeface="Myriad Pro"/>
                  <a:cs typeface="Myriad Pro"/>
                </a:rPr>
                <a:t>ta</a:t>
              </a:r>
              <a:r>
                <a:rPr sz="900" spc="9" dirty="0">
                  <a:latin typeface="Myriad Pro"/>
                  <a:cs typeface="Myriad Pro"/>
                </a:rPr>
                <a:t>c</a:t>
              </a:r>
              <a:r>
                <a:rPr sz="900" dirty="0">
                  <a:latin typeface="Myriad Pro"/>
                  <a:cs typeface="Myriad Pro"/>
                </a:rPr>
                <a:t>t t</a:t>
              </a:r>
              <a:r>
                <a:rPr sz="900" spc="-4" dirty="0">
                  <a:latin typeface="Myriad Pro"/>
                  <a:cs typeface="Myriad Pro"/>
                </a:rPr>
                <a:t>r</a:t>
              </a:r>
              <a:r>
                <a:rPr sz="900" dirty="0">
                  <a:latin typeface="Myriad Pro"/>
                  <a:cs typeface="Myriad Pro"/>
                </a:rPr>
                <a:t>acing</a:t>
              </a:r>
            </a:p>
          </p:txBody>
        </p:sp>
        <p:sp>
          <p:nvSpPr>
            <p:cNvPr id="30" name="object 20"/>
            <p:cNvSpPr txBox="1"/>
            <p:nvPr/>
          </p:nvSpPr>
          <p:spPr>
            <a:xfrm>
              <a:off x="1609439" y="2004972"/>
              <a:ext cx="2032000" cy="107442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1100" b="1" spc="13" dirty="0">
                  <a:latin typeface="Myriad Pro"/>
                  <a:cs typeface="Myriad Pro"/>
                </a:rPr>
                <a:t>S</a:t>
              </a:r>
              <a:r>
                <a:rPr sz="1100" b="1" spc="-9" dirty="0">
                  <a:latin typeface="Myriad Pro"/>
                  <a:cs typeface="Myriad Pro"/>
                </a:rPr>
                <a:t>e</a:t>
              </a:r>
              <a:r>
                <a:rPr sz="1100" b="1" spc="9" dirty="0">
                  <a:latin typeface="Myriad Pro"/>
                  <a:cs typeface="Myriad Pro"/>
                </a:rPr>
                <a:t>xual</a:t>
              </a:r>
              <a:r>
                <a:rPr sz="1100" b="1" spc="4" dirty="0">
                  <a:latin typeface="Myriad Pro"/>
                  <a:cs typeface="Myriad Pro"/>
                </a:rPr>
                <a:t> </a:t>
              </a:r>
              <a:r>
                <a:rPr sz="1100" b="1" spc="9" dirty="0">
                  <a:latin typeface="Myriad Pro"/>
                  <a:cs typeface="Myriad Pro"/>
                </a:rPr>
                <a:t>Health</a:t>
              </a:r>
              <a:r>
                <a:rPr sz="1100" b="1" spc="4" dirty="0">
                  <a:latin typeface="Myriad Pro"/>
                  <a:cs typeface="Myriad Pro"/>
                </a:rPr>
                <a:t> </a:t>
              </a:r>
              <a:r>
                <a:rPr sz="1100" b="1" spc="9" dirty="0">
                  <a:latin typeface="Myriad Pro"/>
                  <a:cs typeface="Myriad Pro"/>
                </a:rPr>
                <a:t>C</a:t>
              </a:r>
              <a:r>
                <a:rPr sz="1100" b="1" spc="4" dirty="0">
                  <a:latin typeface="Myriad Pro"/>
                  <a:cs typeface="Myriad Pro"/>
                </a:rPr>
                <a:t>linic</a:t>
              </a:r>
              <a:endParaRPr sz="1100" dirty="0">
                <a:latin typeface="Myriad Pro"/>
                <a:cs typeface="Myriad Pro"/>
              </a:endParaRPr>
            </a:p>
            <a:p>
              <a:pPr marL="95207" indent="-84629">
                <a:spcBef>
                  <a:spcPts val="263"/>
                </a:spcBef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B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east lumps e</a:t>
              </a:r>
              <a:r>
                <a:rPr sz="800" spc="-9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c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D</a:t>
              </a:r>
              <a:r>
                <a:rPr sz="800" spc="22" dirty="0">
                  <a:latin typeface="Myriad Pro"/>
                  <a:cs typeface="Myriad Pro"/>
                </a:rPr>
                <a:t>V</a:t>
              </a:r>
              <a:r>
                <a:rPr sz="800" dirty="0">
                  <a:latin typeface="Myriad Pro"/>
                  <a:cs typeface="Myriad Pro"/>
                </a:rPr>
                <a:t>T/PE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4" dirty="0">
                  <a:latin typeface="Myriad Pro"/>
                  <a:cs typeface="Myriad Pro"/>
                </a:rPr>
                <a:t>M</a:t>
              </a:r>
              <a:r>
                <a:rPr sz="800" dirty="0">
                  <a:latin typeface="Myriad Pro"/>
                  <a:cs typeface="Myriad Pro"/>
                </a:rPr>
                <a:t>ood diso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ders </a:t>
              </a:r>
              <a:r>
                <a:rPr sz="800" spc="-13" dirty="0">
                  <a:latin typeface="Myriad Pro"/>
                  <a:cs typeface="Myriad Pro"/>
                </a:rPr>
                <a:t>e</a:t>
              </a:r>
              <a:r>
                <a:rPr sz="800" dirty="0">
                  <a:latin typeface="Myriad Pro"/>
                  <a:cs typeface="Myriad Pro"/>
                </a:rPr>
                <a:t>.</a:t>
              </a:r>
              <a:r>
                <a:rPr sz="800" spc="-13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. puerpe</a:t>
              </a:r>
              <a:r>
                <a:rPr sz="800" spc="-4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al ps</a:t>
              </a:r>
              <a:r>
                <a:rPr sz="800" spc="-9" dirty="0">
                  <a:latin typeface="Myriad Pro"/>
                  <a:cs typeface="Myriad Pro"/>
                </a:rPr>
                <a:t>y</a:t>
              </a:r>
              <a:r>
                <a:rPr sz="800" dirty="0">
                  <a:latin typeface="Myriad Pro"/>
                  <a:cs typeface="Myriad Pro"/>
                </a:rPr>
                <a:t>chosis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olpos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o</a:t>
              </a:r>
              <a:r>
                <a:rPr sz="800" spc="-9" dirty="0">
                  <a:latin typeface="Myriad Pro"/>
                  <a:cs typeface="Myriad Pro"/>
                </a:rPr>
                <a:t>p</a:t>
              </a:r>
              <a:r>
                <a:rPr sz="800" dirty="0">
                  <a:latin typeface="Myriad Pro"/>
                  <a:cs typeface="Myriad Pro"/>
                </a:rPr>
                <a:t>y clinic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18" dirty="0">
                  <a:latin typeface="Myriad Pro"/>
                  <a:cs typeface="Myriad Pro"/>
                </a:rPr>
                <a:t>P</a:t>
              </a:r>
              <a:r>
                <a:rPr sz="800" dirty="0">
                  <a:latin typeface="Myriad Pro"/>
                  <a:cs typeface="Myriad Pro"/>
                </a:rPr>
                <a:t>s</a:t>
              </a:r>
              <a:r>
                <a:rPr sz="800" spc="-9" dirty="0">
                  <a:latin typeface="Myriad Pro"/>
                  <a:cs typeface="Myriad Pro"/>
                </a:rPr>
                <a:t>y</a:t>
              </a:r>
              <a:r>
                <a:rPr sz="800" dirty="0">
                  <a:latin typeface="Myriad Pro"/>
                  <a:cs typeface="Myriad Pro"/>
                </a:rPr>
                <a:t>chos</a:t>
              </a:r>
              <a:r>
                <a:rPr sz="800" spc="-4" dirty="0">
                  <a:latin typeface="Myriad Pro"/>
                  <a:cs typeface="Myriad Pro"/>
                </a:rPr>
                <a:t>e</a:t>
              </a:r>
              <a:r>
                <a:rPr sz="800" dirty="0">
                  <a:latin typeface="Myriad Pro"/>
                  <a:cs typeface="Myriad Pro"/>
                </a:rPr>
                <a:t>xual 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ounselling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4" dirty="0">
                  <a:latin typeface="Myriad Pro"/>
                  <a:cs typeface="Myriad Pro"/>
                </a:rPr>
                <a:t>M</a:t>
              </a:r>
              <a:r>
                <a:rPr sz="800" dirty="0">
                  <a:latin typeface="Myriad Pro"/>
                  <a:cs typeface="Myriad Pro"/>
                </a:rPr>
                <a:t>e</a:t>
              </a:r>
              <a:r>
                <a:rPr sz="800" spc="-26" dirty="0">
                  <a:latin typeface="Myriad Pro"/>
                  <a:cs typeface="Myriad Pro"/>
                </a:rPr>
                <a:t>n</a:t>
              </a:r>
              <a:r>
                <a:rPr sz="800" spc="-57" dirty="0">
                  <a:latin typeface="Myriad Pro"/>
                  <a:cs typeface="Myriad Pro"/>
                </a:rPr>
                <a:t>’</a:t>
              </a:r>
              <a:r>
                <a:rPr sz="800" dirty="0">
                  <a:latin typeface="Myriad Pro"/>
                  <a:cs typeface="Myriad Pro"/>
                </a:rPr>
                <a:t>s health</a:t>
              </a:r>
            </a:p>
          </p:txBody>
        </p:sp>
        <p:sp>
          <p:nvSpPr>
            <p:cNvPr id="31" name="object 21"/>
            <p:cNvSpPr txBox="1"/>
            <p:nvPr/>
          </p:nvSpPr>
          <p:spPr>
            <a:xfrm>
              <a:off x="7324543" y="1239537"/>
              <a:ext cx="1626235" cy="66230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1100" b="1" spc="9" dirty="0">
                  <a:latin typeface="Myriad Pro"/>
                  <a:cs typeface="Myriad Pro"/>
                </a:rPr>
                <a:t>C</a:t>
              </a:r>
              <a:r>
                <a:rPr sz="1100" b="1" spc="13" dirty="0">
                  <a:latin typeface="Myriad Pro"/>
                  <a:cs typeface="Myriad Pro"/>
                </a:rPr>
                <a:t>h</a:t>
              </a:r>
              <a:r>
                <a:rPr sz="1100" b="1" spc="-4" dirty="0">
                  <a:latin typeface="Myriad Pro"/>
                  <a:cs typeface="Myriad Pro"/>
                </a:rPr>
                <a:t>r</a:t>
              </a:r>
              <a:r>
                <a:rPr sz="1100" b="1" spc="9" dirty="0">
                  <a:latin typeface="Myriad Pro"/>
                  <a:cs typeface="Myriad Pro"/>
                </a:rPr>
                <a:t>onic</a:t>
              </a:r>
              <a:endParaRPr sz="1100" dirty="0">
                <a:latin typeface="Myriad Pro"/>
                <a:cs typeface="Myriad Pro"/>
              </a:endParaRPr>
            </a:p>
            <a:p>
              <a:pPr marL="11135">
                <a:spcBef>
                  <a:spcPts val="263"/>
                </a:spcBef>
              </a:pPr>
              <a:r>
                <a:rPr sz="800" b="1" dirty="0">
                  <a:latin typeface="Myriad Pro"/>
                  <a:cs typeface="Myriad Pro"/>
                </a:rPr>
                <a:t>OBSTETRICS</a:t>
              </a:r>
              <a:endParaRPr sz="800" dirty="0">
                <a:latin typeface="Myriad Pro"/>
                <a:cs typeface="Myriad Pro"/>
              </a:endParaRP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4" dirty="0">
                  <a:latin typeface="Myriad Pro"/>
                  <a:cs typeface="Myriad Pro"/>
                </a:rPr>
                <a:t>An</a:t>
              </a:r>
              <a:r>
                <a:rPr sz="800" spc="-9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e &amp; post n</a:t>
              </a:r>
              <a:r>
                <a:rPr sz="800" spc="-4" dirty="0">
                  <a:latin typeface="Myriad Pro"/>
                  <a:cs typeface="Myriad Pro"/>
                </a:rPr>
                <a:t>a</a:t>
              </a:r>
              <a:r>
                <a:rPr sz="800" dirty="0">
                  <a:latin typeface="Myriad Pro"/>
                  <a:cs typeface="Myriad Pro"/>
                </a:rPr>
                <a:t>tal ca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e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4" dirty="0">
                  <a:latin typeface="Myriad Pro"/>
                  <a:cs typeface="Myriad Pro"/>
                </a:rPr>
                <a:t>M</a:t>
              </a:r>
              <a:r>
                <a:rPr sz="800" dirty="0">
                  <a:latin typeface="Myriad Pro"/>
                  <a:cs typeface="Myriad Pro"/>
                </a:rPr>
                <a:t>edical p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oblems in p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e</a:t>
              </a:r>
              <a:r>
                <a:rPr sz="800" spc="-9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nan</a:t>
              </a:r>
              <a:r>
                <a:rPr sz="800" spc="13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y</a:t>
              </a:r>
            </a:p>
          </p:txBody>
        </p:sp>
        <p:sp>
          <p:nvSpPr>
            <p:cNvPr id="32" name="object 22"/>
            <p:cNvSpPr txBox="1"/>
            <p:nvPr/>
          </p:nvSpPr>
          <p:spPr>
            <a:xfrm>
              <a:off x="7324510" y="2025492"/>
              <a:ext cx="1329055" cy="8382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800" b="1" dirty="0">
                  <a:latin typeface="Myriad Pro"/>
                  <a:cs typeface="Myriad Pro"/>
                </a:rPr>
                <a:t>G</a:t>
              </a:r>
              <a:r>
                <a:rPr sz="800" b="1" spc="-18" dirty="0">
                  <a:latin typeface="Myriad Pro"/>
                  <a:cs typeface="Myriad Pro"/>
                </a:rPr>
                <a:t>Y</a:t>
              </a:r>
              <a:r>
                <a:rPr sz="800" b="1" dirty="0">
                  <a:latin typeface="Myriad Pro"/>
                  <a:cs typeface="Myriad Pro"/>
                </a:rPr>
                <a:t>NAE</a:t>
              </a:r>
              <a:r>
                <a:rPr sz="800" b="1" spc="-26" dirty="0">
                  <a:latin typeface="Myriad Pro"/>
                  <a:cs typeface="Myriad Pro"/>
                </a:rPr>
                <a:t>C</a:t>
              </a:r>
              <a:r>
                <a:rPr sz="800" b="1" dirty="0">
                  <a:latin typeface="Myriad Pro"/>
                  <a:cs typeface="Myriad Pro"/>
                </a:rPr>
                <a:t>O</a:t>
              </a:r>
              <a:r>
                <a:rPr sz="800" b="1" spc="-31" dirty="0">
                  <a:latin typeface="Myriad Pro"/>
                  <a:cs typeface="Myriad Pro"/>
                </a:rPr>
                <a:t>L</a:t>
              </a:r>
              <a:r>
                <a:rPr sz="800" b="1" dirty="0">
                  <a:latin typeface="Myriad Pro"/>
                  <a:cs typeface="Myriad Pro"/>
                </a:rPr>
                <a:t>OGY</a:t>
              </a:r>
              <a:endParaRPr sz="800" dirty="0">
                <a:latin typeface="Myriad Pro"/>
                <a:cs typeface="Myriad Pro"/>
              </a:endParaRP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4" dirty="0">
                  <a:latin typeface="Myriad Pro"/>
                  <a:cs typeface="Myriad Pro"/>
                </a:rPr>
                <a:t>M</a:t>
              </a:r>
              <a:r>
                <a:rPr sz="800" dirty="0">
                  <a:latin typeface="Myriad Pro"/>
                  <a:cs typeface="Myriad Pro"/>
                </a:rPr>
                <a:t>enopause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o</a:t>
              </a:r>
              <a:r>
                <a:rPr sz="800" spc="-4" dirty="0">
                  <a:latin typeface="Myriad Pro"/>
                  <a:cs typeface="Myriad Pro"/>
                </a:rPr>
                <a:t>n</a:t>
              </a:r>
              <a:r>
                <a:rPr sz="800" dirty="0">
                  <a:latin typeface="Myriad Pro"/>
                  <a:cs typeface="Myriad Pro"/>
                </a:rPr>
                <a:t>tinen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e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Gynae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ology mali</a:t>
              </a:r>
              <a:r>
                <a:rPr sz="800" spc="-9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nan</a:t>
              </a:r>
              <a:r>
                <a:rPr sz="800" spc="13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y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4" dirty="0">
                  <a:latin typeface="Myriad Pro"/>
                  <a:cs typeface="Myriad Pro"/>
                </a:rPr>
                <a:t>I</a:t>
              </a:r>
              <a:r>
                <a:rPr sz="800" dirty="0">
                  <a:latin typeface="Myriad Pro"/>
                  <a:cs typeface="Myriad Pro"/>
                </a:rPr>
                <a:t>n</a:t>
              </a:r>
              <a:r>
                <a:rPr sz="800" spc="-13" dirty="0">
                  <a:latin typeface="Myriad Pro"/>
                  <a:cs typeface="Myriad Pro"/>
                </a:rPr>
                <a:t>f</a:t>
              </a:r>
              <a:r>
                <a:rPr sz="800" dirty="0">
                  <a:latin typeface="Myriad Pro"/>
                  <a:cs typeface="Myriad Pro"/>
                </a:rPr>
                <a:t>e</a:t>
              </a:r>
              <a:r>
                <a:rPr sz="800" spc="18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tili</a:t>
              </a:r>
              <a:r>
                <a:rPr sz="800" spc="4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y</a:t>
              </a:r>
            </a:p>
            <a:p>
              <a:pPr marL="91867" indent="-81288">
                <a:buSzPct val="83333"/>
                <a:buFont typeface="Wingdings"/>
                <a:buChar char=""/>
                <a:tabLst>
                  <a:tab pos="91867" algn="l"/>
                </a:tabLst>
              </a:pPr>
              <a:r>
                <a:rPr sz="800" spc="-18" dirty="0">
                  <a:latin typeface="Myriad Pro"/>
                  <a:cs typeface="Myriad Pro"/>
                </a:rPr>
                <a:t>V</a:t>
              </a:r>
              <a:r>
                <a:rPr sz="800" dirty="0">
                  <a:latin typeface="Myriad Pro"/>
                  <a:cs typeface="Myriad Pro"/>
                </a:rPr>
                <a:t>ul</a:t>
              </a:r>
              <a:r>
                <a:rPr sz="800" spc="-4" dirty="0">
                  <a:latin typeface="Myriad Pro"/>
                  <a:cs typeface="Myriad Pro"/>
                </a:rPr>
                <a:t>v</a:t>
              </a:r>
              <a:r>
                <a:rPr sz="800" dirty="0">
                  <a:latin typeface="Myriad Pro"/>
                  <a:cs typeface="Myriad Pro"/>
                </a:rPr>
                <a:t>al p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oblems</a:t>
              </a:r>
            </a:p>
          </p:txBody>
        </p:sp>
        <p:sp>
          <p:nvSpPr>
            <p:cNvPr id="33" name="object 23"/>
            <p:cNvSpPr txBox="1"/>
            <p:nvPr/>
          </p:nvSpPr>
          <p:spPr>
            <a:xfrm>
              <a:off x="7982113" y="3591536"/>
              <a:ext cx="1819275" cy="107442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1100" b="1" spc="-88" dirty="0">
                  <a:latin typeface="Myriad Pro"/>
                  <a:cs typeface="Myriad Pro"/>
                </a:rPr>
                <a:t>T</a:t>
              </a:r>
              <a:r>
                <a:rPr sz="1100" b="1" spc="9" dirty="0">
                  <a:latin typeface="Myriad Pro"/>
                  <a:cs typeface="Myriad Pro"/>
                </a:rPr>
                <a:t>echni</a:t>
              </a:r>
              <a:r>
                <a:rPr sz="1100" b="1" spc="13" dirty="0">
                  <a:latin typeface="Myriad Pro"/>
                  <a:cs typeface="Myriad Pro"/>
                </a:rPr>
                <a:t>c</a:t>
              </a:r>
              <a:r>
                <a:rPr sz="1100" b="1" spc="9" dirty="0">
                  <a:latin typeface="Myriad Pro"/>
                  <a:cs typeface="Myriad Pro"/>
                </a:rPr>
                <a:t>al</a:t>
              </a:r>
              <a:r>
                <a:rPr sz="1100" b="1" spc="4" dirty="0">
                  <a:latin typeface="Myriad Pro"/>
                  <a:cs typeface="Myriad Pro"/>
                </a:rPr>
                <a:t> </a:t>
              </a:r>
              <a:r>
                <a:rPr sz="1100" b="1" dirty="0">
                  <a:latin typeface="Myriad Pro"/>
                  <a:cs typeface="Myriad Pro"/>
                </a:rPr>
                <a:t>S</a:t>
              </a:r>
              <a:r>
                <a:rPr sz="1100" b="1" spc="18" dirty="0">
                  <a:latin typeface="Myriad Pro"/>
                  <a:cs typeface="Myriad Pro"/>
                </a:rPr>
                <a:t>k</a:t>
              </a:r>
              <a:r>
                <a:rPr sz="1100" b="1" spc="4" dirty="0">
                  <a:latin typeface="Myriad Pro"/>
                  <a:cs typeface="Myriad Pro"/>
                </a:rPr>
                <a:t>ills</a:t>
              </a:r>
              <a:endParaRPr sz="1100" dirty="0">
                <a:latin typeface="Myriad Pro"/>
                <a:cs typeface="Myriad Pro"/>
              </a:endParaRPr>
            </a:p>
            <a:p>
              <a:pPr marL="95207" indent="-84629">
                <a:spcBef>
                  <a:spcPts val="263"/>
                </a:spcBef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LARC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e</a:t>
              </a:r>
              <a:r>
                <a:rPr sz="800" spc="18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vical smear &amp; </a:t>
              </a:r>
              <a:r>
                <a:rPr sz="800" spc="13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y</a:t>
              </a:r>
              <a:r>
                <a:rPr sz="800" spc="-9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ology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Speculum </a:t>
              </a:r>
              <a:r>
                <a:rPr sz="800" spc="-4" dirty="0">
                  <a:latin typeface="Myriad Pro"/>
                  <a:cs typeface="Myriad Pro"/>
                </a:rPr>
                <a:t>e</a:t>
              </a:r>
              <a:r>
                <a:rPr sz="800" dirty="0">
                  <a:latin typeface="Myriad Pro"/>
                  <a:cs typeface="Myriad Pro"/>
                </a:rPr>
                <a:t>xamin</a:t>
              </a:r>
              <a:r>
                <a:rPr sz="800" spc="-4" dirty="0">
                  <a:latin typeface="Myriad Pro"/>
                  <a:cs typeface="Myriad Pro"/>
                </a:rPr>
                <a:t>a</a:t>
              </a:r>
              <a:r>
                <a:rPr sz="800" dirty="0">
                  <a:latin typeface="Myriad Pro"/>
                  <a:cs typeface="Myriad Pro"/>
                </a:rPr>
                <a:t>tion &amp;</a:t>
              </a:r>
              <a:r>
                <a:rPr sz="800" spc="-31" dirty="0">
                  <a:latin typeface="Myriad Pro"/>
                  <a:cs typeface="Myriad Pro"/>
                </a:rPr>
                <a:t> </a:t>
              </a:r>
              <a:r>
                <a:rPr sz="800" dirty="0">
                  <a:latin typeface="Myriad Pro"/>
                  <a:cs typeface="Myriad Pro"/>
                </a:rPr>
                <a:t>VE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spc="-4" dirty="0">
                  <a:latin typeface="Myriad Pro"/>
                  <a:cs typeface="Myriad Pro"/>
                </a:rPr>
                <a:t>a</a:t>
              </a:r>
              <a:r>
                <a:rPr sz="800" dirty="0">
                  <a:latin typeface="Myriad Pro"/>
                  <a:cs typeface="Myriad Pro"/>
                </a:rPr>
                <a:t>the</a:t>
              </a:r>
              <a:r>
                <a:rPr sz="800" spc="-9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eris</a:t>
              </a:r>
              <a:r>
                <a:rPr sz="800" spc="-4" dirty="0">
                  <a:latin typeface="Myriad Pro"/>
                  <a:cs typeface="Myriad Pro"/>
                </a:rPr>
                <a:t>a</a:t>
              </a:r>
              <a:r>
                <a:rPr sz="800" dirty="0">
                  <a:latin typeface="Myriad Pro"/>
                  <a:cs typeface="Myriad Pro"/>
                </a:rPr>
                <a:t>tion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IV inse</a:t>
              </a:r>
              <a:r>
                <a:rPr sz="800" spc="18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tion &amp; a</a:t>
              </a:r>
              <a:r>
                <a:rPr sz="800" spc="-4" dirty="0">
                  <a:latin typeface="Myriad Pro"/>
                  <a:cs typeface="Myriad Pro"/>
                </a:rPr>
                <a:t>n</a:t>
              </a:r>
              <a:r>
                <a:rPr sz="800" dirty="0">
                  <a:latin typeface="Myriad Pro"/>
                  <a:cs typeface="Myriad Pro"/>
                </a:rPr>
                <a:t>tibiotic p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epa</a:t>
              </a:r>
              <a:r>
                <a:rPr sz="800" spc="-4" dirty="0">
                  <a:latin typeface="Myriad Pro"/>
                  <a:cs typeface="Myriad Pro"/>
                </a:rPr>
                <a:t>ra</a:t>
              </a:r>
              <a:r>
                <a:rPr sz="800" dirty="0">
                  <a:latin typeface="Myriad Pro"/>
                  <a:cs typeface="Myriad Pro"/>
                </a:rPr>
                <a:t>tion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Normal deli</a:t>
              </a:r>
              <a:r>
                <a:rPr sz="800" spc="-9" dirty="0">
                  <a:latin typeface="Myriad Pro"/>
                  <a:cs typeface="Myriad Pro"/>
                </a:rPr>
                <a:t>v</a:t>
              </a:r>
              <a:r>
                <a:rPr sz="800" dirty="0">
                  <a:latin typeface="Myriad Pro"/>
                  <a:cs typeface="Myriad Pro"/>
                </a:rPr>
                <a:t>e</a:t>
              </a:r>
              <a:r>
                <a:rPr sz="800" spc="18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y</a:t>
              </a:r>
            </a:p>
          </p:txBody>
        </p:sp>
        <p:sp>
          <p:nvSpPr>
            <p:cNvPr id="34" name="object 24"/>
            <p:cNvSpPr txBox="1"/>
            <p:nvPr/>
          </p:nvSpPr>
          <p:spPr>
            <a:xfrm>
              <a:off x="7848015" y="5422888"/>
              <a:ext cx="1414780" cy="107442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1100" b="1" spc="-22" dirty="0">
                  <a:latin typeface="Myriad Pro"/>
                  <a:cs typeface="Myriad Pro"/>
                </a:rPr>
                <a:t>T</a:t>
              </a:r>
              <a:r>
                <a:rPr sz="1100" b="1" spc="9" dirty="0">
                  <a:latin typeface="Myriad Pro"/>
                  <a:cs typeface="Myriad Pro"/>
                </a:rPr>
                <a:t>ips</a:t>
              </a:r>
              <a:endParaRPr sz="1100" dirty="0">
                <a:latin typeface="Myriad Pro"/>
                <a:cs typeface="Myriad Pro"/>
              </a:endParaRPr>
            </a:p>
            <a:p>
              <a:pPr marL="95207" indent="-84629">
                <a:spcBef>
                  <a:spcPts val="263"/>
                </a:spcBef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13" dirty="0">
                  <a:latin typeface="Myriad Pro"/>
                  <a:cs typeface="Myriad Pro"/>
                </a:rPr>
                <a:t>A</a:t>
              </a:r>
              <a:r>
                <a:rPr sz="800" dirty="0">
                  <a:latin typeface="Myriad Pro"/>
                  <a:cs typeface="Myriad Pro"/>
                </a:rPr>
                <a:t>udit inc</a:t>
              </a:r>
              <a:r>
                <a:rPr sz="800" spc="-9" dirty="0">
                  <a:latin typeface="Myriad Pro"/>
                  <a:cs typeface="Myriad Pro"/>
                </a:rPr>
                <a:t>l</a:t>
              </a:r>
              <a:r>
                <a:rPr sz="800" dirty="0">
                  <a:latin typeface="Myriad Pro"/>
                  <a:cs typeface="Myriad Pro"/>
                </a:rPr>
                <a:t>. audit a</a:t>
              </a:r>
              <a:r>
                <a:rPr sz="800" spc="9" dirty="0">
                  <a:latin typeface="Myriad Pro"/>
                  <a:cs typeface="Myriad Pro"/>
                </a:rPr>
                <a:t>f</a:t>
              </a:r>
              <a:r>
                <a:rPr sz="800" spc="-9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ernoons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Si</a:t>
              </a:r>
              <a:r>
                <a:rPr sz="800" spc="-9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nifica</a:t>
              </a:r>
              <a:r>
                <a:rPr sz="800" spc="-4" dirty="0">
                  <a:latin typeface="Myriad Pro"/>
                  <a:cs typeface="Myriad Pro"/>
                </a:rPr>
                <a:t>n</a:t>
              </a:r>
              <a:r>
                <a:rPr sz="800" dirty="0">
                  <a:latin typeface="Myriad Pro"/>
                  <a:cs typeface="Myriad Pro"/>
                </a:rPr>
                <a:t>t </a:t>
              </a:r>
              <a:r>
                <a:rPr sz="800" spc="-9" dirty="0">
                  <a:latin typeface="Myriad Pro"/>
                  <a:cs typeface="Myriad Pro"/>
                </a:rPr>
                <a:t>Ev</a:t>
              </a:r>
              <a:r>
                <a:rPr sz="800" dirty="0">
                  <a:latin typeface="Myriad Pro"/>
                  <a:cs typeface="Myriad Pro"/>
                </a:rPr>
                <a:t>e</a:t>
              </a:r>
              <a:r>
                <a:rPr sz="800" spc="-4" dirty="0">
                  <a:latin typeface="Myriad Pro"/>
                  <a:cs typeface="Myriad Pro"/>
                </a:rPr>
                <a:t>n</a:t>
              </a:r>
              <a:r>
                <a:rPr sz="800" dirty="0">
                  <a:latin typeface="Myriad Pro"/>
                  <a:cs typeface="Myriad Pro"/>
                </a:rPr>
                <a:t>t </a:t>
              </a:r>
              <a:r>
                <a:rPr sz="800" spc="-4" dirty="0">
                  <a:latin typeface="Myriad Pro"/>
                  <a:cs typeface="Myriad Pro"/>
                </a:rPr>
                <a:t>A</a:t>
              </a:r>
              <a:r>
                <a:rPr sz="800" dirty="0">
                  <a:latin typeface="Myriad Pro"/>
                  <a:cs typeface="Myriad Pro"/>
                </a:rPr>
                <a:t>nal</a:t>
              </a:r>
              <a:r>
                <a:rPr sz="800" spc="-9" dirty="0">
                  <a:latin typeface="Myriad Pro"/>
                  <a:cs typeface="Myriad Pro"/>
                </a:rPr>
                <a:t>y</a:t>
              </a:r>
              <a:r>
                <a:rPr sz="800" dirty="0">
                  <a:latin typeface="Myriad Pro"/>
                  <a:cs typeface="Myriad Pro"/>
                </a:rPr>
                <a:t>sis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Clinical g</a:t>
              </a:r>
              <a:r>
                <a:rPr sz="800" spc="-9" dirty="0">
                  <a:latin typeface="Myriad Pro"/>
                  <a:cs typeface="Myriad Pro"/>
                </a:rPr>
                <a:t>ov</a:t>
              </a:r>
              <a:r>
                <a:rPr sz="800" dirty="0">
                  <a:latin typeface="Myriad Pro"/>
                  <a:cs typeface="Myriad Pro"/>
                </a:rPr>
                <a:t>ernan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e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4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isk </a:t>
              </a:r>
              <a:r>
                <a:rPr sz="800" spc="-9" dirty="0">
                  <a:latin typeface="Myriad Pro"/>
                  <a:cs typeface="Myriad Pro"/>
                </a:rPr>
                <a:t>A</a:t>
              </a:r>
              <a:r>
                <a:rPr sz="800" dirty="0">
                  <a:latin typeface="Myriad Pro"/>
                  <a:cs typeface="Myriad Pro"/>
                </a:rPr>
                <a:t>ssessme</a:t>
              </a:r>
              <a:r>
                <a:rPr sz="800" spc="-4" dirty="0">
                  <a:latin typeface="Myriad Pro"/>
                  <a:cs typeface="Myriad Pro"/>
                </a:rPr>
                <a:t>n</a:t>
              </a:r>
              <a:r>
                <a:rPr sz="800" dirty="0">
                  <a:latin typeface="Myriad Pro"/>
                  <a:cs typeface="Myriad Pro"/>
                </a:rPr>
                <a:t>t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Dr as </a:t>
              </a:r>
              <a:r>
                <a:rPr sz="800" spc="-9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eacher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13" dirty="0">
                  <a:latin typeface="Myriad Pro"/>
                  <a:cs typeface="Myriad Pro"/>
                </a:rPr>
                <a:t>L</a:t>
              </a:r>
              <a:r>
                <a:rPr sz="800" dirty="0">
                  <a:latin typeface="Myriad Pro"/>
                  <a:cs typeface="Myriad Pro"/>
                </a:rPr>
                <a:t>eadership</a:t>
              </a:r>
            </a:p>
          </p:txBody>
        </p:sp>
        <p:sp>
          <p:nvSpPr>
            <p:cNvPr id="35" name="object 25"/>
            <p:cNvSpPr txBox="1"/>
            <p:nvPr/>
          </p:nvSpPr>
          <p:spPr>
            <a:xfrm>
              <a:off x="4132717" y="915954"/>
              <a:ext cx="2025650" cy="128397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1100" b="1" spc="-4" dirty="0">
                  <a:latin typeface="Myriad Pro"/>
                  <a:cs typeface="Myriad Pro"/>
                </a:rPr>
                <a:t>A</a:t>
              </a:r>
              <a:r>
                <a:rPr sz="1100" b="1" spc="9" dirty="0">
                  <a:latin typeface="Myriad Pro"/>
                  <a:cs typeface="Myriad Pro"/>
                </a:rPr>
                <a:t>cu</a:t>
              </a:r>
              <a:r>
                <a:rPr sz="1100" b="1" spc="-4" dirty="0">
                  <a:latin typeface="Myriad Pro"/>
                  <a:cs typeface="Myriad Pro"/>
                </a:rPr>
                <a:t>t</a:t>
              </a:r>
              <a:r>
                <a:rPr sz="1100" b="1" spc="9" dirty="0">
                  <a:latin typeface="Myriad Pro"/>
                  <a:cs typeface="Myriad Pro"/>
                </a:rPr>
                <a:t>e</a:t>
              </a:r>
              <a:endParaRPr sz="1100" dirty="0">
                <a:latin typeface="Myriad Pro"/>
                <a:cs typeface="Myriad Pro"/>
              </a:endParaRPr>
            </a:p>
            <a:p>
              <a:pPr marL="11135">
                <a:spcBef>
                  <a:spcPts val="263"/>
                </a:spcBef>
              </a:pPr>
              <a:r>
                <a:rPr sz="800" b="1" dirty="0">
                  <a:latin typeface="Myriad Pro"/>
                  <a:cs typeface="Myriad Pro"/>
                </a:rPr>
                <a:t>OBSTETRICS</a:t>
              </a:r>
              <a:endParaRPr sz="800" dirty="0">
                <a:latin typeface="Myriad Pro"/>
                <a:cs typeface="Myriad Pro"/>
              </a:endParaRPr>
            </a:p>
            <a:p>
              <a:pPr marL="95207" marR="11135" indent="-84629">
                <a:lnSpc>
                  <a:spcPct val="100200"/>
                </a:lnSpc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13" dirty="0">
                  <a:latin typeface="Myriad Pro"/>
                  <a:cs typeface="Myriad Pro"/>
                </a:rPr>
                <a:t>P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e</a:t>
              </a:r>
              <a:r>
                <a:rPr sz="800" spc="-9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nan</a:t>
              </a:r>
              <a:r>
                <a:rPr sz="800" spc="13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y p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oblems in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. bleedin</a:t>
              </a:r>
              <a:r>
                <a:rPr sz="800" spc="-13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, pain, p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spc="22" dirty="0">
                  <a:latin typeface="Myriad Pro"/>
                  <a:cs typeface="Myriad Pro"/>
                </a:rPr>
                <a:t>e</a:t>
              </a:r>
              <a:r>
                <a:rPr sz="800" spc="13" dirty="0">
                  <a:latin typeface="Myriad Pro"/>
                  <a:cs typeface="Myriad Pro"/>
                </a:rPr>
                <a:t>-</a:t>
              </a:r>
              <a:r>
                <a:rPr sz="800" dirty="0">
                  <a:latin typeface="Myriad Pro"/>
                  <a:cs typeface="Myriad Pro"/>
                </a:rPr>
                <a:t>eclampsia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4" dirty="0">
                  <a:latin typeface="Myriad Pro"/>
                  <a:cs typeface="Myriad Pro"/>
                </a:rPr>
                <a:t>H</a:t>
              </a:r>
              <a:r>
                <a:rPr sz="800" dirty="0">
                  <a:latin typeface="Myriad Pro"/>
                  <a:cs typeface="Myriad Pro"/>
                </a:rPr>
                <a:t>igh </a:t>
              </a:r>
              <a:r>
                <a:rPr sz="800" spc="4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isk cases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4" dirty="0">
                  <a:latin typeface="Myriad Pro"/>
                  <a:cs typeface="Myriad Pro"/>
                </a:rPr>
                <a:t>A</a:t>
              </a:r>
              <a:r>
                <a:rPr sz="800" dirty="0">
                  <a:latin typeface="Myriad Pro"/>
                  <a:cs typeface="Myriad Pro"/>
                </a:rPr>
                <a:t>bnormal labour &amp; deli</a:t>
              </a:r>
              <a:r>
                <a:rPr sz="800" spc="-9" dirty="0">
                  <a:latin typeface="Myriad Pro"/>
                  <a:cs typeface="Myriad Pro"/>
                </a:rPr>
                <a:t>v</a:t>
              </a:r>
              <a:r>
                <a:rPr sz="800" dirty="0">
                  <a:latin typeface="Myriad Pro"/>
                  <a:cs typeface="Myriad Pro"/>
                </a:rPr>
                <a:t>e</a:t>
              </a:r>
              <a:r>
                <a:rPr sz="800" spc="18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y</a:t>
              </a:r>
            </a:p>
            <a:p>
              <a:pPr>
                <a:lnSpc>
                  <a:spcPts val="482"/>
                </a:lnSpc>
                <a:spcBef>
                  <a:spcPts val="18"/>
                </a:spcBef>
                <a:buFont typeface="Wingdings"/>
                <a:buChar char=""/>
              </a:pPr>
              <a:endParaRPr sz="500" dirty="0"/>
            </a:p>
            <a:p>
              <a:pPr marL="11135"/>
              <a:r>
                <a:rPr sz="800" b="1" dirty="0">
                  <a:latin typeface="Myriad Pro"/>
                  <a:cs typeface="Myriad Pro"/>
                </a:rPr>
                <a:t>G</a:t>
              </a:r>
              <a:r>
                <a:rPr sz="800" b="1" spc="-18" dirty="0">
                  <a:latin typeface="Myriad Pro"/>
                  <a:cs typeface="Myriad Pro"/>
                </a:rPr>
                <a:t>Y</a:t>
              </a:r>
              <a:r>
                <a:rPr sz="800" b="1" dirty="0">
                  <a:latin typeface="Myriad Pro"/>
                  <a:cs typeface="Myriad Pro"/>
                </a:rPr>
                <a:t>NAE</a:t>
              </a:r>
              <a:r>
                <a:rPr sz="800" b="1" spc="-26" dirty="0">
                  <a:latin typeface="Myriad Pro"/>
                  <a:cs typeface="Myriad Pro"/>
                </a:rPr>
                <a:t>C</a:t>
              </a:r>
              <a:r>
                <a:rPr sz="800" b="1" dirty="0">
                  <a:latin typeface="Myriad Pro"/>
                  <a:cs typeface="Myriad Pro"/>
                </a:rPr>
                <a:t>O</a:t>
              </a:r>
              <a:r>
                <a:rPr sz="800" b="1" spc="-31" dirty="0">
                  <a:latin typeface="Myriad Pro"/>
                  <a:cs typeface="Myriad Pro"/>
                </a:rPr>
                <a:t>L</a:t>
              </a:r>
              <a:r>
                <a:rPr sz="800" b="1" dirty="0">
                  <a:latin typeface="Myriad Pro"/>
                  <a:cs typeface="Myriad Pro"/>
                </a:rPr>
                <a:t>OGY</a:t>
              </a:r>
              <a:endParaRPr sz="800" dirty="0">
                <a:latin typeface="Myriad Pro"/>
                <a:cs typeface="Myriad Pro"/>
              </a:endParaRP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22" dirty="0">
                  <a:latin typeface="Myriad Pro"/>
                  <a:cs typeface="Myriad Pro"/>
                </a:rPr>
                <a:t>P</a:t>
              </a:r>
              <a:r>
                <a:rPr sz="800" dirty="0">
                  <a:latin typeface="Myriad Pro"/>
                  <a:cs typeface="Myriad Pro"/>
                </a:rPr>
                <a:t>elvic pain, </a:t>
              </a:r>
              <a:r>
                <a:rPr sz="800" spc="-4" dirty="0">
                  <a:latin typeface="Myriad Pro"/>
                  <a:cs typeface="Myriad Pro"/>
                </a:rPr>
                <a:t>v</a:t>
              </a:r>
              <a:r>
                <a:rPr sz="800" dirty="0">
                  <a:latin typeface="Myriad Pro"/>
                  <a:cs typeface="Myriad Pro"/>
                </a:rPr>
                <a:t>a</a:t>
              </a:r>
              <a:r>
                <a:rPr sz="800" spc="-9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inal discha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ge</a:t>
              </a:r>
            </a:p>
          </p:txBody>
        </p:sp>
        <p:sp>
          <p:nvSpPr>
            <p:cNvPr id="36" name="object 26"/>
            <p:cNvSpPr txBox="1"/>
            <p:nvPr/>
          </p:nvSpPr>
          <p:spPr>
            <a:xfrm>
              <a:off x="852231" y="3715501"/>
              <a:ext cx="2037080" cy="121158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 marR="649191" algn="just"/>
              <a:r>
                <a:rPr sz="1100" b="1" spc="-13" dirty="0">
                  <a:latin typeface="Myriad Pro"/>
                  <a:cs typeface="Myriad Pro"/>
                </a:rPr>
                <a:t>C</a:t>
              </a:r>
              <a:r>
                <a:rPr sz="1100" b="1" spc="13" dirty="0">
                  <a:latin typeface="Myriad Pro"/>
                  <a:cs typeface="Myriad Pro"/>
                </a:rPr>
                <a:t>ommuni</a:t>
              </a:r>
              <a:r>
                <a:rPr sz="1100" b="1" spc="9" dirty="0">
                  <a:latin typeface="Myriad Pro"/>
                  <a:cs typeface="Myriad Pro"/>
                </a:rPr>
                <a:t>ty/M</a:t>
              </a:r>
              <a:r>
                <a:rPr sz="1100" b="1" spc="-22" dirty="0">
                  <a:latin typeface="Myriad Pro"/>
                  <a:cs typeface="Myriad Pro"/>
                </a:rPr>
                <a:t>D</a:t>
              </a:r>
              <a:r>
                <a:rPr sz="1100" b="1" spc="9" dirty="0">
                  <a:latin typeface="Myriad Pro"/>
                  <a:cs typeface="Myriad Pro"/>
                </a:rPr>
                <a:t>T</a:t>
              </a:r>
              <a:endParaRPr sz="1100" dirty="0">
                <a:latin typeface="Myriad Pro"/>
                <a:cs typeface="Myriad Pro"/>
              </a:endParaRPr>
            </a:p>
            <a:p>
              <a:pPr marL="11135" marR="972674" algn="just">
                <a:spcBef>
                  <a:spcPts val="263"/>
                </a:spcBef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Liaison with M</a:t>
              </a:r>
              <a:r>
                <a:rPr sz="800" spc="-22" dirty="0">
                  <a:latin typeface="Myriad Pro"/>
                  <a:cs typeface="Myriad Pro"/>
                </a:rPr>
                <a:t>D</a:t>
              </a:r>
              <a:r>
                <a:rPr sz="800" dirty="0">
                  <a:latin typeface="Myriad Pro"/>
                  <a:cs typeface="Myriad Pro"/>
                </a:rPr>
                <a:t>T</a:t>
              </a:r>
            </a:p>
            <a:p>
              <a:pPr marL="11135" marR="21157" algn="just">
                <a:lnSpc>
                  <a:spcPct val="100200"/>
                </a:lnSpc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18" dirty="0">
                  <a:latin typeface="Myriad Pro"/>
                  <a:cs typeface="Myriad Pro"/>
                </a:rPr>
                <a:t>A</a:t>
              </a:r>
              <a:r>
                <a:rPr sz="800" spc="-4" dirty="0">
                  <a:latin typeface="Myriad Pro"/>
                  <a:cs typeface="Myriad Pro"/>
                </a:rPr>
                <a:t>w</a:t>
              </a:r>
              <a:r>
                <a:rPr sz="800" dirty="0">
                  <a:latin typeface="Myriad Pro"/>
                  <a:cs typeface="Myriad Pro"/>
                </a:rPr>
                <a:t>a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eness of other agencies – 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oles and 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emit </a:t>
              </a:r>
              <a:r>
                <a:rPr sz="800" spc="-13" dirty="0">
                  <a:latin typeface="Myriad Pro"/>
                  <a:cs typeface="Myriad Pro"/>
                </a:rPr>
                <a:t>e</a:t>
              </a:r>
              <a:r>
                <a:rPr sz="800" dirty="0">
                  <a:latin typeface="Myriad Pro"/>
                  <a:cs typeface="Myriad Pro"/>
                </a:rPr>
                <a:t>.</a:t>
              </a:r>
              <a:r>
                <a:rPr sz="800" spc="-13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. H</a:t>
              </a:r>
              <a:r>
                <a:rPr sz="800" spc="-44" dirty="0">
                  <a:latin typeface="Myriad Pro"/>
                  <a:cs typeface="Myriad Pro"/>
                </a:rPr>
                <a:t>V</a:t>
              </a:r>
              <a:r>
                <a:rPr sz="800" dirty="0">
                  <a:latin typeface="Myriad Pro"/>
                  <a:cs typeface="Myriad Pro"/>
                </a:rPr>
                <a:t>, </a:t>
              </a:r>
              <a:r>
                <a:rPr sz="800" spc="4" dirty="0">
                  <a:latin typeface="Myriad Pro"/>
                  <a:cs typeface="Myriad Pro"/>
                </a:rPr>
                <a:t>S</a:t>
              </a:r>
              <a:r>
                <a:rPr sz="800" dirty="0">
                  <a:latin typeface="Myriad Pro"/>
                  <a:cs typeface="Myriad Pro"/>
                </a:rPr>
                <a:t>ocial </a:t>
              </a:r>
              <a:r>
                <a:rPr sz="800" spc="-9" dirty="0">
                  <a:latin typeface="Myriad Pro"/>
                  <a:cs typeface="Myriad Pro"/>
                </a:rPr>
                <a:t>w</a:t>
              </a:r>
              <a:r>
                <a:rPr sz="800" dirty="0">
                  <a:latin typeface="Myriad Pro"/>
                  <a:cs typeface="Myriad Pro"/>
                </a:rPr>
                <a:t>orker</a:t>
              </a:r>
              <a:r>
                <a:rPr sz="800" spc="-9" dirty="0">
                  <a:latin typeface="Myriad Pro"/>
                  <a:cs typeface="Myriad Pro"/>
                </a:rPr>
                <a:t>s</a:t>
              </a:r>
              <a:r>
                <a:rPr sz="800" dirty="0">
                  <a:latin typeface="Myriad Pro"/>
                  <a:cs typeface="Myriad Pro"/>
                </a:rPr>
                <a:t>, poli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spc="-13" dirty="0">
                  <a:latin typeface="Myriad Pro"/>
                  <a:cs typeface="Myriad Pro"/>
                </a:rPr>
                <a:t>e</a:t>
              </a:r>
              <a:r>
                <a:rPr sz="800" dirty="0">
                  <a:latin typeface="Myriad Pro"/>
                  <a:cs typeface="Myriad Pro"/>
                </a:rPr>
                <a:t>, allied health ca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e p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o</a:t>
              </a:r>
              <a:r>
                <a:rPr sz="800" spc="-13" dirty="0">
                  <a:latin typeface="Myriad Pro"/>
                  <a:cs typeface="Myriad Pro"/>
                </a:rPr>
                <a:t>f</a:t>
              </a:r>
              <a:r>
                <a:rPr sz="800" dirty="0">
                  <a:latin typeface="Myriad Pro"/>
                  <a:cs typeface="Myriad Pro"/>
                </a:rPr>
                <a:t>essional</a:t>
              </a:r>
              <a:r>
                <a:rPr sz="800" spc="-9" dirty="0">
                  <a:latin typeface="Myriad Pro"/>
                  <a:cs typeface="Myriad Pro"/>
                </a:rPr>
                <a:t>s</a:t>
              </a:r>
              <a:r>
                <a:rPr sz="800" dirty="0">
                  <a:latin typeface="Myriad Pro"/>
                  <a:cs typeface="Myriad Pro"/>
                </a:rPr>
                <a:t>,</a:t>
              </a:r>
            </a:p>
            <a:p>
              <a:pPr marL="95207" marR="11135" indent="-84629" algn="just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4" dirty="0">
                  <a:latin typeface="Myriad Pro"/>
                  <a:cs typeface="Myriad Pro"/>
                </a:rPr>
                <a:t>I</a:t>
              </a:r>
              <a:r>
                <a:rPr sz="800" dirty="0">
                  <a:latin typeface="Myriad Pro"/>
                  <a:cs typeface="Myriad Pro"/>
                </a:rPr>
                <a:t>n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o</a:t>
              </a:r>
              <a:r>
                <a:rPr sz="800" spc="-4" dirty="0">
                  <a:latin typeface="Myriad Pro"/>
                  <a:cs typeface="Myriad Pro"/>
                </a:rPr>
                <a:t>n</a:t>
              </a:r>
              <a:r>
                <a:rPr sz="800" dirty="0">
                  <a:latin typeface="Myriad Pro"/>
                  <a:cs typeface="Myriad Pro"/>
                </a:rPr>
                <a:t>tinen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e se</a:t>
              </a:r>
              <a:r>
                <a:rPr sz="800" spc="18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vi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e </a:t>
              </a:r>
              <a:r>
                <a:rPr sz="800" spc="-13" dirty="0">
                  <a:latin typeface="Myriad Pro"/>
                  <a:cs typeface="Myriad Pro"/>
                </a:rPr>
                <a:t>e</a:t>
              </a:r>
              <a:r>
                <a:rPr sz="800" dirty="0">
                  <a:latin typeface="Myriad Pro"/>
                  <a:cs typeface="Myriad Pro"/>
                </a:rPr>
                <a:t>.</a:t>
              </a:r>
              <a:r>
                <a:rPr sz="800" spc="-13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. p</a:t>
              </a:r>
              <a:r>
                <a:rPr sz="800" spc="-13" dirty="0">
                  <a:latin typeface="Myriad Pro"/>
                  <a:cs typeface="Myriad Pro"/>
                </a:rPr>
                <a:t>h</a:t>
              </a:r>
              <a:r>
                <a:rPr sz="800" spc="-9" dirty="0">
                  <a:latin typeface="Myriad Pro"/>
                  <a:cs typeface="Myriad Pro"/>
                </a:rPr>
                <a:t>y</a:t>
              </a:r>
              <a:r>
                <a:rPr sz="800" dirty="0">
                  <a:latin typeface="Myriad Pro"/>
                  <a:cs typeface="Myriad Pro"/>
                </a:rPr>
                <a:t>sio se</a:t>
              </a:r>
              <a:r>
                <a:rPr sz="800" spc="18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vi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es</a:t>
              </a:r>
            </a:p>
            <a:p>
              <a:pPr marL="95207" marR="866887" indent="-84629" algn="just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4" dirty="0">
                  <a:latin typeface="Myriad Pro"/>
                  <a:cs typeface="Myriad Pro"/>
                </a:rPr>
                <a:t>S</a:t>
              </a:r>
              <a:r>
                <a:rPr sz="800" spc="-4" dirty="0">
                  <a:latin typeface="Myriad Pro"/>
                  <a:cs typeface="Myriad Pro"/>
                </a:rPr>
                <a:t>e</a:t>
              </a:r>
              <a:r>
                <a:rPr sz="800" dirty="0">
                  <a:latin typeface="Myriad Pro"/>
                  <a:cs typeface="Myriad Pro"/>
                </a:rPr>
                <a:t>xual Health Clinic</a:t>
              </a:r>
            </a:p>
            <a:p>
              <a:pPr marL="95207" marR="752194" indent="-84629" algn="just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ommuni</a:t>
              </a:r>
              <a:r>
                <a:rPr sz="800" spc="4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y pharma</a:t>
              </a:r>
              <a:r>
                <a:rPr sz="800" spc="13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y</a:t>
              </a:r>
            </a:p>
          </p:txBody>
        </p:sp>
        <p:sp>
          <p:nvSpPr>
            <p:cNvPr id="37" name="object 27"/>
            <p:cNvSpPr txBox="1"/>
            <p:nvPr/>
          </p:nvSpPr>
          <p:spPr>
            <a:xfrm>
              <a:off x="933944" y="5433180"/>
              <a:ext cx="2179320" cy="107442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1135"/>
              <a:r>
                <a:rPr sz="1100" b="1" spc="26" dirty="0">
                  <a:latin typeface="Myriad Pro"/>
                  <a:cs typeface="Myriad Pro"/>
                </a:rPr>
                <a:t>O</a:t>
              </a:r>
              <a:r>
                <a:rPr sz="1100" b="1" spc="9" dirty="0">
                  <a:latin typeface="Myriad Pro"/>
                  <a:cs typeface="Myriad Pro"/>
                </a:rPr>
                <a:t>ther</a:t>
              </a:r>
              <a:r>
                <a:rPr sz="1100" b="1" spc="4" dirty="0">
                  <a:latin typeface="Myriad Pro"/>
                  <a:cs typeface="Myriad Pro"/>
                </a:rPr>
                <a:t> </a:t>
              </a:r>
              <a:r>
                <a:rPr sz="1100" b="1" spc="18" dirty="0">
                  <a:latin typeface="Myriad Pro"/>
                  <a:cs typeface="Myriad Pro"/>
                </a:rPr>
                <a:t>O</a:t>
              </a:r>
              <a:r>
                <a:rPr sz="1100" b="1" spc="13" dirty="0">
                  <a:latin typeface="Myriad Pro"/>
                  <a:cs typeface="Myriad Pro"/>
                </a:rPr>
                <a:t>ppo</a:t>
              </a:r>
              <a:r>
                <a:rPr sz="1100" b="1" spc="26" dirty="0">
                  <a:latin typeface="Myriad Pro"/>
                  <a:cs typeface="Myriad Pro"/>
                </a:rPr>
                <a:t>r</a:t>
              </a:r>
              <a:r>
                <a:rPr sz="1100" b="1" spc="9" dirty="0">
                  <a:latin typeface="Myriad Pro"/>
                  <a:cs typeface="Myriad Pro"/>
                </a:rPr>
                <a:t>tunities</a:t>
              </a:r>
              <a:endParaRPr sz="1100" dirty="0">
                <a:latin typeface="Myriad Pro"/>
                <a:cs typeface="Myriad Pro"/>
              </a:endParaRPr>
            </a:p>
            <a:p>
              <a:pPr marL="95207" indent="-84629">
                <a:spcBef>
                  <a:spcPts val="263"/>
                </a:spcBef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Out of Hours in GP</a:t>
              </a:r>
            </a:p>
            <a:p>
              <a:pPr marL="95207" marR="185961" indent="-84629">
                <a:lnSpc>
                  <a:spcPct val="100200"/>
                </a:lnSpc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Outp</a:t>
              </a:r>
              <a:r>
                <a:rPr sz="800" spc="-4" dirty="0">
                  <a:latin typeface="Myriad Pro"/>
                  <a:cs typeface="Myriad Pro"/>
                </a:rPr>
                <a:t>a</a:t>
              </a:r>
              <a:r>
                <a:rPr sz="800" dirty="0">
                  <a:latin typeface="Myriad Pro"/>
                  <a:cs typeface="Myriad Pro"/>
                </a:rPr>
                <a:t>tie</a:t>
              </a:r>
              <a:r>
                <a:rPr sz="800" spc="-4" dirty="0">
                  <a:latin typeface="Myriad Pro"/>
                  <a:cs typeface="Myriad Pro"/>
                </a:rPr>
                <a:t>n</a:t>
              </a:r>
              <a:r>
                <a:rPr sz="800" dirty="0">
                  <a:latin typeface="Myriad Pro"/>
                  <a:cs typeface="Myriad Pro"/>
                </a:rPr>
                <a:t>ts/specialised clinics </a:t>
              </a:r>
              <a:r>
                <a:rPr sz="800" spc="-13" dirty="0">
                  <a:latin typeface="Myriad Pro"/>
                  <a:cs typeface="Myriad Pro"/>
                </a:rPr>
                <a:t>e</a:t>
              </a:r>
              <a:r>
                <a:rPr sz="800" dirty="0">
                  <a:latin typeface="Myriad Pro"/>
                  <a:cs typeface="Myriad Pro"/>
                </a:rPr>
                <a:t>.</a:t>
              </a:r>
              <a:r>
                <a:rPr sz="800" spc="-13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. </a:t>
              </a:r>
              <a:r>
                <a:rPr sz="800" spc="22" dirty="0">
                  <a:latin typeface="Myriad Pro"/>
                  <a:cs typeface="Myriad Pro"/>
                </a:rPr>
                <a:t>C</a:t>
              </a:r>
              <a:r>
                <a:rPr sz="800" spc="-22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G clinic</a:t>
              </a:r>
              <a:r>
                <a:rPr sz="800" spc="-9" dirty="0">
                  <a:latin typeface="Myriad Pro"/>
                  <a:cs typeface="Myriad Pro"/>
                </a:rPr>
                <a:t>s</a:t>
              </a:r>
              <a:r>
                <a:rPr sz="800" dirty="0">
                  <a:latin typeface="Myriad Pro"/>
                  <a:cs typeface="Myriad Pro"/>
                </a:rPr>
                <a:t>, Gynae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ology ult</a:t>
              </a:r>
              <a:r>
                <a:rPr sz="800" spc="-4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asound clinics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22" dirty="0">
                  <a:latin typeface="Myriad Pro"/>
                  <a:cs typeface="Myriad Pro"/>
                </a:rPr>
                <a:t>P</a:t>
              </a:r>
              <a:r>
                <a:rPr sz="800" dirty="0">
                  <a:latin typeface="Myriad Pro"/>
                  <a:cs typeface="Myriad Pro"/>
                </a:rPr>
                <a:t>erin</a:t>
              </a:r>
              <a:r>
                <a:rPr sz="800" spc="-4" dirty="0">
                  <a:latin typeface="Myriad Pro"/>
                  <a:cs typeface="Myriad Pro"/>
                </a:rPr>
                <a:t>a</a:t>
              </a:r>
              <a:r>
                <a:rPr sz="800" dirty="0">
                  <a:latin typeface="Myriad Pro"/>
                  <a:cs typeface="Myriad Pro"/>
                </a:rPr>
                <a:t>tal morbidi</a:t>
              </a:r>
              <a:r>
                <a:rPr sz="800" spc="4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y and mo</a:t>
              </a:r>
              <a:r>
                <a:rPr sz="800" spc="18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tali</a:t>
              </a:r>
              <a:r>
                <a:rPr sz="800" spc="4" dirty="0">
                  <a:latin typeface="Myriad Pro"/>
                  <a:cs typeface="Myriad Pro"/>
                </a:rPr>
                <a:t>t</a:t>
              </a:r>
              <a:r>
                <a:rPr sz="800" dirty="0">
                  <a:latin typeface="Myriad Pro"/>
                  <a:cs typeface="Myriad Pro"/>
                </a:rPr>
                <a:t>y meetings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dirty="0">
                  <a:latin typeface="Myriad Pro"/>
                  <a:cs typeface="Myriad Pro"/>
                </a:rPr>
                <a:t>Early p</a:t>
              </a:r>
              <a:r>
                <a:rPr sz="800" spc="-9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e</a:t>
              </a:r>
              <a:r>
                <a:rPr sz="800" spc="-9" dirty="0">
                  <a:latin typeface="Myriad Pro"/>
                  <a:cs typeface="Myriad Pro"/>
                </a:rPr>
                <a:t>g</a:t>
              </a:r>
              <a:r>
                <a:rPr sz="800" dirty="0">
                  <a:latin typeface="Myriad Pro"/>
                  <a:cs typeface="Myriad Pro"/>
                </a:rPr>
                <a:t>nan</a:t>
              </a:r>
              <a:r>
                <a:rPr sz="800" spc="13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y advi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e se</a:t>
              </a:r>
              <a:r>
                <a:rPr sz="800" spc="18" dirty="0">
                  <a:latin typeface="Myriad Pro"/>
                  <a:cs typeface="Myriad Pro"/>
                </a:rPr>
                <a:t>r</a:t>
              </a:r>
              <a:r>
                <a:rPr sz="800" dirty="0">
                  <a:latin typeface="Myriad Pro"/>
                  <a:cs typeface="Myriad Pro"/>
                </a:rPr>
                <a:t>vi</a:t>
              </a:r>
              <a:r>
                <a:rPr sz="800" spc="-9" dirty="0">
                  <a:latin typeface="Myriad Pro"/>
                  <a:cs typeface="Myriad Pro"/>
                </a:rPr>
                <a:t>c</a:t>
              </a:r>
              <a:r>
                <a:rPr sz="800" dirty="0">
                  <a:latin typeface="Myriad Pro"/>
                  <a:cs typeface="Myriad Pro"/>
                </a:rPr>
                <a:t>e</a:t>
              </a:r>
            </a:p>
            <a:p>
              <a:pPr marL="95207" indent="-84629">
                <a:buSzPct val="83333"/>
                <a:buFont typeface="Wingdings"/>
                <a:buChar char=""/>
                <a:tabLst>
                  <a:tab pos="95207" algn="l"/>
                </a:tabLst>
              </a:pPr>
              <a:r>
                <a:rPr sz="800" spc="-39" dirty="0">
                  <a:latin typeface="Myriad Pro"/>
                  <a:cs typeface="Myriad Pro"/>
                </a:rPr>
                <a:t>F</a:t>
              </a:r>
              <a:r>
                <a:rPr sz="800" dirty="0">
                  <a:latin typeface="Myriad Pro"/>
                  <a:cs typeface="Myriad Pro"/>
                </a:rPr>
                <a:t>amily planning clinic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7236296" y="6237312"/>
            <a:ext cx="1907704" cy="432048"/>
            <a:chOff x="7236296" y="5157192"/>
            <a:chExt cx="1907704" cy="432048"/>
          </a:xfrm>
        </p:grpSpPr>
        <p:sp>
          <p:nvSpPr>
            <p:cNvPr id="42" name="Rectangle 41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43" name="Right Arrow 42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251520" y="188640"/>
            <a:ext cx="33843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45" name="object 2"/>
          <p:cNvSpPr/>
          <p:nvPr/>
        </p:nvSpPr>
        <p:spPr>
          <a:xfrm>
            <a:off x="0" y="836712"/>
            <a:ext cx="154766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O&amp;G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object 2"/>
          <p:cNvSpPr/>
          <p:nvPr/>
        </p:nvSpPr>
        <p:spPr>
          <a:xfrm>
            <a:off x="0" y="1196752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The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Clinical Supervisors Report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9552" y="2060848"/>
            <a:ext cx="7200800" cy="2275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b="1" dirty="0" smtClean="0">
                <a:solidFill>
                  <a:srgbClr val="003782"/>
                </a:solidFill>
                <a:latin typeface="Myriad Pro"/>
                <a:cs typeface="Myriad Pro"/>
              </a:rPr>
              <a:t>Guide </a:t>
            </a:r>
            <a:r>
              <a:rPr lang="en-US" sz="2000" b="1" spc="-1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r>
              <a:rPr lang="en-US" sz="20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o </a:t>
            </a:r>
            <a:r>
              <a:rPr lang="en-US" sz="2000" b="1" spc="-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lang="en-US" sz="20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lini</a:t>
            </a:r>
            <a:r>
              <a:rPr lang="en-US" sz="2000" b="1" spc="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lang="en-US" sz="20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al Supe</a:t>
            </a:r>
            <a:r>
              <a:rPr lang="en-US" sz="20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lang="en-US" sz="20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visor Repo</a:t>
            </a:r>
            <a:r>
              <a:rPr lang="en-US" sz="20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lang="en-US" sz="20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endParaRPr lang="en-US" sz="2000" dirty="0" smtClean="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lang="en-US" sz="800" dirty="0" smtClean="0"/>
          </a:p>
          <a:p>
            <a:pPr marL="12700" marR="12700">
              <a:lnSpc>
                <a:spcPct val="108700"/>
              </a:lnSpc>
            </a:pPr>
            <a:r>
              <a:rPr lang="en-US" spc="-70" dirty="0" smtClean="0">
                <a:latin typeface="Arial"/>
                <a:cs typeface="Arial"/>
              </a:rPr>
              <a:t>This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10" dirty="0" smtClean="0">
                <a:latin typeface="Arial"/>
                <a:cs typeface="Arial"/>
              </a:rPr>
              <a:t>eport </a:t>
            </a:r>
            <a:r>
              <a:rPr lang="en-US" spc="-25" dirty="0" smtClean="0">
                <a:latin typeface="Arial"/>
                <a:cs typeface="Arial"/>
              </a:rPr>
              <a:t>should </a:t>
            </a:r>
            <a:r>
              <a:rPr lang="en-US" spc="-40" dirty="0" smtClean="0">
                <a:latin typeface="Arial"/>
                <a:cs typeface="Arial"/>
              </a:rPr>
              <a:t>be </a:t>
            </a:r>
            <a:r>
              <a:rPr lang="en-US" spc="-20" dirty="0" smtClean="0">
                <a:latin typeface="Arial"/>
                <a:cs typeface="Arial"/>
              </a:rPr>
              <a:t>completed </a:t>
            </a:r>
            <a:r>
              <a:rPr lang="en-US" spc="-100" dirty="0" smtClean="0">
                <a:latin typeface="Arial"/>
                <a:cs typeface="Arial"/>
              </a:rPr>
              <a:t>as </a:t>
            </a:r>
            <a:r>
              <a:rPr lang="en-US" spc="-5" dirty="0" smtClean="0">
                <a:latin typeface="Arial"/>
                <a:cs typeface="Arial"/>
              </a:rPr>
              <a:t>part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40" dirty="0" smtClean="0">
                <a:latin typeface="Arial"/>
                <a:cs typeface="Arial"/>
              </a:rPr>
              <a:t>last appraisal </a:t>
            </a:r>
            <a:r>
              <a:rPr lang="en-US" spc="-15" dirty="0" smtClean="0">
                <a:latin typeface="Arial"/>
                <a:cs typeface="Arial"/>
              </a:rPr>
              <a:t>meeting </a:t>
            </a:r>
            <a:r>
              <a:rPr lang="en-US" spc="30" dirty="0" smtClean="0">
                <a:latin typeface="Arial"/>
                <a:cs typeface="Arial"/>
              </a:rPr>
              <a:t>with</a:t>
            </a:r>
            <a:r>
              <a:rPr lang="en-US" spc="15" dirty="0" smtClean="0">
                <a:latin typeface="Arial"/>
                <a:cs typeface="Arial"/>
              </a:rPr>
              <a:t> </a:t>
            </a:r>
            <a:r>
              <a:rPr lang="en-US" spc="-20" dirty="0" smtClean="0">
                <a:latin typeface="Arial"/>
                <a:cs typeface="Arial"/>
              </a:rPr>
              <a:t>your trainee prior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5" dirty="0" smtClean="0">
                <a:latin typeface="Arial"/>
                <a:cs typeface="Arial"/>
              </a:rPr>
              <a:t>their 6 </a:t>
            </a:r>
            <a:r>
              <a:rPr lang="en-US" spc="-10" dirty="0" smtClean="0">
                <a:latin typeface="Arial"/>
                <a:cs typeface="Arial"/>
              </a:rPr>
              <a:t>monthly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30" dirty="0" smtClean="0">
                <a:latin typeface="Arial"/>
                <a:cs typeface="Arial"/>
              </a:rPr>
              <a:t>eview </a:t>
            </a:r>
            <a:r>
              <a:rPr lang="en-US" spc="30" dirty="0" smtClean="0">
                <a:latin typeface="Arial"/>
                <a:cs typeface="Arial"/>
              </a:rPr>
              <a:t>with </a:t>
            </a:r>
            <a:r>
              <a:rPr lang="en-US" spc="-5" dirty="0" smtClean="0">
                <a:latin typeface="Arial"/>
                <a:cs typeface="Arial"/>
              </a:rPr>
              <a:t>their </a:t>
            </a:r>
            <a:r>
              <a:rPr lang="en-US" spc="-135" dirty="0" smtClean="0">
                <a:latin typeface="Arial"/>
                <a:cs typeface="Arial"/>
              </a:rPr>
              <a:t>GP </a:t>
            </a:r>
            <a:r>
              <a:rPr lang="en-US" spc="-35" dirty="0" smtClean="0">
                <a:latin typeface="Arial"/>
                <a:cs typeface="Arial"/>
              </a:rPr>
              <a:t>Educational</a:t>
            </a:r>
            <a:r>
              <a:rPr lang="en-US" spc="-20" dirty="0" smtClean="0">
                <a:latin typeface="Arial"/>
                <a:cs typeface="Arial"/>
              </a:rPr>
              <a:t> </a:t>
            </a:r>
            <a:r>
              <a:rPr lang="en-US" spc="-55" dirty="0" smtClean="0">
                <a:latin typeface="Arial"/>
                <a:cs typeface="Arial"/>
              </a:rPr>
              <a:t>Superviso</a:t>
            </a:r>
            <a:r>
              <a:rPr lang="en-US" spc="-110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, or </a:t>
            </a:r>
            <a:r>
              <a:rPr lang="en-US" spc="-5" dirty="0" smtClean="0">
                <a:latin typeface="Arial"/>
                <a:cs typeface="Arial"/>
              </a:rPr>
              <a:t>at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30" dirty="0" smtClean="0">
                <a:latin typeface="Arial"/>
                <a:cs typeface="Arial"/>
              </a:rPr>
              <a:t>end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50" dirty="0" smtClean="0">
                <a:latin typeface="Arial"/>
                <a:cs typeface="Arial"/>
              </a:rPr>
              <a:t>each 6 </a:t>
            </a:r>
            <a:r>
              <a:rPr lang="en-US" spc="5" dirty="0" smtClean="0">
                <a:latin typeface="Arial"/>
                <a:cs typeface="Arial"/>
              </a:rPr>
              <a:t>month </a:t>
            </a:r>
            <a:r>
              <a:rPr lang="en-US" spc="-25" dirty="0" smtClean="0">
                <a:latin typeface="Arial"/>
                <a:cs typeface="Arial"/>
              </a:rPr>
              <a:t>placement </a:t>
            </a:r>
            <a:r>
              <a:rPr lang="en-US" spc="-85" dirty="0" smtClean="0">
                <a:latin typeface="Arial"/>
                <a:cs typeface="Arial"/>
              </a:rPr>
              <a:t>(see </a:t>
            </a:r>
            <a:r>
              <a:rPr lang="en-US" spc="-10" dirty="0" smtClean="0">
                <a:latin typeface="Arial"/>
                <a:cs typeface="Arial"/>
              </a:rPr>
              <a:t>timeline on </a:t>
            </a:r>
            <a:r>
              <a:rPr lang="en-US" spc="30" dirty="0" smtClean="0">
                <a:latin typeface="Arial"/>
                <a:cs typeface="Arial"/>
              </a:rPr>
              <a:t>flow</a:t>
            </a:r>
            <a:r>
              <a:rPr lang="en-US" spc="15" dirty="0" smtClean="0">
                <a:latin typeface="Arial"/>
                <a:cs typeface="Arial"/>
              </a:rPr>
              <a:t> </a:t>
            </a:r>
            <a:r>
              <a:rPr lang="en-US" spc="-20" dirty="0" smtClean="0">
                <a:latin typeface="Arial"/>
                <a:cs typeface="Arial"/>
              </a:rPr>
              <a:t>chart).  </a:t>
            </a:r>
            <a:r>
              <a:rPr lang="en-US" spc="-70" dirty="0" smtClean="0">
                <a:latin typeface="Arial"/>
                <a:cs typeface="Arial"/>
              </a:rPr>
              <a:t>The </a:t>
            </a:r>
            <a:r>
              <a:rPr lang="en-US" spc="-15" dirty="0" smtClean="0">
                <a:latin typeface="Arial"/>
                <a:cs typeface="Arial"/>
              </a:rPr>
              <a:t>e-Portfolio </a:t>
            </a:r>
            <a:r>
              <a:rPr lang="en-US" spc="-70" dirty="0" smtClean="0">
                <a:latin typeface="Arial"/>
                <a:cs typeface="Arial"/>
              </a:rPr>
              <a:t>has </a:t>
            </a:r>
            <a:r>
              <a:rPr lang="en-US" spc="-75" dirty="0" smtClean="0">
                <a:latin typeface="Arial"/>
                <a:cs typeface="Arial"/>
              </a:rPr>
              <a:t>a </a:t>
            </a:r>
            <a:r>
              <a:rPr lang="en-US" spc="-35" dirty="0" smtClean="0">
                <a:latin typeface="Arial"/>
                <a:cs typeface="Arial"/>
              </a:rPr>
              <a:t>section </a:t>
            </a:r>
            <a:r>
              <a:rPr lang="en-US" spc="15" dirty="0" smtClean="0">
                <a:latin typeface="Arial"/>
                <a:cs typeface="Arial"/>
              </a:rPr>
              <a:t>for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30" dirty="0" smtClean="0">
                <a:latin typeface="Arial"/>
                <a:cs typeface="Arial"/>
              </a:rPr>
              <a:t>Clinical </a:t>
            </a:r>
            <a:r>
              <a:rPr lang="en-US" spc="-50" dirty="0" smtClean="0">
                <a:latin typeface="Arial"/>
                <a:cs typeface="Arial"/>
              </a:rPr>
              <a:t>Supervisor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5" dirty="0" smtClean="0">
                <a:latin typeface="Arial"/>
                <a:cs typeface="Arial"/>
              </a:rPr>
              <a:t>write </a:t>
            </a:r>
            <a:r>
              <a:rPr lang="en-US" spc="-75" dirty="0" smtClean="0">
                <a:latin typeface="Arial"/>
                <a:cs typeface="Arial"/>
              </a:rPr>
              <a:t>a</a:t>
            </a:r>
            <a:r>
              <a:rPr lang="en-US" spc="-40" dirty="0" smtClean="0">
                <a:latin typeface="Arial"/>
                <a:cs typeface="Arial"/>
              </a:rPr>
              <a:t> </a:t>
            </a:r>
            <a:r>
              <a:rPr lang="en-US" spc="-20" dirty="0" smtClean="0">
                <a:latin typeface="Arial"/>
                <a:cs typeface="Arial"/>
              </a:rPr>
              <a:t>short </a:t>
            </a:r>
            <a:r>
              <a:rPr lang="en-US" spc="-10" dirty="0" smtClean="0">
                <a:latin typeface="Arial"/>
                <a:cs typeface="Arial"/>
              </a:rPr>
              <a:t>structu</a:t>
            </a:r>
            <a:r>
              <a:rPr lang="en-US" spc="-35" dirty="0" smtClean="0">
                <a:latin typeface="Arial"/>
                <a:cs typeface="Arial"/>
              </a:rPr>
              <a:t>r</a:t>
            </a:r>
            <a:r>
              <a:rPr lang="en-US" spc="-40" dirty="0" smtClean="0">
                <a:latin typeface="Arial"/>
                <a:cs typeface="Arial"/>
              </a:rPr>
              <a:t>ed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10" dirty="0" smtClean="0">
                <a:latin typeface="Arial"/>
                <a:cs typeface="Arial"/>
              </a:rPr>
              <a:t>eport on the </a:t>
            </a:r>
            <a:r>
              <a:rPr lang="en-US" spc="-20" dirty="0" smtClean="0">
                <a:latin typeface="Arial"/>
                <a:cs typeface="Arial"/>
              </a:rPr>
              <a:t>trainee </a:t>
            </a:r>
            <a:r>
              <a:rPr lang="en-US" spc="-5" dirty="0" smtClean="0">
                <a:latin typeface="Arial"/>
                <a:cs typeface="Arial"/>
              </a:rPr>
              <a:t>at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30" dirty="0" smtClean="0">
                <a:latin typeface="Arial"/>
                <a:cs typeface="Arial"/>
              </a:rPr>
              <a:t>end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50" dirty="0" smtClean="0">
                <a:latin typeface="Arial"/>
                <a:cs typeface="Arial"/>
              </a:rPr>
              <a:t>each </a:t>
            </a:r>
            <a:r>
              <a:rPr lang="en-US" spc="-20" dirty="0" smtClean="0">
                <a:latin typeface="Arial"/>
                <a:cs typeface="Arial"/>
              </a:rPr>
              <a:t>hospital </a:t>
            </a:r>
            <a:r>
              <a:rPr lang="en-US" spc="-15" dirty="0" smtClean="0">
                <a:latin typeface="Arial"/>
                <a:cs typeface="Arial"/>
              </a:rPr>
              <a:t>post.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236296" y="551723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323528" y="1700808"/>
            <a:ext cx="8388424" cy="4201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b="1" spc="-55" dirty="0" smtClean="0">
                <a:latin typeface="Arial"/>
                <a:cs typeface="Arial"/>
              </a:rPr>
              <a:t>The Report </a:t>
            </a:r>
            <a:r>
              <a:rPr lang="en-US" b="1" spc="-50" dirty="0" smtClean="0">
                <a:latin typeface="Arial"/>
                <a:cs typeface="Arial"/>
              </a:rPr>
              <a:t>covers:</a:t>
            </a:r>
            <a:endParaRPr lang="en-US" dirty="0" smtClean="0">
              <a:latin typeface="Arial"/>
              <a:cs typeface="Arial"/>
            </a:endParaRPr>
          </a:p>
          <a:p>
            <a:pPr marL="156210" marR="1915795">
              <a:lnSpc>
                <a:spcPct val="149800"/>
              </a:lnSpc>
              <a:spcBef>
                <a:spcPts val="280"/>
              </a:spcBef>
            </a:pPr>
            <a:r>
              <a:rPr lang="en-US" spc="-70" dirty="0" smtClean="0">
                <a:latin typeface="Arial"/>
                <a:cs typeface="Arial"/>
              </a:rPr>
              <a:t>The </a:t>
            </a:r>
            <a:r>
              <a:rPr lang="en-US" spc="-15" dirty="0" smtClean="0">
                <a:latin typeface="Arial"/>
                <a:cs typeface="Arial"/>
              </a:rPr>
              <a:t>knowledge </a:t>
            </a:r>
            <a:r>
              <a:rPr lang="en-US" spc="-70" dirty="0" smtClean="0">
                <a:latin typeface="Arial"/>
                <a:cs typeface="Arial"/>
              </a:rPr>
              <a:t>base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35" dirty="0" smtClean="0">
                <a:latin typeface="Arial"/>
                <a:cs typeface="Arial"/>
              </a:rPr>
              <a:t>elevant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15" dirty="0" smtClean="0">
                <a:latin typeface="Arial"/>
                <a:cs typeface="Arial"/>
              </a:rPr>
              <a:t>post;</a:t>
            </a:r>
            <a:r>
              <a:rPr lang="en-US" spc="-10" dirty="0" smtClean="0">
                <a:latin typeface="Arial"/>
                <a:cs typeface="Arial"/>
              </a:rPr>
              <a:t> </a:t>
            </a:r>
          </a:p>
          <a:p>
            <a:pPr marL="156210" marR="1915795">
              <a:lnSpc>
                <a:spcPct val="149800"/>
              </a:lnSpc>
              <a:spcBef>
                <a:spcPts val="280"/>
              </a:spcBef>
            </a:pPr>
            <a:r>
              <a:rPr lang="en-US" spc="-45" dirty="0" smtClean="0">
                <a:latin typeface="Arial"/>
                <a:cs typeface="Arial"/>
              </a:rPr>
              <a:t>Practical </a:t>
            </a:r>
            <a:r>
              <a:rPr lang="en-US" spc="-50" dirty="0" smtClean="0">
                <a:latin typeface="Arial"/>
                <a:cs typeface="Arial"/>
              </a:rPr>
              <a:t>skills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35" dirty="0" smtClean="0">
                <a:latin typeface="Arial"/>
                <a:cs typeface="Arial"/>
              </a:rPr>
              <a:t>elevant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0" dirty="0" smtClean="0">
                <a:latin typeface="Arial"/>
                <a:cs typeface="Arial"/>
              </a:rPr>
              <a:t>post</a:t>
            </a:r>
            <a:endParaRPr lang="en-US" dirty="0" smtClean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lang="en-US" dirty="0" smtClean="0"/>
          </a:p>
          <a:p>
            <a:pPr marL="156210" marR="594995" indent="0">
              <a:lnSpc>
                <a:spcPct val="108700"/>
              </a:lnSpc>
            </a:pPr>
            <a:r>
              <a:rPr lang="en-US" spc="-70" dirty="0" smtClean="0">
                <a:latin typeface="Arial"/>
                <a:cs typeface="Arial"/>
              </a:rPr>
              <a:t>The p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40" dirty="0" smtClean="0">
                <a:latin typeface="Arial"/>
                <a:cs typeface="Arial"/>
              </a:rPr>
              <a:t>ofessional </a:t>
            </a:r>
            <a:r>
              <a:rPr lang="en-US" spc="-35" dirty="0" smtClean="0">
                <a:latin typeface="Arial"/>
                <a:cs typeface="Arial"/>
              </a:rPr>
              <a:t>competencies, g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20" dirty="0" smtClean="0">
                <a:latin typeface="Arial"/>
                <a:cs typeface="Arial"/>
              </a:rPr>
              <a:t>ouped </a:t>
            </a:r>
            <a:r>
              <a:rPr lang="en-US" spc="10" dirty="0" smtClean="0">
                <a:latin typeface="Arial"/>
                <a:cs typeface="Arial"/>
              </a:rPr>
              <a:t>into 4 – </a:t>
            </a:r>
          </a:p>
          <a:p>
            <a:pPr marL="156210" marR="594995" indent="0">
              <a:lnSpc>
                <a:spcPct val="108700"/>
              </a:lnSpc>
            </a:pPr>
            <a:r>
              <a:rPr lang="en-US" spc="-45" dirty="0" smtClean="0">
                <a:latin typeface="Arial"/>
                <a:cs typeface="Arial"/>
              </a:rPr>
              <a:t>Relationships,</a:t>
            </a:r>
            <a:r>
              <a:rPr lang="en-US" spc="-30" dirty="0" smtClean="0">
                <a:latin typeface="Arial"/>
                <a:cs typeface="Arial"/>
              </a:rPr>
              <a:t> </a:t>
            </a:r>
            <a:r>
              <a:rPr lang="en-US" spc="-40" dirty="0" smtClean="0">
                <a:latin typeface="Arial"/>
                <a:cs typeface="Arial"/>
              </a:rPr>
              <a:t>Diagnostics, </a:t>
            </a:r>
            <a:r>
              <a:rPr lang="en-US" spc="-30" dirty="0" smtClean="0">
                <a:latin typeface="Arial"/>
                <a:cs typeface="Arial"/>
              </a:rPr>
              <a:t>Clinical </a:t>
            </a:r>
            <a:r>
              <a:rPr lang="en-US" spc="-15" dirty="0" smtClean="0">
                <a:latin typeface="Arial"/>
                <a:cs typeface="Arial"/>
              </a:rPr>
              <a:t>Management, </a:t>
            </a:r>
            <a:r>
              <a:rPr lang="en-US" spc="-135" dirty="0" smtClean="0">
                <a:latin typeface="Arial"/>
                <a:cs typeface="Arial"/>
              </a:rPr>
              <a:t>P</a:t>
            </a:r>
            <a:r>
              <a:rPr lang="en-US" spc="-90" dirty="0" smtClean="0">
                <a:latin typeface="Arial"/>
                <a:cs typeface="Arial"/>
              </a:rPr>
              <a:t>r</a:t>
            </a:r>
            <a:r>
              <a:rPr lang="en-US" spc="-40" dirty="0" smtClean="0">
                <a:latin typeface="Arial"/>
                <a:cs typeface="Arial"/>
              </a:rPr>
              <a:t>ofessionalism</a:t>
            </a:r>
            <a:endParaRPr lang="en-US" dirty="0" smtClean="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36"/>
              </a:spcBef>
            </a:pPr>
            <a:endParaRPr lang="en-US" dirty="0" smtClean="0"/>
          </a:p>
          <a:p>
            <a:pPr marL="156210">
              <a:lnSpc>
                <a:spcPct val="100000"/>
              </a:lnSpc>
            </a:pPr>
            <a:r>
              <a:rPr lang="en-US" spc="-70" dirty="0" smtClean="0">
                <a:latin typeface="Arial"/>
                <a:cs typeface="Arial"/>
              </a:rPr>
              <a:t>This is </a:t>
            </a:r>
            <a:r>
              <a:rPr lang="en-US" spc="-60" dirty="0" smtClean="0">
                <a:latin typeface="Arial"/>
                <a:cs typeface="Arial"/>
              </a:rPr>
              <a:t>based on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45" dirty="0" smtClean="0">
                <a:latin typeface="Arial"/>
                <a:cs typeface="Arial"/>
              </a:rPr>
              <a:t>level </a:t>
            </a:r>
            <a:r>
              <a:rPr lang="en-US" spc="10" dirty="0" smtClean="0">
                <a:latin typeface="Arial"/>
                <a:cs typeface="Arial"/>
              </a:rPr>
              <a:t>that </a:t>
            </a:r>
            <a:r>
              <a:rPr lang="en-US" spc="-25" dirty="0" smtClean="0">
                <a:latin typeface="Arial"/>
                <a:cs typeface="Arial"/>
              </a:rPr>
              <a:t>you </a:t>
            </a:r>
            <a:r>
              <a:rPr lang="en-US" spc="10" dirty="0" smtClean="0">
                <a:latin typeface="Arial"/>
                <a:cs typeface="Arial"/>
              </a:rPr>
              <a:t>would </a:t>
            </a:r>
            <a:r>
              <a:rPr lang="en-US" spc="-35" dirty="0" smtClean="0">
                <a:latin typeface="Arial"/>
                <a:cs typeface="Arial"/>
              </a:rPr>
              <a:t>expect </a:t>
            </a:r>
            <a:r>
              <a:rPr lang="en-US" spc="-40" dirty="0" smtClean="0">
                <a:latin typeface="Arial"/>
                <a:cs typeface="Arial"/>
              </a:rPr>
              <a:t>an </a:t>
            </a:r>
            <a:r>
              <a:rPr lang="en-US" spc="-165" dirty="0" smtClean="0">
                <a:latin typeface="Arial"/>
                <a:cs typeface="Arial"/>
              </a:rPr>
              <a:t>ST </a:t>
            </a:r>
            <a:r>
              <a:rPr lang="en-US" spc="-20" dirty="0" smtClean="0">
                <a:latin typeface="Arial"/>
                <a:cs typeface="Arial"/>
              </a:rPr>
              <a:t>trainee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50" dirty="0" smtClean="0">
                <a:latin typeface="Arial"/>
                <a:cs typeface="Arial"/>
              </a:rPr>
              <a:t>have</a:t>
            </a:r>
            <a:endParaRPr lang="en-US" dirty="0" smtClean="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  <a:spcBef>
                <a:spcPts val="120"/>
              </a:spcBef>
            </a:pPr>
            <a:r>
              <a:rPr lang="en-US" spc="-20" dirty="0" smtClean="0">
                <a:latin typeface="Arial"/>
                <a:cs typeface="Arial"/>
              </a:rPr>
              <a:t>i.e. </a:t>
            </a:r>
            <a:r>
              <a:rPr lang="en-US" spc="-114" dirty="0" smtClean="0">
                <a:latin typeface="Arial"/>
                <a:cs typeface="Arial"/>
              </a:rPr>
              <a:t>ST1 or </a:t>
            </a:r>
            <a:r>
              <a:rPr lang="en-US" spc="-85" dirty="0" smtClean="0">
                <a:latin typeface="Arial"/>
                <a:cs typeface="Arial"/>
              </a:rPr>
              <a:t>ST2.</a:t>
            </a:r>
            <a:endParaRPr lang="en-US" dirty="0" smtClean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lang="en-US" dirty="0" smtClean="0"/>
          </a:p>
          <a:p>
            <a:pPr marL="12700" marR="12700">
              <a:lnSpc>
                <a:spcPct val="108700"/>
              </a:lnSpc>
            </a:pPr>
            <a:endParaRPr lang="en-US" spc="-70" dirty="0" smtClean="0">
              <a:latin typeface="Arial"/>
              <a:cs typeface="Arial"/>
            </a:endParaRPr>
          </a:p>
          <a:p>
            <a:pPr marL="12700" marR="12700">
              <a:lnSpc>
                <a:spcPct val="108700"/>
              </a:lnSpc>
            </a:pPr>
            <a:r>
              <a:rPr lang="en-US" sz="1600" spc="-70" dirty="0" smtClean="0">
                <a:solidFill>
                  <a:srgbClr val="C00000"/>
                </a:solidFill>
                <a:latin typeface="Arial"/>
                <a:cs typeface="Arial"/>
              </a:rPr>
              <a:t>The </a:t>
            </a:r>
            <a:r>
              <a:rPr lang="en-US" sz="1600" spc="-25" dirty="0" smtClean="0">
                <a:solidFill>
                  <a:srgbClr val="C00000"/>
                </a:solidFill>
                <a:latin typeface="Arial"/>
                <a:cs typeface="Arial"/>
              </a:rPr>
              <a:t>elect</a:t>
            </a:r>
            <a:r>
              <a:rPr lang="en-US" sz="1600" spc="-45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1600" spc="-25" dirty="0" smtClean="0">
                <a:solidFill>
                  <a:srgbClr val="C00000"/>
                </a:solidFill>
                <a:latin typeface="Arial"/>
                <a:cs typeface="Arial"/>
              </a:rPr>
              <a:t>onic </a:t>
            </a:r>
            <a:r>
              <a:rPr lang="en-US" sz="1600" spc="10" dirty="0" smtClean="0">
                <a:solidFill>
                  <a:srgbClr val="C00000"/>
                </a:solidFill>
                <a:latin typeface="Arial"/>
                <a:cs typeface="Arial"/>
              </a:rPr>
              <a:t>form p</a:t>
            </a:r>
            <a:r>
              <a:rPr lang="en-US" sz="1600" spc="-25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1600" spc="-45" dirty="0" smtClean="0">
                <a:solidFill>
                  <a:srgbClr val="C00000"/>
                </a:solidFill>
                <a:latin typeface="Arial"/>
                <a:cs typeface="Arial"/>
              </a:rPr>
              <a:t>ovides </a:t>
            </a:r>
            <a:r>
              <a:rPr lang="en-US" sz="1600" spc="-25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1600" spc="-40" dirty="0" smtClean="0">
                <a:solidFill>
                  <a:srgbClr val="C00000"/>
                </a:solidFill>
                <a:latin typeface="Arial"/>
                <a:cs typeface="Arial"/>
              </a:rPr>
              <a:t>eminders </a:t>
            </a:r>
            <a:r>
              <a:rPr lang="en-US" sz="1600" spc="25" dirty="0" smtClean="0">
                <a:solidFill>
                  <a:srgbClr val="C00000"/>
                </a:solidFill>
                <a:latin typeface="Arial"/>
                <a:cs typeface="Arial"/>
              </a:rPr>
              <a:t>of </a:t>
            </a:r>
            <a:r>
              <a:rPr lang="en-US" sz="1600" spc="-10" dirty="0" smtClean="0">
                <a:solidFill>
                  <a:srgbClr val="C00000"/>
                </a:solidFill>
                <a:latin typeface="Arial"/>
                <a:cs typeface="Arial"/>
              </a:rPr>
              <a:t>the definitions </a:t>
            </a:r>
            <a:r>
              <a:rPr lang="en-US" sz="1600" spc="25" dirty="0" smtClean="0">
                <a:solidFill>
                  <a:srgbClr val="C00000"/>
                </a:solidFill>
                <a:latin typeface="Arial"/>
                <a:cs typeface="Arial"/>
              </a:rPr>
              <a:t>of </a:t>
            </a:r>
            <a:r>
              <a:rPr lang="en-US" sz="1600" spc="-10" dirty="0" smtClean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lang="en-US" sz="1600" spc="-5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1600" spc="-40" dirty="0" smtClean="0">
                <a:solidFill>
                  <a:srgbClr val="C00000"/>
                </a:solidFill>
                <a:latin typeface="Arial"/>
                <a:cs typeface="Arial"/>
              </a:rPr>
              <a:t>competences </a:t>
            </a:r>
            <a:r>
              <a:rPr lang="en-US" sz="1600" spc="25" dirty="0" smtClean="0">
                <a:solidFill>
                  <a:srgbClr val="C00000"/>
                </a:solidFill>
                <a:latin typeface="Arial"/>
                <a:cs typeface="Arial"/>
              </a:rPr>
              <a:t>to </a:t>
            </a:r>
            <a:r>
              <a:rPr lang="en-US" sz="1600" spc="-35" dirty="0" smtClean="0">
                <a:solidFill>
                  <a:srgbClr val="C00000"/>
                </a:solidFill>
                <a:latin typeface="Arial"/>
                <a:cs typeface="Arial"/>
              </a:rPr>
              <a:t>make </a:t>
            </a:r>
            <a:r>
              <a:rPr lang="en-US" sz="1600" spc="10" dirty="0" smtClean="0">
                <a:solidFill>
                  <a:srgbClr val="C00000"/>
                </a:solidFill>
                <a:latin typeface="Arial"/>
                <a:cs typeface="Arial"/>
              </a:rPr>
              <a:t>writing </a:t>
            </a:r>
            <a:r>
              <a:rPr lang="en-US" sz="1600" spc="-10" dirty="0" smtClean="0">
                <a:solidFill>
                  <a:srgbClr val="C00000"/>
                </a:solidFill>
                <a:latin typeface="Arial"/>
                <a:cs typeface="Arial"/>
              </a:rPr>
              <a:t>the </a:t>
            </a:r>
            <a:r>
              <a:rPr lang="en-US" sz="1600" spc="-25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1600" spc="-10" dirty="0" smtClean="0">
                <a:solidFill>
                  <a:srgbClr val="C00000"/>
                </a:solidFill>
                <a:latin typeface="Arial"/>
                <a:cs typeface="Arial"/>
              </a:rPr>
              <a:t>eport </a:t>
            </a:r>
            <a:r>
              <a:rPr lang="en-US" sz="1600" spc="-60" dirty="0" smtClean="0">
                <a:solidFill>
                  <a:srgbClr val="C00000"/>
                </a:solidFill>
                <a:latin typeface="Arial"/>
                <a:cs typeface="Arial"/>
              </a:rPr>
              <a:t>easier (wo</a:t>
            </a:r>
            <a:r>
              <a:rPr lang="en-US" sz="1600" spc="-25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1600" spc="0" dirty="0" smtClean="0">
                <a:solidFill>
                  <a:srgbClr val="C00000"/>
                </a:solidFill>
                <a:latin typeface="Arial"/>
                <a:cs typeface="Arial"/>
              </a:rPr>
              <a:t>d </a:t>
            </a:r>
            <a:r>
              <a:rPr lang="en-US" sz="1600" spc="-5" dirty="0" smtClean="0">
                <a:solidFill>
                  <a:srgbClr val="C00000"/>
                </a:solidFill>
                <a:latin typeface="Arial"/>
                <a:cs typeface="Arial"/>
              </a:rPr>
              <a:t>pictu</a:t>
            </a:r>
            <a:r>
              <a:rPr lang="en-US" sz="1600" spc="-30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1600" spc="-70" dirty="0" smtClean="0">
                <a:solidFill>
                  <a:srgbClr val="C00000"/>
                </a:solidFill>
                <a:latin typeface="Arial"/>
                <a:cs typeface="Arial"/>
              </a:rPr>
              <a:t>es). </a:t>
            </a:r>
          </a:p>
          <a:p>
            <a:pPr marL="12700" marR="12700">
              <a:lnSpc>
                <a:spcPct val="108700"/>
              </a:lnSpc>
            </a:pPr>
            <a:r>
              <a:rPr lang="en-US" sz="1600" spc="-5" dirty="0" smtClean="0">
                <a:solidFill>
                  <a:srgbClr val="C00000"/>
                </a:solidFill>
                <a:latin typeface="Arial"/>
                <a:cs typeface="Arial"/>
              </a:rPr>
              <a:t>It </a:t>
            </a:r>
            <a:r>
              <a:rPr lang="en-US" sz="1600" spc="-45" dirty="0" smtClean="0">
                <a:solidFill>
                  <a:srgbClr val="C00000"/>
                </a:solidFill>
                <a:latin typeface="Arial"/>
                <a:cs typeface="Arial"/>
              </a:rPr>
              <a:t>may </a:t>
            </a:r>
            <a:r>
              <a:rPr lang="en-US" sz="1600" spc="-55" dirty="0" smtClean="0">
                <a:solidFill>
                  <a:srgbClr val="C00000"/>
                </a:solidFill>
                <a:latin typeface="Arial"/>
                <a:cs typeface="Arial"/>
              </a:rPr>
              <a:t>also</a:t>
            </a:r>
            <a:r>
              <a:rPr lang="en-US" sz="1600" spc="-35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1600" spc="-40" dirty="0" smtClean="0">
                <a:solidFill>
                  <a:srgbClr val="C00000"/>
                </a:solidFill>
                <a:latin typeface="Arial"/>
                <a:cs typeface="Arial"/>
              </a:rPr>
              <a:t>be </a:t>
            </a:r>
            <a:r>
              <a:rPr lang="en-US" sz="1600" spc="-5" dirty="0" smtClean="0">
                <a:solidFill>
                  <a:srgbClr val="C00000"/>
                </a:solidFill>
                <a:latin typeface="Arial"/>
                <a:cs typeface="Arial"/>
              </a:rPr>
              <a:t>helpful </a:t>
            </a:r>
            <a:r>
              <a:rPr lang="en-US" sz="1600" spc="25" dirty="0" smtClean="0">
                <a:solidFill>
                  <a:srgbClr val="C00000"/>
                </a:solidFill>
                <a:latin typeface="Arial"/>
                <a:cs typeface="Arial"/>
              </a:rPr>
              <a:t>to </a:t>
            </a:r>
            <a:r>
              <a:rPr lang="en-US" sz="1600" spc="-25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1600" spc="-20" dirty="0" smtClean="0">
                <a:solidFill>
                  <a:srgbClr val="C00000"/>
                </a:solidFill>
                <a:latin typeface="Arial"/>
                <a:cs typeface="Arial"/>
              </a:rPr>
              <a:t>efer </a:t>
            </a:r>
            <a:r>
              <a:rPr lang="en-US" sz="1600" spc="25" dirty="0" smtClean="0">
                <a:solidFill>
                  <a:srgbClr val="C00000"/>
                </a:solidFill>
                <a:latin typeface="Arial"/>
                <a:cs typeface="Arial"/>
              </a:rPr>
              <a:t>to </a:t>
            </a:r>
            <a:r>
              <a:rPr lang="en-US" sz="1600" spc="-10" dirty="0" smtClean="0">
                <a:solidFill>
                  <a:srgbClr val="C00000"/>
                </a:solidFill>
                <a:latin typeface="Arial"/>
                <a:cs typeface="Arial"/>
              </a:rPr>
              <a:t>the </a:t>
            </a:r>
            <a:r>
              <a:rPr lang="en-US" sz="1600" spc="-25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1600" spc="-35" dirty="0" smtClean="0">
                <a:solidFill>
                  <a:srgbClr val="C00000"/>
                </a:solidFill>
                <a:latin typeface="Arial"/>
                <a:cs typeface="Arial"/>
              </a:rPr>
              <a:t>elevant </a:t>
            </a:r>
            <a:r>
              <a:rPr lang="en-US" sz="1600" spc="-20" dirty="0" smtClean="0">
                <a:solidFill>
                  <a:srgbClr val="C00000"/>
                </a:solidFill>
                <a:latin typeface="Arial"/>
                <a:cs typeface="Arial"/>
              </a:rPr>
              <a:t>curriculum </a:t>
            </a:r>
            <a:r>
              <a:rPr lang="en-US" sz="1600" spc="-40" dirty="0" smtClean="0">
                <a:solidFill>
                  <a:srgbClr val="C00000"/>
                </a:solidFill>
                <a:latin typeface="Arial"/>
                <a:cs typeface="Arial"/>
              </a:rPr>
              <a:t>statement(s) on </a:t>
            </a:r>
            <a:r>
              <a:rPr lang="en-US" sz="1600" spc="-10" dirty="0" smtClean="0">
                <a:solidFill>
                  <a:srgbClr val="C00000"/>
                </a:solidFill>
                <a:latin typeface="Arial"/>
                <a:cs typeface="Arial"/>
              </a:rPr>
              <a:t>the </a:t>
            </a:r>
            <a:r>
              <a:rPr lang="en-US" sz="1600" spc="-135" dirty="0" smtClean="0">
                <a:solidFill>
                  <a:srgbClr val="C00000"/>
                </a:solidFill>
                <a:latin typeface="Arial"/>
                <a:cs typeface="Arial"/>
              </a:rPr>
              <a:t>RCGP</a:t>
            </a:r>
            <a:r>
              <a:rPr lang="en-US" sz="1600" spc="-55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1600" spc="-25" dirty="0" smtClean="0">
                <a:solidFill>
                  <a:srgbClr val="C00000"/>
                </a:solidFill>
                <a:latin typeface="Arial"/>
                <a:cs typeface="Arial"/>
              </a:rPr>
              <a:t>website in r</a:t>
            </a:r>
            <a:r>
              <a:rPr lang="en-US" sz="1600" spc="-10" dirty="0" smtClean="0">
                <a:solidFill>
                  <a:srgbClr val="C00000"/>
                </a:solidFill>
                <a:latin typeface="Arial"/>
                <a:cs typeface="Arial"/>
              </a:rPr>
              <a:t>eporting on the </a:t>
            </a:r>
            <a:r>
              <a:rPr lang="en-US" sz="1600" spc="-15" dirty="0" smtClean="0">
                <a:solidFill>
                  <a:srgbClr val="C00000"/>
                </a:solidFill>
                <a:latin typeface="Arial"/>
                <a:cs typeface="Arial"/>
              </a:rPr>
              <a:t>knowledge </a:t>
            </a:r>
            <a:r>
              <a:rPr lang="en-US" sz="1600" spc="-30" dirty="0" smtClean="0">
                <a:solidFill>
                  <a:srgbClr val="C00000"/>
                </a:solidFill>
                <a:latin typeface="Arial"/>
                <a:cs typeface="Arial"/>
              </a:rPr>
              <a:t>and </a:t>
            </a:r>
            <a:r>
              <a:rPr lang="en-US" sz="1600" spc="-50" dirty="0" smtClean="0">
                <a:solidFill>
                  <a:srgbClr val="C00000"/>
                </a:solidFill>
                <a:latin typeface="Arial"/>
                <a:cs typeface="Arial"/>
              </a:rPr>
              <a:t>skills </a:t>
            </a:r>
            <a:r>
              <a:rPr lang="en-US" sz="1600" spc="-25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1600" spc="-35" dirty="0" smtClean="0">
                <a:solidFill>
                  <a:srgbClr val="C00000"/>
                </a:solidFill>
                <a:latin typeface="Arial"/>
                <a:cs typeface="Arial"/>
              </a:rPr>
              <a:t>elevant </a:t>
            </a:r>
            <a:r>
              <a:rPr lang="en-US" sz="1600" spc="25" dirty="0" smtClean="0">
                <a:solidFill>
                  <a:srgbClr val="C00000"/>
                </a:solidFill>
                <a:latin typeface="Arial"/>
                <a:cs typeface="Arial"/>
              </a:rPr>
              <a:t>to </a:t>
            </a:r>
            <a:r>
              <a:rPr lang="en-US" sz="1600" spc="-10" dirty="0" smtClean="0">
                <a:solidFill>
                  <a:srgbClr val="C00000"/>
                </a:solidFill>
                <a:latin typeface="Arial"/>
                <a:cs typeface="Arial"/>
              </a:rPr>
              <a:t>the </a:t>
            </a:r>
            <a:r>
              <a:rPr lang="en-US" sz="1600" spc="-15" dirty="0" smtClean="0">
                <a:solidFill>
                  <a:srgbClr val="C00000"/>
                </a:solidFill>
                <a:latin typeface="Arial"/>
                <a:cs typeface="Arial"/>
              </a:rPr>
              <a:t>post.</a:t>
            </a:r>
            <a:endParaRPr lang="en-US" sz="160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14" name="object 2"/>
          <p:cNvSpPr/>
          <p:nvPr/>
        </p:nvSpPr>
        <p:spPr>
          <a:xfrm>
            <a:off x="0" y="1196752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The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Clinical Supervisors Report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1600" y="206084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Username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339752" y="2060848"/>
            <a:ext cx="230425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43608" y="299695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Password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339752" y="2996952"/>
            <a:ext cx="230425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24" name="Rectangle 23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25" name="Right Arrow 24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339752" y="4005064"/>
            <a:ext cx="230425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15616" y="40050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Role</a:t>
            </a:r>
            <a:endParaRPr lang="en-US" dirty="0"/>
          </a:p>
        </p:txBody>
      </p:sp>
      <p:pic>
        <p:nvPicPr>
          <p:cNvPr id="24578" name="Picture 2" descr="http://websitedesigninoakville.com/wp-content/uploads/2011/03/hit-counter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5229200"/>
            <a:ext cx="1677417" cy="4212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611560" y="2204864"/>
            <a:ext cx="6840760" cy="2032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b="1" spc="-30" dirty="0" smtClean="0">
                <a:latin typeface="Arial"/>
                <a:cs typeface="Arial"/>
              </a:rPr>
              <a:t>The </a:t>
            </a:r>
            <a:r>
              <a:rPr lang="en-US" b="1" spc="-25" dirty="0" smtClean="0">
                <a:latin typeface="Arial"/>
                <a:cs typeface="Arial"/>
              </a:rPr>
              <a:t>r</a:t>
            </a:r>
            <a:r>
              <a:rPr lang="en-US" b="1" spc="10" dirty="0" smtClean="0">
                <a:latin typeface="Arial"/>
                <a:cs typeface="Arial"/>
              </a:rPr>
              <a:t>eport </a:t>
            </a:r>
            <a:r>
              <a:rPr lang="en-US" b="1" spc="-25" dirty="0" smtClean="0">
                <a:latin typeface="Arial"/>
                <a:cs typeface="Arial"/>
              </a:rPr>
              <a:t>should </a:t>
            </a:r>
            <a:r>
              <a:rPr lang="en-US" b="1" spc="15" dirty="0" smtClean="0">
                <a:latin typeface="Arial"/>
                <a:cs typeface="Arial"/>
              </a:rPr>
              <a:t>identify and </a:t>
            </a:r>
            <a:r>
              <a:rPr lang="en-US" b="1" spc="-15" dirty="0" smtClean="0">
                <a:latin typeface="Arial"/>
                <a:cs typeface="Arial"/>
              </a:rPr>
              <a:t>comment </a:t>
            </a:r>
            <a:r>
              <a:rPr lang="en-US" b="1" spc="-25" dirty="0" smtClean="0">
                <a:latin typeface="Arial"/>
                <a:cs typeface="Arial"/>
              </a:rPr>
              <a:t>on:</a:t>
            </a:r>
            <a:endParaRPr lang="en-US" dirty="0" smtClean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lang="en-US" sz="800" dirty="0" smtClean="0"/>
          </a:p>
          <a:p>
            <a:pPr marL="156210" marR="263525" algn="just">
              <a:lnSpc>
                <a:spcPct val="108700"/>
              </a:lnSpc>
            </a:pPr>
            <a:r>
              <a:rPr lang="en-US" spc="-30" dirty="0" smtClean="0">
                <a:latin typeface="Arial"/>
                <a:cs typeface="Arial"/>
              </a:rPr>
              <a:t>Any </a:t>
            </a:r>
            <a:r>
              <a:rPr lang="en-US" spc="-15" dirty="0" smtClean="0">
                <a:latin typeface="Arial"/>
                <a:cs typeface="Arial"/>
              </a:rPr>
              <a:t>significant </a:t>
            </a:r>
            <a:r>
              <a:rPr lang="en-US" spc="-25" dirty="0" smtClean="0">
                <a:latin typeface="Arial"/>
                <a:cs typeface="Arial"/>
              </a:rPr>
              <a:t>developmental </a:t>
            </a:r>
            <a:r>
              <a:rPr lang="en-US" spc="-60" dirty="0" smtClean="0">
                <a:latin typeface="Arial"/>
                <a:cs typeface="Arial"/>
              </a:rPr>
              <a:t>needs </a:t>
            </a:r>
            <a:r>
              <a:rPr lang="en-US" spc="-5" dirty="0" smtClean="0">
                <a:latin typeface="Arial"/>
                <a:cs typeface="Arial"/>
              </a:rPr>
              <a:t>identified during </a:t>
            </a:r>
            <a:r>
              <a:rPr lang="en-US" spc="-75" dirty="0" smtClean="0">
                <a:latin typeface="Arial"/>
                <a:cs typeface="Arial"/>
              </a:rPr>
              <a:t>a </a:t>
            </a:r>
            <a:r>
              <a:rPr lang="en-US" spc="-25" dirty="0" smtClean="0">
                <a:latin typeface="Arial"/>
                <a:cs typeface="Arial"/>
              </a:rPr>
              <a:t>placement, and </a:t>
            </a:r>
            <a:r>
              <a:rPr lang="en-US" spc="-55" dirty="0" smtClean="0">
                <a:latin typeface="Arial"/>
                <a:cs typeface="Arial"/>
              </a:rPr>
              <a:t>also </a:t>
            </a:r>
            <a:r>
              <a:rPr lang="en-US" spc="10" dirty="0" smtClean="0">
                <a:latin typeface="Arial"/>
                <a:cs typeface="Arial"/>
              </a:rPr>
              <a:t>point </a:t>
            </a:r>
            <a:r>
              <a:rPr lang="en-US" spc="15" dirty="0" smtClean="0">
                <a:latin typeface="Arial"/>
                <a:cs typeface="Arial"/>
              </a:rPr>
              <a:t>out </a:t>
            </a:r>
            <a:r>
              <a:rPr lang="en-US" spc="-45" dirty="0" smtClean="0">
                <a:latin typeface="Arial"/>
                <a:cs typeface="Arial"/>
              </a:rPr>
              <a:t>any a</a:t>
            </a:r>
            <a:r>
              <a:rPr lang="en-US" spc="-55" dirty="0" smtClean="0">
                <a:latin typeface="Arial"/>
                <a:cs typeface="Arial"/>
              </a:rPr>
              <a:t>r</a:t>
            </a:r>
            <a:r>
              <a:rPr lang="en-US" spc="-90" dirty="0" smtClean="0">
                <a:latin typeface="Arial"/>
                <a:cs typeface="Arial"/>
              </a:rPr>
              <a:t>eas whe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75" dirty="0" smtClean="0">
                <a:latin typeface="Arial"/>
                <a:cs typeface="Arial"/>
              </a:rPr>
              <a:t>e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0" dirty="0" smtClean="0">
                <a:latin typeface="Arial"/>
                <a:cs typeface="Arial"/>
              </a:rPr>
              <a:t>trainee </a:t>
            </a:r>
            <a:r>
              <a:rPr lang="en-US" spc="-70" dirty="0" smtClean="0">
                <a:latin typeface="Arial"/>
                <a:cs typeface="Arial"/>
              </a:rPr>
              <a:t>has </a:t>
            </a:r>
            <a:r>
              <a:rPr lang="en-US" spc="-15" dirty="0" smtClean="0">
                <a:latin typeface="Arial"/>
                <a:cs typeface="Arial"/>
              </a:rPr>
              <a:t>shown particular</a:t>
            </a:r>
            <a:r>
              <a:rPr lang="en-US" spc="-10" dirty="0" smtClean="0">
                <a:latin typeface="Arial"/>
                <a:cs typeface="Arial"/>
              </a:rPr>
              <a:t> </a:t>
            </a:r>
            <a:r>
              <a:rPr lang="en-US" spc="-30" dirty="0" smtClean="0">
                <a:latin typeface="Arial"/>
                <a:cs typeface="Arial"/>
              </a:rPr>
              <a:t>st</a:t>
            </a:r>
            <a:r>
              <a:rPr lang="en-US" spc="-50" dirty="0" smtClean="0">
                <a:latin typeface="Arial"/>
                <a:cs typeface="Arial"/>
              </a:rPr>
              <a:t>r</a:t>
            </a:r>
            <a:r>
              <a:rPr lang="en-US" spc="-25" dirty="0" smtClean="0">
                <a:latin typeface="Arial"/>
                <a:cs typeface="Arial"/>
              </a:rPr>
              <a:t>engths.</a:t>
            </a:r>
            <a:endParaRPr lang="en-US" dirty="0" smtClean="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lang="en-US" sz="800" dirty="0" smtClean="0"/>
          </a:p>
          <a:p>
            <a:pPr marL="156210" marR="12700">
              <a:lnSpc>
                <a:spcPct val="108700"/>
              </a:lnSpc>
            </a:pPr>
            <a:r>
              <a:rPr lang="en-US" spc="-70" dirty="0" smtClean="0">
                <a:latin typeface="Arial"/>
                <a:cs typeface="Arial"/>
              </a:rPr>
              <a:t>The p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og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110" dirty="0" smtClean="0">
                <a:latin typeface="Arial"/>
                <a:cs typeface="Arial"/>
              </a:rPr>
              <a:t>ess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0" dirty="0" smtClean="0">
                <a:latin typeface="Arial"/>
                <a:cs typeface="Arial"/>
              </a:rPr>
              <a:t>trainee in </a:t>
            </a:r>
            <a:r>
              <a:rPr lang="en-US" spc="-30" dirty="0" smtClean="0">
                <a:latin typeface="Arial"/>
                <a:cs typeface="Arial"/>
              </a:rPr>
              <a:t>terms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45" dirty="0" smtClean="0">
                <a:latin typeface="Arial"/>
                <a:cs typeface="Arial"/>
              </a:rPr>
              <a:t>evidence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35" dirty="0" smtClean="0">
                <a:latin typeface="Arial"/>
                <a:cs typeface="Arial"/>
              </a:rPr>
              <a:t>competence (it </a:t>
            </a:r>
            <a:r>
              <a:rPr lang="en-US" spc="-70" dirty="0" smtClean="0">
                <a:latin typeface="Arial"/>
                <a:cs typeface="Arial"/>
              </a:rPr>
              <a:t>is</a:t>
            </a:r>
            <a:r>
              <a:rPr lang="en-US" spc="-55" dirty="0" smtClean="0">
                <a:latin typeface="Arial"/>
                <a:cs typeface="Arial"/>
              </a:rPr>
              <a:t> </a:t>
            </a:r>
            <a:r>
              <a:rPr lang="en-US" spc="15" dirty="0" smtClean="0">
                <a:latin typeface="Arial"/>
                <a:cs typeface="Arial"/>
              </a:rPr>
              <a:t>not </a:t>
            </a:r>
            <a:r>
              <a:rPr lang="en-US" spc="-75" dirty="0" smtClean="0">
                <a:latin typeface="Arial"/>
                <a:cs typeface="Arial"/>
              </a:rPr>
              <a:t>a </a:t>
            </a:r>
            <a:r>
              <a:rPr lang="en-US" spc="-70" dirty="0" smtClean="0">
                <a:latin typeface="Arial"/>
                <a:cs typeface="Arial"/>
              </a:rPr>
              <a:t>pass/ </a:t>
            </a:r>
            <a:r>
              <a:rPr lang="en-US" spc="-5" dirty="0" smtClean="0">
                <a:latin typeface="Arial"/>
                <a:cs typeface="Arial"/>
              </a:rPr>
              <a:t>fail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10" dirty="0" smtClean="0">
                <a:latin typeface="Arial"/>
                <a:cs typeface="Arial"/>
              </a:rPr>
              <a:t>eport).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3568" y="4365104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pc="-5" dirty="0" smtClean="0">
                <a:solidFill>
                  <a:srgbClr val="C00000"/>
                </a:solidFill>
                <a:latin typeface="Arial"/>
                <a:cs typeface="Arial"/>
              </a:rPr>
              <a:t>If </a:t>
            </a:r>
            <a:r>
              <a:rPr lang="en-US" spc="-10" dirty="0" smtClean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lang="en-US" spc="-30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pc="-75" dirty="0" smtClean="0">
                <a:solidFill>
                  <a:srgbClr val="C00000"/>
                </a:solidFill>
                <a:latin typeface="Arial"/>
                <a:cs typeface="Arial"/>
              </a:rPr>
              <a:t>e </a:t>
            </a:r>
            <a:r>
              <a:rPr lang="en-US" spc="-45" dirty="0" smtClean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lang="en-US" spc="-55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pc="-75" dirty="0" smtClean="0">
                <a:solidFill>
                  <a:srgbClr val="C00000"/>
                </a:solidFill>
                <a:latin typeface="Arial"/>
                <a:cs typeface="Arial"/>
              </a:rPr>
              <a:t>e </a:t>
            </a:r>
            <a:r>
              <a:rPr lang="en-US" spc="-50" dirty="0" smtClean="0">
                <a:solidFill>
                  <a:srgbClr val="C00000"/>
                </a:solidFill>
                <a:latin typeface="Arial"/>
                <a:cs typeface="Arial"/>
              </a:rPr>
              <a:t>serious </a:t>
            </a:r>
            <a:r>
              <a:rPr lang="en-US" spc="-80" dirty="0" smtClean="0">
                <a:solidFill>
                  <a:srgbClr val="C00000"/>
                </a:solidFill>
                <a:latin typeface="Arial"/>
                <a:cs typeface="Arial"/>
              </a:rPr>
              <a:t>issues </a:t>
            </a:r>
            <a:r>
              <a:rPr lang="en-US" spc="25" dirty="0" smtClean="0">
                <a:solidFill>
                  <a:srgbClr val="C00000"/>
                </a:solidFill>
                <a:latin typeface="Arial"/>
                <a:cs typeface="Arial"/>
              </a:rPr>
              <a:t>of p</a:t>
            </a:r>
            <a:r>
              <a:rPr lang="en-US" spc="-25" dirty="0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pc="-40" dirty="0" smtClean="0">
                <a:solidFill>
                  <a:srgbClr val="C00000"/>
                </a:solidFill>
                <a:latin typeface="Arial"/>
                <a:cs typeface="Arial"/>
              </a:rPr>
              <a:t>ofessional </a:t>
            </a:r>
            <a:r>
              <a:rPr lang="en-US" spc="-25" dirty="0" smtClean="0">
                <a:solidFill>
                  <a:srgbClr val="C00000"/>
                </a:solidFill>
                <a:latin typeface="Arial"/>
                <a:cs typeface="Arial"/>
              </a:rPr>
              <a:t>performance or ill </a:t>
            </a:r>
            <a:r>
              <a:rPr lang="en-US" spc="-20" dirty="0" smtClean="0">
                <a:solidFill>
                  <a:srgbClr val="C00000"/>
                </a:solidFill>
                <a:latin typeface="Arial"/>
                <a:cs typeface="Arial"/>
              </a:rPr>
              <a:t>health during </a:t>
            </a:r>
            <a:r>
              <a:rPr lang="en-US" spc="-75" dirty="0" smtClean="0">
                <a:solidFill>
                  <a:srgbClr val="C00000"/>
                </a:solidFill>
                <a:latin typeface="Arial"/>
                <a:cs typeface="Arial"/>
              </a:rPr>
              <a:t>a </a:t>
            </a:r>
            <a:r>
              <a:rPr lang="en-US" spc="-25" dirty="0" smtClean="0">
                <a:solidFill>
                  <a:srgbClr val="C00000"/>
                </a:solidFill>
                <a:latin typeface="Arial"/>
                <a:cs typeface="Arial"/>
              </a:rPr>
              <a:t>placement </a:t>
            </a:r>
            <a:r>
              <a:rPr lang="en-US" spc="-40" dirty="0" smtClean="0">
                <a:solidFill>
                  <a:srgbClr val="C00000"/>
                </a:solidFill>
                <a:latin typeface="Arial"/>
                <a:cs typeface="Arial"/>
              </a:rPr>
              <a:t>these </a:t>
            </a:r>
            <a:r>
              <a:rPr lang="en-US" spc="15" dirty="0" smtClean="0">
                <a:solidFill>
                  <a:srgbClr val="C00000"/>
                </a:solidFill>
                <a:latin typeface="Arial"/>
                <a:cs typeface="Arial"/>
              </a:rPr>
              <a:t>will </a:t>
            </a:r>
            <a:r>
              <a:rPr lang="en-US" spc="-40" dirty="0" smtClean="0">
                <a:solidFill>
                  <a:srgbClr val="C00000"/>
                </a:solidFill>
                <a:latin typeface="Arial"/>
                <a:cs typeface="Arial"/>
              </a:rPr>
              <a:t>need </a:t>
            </a:r>
            <a:r>
              <a:rPr lang="en-US" spc="25" dirty="0" smtClean="0">
                <a:solidFill>
                  <a:srgbClr val="C00000"/>
                </a:solidFill>
                <a:latin typeface="Arial"/>
                <a:cs typeface="Arial"/>
              </a:rPr>
              <a:t>to </a:t>
            </a:r>
            <a:r>
              <a:rPr lang="en-US" spc="-40" dirty="0" smtClean="0">
                <a:solidFill>
                  <a:srgbClr val="C00000"/>
                </a:solidFill>
                <a:latin typeface="Arial"/>
                <a:cs typeface="Arial"/>
              </a:rPr>
              <a:t>be </a:t>
            </a:r>
            <a:r>
              <a:rPr lang="en-US" spc="-25" dirty="0" smtClean="0">
                <a:solidFill>
                  <a:srgbClr val="C00000"/>
                </a:solidFill>
                <a:latin typeface="Arial"/>
                <a:cs typeface="Arial"/>
              </a:rPr>
              <a:t>handled </a:t>
            </a:r>
            <a:r>
              <a:rPr lang="en-US" spc="-40" dirty="0" smtClean="0">
                <a:solidFill>
                  <a:srgbClr val="C00000"/>
                </a:solidFill>
                <a:latin typeface="Arial"/>
                <a:cs typeface="Arial"/>
              </a:rPr>
              <a:t>by </a:t>
            </a:r>
            <a:r>
              <a:rPr lang="en-US" spc="-15" dirty="0" smtClean="0">
                <a:solidFill>
                  <a:srgbClr val="C00000"/>
                </a:solidFill>
                <a:latin typeface="Arial"/>
                <a:cs typeface="Arial"/>
              </a:rPr>
              <a:t>normal </a:t>
            </a:r>
            <a:r>
              <a:rPr lang="en-US" spc="-30" dirty="0" smtClean="0">
                <a:solidFill>
                  <a:srgbClr val="C00000"/>
                </a:solidFill>
                <a:latin typeface="Arial"/>
                <a:cs typeface="Arial"/>
              </a:rPr>
              <a:t>acute </a:t>
            </a:r>
            <a:r>
              <a:rPr lang="en-US" spc="-5" dirty="0" smtClean="0">
                <a:solidFill>
                  <a:srgbClr val="C00000"/>
                </a:solidFill>
                <a:latin typeface="Arial"/>
                <a:cs typeface="Arial"/>
              </a:rPr>
              <a:t>trust/ </a:t>
            </a:r>
            <a:r>
              <a:rPr lang="en-US" spc="-100" dirty="0" smtClean="0">
                <a:solidFill>
                  <a:srgbClr val="C00000"/>
                </a:solidFill>
                <a:latin typeface="Arial"/>
                <a:cs typeface="Arial"/>
              </a:rPr>
              <a:t>PCT/</a:t>
            </a:r>
            <a:r>
              <a:rPr lang="en-US" spc="-50" dirty="0" smtClean="0">
                <a:solidFill>
                  <a:srgbClr val="C00000"/>
                </a:solidFill>
                <a:latin typeface="Arial"/>
                <a:cs typeface="Arial"/>
              </a:rPr>
              <a:t> Deanery </a:t>
            </a:r>
            <a:r>
              <a:rPr lang="en-US" spc="-45" dirty="0" smtClean="0">
                <a:solidFill>
                  <a:srgbClr val="C00000"/>
                </a:solidFill>
                <a:latin typeface="Arial"/>
                <a:cs typeface="Arial"/>
              </a:rPr>
              <a:t>mechanisms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5" name="object 2"/>
          <p:cNvSpPr/>
          <p:nvPr/>
        </p:nvSpPr>
        <p:spPr>
          <a:xfrm>
            <a:off x="0" y="1196752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The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Clinical Supervisors Report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object 2"/>
          <p:cNvSpPr/>
          <p:nvPr/>
        </p:nvSpPr>
        <p:spPr>
          <a:xfrm>
            <a:off x="0" y="908720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Examples of Clinical Supervisor Reports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1700809"/>
            <a:ext cx="3412406" cy="4536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miley Face 14"/>
          <p:cNvSpPr/>
          <p:nvPr/>
        </p:nvSpPr>
        <p:spPr>
          <a:xfrm>
            <a:off x="6012160" y="2636912"/>
            <a:ext cx="792088" cy="79208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68144" y="371703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object 2"/>
          <p:cNvSpPr/>
          <p:nvPr/>
        </p:nvSpPr>
        <p:spPr>
          <a:xfrm>
            <a:off x="0" y="908720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Examples of Clinical Supervisor Reports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1700809"/>
            <a:ext cx="3412406" cy="4536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Smiley Face 12"/>
          <p:cNvSpPr/>
          <p:nvPr/>
        </p:nvSpPr>
        <p:spPr>
          <a:xfrm>
            <a:off x="6084168" y="2780928"/>
            <a:ext cx="1008112" cy="1008112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868144" y="422108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Not so helpful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object 2"/>
          <p:cNvSpPr/>
          <p:nvPr/>
        </p:nvSpPr>
        <p:spPr>
          <a:xfrm>
            <a:off x="0" y="908720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Examples of Clinical Supervisor Reports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1700809"/>
            <a:ext cx="3412406" cy="4536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Smiley Face 12"/>
          <p:cNvSpPr/>
          <p:nvPr/>
        </p:nvSpPr>
        <p:spPr>
          <a:xfrm>
            <a:off x="5868144" y="2924944"/>
            <a:ext cx="1224136" cy="1080120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868144" y="422108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Excellent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051720" y="1916832"/>
            <a:ext cx="4708804" cy="4022950"/>
            <a:chOff x="5508000" y="873031"/>
            <a:chExt cx="4708804" cy="4022950"/>
          </a:xfrm>
        </p:grpSpPr>
        <p:sp>
          <p:nvSpPr>
            <p:cNvPr id="14" name="object 2"/>
            <p:cNvSpPr/>
            <p:nvPr/>
          </p:nvSpPr>
          <p:spPr>
            <a:xfrm>
              <a:off x="5508021" y="873031"/>
              <a:ext cx="4708750" cy="4022950"/>
            </a:xfrm>
            <a:custGeom>
              <a:avLst/>
              <a:gdLst/>
              <a:ahLst/>
              <a:cxnLst/>
              <a:rect l="l" t="t" r="r" b="b"/>
              <a:pathLst>
                <a:path w="4708750" h="4022950">
                  <a:moveTo>
                    <a:pt x="4523583" y="0"/>
                  </a:moveTo>
                  <a:lnTo>
                    <a:pt x="185167" y="0"/>
                  </a:lnTo>
                  <a:lnTo>
                    <a:pt x="132624" y="702"/>
                  </a:lnTo>
                  <a:lnTo>
                    <a:pt x="91098" y="3348"/>
                  </a:lnTo>
                  <a:lnTo>
                    <a:pt x="46629" y="13797"/>
                  </a:lnTo>
                  <a:lnTo>
                    <a:pt x="13797" y="46629"/>
                  </a:lnTo>
                  <a:lnTo>
                    <a:pt x="3348" y="91098"/>
                  </a:lnTo>
                  <a:lnTo>
                    <a:pt x="702" y="132624"/>
                  </a:lnTo>
                  <a:lnTo>
                    <a:pt x="0" y="185167"/>
                  </a:lnTo>
                  <a:lnTo>
                    <a:pt x="0" y="3837783"/>
                  </a:lnTo>
                  <a:lnTo>
                    <a:pt x="702" y="3890325"/>
                  </a:lnTo>
                  <a:lnTo>
                    <a:pt x="3348" y="3931851"/>
                  </a:lnTo>
                  <a:lnTo>
                    <a:pt x="13797" y="3976321"/>
                  </a:lnTo>
                  <a:lnTo>
                    <a:pt x="46629" y="4009153"/>
                  </a:lnTo>
                  <a:lnTo>
                    <a:pt x="91098" y="4019602"/>
                  </a:lnTo>
                  <a:lnTo>
                    <a:pt x="132624" y="4022248"/>
                  </a:lnTo>
                  <a:lnTo>
                    <a:pt x="185167" y="4022950"/>
                  </a:lnTo>
                  <a:lnTo>
                    <a:pt x="4523583" y="4022950"/>
                  </a:lnTo>
                  <a:lnTo>
                    <a:pt x="4576125" y="4022248"/>
                  </a:lnTo>
                  <a:lnTo>
                    <a:pt x="4617651" y="4019602"/>
                  </a:lnTo>
                  <a:lnTo>
                    <a:pt x="4662121" y="4009153"/>
                  </a:lnTo>
                  <a:lnTo>
                    <a:pt x="4694953" y="3976321"/>
                  </a:lnTo>
                  <a:lnTo>
                    <a:pt x="4705402" y="3931851"/>
                  </a:lnTo>
                  <a:lnTo>
                    <a:pt x="4708048" y="3890325"/>
                  </a:lnTo>
                  <a:lnTo>
                    <a:pt x="4708750" y="3837783"/>
                  </a:lnTo>
                  <a:lnTo>
                    <a:pt x="4708750" y="185167"/>
                  </a:lnTo>
                  <a:lnTo>
                    <a:pt x="4708048" y="132624"/>
                  </a:lnTo>
                  <a:lnTo>
                    <a:pt x="4705402" y="91098"/>
                  </a:lnTo>
                  <a:lnTo>
                    <a:pt x="4694953" y="46629"/>
                  </a:lnTo>
                  <a:lnTo>
                    <a:pt x="4662121" y="13797"/>
                  </a:lnTo>
                  <a:lnTo>
                    <a:pt x="4617651" y="3348"/>
                  </a:lnTo>
                  <a:lnTo>
                    <a:pt x="4576125" y="702"/>
                  </a:lnTo>
                  <a:lnTo>
                    <a:pt x="4523583" y="0"/>
                  </a:lnTo>
                  <a:close/>
                </a:path>
              </a:pathLst>
            </a:custGeom>
            <a:solidFill>
              <a:srgbClr val="FFF8C9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5" name="object 3"/>
            <p:cNvSpPr/>
            <p:nvPr/>
          </p:nvSpPr>
          <p:spPr>
            <a:xfrm>
              <a:off x="6012279" y="2082997"/>
              <a:ext cx="61864" cy="60487"/>
            </a:xfrm>
            <a:custGeom>
              <a:avLst/>
              <a:gdLst/>
              <a:ahLst/>
              <a:cxnLst/>
              <a:rect l="l" t="t" r="r" b="b"/>
              <a:pathLst>
                <a:path w="61864" h="60487">
                  <a:moveTo>
                    <a:pt x="43280" y="0"/>
                  </a:moveTo>
                  <a:lnTo>
                    <a:pt x="25387" y="742"/>
                  </a:lnTo>
                  <a:lnTo>
                    <a:pt x="12270" y="5778"/>
                  </a:lnTo>
                  <a:lnTo>
                    <a:pt x="3838" y="14138"/>
                  </a:lnTo>
                  <a:lnTo>
                    <a:pt x="0" y="24854"/>
                  </a:lnTo>
                  <a:lnTo>
                    <a:pt x="2622" y="40337"/>
                  </a:lnTo>
                  <a:lnTo>
                    <a:pt x="10098" y="51908"/>
                  </a:lnTo>
                  <a:lnTo>
                    <a:pt x="21174" y="58818"/>
                  </a:lnTo>
                  <a:lnTo>
                    <a:pt x="31220" y="60487"/>
                  </a:lnTo>
                  <a:lnTo>
                    <a:pt x="45047" y="57299"/>
                  </a:lnTo>
                  <a:lnTo>
                    <a:pt x="55762" y="48737"/>
                  </a:lnTo>
                  <a:lnTo>
                    <a:pt x="61864" y="36301"/>
                  </a:lnTo>
                  <a:lnTo>
                    <a:pt x="59857" y="19734"/>
                  </a:lnTo>
                  <a:lnTo>
                    <a:pt x="53293" y="7523"/>
                  </a:lnTo>
                  <a:lnTo>
                    <a:pt x="43280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6" name="object 4"/>
            <p:cNvSpPr/>
            <p:nvPr/>
          </p:nvSpPr>
          <p:spPr>
            <a:xfrm>
              <a:off x="6012279" y="2309499"/>
              <a:ext cx="61864" cy="60487"/>
            </a:xfrm>
            <a:custGeom>
              <a:avLst/>
              <a:gdLst/>
              <a:ahLst/>
              <a:cxnLst/>
              <a:rect l="l" t="t" r="r" b="b"/>
              <a:pathLst>
                <a:path w="61864" h="60487">
                  <a:moveTo>
                    <a:pt x="43280" y="0"/>
                  </a:moveTo>
                  <a:lnTo>
                    <a:pt x="25387" y="742"/>
                  </a:lnTo>
                  <a:lnTo>
                    <a:pt x="12270" y="5778"/>
                  </a:lnTo>
                  <a:lnTo>
                    <a:pt x="3838" y="14138"/>
                  </a:lnTo>
                  <a:lnTo>
                    <a:pt x="0" y="24854"/>
                  </a:lnTo>
                  <a:lnTo>
                    <a:pt x="2622" y="40337"/>
                  </a:lnTo>
                  <a:lnTo>
                    <a:pt x="10098" y="51908"/>
                  </a:lnTo>
                  <a:lnTo>
                    <a:pt x="21174" y="58818"/>
                  </a:lnTo>
                  <a:lnTo>
                    <a:pt x="31220" y="60487"/>
                  </a:lnTo>
                  <a:lnTo>
                    <a:pt x="45047" y="57299"/>
                  </a:lnTo>
                  <a:lnTo>
                    <a:pt x="55762" y="48737"/>
                  </a:lnTo>
                  <a:lnTo>
                    <a:pt x="61864" y="36301"/>
                  </a:lnTo>
                  <a:lnTo>
                    <a:pt x="59857" y="19734"/>
                  </a:lnTo>
                  <a:lnTo>
                    <a:pt x="53293" y="7523"/>
                  </a:lnTo>
                  <a:lnTo>
                    <a:pt x="43280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7" name="object 5"/>
            <p:cNvSpPr/>
            <p:nvPr/>
          </p:nvSpPr>
          <p:spPr>
            <a:xfrm>
              <a:off x="6012279" y="2535996"/>
              <a:ext cx="61864" cy="60487"/>
            </a:xfrm>
            <a:custGeom>
              <a:avLst/>
              <a:gdLst/>
              <a:ahLst/>
              <a:cxnLst/>
              <a:rect l="l" t="t" r="r" b="b"/>
              <a:pathLst>
                <a:path w="61864" h="60487">
                  <a:moveTo>
                    <a:pt x="43280" y="0"/>
                  </a:moveTo>
                  <a:lnTo>
                    <a:pt x="25387" y="742"/>
                  </a:lnTo>
                  <a:lnTo>
                    <a:pt x="12270" y="5778"/>
                  </a:lnTo>
                  <a:lnTo>
                    <a:pt x="3838" y="14138"/>
                  </a:lnTo>
                  <a:lnTo>
                    <a:pt x="0" y="24854"/>
                  </a:lnTo>
                  <a:lnTo>
                    <a:pt x="2622" y="40337"/>
                  </a:lnTo>
                  <a:lnTo>
                    <a:pt x="10098" y="51908"/>
                  </a:lnTo>
                  <a:lnTo>
                    <a:pt x="21174" y="58818"/>
                  </a:lnTo>
                  <a:lnTo>
                    <a:pt x="31220" y="60487"/>
                  </a:lnTo>
                  <a:lnTo>
                    <a:pt x="45047" y="57299"/>
                  </a:lnTo>
                  <a:lnTo>
                    <a:pt x="55762" y="48737"/>
                  </a:lnTo>
                  <a:lnTo>
                    <a:pt x="61864" y="36301"/>
                  </a:lnTo>
                  <a:lnTo>
                    <a:pt x="59857" y="19734"/>
                  </a:lnTo>
                  <a:lnTo>
                    <a:pt x="53293" y="7523"/>
                  </a:lnTo>
                  <a:lnTo>
                    <a:pt x="43280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18" name="object 6"/>
            <p:cNvSpPr txBox="1"/>
            <p:nvPr/>
          </p:nvSpPr>
          <p:spPr>
            <a:xfrm>
              <a:off x="5855300" y="1463106"/>
              <a:ext cx="4107179" cy="120459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200" b="1" spc="-100" dirty="0" smtClean="0">
                  <a:latin typeface="Arial"/>
                  <a:cs typeface="Arial"/>
                </a:rPr>
                <a:t>T</a:t>
              </a:r>
              <a:r>
                <a:rPr sz="1200" b="1" spc="-25" dirty="0" smtClean="0">
                  <a:latin typeface="Arial"/>
                  <a:cs typeface="Arial"/>
                </a:rPr>
                <a:t>h</a:t>
              </a:r>
              <a:r>
                <a:rPr sz="1200" b="1" spc="0" dirty="0" smtClean="0">
                  <a:latin typeface="Arial"/>
                  <a:cs typeface="Arial"/>
                </a:rPr>
                <a:t>e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165" dirty="0" smtClean="0">
                  <a:latin typeface="Arial"/>
                  <a:cs typeface="Arial"/>
                </a:rPr>
                <a:t>s</a:t>
              </a:r>
              <a:r>
                <a:rPr sz="1200" b="1" spc="-25" dirty="0" smtClean="0">
                  <a:latin typeface="Arial"/>
                  <a:cs typeface="Arial"/>
                </a:rPr>
                <a:t>imple</a:t>
              </a:r>
              <a:r>
                <a:rPr sz="1200" b="1" spc="-165" dirty="0" smtClean="0">
                  <a:latin typeface="Arial"/>
                  <a:cs typeface="Arial"/>
                </a:rPr>
                <a:t>s</a:t>
              </a:r>
              <a:r>
                <a:rPr sz="1200" b="1" spc="60" dirty="0" smtClean="0">
                  <a:latin typeface="Arial"/>
                  <a:cs typeface="Arial"/>
                </a:rPr>
                <a:t>t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105" dirty="0" smtClean="0">
                  <a:latin typeface="Arial"/>
                  <a:cs typeface="Arial"/>
                </a:rPr>
                <a:t>w</a:t>
              </a:r>
              <a:r>
                <a:rPr sz="1200" b="1" spc="-25" dirty="0" smtClean="0">
                  <a:latin typeface="Arial"/>
                  <a:cs typeface="Arial"/>
                </a:rPr>
                <a:t>a</a:t>
              </a:r>
              <a:r>
                <a:rPr sz="1200" b="1" spc="0" dirty="0" smtClean="0">
                  <a:latin typeface="Arial"/>
                  <a:cs typeface="Arial"/>
                </a:rPr>
                <a:t>y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25" dirty="0" smtClean="0">
                  <a:latin typeface="Arial"/>
                  <a:cs typeface="Arial"/>
                </a:rPr>
                <a:t>i</a:t>
              </a:r>
              <a:r>
                <a:rPr sz="1200" b="1" spc="-140" dirty="0" smtClean="0">
                  <a:latin typeface="Arial"/>
                  <a:cs typeface="Arial"/>
                </a:rPr>
                <a:t>s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35" dirty="0" smtClean="0">
                  <a:latin typeface="Arial"/>
                  <a:cs typeface="Arial"/>
                </a:rPr>
                <a:t>t</a:t>
              </a:r>
              <a:r>
                <a:rPr sz="1200" b="1" spc="0" dirty="0" smtClean="0">
                  <a:latin typeface="Arial"/>
                  <a:cs typeface="Arial"/>
                </a:rPr>
                <a:t>o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25" dirty="0" smtClean="0">
                  <a:latin typeface="Arial"/>
                  <a:cs typeface="Arial"/>
                </a:rPr>
                <a:t>g</a:t>
              </a:r>
              <a:r>
                <a:rPr sz="1200" b="1" spc="0" dirty="0" smtClean="0">
                  <a:latin typeface="Arial"/>
                  <a:cs typeface="Arial"/>
                </a:rPr>
                <a:t>o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35" dirty="0" smtClean="0">
                  <a:latin typeface="Arial"/>
                  <a:cs typeface="Arial"/>
                </a:rPr>
                <a:t>t</a:t>
              </a:r>
              <a:r>
                <a:rPr sz="1200" b="1" spc="-25" dirty="0" smtClean="0">
                  <a:latin typeface="Arial"/>
                  <a:cs typeface="Arial"/>
                </a:rPr>
                <a:t>o</a:t>
              </a:r>
              <a:r>
                <a:rPr sz="1200" b="1" spc="-70" dirty="0" smtClean="0">
                  <a:latin typeface="Arial"/>
                  <a:cs typeface="Arial"/>
                </a:rPr>
                <a:t>:</a:t>
              </a:r>
              <a:endParaRPr sz="1200">
                <a:latin typeface="Arial"/>
                <a:cs typeface="Arial"/>
              </a:endParaRPr>
            </a:p>
            <a:p>
              <a:pPr>
                <a:lnSpc>
                  <a:spcPts val="850"/>
                </a:lnSpc>
                <a:spcBef>
                  <a:spcPts val="0"/>
                </a:spcBef>
              </a:pPr>
              <a:endParaRPr sz="850"/>
            </a:p>
            <a:p>
              <a:pPr marL="12700">
                <a:lnSpc>
                  <a:spcPct val="100000"/>
                </a:lnSpc>
              </a:pPr>
              <a:r>
                <a:rPr sz="1200" b="1" spc="-2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h</a:t>
              </a:r>
              <a:r>
                <a:rPr sz="1200" b="1" spc="3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tt</a:t>
              </a:r>
              <a:r>
                <a:rPr sz="1200" b="1" spc="-2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p</a:t>
              </a:r>
              <a:r>
                <a:rPr sz="1200" b="1" spc="-16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s</a:t>
              </a:r>
              <a:r>
                <a:rPr sz="1200" b="1" spc="-9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:</a:t>
              </a:r>
              <a:r>
                <a:rPr sz="1200" b="1" spc="10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//</a:t>
              </a:r>
              <a:r>
                <a:rPr sz="1200" b="1" spc="-2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epor</a:t>
              </a:r>
              <a:r>
                <a:rPr sz="1200" b="1" spc="3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tf</a:t>
              </a:r>
              <a:r>
                <a:rPr sz="1200" b="1" spc="-2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olio.</a:t>
              </a:r>
              <a:r>
                <a:rPr sz="1200" b="1" spc="-50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r</a:t>
              </a:r>
              <a:r>
                <a:rPr sz="1200" b="1" spc="-16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c</a:t>
              </a:r>
              <a:r>
                <a:rPr sz="1200" b="1" spc="-2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gp.org.uk</a:t>
              </a:r>
              <a:r>
                <a:rPr sz="1200" b="1" spc="10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/</a:t>
              </a:r>
              <a:r>
                <a:rPr sz="1200" b="1" spc="-2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login.a</a:t>
              </a:r>
              <a:r>
                <a:rPr sz="1200" b="1" spc="-16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s</a:t>
              </a:r>
              <a:r>
                <a:rPr sz="1200" b="1" spc="0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p</a:t>
              </a:r>
              <a:endParaRPr sz="1200">
                <a:latin typeface="Arial"/>
                <a:cs typeface="Arial"/>
              </a:endParaRPr>
            </a:p>
            <a:p>
              <a:pPr>
                <a:lnSpc>
                  <a:spcPts val="600"/>
                </a:lnSpc>
                <a:spcBef>
                  <a:spcPts val="26"/>
                </a:spcBef>
              </a:pPr>
              <a:endParaRPr sz="600"/>
            </a:p>
            <a:p>
              <a:pPr marL="300355">
                <a:lnSpc>
                  <a:spcPct val="100000"/>
                </a:lnSpc>
              </a:pPr>
              <a:r>
                <a:rPr sz="1200" spc="-30" dirty="0" smtClean="0">
                  <a:latin typeface="Arial"/>
                  <a:cs typeface="Arial"/>
                </a:rPr>
                <a:t>click on </a:t>
              </a:r>
              <a:r>
                <a:rPr sz="1200" spc="-10" dirty="0" smtClean="0">
                  <a:latin typeface="Arial"/>
                  <a:cs typeface="Arial"/>
                </a:rPr>
                <a:t>the </a:t>
              </a:r>
              <a:r>
                <a:rPr sz="1200" b="1" spc="-50" dirty="0" smtClean="0">
                  <a:latin typeface="Arial"/>
                  <a:cs typeface="Arial"/>
                </a:rPr>
                <a:t>Assessment </a:t>
              </a:r>
              <a:r>
                <a:rPr sz="1200" b="1" spc="10" dirty="0" smtClean="0">
                  <a:latin typeface="Arial"/>
                  <a:cs typeface="Arial"/>
                </a:rPr>
                <a:t>form page</a:t>
              </a:r>
              <a:endParaRPr sz="1200">
                <a:latin typeface="Arial"/>
                <a:cs typeface="Arial"/>
              </a:endParaRPr>
            </a:p>
            <a:p>
              <a:pPr marL="300355" marR="12700">
                <a:lnSpc>
                  <a:spcPct val="123900"/>
                </a:lnSpc>
              </a:pPr>
              <a:r>
                <a:rPr sz="1200" spc="-20" dirty="0" smtClean="0">
                  <a:latin typeface="Arial"/>
                  <a:cs typeface="Arial"/>
                </a:rPr>
                <a:t>complete </a:t>
              </a:r>
              <a:r>
                <a:rPr sz="1200" spc="-10" dirty="0" smtClean="0">
                  <a:latin typeface="Arial"/>
                  <a:cs typeface="Arial"/>
                </a:rPr>
                <a:t>the </a:t>
              </a:r>
              <a:r>
                <a:rPr sz="1200" spc="-30" dirty="0" smtClean="0">
                  <a:latin typeface="Arial"/>
                  <a:cs typeface="Arial"/>
                </a:rPr>
                <a:t>details </a:t>
              </a:r>
              <a:r>
                <a:rPr sz="1200" spc="-40" dirty="0" smtClean="0">
                  <a:latin typeface="Arial"/>
                  <a:cs typeface="Arial"/>
                </a:rPr>
                <a:t>page </a:t>
              </a:r>
              <a:r>
                <a:rPr sz="1200" spc="-30" dirty="0" smtClean="0">
                  <a:latin typeface="Arial"/>
                  <a:cs typeface="Arial"/>
                </a:rPr>
                <a:t>and click on </a:t>
              </a:r>
              <a:r>
                <a:rPr sz="1200" spc="-165" dirty="0" smtClean="0">
                  <a:latin typeface="Arial"/>
                  <a:cs typeface="Arial"/>
                </a:rPr>
                <a:t>CSR </a:t>
              </a:r>
              <a:r>
                <a:rPr sz="1200" spc="-5" dirty="0" smtClean="0">
                  <a:latin typeface="Arial"/>
                  <a:cs typeface="Arial"/>
                </a:rPr>
                <a:t>at </a:t>
              </a:r>
              <a:r>
                <a:rPr sz="1200" spc="-10" dirty="0" smtClean="0">
                  <a:latin typeface="Arial"/>
                  <a:cs typeface="Arial"/>
                </a:rPr>
                <a:t>the </a:t>
              </a:r>
              <a:r>
                <a:rPr sz="1200" spc="15" dirty="0" smtClean="0">
                  <a:latin typeface="Arial"/>
                  <a:cs typeface="Arial"/>
                </a:rPr>
                <a:t>bottom.</a:t>
              </a:r>
              <a:r>
                <a:rPr sz="1200" spc="10" dirty="0" smtClean="0">
                  <a:latin typeface="Arial"/>
                  <a:cs typeface="Arial"/>
                </a:rPr>
                <a:t> </a:t>
              </a:r>
              <a:r>
                <a:rPr sz="1200" spc="-20" dirty="0" smtClean="0">
                  <a:latin typeface="Arial"/>
                  <a:cs typeface="Arial"/>
                </a:rPr>
                <a:t>complete </a:t>
              </a:r>
              <a:r>
                <a:rPr sz="1200" spc="-10" dirty="0" smtClean="0">
                  <a:latin typeface="Arial"/>
                  <a:cs typeface="Arial"/>
                </a:rPr>
                <a:t>the </a:t>
              </a:r>
              <a:r>
                <a:rPr sz="1200" spc="10" dirty="0" smtClean="0">
                  <a:latin typeface="Arial"/>
                  <a:cs typeface="Arial"/>
                </a:rPr>
                <a:t>form </a:t>
              </a:r>
              <a:r>
                <a:rPr sz="1200" spc="30" dirty="0" smtClean="0">
                  <a:latin typeface="Arial"/>
                  <a:cs typeface="Arial"/>
                </a:rPr>
                <a:t>with </a:t>
              </a:r>
              <a:r>
                <a:rPr sz="1200" spc="-10" dirty="0" smtClean="0">
                  <a:latin typeface="Arial"/>
                  <a:cs typeface="Arial"/>
                </a:rPr>
                <a:t>the </a:t>
              </a:r>
              <a:r>
                <a:rPr sz="1200" spc="-25" dirty="0" smtClean="0">
                  <a:latin typeface="Arial"/>
                  <a:cs typeface="Arial"/>
                </a:rPr>
                <a:t>trainee pr</a:t>
              </a:r>
              <a:r>
                <a:rPr sz="1200" spc="-45" dirty="0" smtClean="0">
                  <a:latin typeface="Arial"/>
                  <a:cs typeface="Arial"/>
                </a:rPr>
                <a:t>esent </a:t>
              </a:r>
              <a:r>
                <a:rPr sz="1200" spc="-30" dirty="0" smtClean="0">
                  <a:latin typeface="Arial"/>
                  <a:cs typeface="Arial"/>
                </a:rPr>
                <a:t>and </a:t>
              </a:r>
              <a:r>
                <a:rPr sz="1200" spc="-15" dirty="0" smtClean="0">
                  <a:latin typeface="Arial"/>
                  <a:cs typeface="Arial"/>
                </a:rPr>
                <a:t>submit.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19" name="object 7"/>
            <p:cNvSpPr/>
            <p:nvPr/>
          </p:nvSpPr>
          <p:spPr>
            <a:xfrm>
              <a:off x="6012279" y="3534757"/>
              <a:ext cx="61864" cy="60487"/>
            </a:xfrm>
            <a:custGeom>
              <a:avLst/>
              <a:gdLst/>
              <a:ahLst/>
              <a:cxnLst/>
              <a:rect l="l" t="t" r="r" b="b"/>
              <a:pathLst>
                <a:path w="61864" h="60487">
                  <a:moveTo>
                    <a:pt x="43280" y="0"/>
                  </a:moveTo>
                  <a:lnTo>
                    <a:pt x="25387" y="742"/>
                  </a:lnTo>
                  <a:lnTo>
                    <a:pt x="12270" y="5778"/>
                  </a:lnTo>
                  <a:lnTo>
                    <a:pt x="3838" y="14138"/>
                  </a:lnTo>
                  <a:lnTo>
                    <a:pt x="0" y="24854"/>
                  </a:lnTo>
                  <a:lnTo>
                    <a:pt x="2622" y="40337"/>
                  </a:lnTo>
                  <a:lnTo>
                    <a:pt x="10098" y="51908"/>
                  </a:lnTo>
                  <a:lnTo>
                    <a:pt x="21174" y="58818"/>
                  </a:lnTo>
                  <a:lnTo>
                    <a:pt x="31220" y="60487"/>
                  </a:lnTo>
                  <a:lnTo>
                    <a:pt x="45047" y="57299"/>
                  </a:lnTo>
                  <a:lnTo>
                    <a:pt x="55762" y="48737"/>
                  </a:lnTo>
                  <a:lnTo>
                    <a:pt x="61864" y="36301"/>
                  </a:lnTo>
                  <a:lnTo>
                    <a:pt x="59857" y="19734"/>
                  </a:lnTo>
                  <a:lnTo>
                    <a:pt x="53293" y="7523"/>
                  </a:lnTo>
                  <a:lnTo>
                    <a:pt x="43280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0" name="object 8"/>
            <p:cNvSpPr/>
            <p:nvPr/>
          </p:nvSpPr>
          <p:spPr>
            <a:xfrm>
              <a:off x="6012279" y="3761258"/>
              <a:ext cx="61864" cy="60487"/>
            </a:xfrm>
            <a:custGeom>
              <a:avLst/>
              <a:gdLst/>
              <a:ahLst/>
              <a:cxnLst/>
              <a:rect l="l" t="t" r="r" b="b"/>
              <a:pathLst>
                <a:path w="61864" h="60487">
                  <a:moveTo>
                    <a:pt x="43280" y="0"/>
                  </a:moveTo>
                  <a:lnTo>
                    <a:pt x="25387" y="742"/>
                  </a:lnTo>
                  <a:lnTo>
                    <a:pt x="12270" y="5778"/>
                  </a:lnTo>
                  <a:lnTo>
                    <a:pt x="3838" y="14138"/>
                  </a:lnTo>
                  <a:lnTo>
                    <a:pt x="0" y="24854"/>
                  </a:lnTo>
                  <a:lnTo>
                    <a:pt x="2622" y="40337"/>
                  </a:lnTo>
                  <a:lnTo>
                    <a:pt x="10098" y="51908"/>
                  </a:lnTo>
                  <a:lnTo>
                    <a:pt x="21174" y="58818"/>
                  </a:lnTo>
                  <a:lnTo>
                    <a:pt x="31220" y="60487"/>
                  </a:lnTo>
                  <a:lnTo>
                    <a:pt x="45047" y="57299"/>
                  </a:lnTo>
                  <a:lnTo>
                    <a:pt x="55762" y="48737"/>
                  </a:lnTo>
                  <a:lnTo>
                    <a:pt x="61864" y="36301"/>
                  </a:lnTo>
                  <a:lnTo>
                    <a:pt x="59857" y="19734"/>
                  </a:lnTo>
                  <a:lnTo>
                    <a:pt x="53293" y="7523"/>
                  </a:lnTo>
                  <a:lnTo>
                    <a:pt x="43280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1" name="object 9"/>
            <p:cNvSpPr/>
            <p:nvPr/>
          </p:nvSpPr>
          <p:spPr>
            <a:xfrm>
              <a:off x="6012279" y="3987758"/>
              <a:ext cx="61864" cy="60487"/>
            </a:xfrm>
            <a:custGeom>
              <a:avLst/>
              <a:gdLst/>
              <a:ahLst/>
              <a:cxnLst/>
              <a:rect l="l" t="t" r="r" b="b"/>
              <a:pathLst>
                <a:path w="61864" h="60487">
                  <a:moveTo>
                    <a:pt x="43280" y="0"/>
                  </a:moveTo>
                  <a:lnTo>
                    <a:pt x="25387" y="742"/>
                  </a:lnTo>
                  <a:lnTo>
                    <a:pt x="12270" y="5778"/>
                  </a:lnTo>
                  <a:lnTo>
                    <a:pt x="3838" y="14138"/>
                  </a:lnTo>
                  <a:lnTo>
                    <a:pt x="0" y="24854"/>
                  </a:lnTo>
                  <a:lnTo>
                    <a:pt x="2622" y="40337"/>
                  </a:lnTo>
                  <a:lnTo>
                    <a:pt x="10098" y="51908"/>
                  </a:lnTo>
                  <a:lnTo>
                    <a:pt x="21174" y="58818"/>
                  </a:lnTo>
                  <a:lnTo>
                    <a:pt x="31220" y="60487"/>
                  </a:lnTo>
                  <a:lnTo>
                    <a:pt x="45047" y="57299"/>
                  </a:lnTo>
                  <a:lnTo>
                    <a:pt x="55762" y="48737"/>
                  </a:lnTo>
                  <a:lnTo>
                    <a:pt x="61864" y="36301"/>
                  </a:lnTo>
                  <a:lnTo>
                    <a:pt x="59857" y="19734"/>
                  </a:lnTo>
                  <a:lnTo>
                    <a:pt x="53293" y="7523"/>
                  </a:lnTo>
                  <a:lnTo>
                    <a:pt x="43280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2" name="object 10"/>
            <p:cNvSpPr/>
            <p:nvPr/>
          </p:nvSpPr>
          <p:spPr>
            <a:xfrm>
              <a:off x="6012279" y="4214257"/>
              <a:ext cx="61864" cy="60487"/>
            </a:xfrm>
            <a:custGeom>
              <a:avLst/>
              <a:gdLst/>
              <a:ahLst/>
              <a:cxnLst/>
              <a:rect l="l" t="t" r="r" b="b"/>
              <a:pathLst>
                <a:path w="61864" h="60487">
                  <a:moveTo>
                    <a:pt x="43280" y="0"/>
                  </a:moveTo>
                  <a:lnTo>
                    <a:pt x="25387" y="742"/>
                  </a:lnTo>
                  <a:lnTo>
                    <a:pt x="12270" y="5778"/>
                  </a:lnTo>
                  <a:lnTo>
                    <a:pt x="3838" y="14138"/>
                  </a:lnTo>
                  <a:lnTo>
                    <a:pt x="0" y="24854"/>
                  </a:lnTo>
                  <a:lnTo>
                    <a:pt x="2622" y="40337"/>
                  </a:lnTo>
                  <a:lnTo>
                    <a:pt x="10098" y="51908"/>
                  </a:lnTo>
                  <a:lnTo>
                    <a:pt x="21174" y="58818"/>
                  </a:lnTo>
                  <a:lnTo>
                    <a:pt x="31220" y="60487"/>
                  </a:lnTo>
                  <a:lnTo>
                    <a:pt x="45047" y="57299"/>
                  </a:lnTo>
                  <a:lnTo>
                    <a:pt x="55762" y="48737"/>
                  </a:lnTo>
                  <a:lnTo>
                    <a:pt x="61864" y="36301"/>
                  </a:lnTo>
                  <a:lnTo>
                    <a:pt x="59857" y="19734"/>
                  </a:lnTo>
                  <a:lnTo>
                    <a:pt x="53293" y="7523"/>
                  </a:lnTo>
                  <a:lnTo>
                    <a:pt x="43280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3" name="object 11"/>
            <p:cNvSpPr/>
            <p:nvPr/>
          </p:nvSpPr>
          <p:spPr>
            <a:xfrm>
              <a:off x="6012279" y="4440758"/>
              <a:ext cx="61864" cy="60487"/>
            </a:xfrm>
            <a:custGeom>
              <a:avLst/>
              <a:gdLst/>
              <a:ahLst/>
              <a:cxnLst/>
              <a:rect l="l" t="t" r="r" b="b"/>
              <a:pathLst>
                <a:path w="61864" h="60487">
                  <a:moveTo>
                    <a:pt x="43280" y="0"/>
                  </a:moveTo>
                  <a:lnTo>
                    <a:pt x="25387" y="742"/>
                  </a:lnTo>
                  <a:lnTo>
                    <a:pt x="12270" y="5778"/>
                  </a:lnTo>
                  <a:lnTo>
                    <a:pt x="3838" y="14138"/>
                  </a:lnTo>
                  <a:lnTo>
                    <a:pt x="0" y="24854"/>
                  </a:lnTo>
                  <a:lnTo>
                    <a:pt x="2622" y="40337"/>
                  </a:lnTo>
                  <a:lnTo>
                    <a:pt x="10098" y="51908"/>
                  </a:lnTo>
                  <a:lnTo>
                    <a:pt x="21174" y="58818"/>
                  </a:lnTo>
                  <a:lnTo>
                    <a:pt x="31220" y="60487"/>
                  </a:lnTo>
                  <a:lnTo>
                    <a:pt x="45047" y="57299"/>
                  </a:lnTo>
                  <a:lnTo>
                    <a:pt x="55762" y="48737"/>
                  </a:lnTo>
                  <a:lnTo>
                    <a:pt x="61864" y="36301"/>
                  </a:lnTo>
                  <a:lnTo>
                    <a:pt x="59857" y="19734"/>
                  </a:lnTo>
                  <a:lnTo>
                    <a:pt x="53293" y="7523"/>
                  </a:lnTo>
                  <a:lnTo>
                    <a:pt x="43280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4" name="object 12"/>
            <p:cNvSpPr txBox="1"/>
            <p:nvPr/>
          </p:nvSpPr>
          <p:spPr>
            <a:xfrm>
              <a:off x="5855299" y="2914865"/>
              <a:ext cx="4096385" cy="165735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200" b="1" spc="-25" dirty="0" smtClean="0">
                  <a:latin typeface="Arial"/>
                  <a:cs typeface="Arial"/>
                </a:rPr>
                <a:t>O</a:t>
              </a:r>
              <a:r>
                <a:rPr sz="1200" b="1" spc="0" dirty="0" smtClean="0">
                  <a:latin typeface="Arial"/>
                  <a:cs typeface="Arial"/>
                </a:rPr>
                <a:t>r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25" dirty="0" smtClean="0">
                  <a:latin typeface="Arial"/>
                  <a:cs typeface="Arial"/>
                </a:rPr>
                <a:t>yo</a:t>
              </a:r>
              <a:r>
                <a:rPr sz="1200" b="1" spc="0" dirty="0" smtClean="0">
                  <a:latin typeface="Arial"/>
                  <a:cs typeface="Arial"/>
                </a:rPr>
                <a:t>u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165" dirty="0" smtClean="0">
                  <a:latin typeface="Arial"/>
                  <a:cs typeface="Arial"/>
                </a:rPr>
                <a:t>c</a:t>
              </a:r>
              <a:r>
                <a:rPr sz="1200" b="1" spc="-25" dirty="0" smtClean="0">
                  <a:latin typeface="Arial"/>
                  <a:cs typeface="Arial"/>
                </a:rPr>
                <a:t>a</a:t>
              </a:r>
              <a:r>
                <a:rPr sz="1200" b="1" spc="0" dirty="0" smtClean="0">
                  <a:latin typeface="Arial"/>
                  <a:cs typeface="Arial"/>
                </a:rPr>
                <a:t>n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25" dirty="0" smtClean="0">
                  <a:latin typeface="Arial"/>
                  <a:cs typeface="Arial"/>
                </a:rPr>
                <a:t>lo</a:t>
              </a:r>
              <a:r>
                <a:rPr sz="1200" b="1" spc="0" dirty="0" smtClean="0">
                  <a:latin typeface="Arial"/>
                  <a:cs typeface="Arial"/>
                </a:rPr>
                <a:t>g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25" dirty="0" smtClean="0">
                  <a:latin typeface="Arial"/>
                  <a:cs typeface="Arial"/>
                </a:rPr>
                <a:t>i</a:t>
              </a:r>
              <a:r>
                <a:rPr sz="1200" b="1" spc="0" dirty="0" smtClean="0">
                  <a:latin typeface="Arial"/>
                  <a:cs typeface="Arial"/>
                </a:rPr>
                <a:t>n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105" dirty="0" smtClean="0">
                  <a:latin typeface="Arial"/>
                  <a:cs typeface="Arial"/>
                </a:rPr>
                <a:t>w</a:t>
              </a:r>
              <a:r>
                <a:rPr sz="1200" b="1" spc="-25" dirty="0" smtClean="0">
                  <a:latin typeface="Arial"/>
                  <a:cs typeface="Arial"/>
                </a:rPr>
                <a:t>i</a:t>
              </a:r>
              <a:r>
                <a:rPr sz="1200" b="1" spc="35" dirty="0" smtClean="0">
                  <a:latin typeface="Arial"/>
                  <a:cs typeface="Arial"/>
                </a:rPr>
                <a:t>t</a:t>
              </a:r>
              <a:r>
                <a:rPr sz="1200" b="1" spc="0" dirty="0" smtClean="0">
                  <a:latin typeface="Arial"/>
                  <a:cs typeface="Arial"/>
                </a:rPr>
                <a:t>h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25" dirty="0" smtClean="0">
                  <a:latin typeface="Arial"/>
                  <a:cs typeface="Arial"/>
                </a:rPr>
                <a:t>you</a:t>
              </a:r>
              <a:r>
                <a:rPr sz="1200" b="1" spc="0" dirty="0" smtClean="0">
                  <a:latin typeface="Arial"/>
                  <a:cs typeface="Arial"/>
                </a:rPr>
                <a:t>r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165" dirty="0" smtClean="0">
                  <a:latin typeface="Arial"/>
                  <a:cs typeface="Arial"/>
                </a:rPr>
                <a:t>RC</a:t>
              </a:r>
              <a:r>
                <a:rPr sz="1200" b="1" spc="-100" dirty="0" smtClean="0">
                  <a:latin typeface="Arial"/>
                  <a:cs typeface="Arial"/>
                </a:rPr>
                <a:t>G</a:t>
              </a:r>
              <a:r>
                <a:rPr sz="1200" b="1" spc="-140" dirty="0" smtClean="0">
                  <a:latin typeface="Arial"/>
                  <a:cs typeface="Arial"/>
                </a:rPr>
                <a:t>P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25" dirty="0" smtClean="0">
                  <a:latin typeface="Arial"/>
                  <a:cs typeface="Arial"/>
                </a:rPr>
                <a:t>logi</a:t>
              </a:r>
              <a:r>
                <a:rPr sz="1200" b="1" spc="0" dirty="0" smtClean="0">
                  <a:latin typeface="Arial"/>
                  <a:cs typeface="Arial"/>
                </a:rPr>
                <a:t>n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-25" dirty="0" smtClean="0">
                  <a:latin typeface="Arial"/>
                  <a:cs typeface="Arial"/>
                </a:rPr>
                <a:t>de</a:t>
              </a:r>
              <a:r>
                <a:rPr sz="1200" b="1" spc="35" dirty="0" smtClean="0">
                  <a:latin typeface="Arial"/>
                  <a:cs typeface="Arial"/>
                </a:rPr>
                <a:t>t</a:t>
              </a:r>
              <a:r>
                <a:rPr sz="1200" b="1" spc="-25" dirty="0" smtClean="0">
                  <a:latin typeface="Arial"/>
                  <a:cs typeface="Arial"/>
                </a:rPr>
                <a:t>ail</a:t>
              </a:r>
              <a:r>
                <a:rPr sz="1200" b="1" spc="-140" dirty="0" smtClean="0">
                  <a:latin typeface="Arial"/>
                  <a:cs typeface="Arial"/>
                </a:rPr>
                <a:t>s</a:t>
              </a:r>
              <a:r>
                <a:rPr sz="1200" b="1" spc="-50" dirty="0" smtClean="0">
                  <a:latin typeface="Arial"/>
                  <a:cs typeface="Arial"/>
                </a:rPr>
                <a:t> </a:t>
              </a:r>
              <a:r>
                <a:rPr sz="1200" b="1" spc="35" dirty="0" smtClean="0">
                  <a:latin typeface="Arial"/>
                  <a:cs typeface="Arial"/>
                </a:rPr>
                <a:t>t</a:t>
              </a:r>
              <a:r>
                <a:rPr sz="1200" b="1" spc="-25" dirty="0" smtClean="0">
                  <a:latin typeface="Arial"/>
                  <a:cs typeface="Arial"/>
                </a:rPr>
                <a:t>o</a:t>
              </a:r>
              <a:r>
                <a:rPr sz="1200" b="1" spc="-70" dirty="0" smtClean="0">
                  <a:latin typeface="Arial"/>
                  <a:cs typeface="Arial"/>
                </a:rPr>
                <a:t>:</a:t>
              </a:r>
              <a:endParaRPr sz="1200">
                <a:latin typeface="Arial"/>
                <a:cs typeface="Arial"/>
              </a:endParaRPr>
            </a:p>
            <a:p>
              <a:pPr>
                <a:lnSpc>
                  <a:spcPts val="850"/>
                </a:lnSpc>
                <a:spcBef>
                  <a:spcPts val="0"/>
                </a:spcBef>
              </a:pPr>
              <a:endParaRPr sz="850"/>
            </a:p>
            <a:p>
              <a:pPr marL="12700">
                <a:lnSpc>
                  <a:spcPct val="100000"/>
                </a:lnSpc>
              </a:pPr>
              <a:r>
                <a:rPr sz="1200" b="1" spc="1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https://eportfolio.</a:t>
              </a:r>
              <a:r>
                <a:rPr sz="1200" b="1" spc="-15" dirty="0" smtClean="0">
                  <a:solidFill>
                    <a:srgbClr val="003782"/>
                  </a:solidFill>
                  <a:latin typeface="Arial"/>
                  <a:cs typeface="Arial"/>
                  <a:hlinkClick r:id="rId4"/>
                </a:rPr>
                <a:t>rcgp.org.uk/login.asp</a:t>
              </a:r>
              <a:endParaRPr sz="1200">
                <a:latin typeface="Arial"/>
                <a:cs typeface="Arial"/>
              </a:endParaRPr>
            </a:p>
            <a:p>
              <a:pPr>
                <a:lnSpc>
                  <a:spcPts val="600"/>
                </a:lnSpc>
                <a:spcBef>
                  <a:spcPts val="26"/>
                </a:spcBef>
              </a:pPr>
              <a:endParaRPr sz="600"/>
            </a:p>
            <a:p>
              <a:pPr marL="300355">
                <a:lnSpc>
                  <a:spcPct val="100000"/>
                </a:lnSpc>
              </a:pPr>
              <a:r>
                <a:rPr sz="1200" spc="-65" dirty="0" smtClean="0">
                  <a:latin typeface="Arial"/>
                  <a:cs typeface="Arial"/>
                </a:rPr>
                <a:t>Select </a:t>
              </a:r>
              <a:r>
                <a:rPr sz="1200" spc="-20" dirty="0" smtClean="0">
                  <a:latin typeface="Arial"/>
                  <a:cs typeface="Arial"/>
                </a:rPr>
                <a:t>your </a:t>
              </a:r>
              <a:r>
                <a:rPr sz="1200" spc="-25" dirty="0" smtClean="0">
                  <a:latin typeface="Arial"/>
                  <a:cs typeface="Arial"/>
                </a:rPr>
                <a:t>trainee</a:t>
              </a:r>
              <a:endParaRPr sz="1200">
                <a:latin typeface="Arial"/>
                <a:cs typeface="Arial"/>
              </a:endParaRPr>
            </a:p>
            <a:p>
              <a:pPr marL="300355">
                <a:lnSpc>
                  <a:spcPct val="100000"/>
                </a:lnSpc>
                <a:spcBef>
                  <a:spcPts val="340"/>
                </a:spcBef>
              </a:pPr>
              <a:r>
                <a:rPr sz="1200" spc="-20" dirty="0" smtClean="0">
                  <a:latin typeface="Arial"/>
                  <a:cs typeface="Arial"/>
                </a:rPr>
                <a:t>Left hand navigation </a:t>
              </a:r>
              <a:r>
                <a:rPr sz="1200" spc="-25" dirty="0" smtClean="0">
                  <a:latin typeface="Arial"/>
                  <a:cs typeface="Arial"/>
                </a:rPr>
                <a:t>bar </a:t>
              </a:r>
              <a:r>
                <a:rPr sz="1200" spc="10" dirty="0" smtClean="0">
                  <a:latin typeface="Arial"/>
                  <a:cs typeface="Arial"/>
                </a:rPr>
                <a:t>&gt; </a:t>
              </a:r>
              <a:r>
                <a:rPr sz="1200" spc="-30" dirty="0" smtClean="0">
                  <a:latin typeface="Arial"/>
                  <a:cs typeface="Arial"/>
                </a:rPr>
                <a:t>click</a:t>
              </a:r>
              <a:r>
                <a:rPr sz="1200" spc="-5" dirty="0" smtClean="0">
                  <a:latin typeface="Arial"/>
                  <a:cs typeface="Arial"/>
                </a:rPr>
                <a:t> </a:t>
              </a:r>
              <a:r>
                <a:rPr sz="1200" b="1" spc="-20" dirty="0" smtClean="0">
                  <a:latin typeface="Arial"/>
                  <a:cs typeface="Arial"/>
                </a:rPr>
                <a:t>evidence</a:t>
              </a:r>
              <a:endParaRPr sz="1200">
                <a:latin typeface="Arial"/>
                <a:cs typeface="Arial"/>
              </a:endParaRPr>
            </a:p>
            <a:p>
              <a:pPr marL="300355" marR="1429385">
                <a:lnSpc>
                  <a:spcPct val="123900"/>
                </a:lnSpc>
              </a:pPr>
              <a:r>
                <a:rPr sz="1200" spc="-105" dirty="0" smtClean="0">
                  <a:latin typeface="Arial"/>
                  <a:cs typeface="Arial"/>
                </a:rPr>
                <a:t>Sc</a:t>
              </a:r>
              <a:r>
                <a:rPr sz="1200" spc="-85" dirty="0" smtClean="0">
                  <a:latin typeface="Arial"/>
                  <a:cs typeface="Arial"/>
                </a:rPr>
                <a:t>r</a:t>
              </a:r>
              <a:r>
                <a:rPr sz="1200" spc="0" dirty="0" smtClean="0">
                  <a:latin typeface="Arial"/>
                  <a:cs typeface="Arial"/>
                </a:rPr>
                <a:t>oll </a:t>
              </a:r>
              <a:r>
                <a:rPr sz="1200" spc="10" dirty="0" smtClean="0">
                  <a:latin typeface="Arial"/>
                  <a:cs typeface="Arial"/>
                </a:rPr>
                <a:t>down </a:t>
              </a:r>
              <a:r>
                <a:rPr sz="1200" spc="30" dirty="0" smtClean="0">
                  <a:latin typeface="Arial"/>
                  <a:cs typeface="Arial"/>
                </a:rPr>
                <a:t>to </a:t>
              </a:r>
              <a:r>
                <a:rPr sz="1200" spc="10" dirty="0" smtClean="0">
                  <a:latin typeface="Arial"/>
                  <a:cs typeface="Arial"/>
                </a:rPr>
                <a:t>find </a:t>
              </a:r>
              <a:r>
                <a:rPr sz="1200" spc="-10" dirty="0" smtClean="0">
                  <a:latin typeface="Arial"/>
                  <a:cs typeface="Arial"/>
                </a:rPr>
                <a:t>the </a:t>
              </a:r>
              <a:r>
                <a:rPr sz="1200" spc="-25" dirty="0" smtClean="0">
                  <a:latin typeface="Arial"/>
                  <a:cs typeface="Arial"/>
                </a:rPr>
                <a:t>r</a:t>
              </a:r>
              <a:r>
                <a:rPr sz="1200" spc="-35" dirty="0" smtClean="0">
                  <a:latin typeface="Arial"/>
                  <a:cs typeface="Arial"/>
                </a:rPr>
                <a:t>elevant </a:t>
              </a:r>
              <a:r>
                <a:rPr sz="1200" spc="-20" dirty="0" smtClean="0">
                  <a:latin typeface="Arial"/>
                  <a:cs typeface="Arial"/>
                </a:rPr>
                <a:t>post</a:t>
              </a:r>
              <a:r>
                <a:rPr sz="1200" spc="-10" dirty="0" smtClean="0">
                  <a:latin typeface="Arial"/>
                  <a:cs typeface="Arial"/>
                </a:rPr>
                <a:t> </a:t>
              </a:r>
              <a:r>
                <a:rPr sz="1200" spc="-35" dirty="0" smtClean="0">
                  <a:latin typeface="Arial"/>
                  <a:cs typeface="Arial"/>
                </a:rPr>
                <a:t>Click </a:t>
              </a:r>
              <a:r>
                <a:rPr sz="1200" spc="-20" dirty="0" smtClean="0">
                  <a:latin typeface="Arial"/>
                  <a:cs typeface="Arial"/>
                </a:rPr>
                <a:t>under </a:t>
              </a:r>
              <a:r>
                <a:rPr sz="1200" spc="-165" dirty="0" smtClean="0">
                  <a:latin typeface="Arial"/>
                  <a:cs typeface="Arial"/>
                </a:rPr>
                <a:t>CSR </a:t>
              </a:r>
              <a:r>
                <a:rPr sz="1200" spc="-35" dirty="0" smtClean="0">
                  <a:latin typeface="Arial"/>
                  <a:cs typeface="Arial"/>
                </a:rPr>
                <a:t>(hand </a:t>
              </a:r>
              <a:r>
                <a:rPr sz="1200" spc="30" dirty="0" smtClean="0">
                  <a:latin typeface="Arial"/>
                  <a:cs typeface="Arial"/>
                </a:rPr>
                <a:t>with </a:t>
              </a:r>
              <a:r>
                <a:rPr sz="1200" spc="-40" dirty="0" smtClean="0">
                  <a:latin typeface="Arial"/>
                  <a:cs typeface="Arial"/>
                </a:rPr>
                <a:t>pen)</a:t>
              </a:r>
              <a:endParaRPr sz="1200">
                <a:latin typeface="Arial"/>
                <a:cs typeface="Arial"/>
              </a:endParaRPr>
            </a:p>
            <a:p>
              <a:pPr marL="300355">
                <a:lnSpc>
                  <a:spcPct val="100000"/>
                </a:lnSpc>
                <a:spcBef>
                  <a:spcPts val="340"/>
                </a:spcBef>
              </a:pPr>
              <a:r>
                <a:rPr sz="1200" spc="-20" dirty="0" smtClean="0">
                  <a:latin typeface="Arial"/>
                  <a:cs typeface="Arial"/>
                </a:rPr>
                <a:t>Complete </a:t>
              </a:r>
              <a:r>
                <a:rPr sz="1200" spc="-10" dirty="0" smtClean="0">
                  <a:latin typeface="Arial"/>
                  <a:cs typeface="Arial"/>
                </a:rPr>
                <a:t>documentation </a:t>
              </a:r>
              <a:r>
                <a:rPr sz="1200" spc="30" dirty="0" smtClean="0">
                  <a:latin typeface="Arial"/>
                  <a:cs typeface="Arial"/>
                </a:rPr>
                <a:t>with </a:t>
              </a:r>
              <a:r>
                <a:rPr sz="1200" spc="-25" dirty="0" smtClean="0">
                  <a:latin typeface="Arial"/>
                  <a:cs typeface="Arial"/>
                </a:rPr>
                <a:t>trainee pr</a:t>
              </a:r>
              <a:r>
                <a:rPr sz="1200" spc="-45" dirty="0" smtClean="0">
                  <a:latin typeface="Arial"/>
                  <a:cs typeface="Arial"/>
                </a:rPr>
                <a:t>esent </a:t>
              </a:r>
              <a:r>
                <a:rPr sz="1200" spc="-30" dirty="0" smtClean="0">
                  <a:latin typeface="Arial"/>
                  <a:cs typeface="Arial"/>
                </a:rPr>
                <a:t>and </a:t>
              </a:r>
              <a:r>
                <a:rPr sz="1200" spc="-15" dirty="0" smtClean="0">
                  <a:latin typeface="Arial"/>
                  <a:cs typeface="Arial"/>
                </a:rPr>
                <a:t>submit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25" name="object 17"/>
            <p:cNvSpPr/>
            <p:nvPr/>
          </p:nvSpPr>
          <p:spPr>
            <a:xfrm>
              <a:off x="5663305" y="1502038"/>
              <a:ext cx="141033" cy="142051"/>
            </a:xfrm>
            <a:custGeom>
              <a:avLst/>
              <a:gdLst/>
              <a:ahLst/>
              <a:cxnLst/>
              <a:rect l="l" t="t" r="r" b="b"/>
              <a:pathLst>
                <a:path w="141033" h="142051">
                  <a:moveTo>
                    <a:pt x="81825" y="0"/>
                  </a:moveTo>
                  <a:lnTo>
                    <a:pt x="36535" y="9971"/>
                  </a:lnTo>
                  <a:lnTo>
                    <a:pt x="8008" y="37363"/>
                  </a:lnTo>
                  <a:lnTo>
                    <a:pt x="0" y="62142"/>
                  </a:lnTo>
                  <a:lnTo>
                    <a:pt x="1140" y="78429"/>
                  </a:lnTo>
                  <a:lnTo>
                    <a:pt x="18404" y="117701"/>
                  </a:lnTo>
                  <a:lnTo>
                    <a:pt x="51239" y="139256"/>
                  </a:lnTo>
                  <a:lnTo>
                    <a:pt x="70936" y="142051"/>
                  </a:lnTo>
                  <a:lnTo>
                    <a:pt x="85414" y="140583"/>
                  </a:lnTo>
                  <a:lnTo>
                    <a:pt x="121671" y="120904"/>
                  </a:lnTo>
                  <a:lnTo>
                    <a:pt x="141033" y="84455"/>
                  </a:lnTo>
                  <a:lnTo>
                    <a:pt x="140244" y="67178"/>
                  </a:lnTo>
                  <a:lnTo>
                    <a:pt x="124739" y="26123"/>
                  </a:lnTo>
                  <a:lnTo>
                    <a:pt x="94261" y="3185"/>
                  </a:lnTo>
                  <a:lnTo>
                    <a:pt x="81825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6" name="object 18"/>
            <p:cNvSpPr/>
            <p:nvPr/>
          </p:nvSpPr>
          <p:spPr>
            <a:xfrm>
              <a:off x="5727208" y="1530624"/>
              <a:ext cx="54660" cy="84048"/>
            </a:xfrm>
            <a:custGeom>
              <a:avLst/>
              <a:gdLst/>
              <a:ahLst/>
              <a:cxnLst/>
              <a:rect l="l" t="t" r="r" b="b"/>
              <a:pathLst>
                <a:path w="54660" h="84048">
                  <a:moveTo>
                    <a:pt x="0" y="0"/>
                  </a:moveTo>
                  <a:lnTo>
                    <a:pt x="0" y="84048"/>
                  </a:lnTo>
                  <a:lnTo>
                    <a:pt x="54660" y="420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7" name="object 19"/>
            <p:cNvSpPr/>
            <p:nvPr/>
          </p:nvSpPr>
          <p:spPr>
            <a:xfrm>
              <a:off x="5686615" y="1572647"/>
              <a:ext cx="59944" cy="0"/>
            </a:xfrm>
            <a:custGeom>
              <a:avLst/>
              <a:gdLst/>
              <a:ahLst/>
              <a:cxnLst/>
              <a:rect l="l" t="t" r="r" b="b"/>
              <a:pathLst>
                <a:path w="59944">
                  <a:moveTo>
                    <a:pt x="0" y="0"/>
                  </a:moveTo>
                  <a:lnTo>
                    <a:pt x="59944" y="0"/>
                  </a:lnTo>
                </a:path>
              </a:pathLst>
            </a:custGeom>
            <a:ln w="34505">
              <a:solidFill>
                <a:srgbClr val="FFFFFF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8" name="object 20"/>
            <p:cNvSpPr/>
            <p:nvPr/>
          </p:nvSpPr>
          <p:spPr>
            <a:xfrm>
              <a:off x="5663305" y="2955539"/>
              <a:ext cx="141033" cy="142051"/>
            </a:xfrm>
            <a:custGeom>
              <a:avLst/>
              <a:gdLst/>
              <a:ahLst/>
              <a:cxnLst/>
              <a:rect l="l" t="t" r="r" b="b"/>
              <a:pathLst>
                <a:path w="141033" h="142051">
                  <a:moveTo>
                    <a:pt x="81825" y="0"/>
                  </a:moveTo>
                  <a:lnTo>
                    <a:pt x="36535" y="9971"/>
                  </a:lnTo>
                  <a:lnTo>
                    <a:pt x="8008" y="37363"/>
                  </a:lnTo>
                  <a:lnTo>
                    <a:pt x="0" y="62142"/>
                  </a:lnTo>
                  <a:lnTo>
                    <a:pt x="1140" y="78429"/>
                  </a:lnTo>
                  <a:lnTo>
                    <a:pt x="18404" y="117701"/>
                  </a:lnTo>
                  <a:lnTo>
                    <a:pt x="51239" y="139256"/>
                  </a:lnTo>
                  <a:lnTo>
                    <a:pt x="70936" y="142051"/>
                  </a:lnTo>
                  <a:lnTo>
                    <a:pt x="85414" y="140583"/>
                  </a:lnTo>
                  <a:lnTo>
                    <a:pt x="121671" y="120904"/>
                  </a:lnTo>
                  <a:lnTo>
                    <a:pt x="141033" y="84455"/>
                  </a:lnTo>
                  <a:lnTo>
                    <a:pt x="140244" y="67178"/>
                  </a:lnTo>
                  <a:lnTo>
                    <a:pt x="124739" y="26123"/>
                  </a:lnTo>
                  <a:lnTo>
                    <a:pt x="94261" y="3185"/>
                  </a:lnTo>
                  <a:lnTo>
                    <a:pt x="81825" y="0"/>
                  </a:lnTo>
                  <a:close/>
                </a:path>
              </a:pathLst>
            </a:custGeom>
            <a:solidFill>
              <a:srgbClr val="004380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29" name="object 21"/>
            <p:cNvSpPr/>
            <p:nvPr/>
          </p:nvSpPr>
          <p:spPr>
            <a:xfrm>
              <a:off x="5727208" y="2984124"/>
              <a:ext cx="54660" cy="84048"/>
            </a:xfrm>
            <a:custGeom>
              <a:avLst/>
              <a:gdLst/>
              <a:ahLst/>
              <a:cxnLst/>
              <a:rect l="l" t="t" r="r" b="b"/>
              <a:pathLst>
                <a:path w="54660" h="84048">
                  <a:moveTo>
                    <a:pt x="0" y="0"/>
                  </a:moveTo>
                  <a:lnTo>
                    <a:pt x="0" y="84048"/>
                  </a:lnTo>
                  <a:lnTo>
                    <a:pt x="54660" y="420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0" name="object 22"/>
            <p:cNvSpPr/>
            <p:nvPr/>
          </p:nvSpPr>
          <p:spPr>
            <a:xfrm>
              <a:off x="5686615" y="3026149"/>
              <a:ext cx="59944" cy="0"/>
            </a:xfrm>
            <a:custGeom>
              <a:avLst/>
              <a:gdLst/>
              <a:ahLst/>
              <a:cxnLst/>
              <a:rect l="l" t="t" r="r" b="b"/>
              <a:pathLst>
                <a:path w="59944">
                  <a:moveTo>
                    <a:pt x="0" y="0"/>
                  </a:moveTo>
                  <a:lnTo>
                    <a:pt x="59944" y="0"/>
                  </a:lnTo>
                </a:path>
              </a:pathLst>
            </a:custGeom>
            <a:ln w="34505">
              <a:solidFill>
                <a:srgbClr val="FFFFFF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1" name="object 23"/>
            <p:cNvSpPr/>
            <p:nvPr/>
          </p:nvSpPr>
          <p:spPr>
            <a:xfrm>
              <a:off x="5508000" y="885706"/>
              <a:ext cx="4708804" cy="444500"/>
            </a:xfrm>
            <a:custGeom>
              <a:avLst/>
              <a:gdLst/>
              <a:ahLst/>
              <a:cxnLst/>
              <a:rect l="l" t="t" r="r" b="b"/>
              <a:pathLst>
                <a:path w="4708804" h="444500">
                  <a:moveTo>
                    <a:pt x="204406" y="0"/>
                  </a:moveTo>
                  <a:lnTo>
                    <a:pt x="160066" y="281"/>
                  </a:lnTo>
                  <a:lnTo>
                    <a:pt x="109690" y="2622"/>
                  </a:lnTo>
                  <a:lnTo>
                    <a:pt x="65481" y="14068"/>
                  </a:lnTo>
                  <a:lnTo>
                    <a:pt x="37515" y="41652"/>
                  </a:lnTo>
                  <a:lnTo>
                    <a:pt x="20640" y="77277"/>
                  </a:lnTo>
                  <a:lnTo>
                    <a:pt x="2168" y="129092"/>
                  </a:lnTo>
                  <a:lnTo>
                    <a:pt x="0" y="444500"/>
                  </a:lnTo>
                  <a:lnTo>
                    <a:pt x="4708804" y="444500"/>
                  </a:lnTo>
                  <a:lnTo>
                    <a:pt x="4708804" y="143840"/>
                  </a:lnTo>
                  <a:lnTo>
                    <a:pt x="4705513" y="134137"/>
                  </a:lnTo>
                  <a:lnTo>
                    <a:pt x="4686689" y="94065"/>
                  </a:lnTo>
                  <a:lnTo>
                    <a:pt x="4656910" y="55729"/>
                  </a:lnTo>
                  <a:lnTo>
                    <a:pt x="4625864" y="31123"/>
                  </a:lnTo>
                  <a:lnTo>
                    <a:pt x="4586162" y="12414"/>
                  </a:lnTo>
                  <a:lnTo>
                    <a:pt x="4536735" y="1710"/>
                  </a:lnTo>
                  <a:lnTo>
                    <a:pt x="204406" y="0"/>
                  </a:lnTo>
                  <a:close/>
                </a:path>
              </a:pathLst>
            </a:custGeom>
            <a:solidFill>
              <a:srgbClr val="FFF49E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/>
            </a:p>
          </p:txBody>
        </p:sp>
        <p:sp>
          <p:nvSpPr>
            <p:cNvPr id="32" name="object 24"/>
            <p:cNvSpPr txBox="1"/>
            <p:nvPr/>
          </p:nvSpPr>
          <p:spPr>
            <a:xfrm>
              <a:off x="5650099" y="1002206"/>
              <a:ext cx="3888740" cy="25844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600" spc="-20" dirty="0" smtClean="0">
                  <a:solidFill>
                    <a:srgbClr val="003060"/>
                  </a:solidFill>
                  <a:latin typeface="Myriad Pro"/>
                  <a:cs typeface="Myriad Pro"/>
                </a:rPr>
                <a:t>C</a:t>
              </a:r>
              <a:r>
                <a:rPr sz="1600" spc="0" dirty="0" smtClean="0">
                  <a:solidFill>
                    <a:srgbClr val="003060"/>
                  </a:solidFill>
                  <a:latin typeface="Myriad Pro"/>
                  <a:cs typeface="Myriad Pro"/>
                </a:rPr>
                <a:t>ompleting assessme</a:t>
              </a:r>
              <a:r>
                <a:rPr sz="1600" spc="-10" dirty="0" smtClean="0">
                  <a:solidFill>
                    <a:srgbClr val="003060"/>
                  </a:solidFill>
                  <a:latin typeface="Myriad Pro"/>
                  <a:cs typeface="Myriad Pro"/>
                </a:rPr>
                <a:t>n</a:t>
              </a:r>
              <a:r>
                <a:rPr sz="1600" spc="0" dirty="0" smtClean="0">
                  <a:solidFill>
                    <a:srgbClr val="003060"/>
                  </a:solidFill>
                  <a:latin typeface="Myriad Pro"/>
                  <a:cs typeface="Myriad Pro"/>
                </a:rPr>
                <a:t>ts or CSR ele</a:t>
              </a:r>
              <a:r>
                <a:rPr sz="1600" spc="20" dirty="0" smtClean="0">
                  <a:solidFill>
                    <a:srgbClr val="003060"/>
                  </a:solidFill>
                  <a:latin typeface="Myriad Pro"/>
                  <a:cs typeface="Myriad Pro"/>
                </a:rPr>
                <a:t>c</a:t>
              </a:r>
              <a:r>
                <a:rPr sz="1600" spc="0" dirty="0" smtClean="0">
                  <a:solidFill>
                    <a:srgbClr val="003060"/>
                  </a:solidFill>
                  <a:latin typeface="Myriad Pro"/>
                  <a:cs typeface="Myriad Pro"/>
                </a:rPr>
                <a:t>t</a:t>
              </a:r>
              <a:r>
                <a:rPr sz="1600" spc="-20" dirty="0" smtClean="0">
                  <a:solidFill>
                    <a:srgbClr val="003060"/>
                  </a:solidFill>
                  <a:latin typeface="Myriad Pro"/>
                  <a:cs typeface="Myriad Pro"/>
                </a:rPr>
                <a:t>r</a:t>
              </a:r>
              <a:r>
                <a:rPr sz="1600" spc="0" dirty="0" smtClean="0">
                  <a:solidFill>
                    <a:srgbClr val="003060"/>
                  </a:solidFill>
                  <a:latin typeface="Myriad Pro"/>
                  <a:cs typeface="Myriad Pro"/>
                </a:rPr>
                <a:t>onically</a:t>
              </a:r>
              <a:endParaRPr sz="1600">
                <a:latin typeface="Myriad Pro"/>
                <a:cs typeface="Myriad Pro"/>
              </a:endParaRPr>
            </a:p>
          </p:txBody>
        </p:sp>
      </p:grpSp>
      <p:sp>
        <p:nvSpPr>
          <p:cNvPr id="33" name="object 2"/>
          <p:cNvSpPr/>
          <p:nvPr/>
        </p:nvSpPr>
        <p:spPr>
          <a:xfrm>
            <a:off x="0" y="1124744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Completing the  Report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sp>
        <p:nvSpPr>
          <p:cNvPr id="13" name="object 2"/>
          <p:cNvSpPr/>
          <p:nvPr/>
        </p:nvSpPr>
        <p:spPr>
          <a:xfrm>
            <a:off x="0" y="1124744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 Certificate of Completion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5536" y="1916832"/>
            <a:ext cx="5328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Click </a:t>
            </a:r>
            <a:r>
              <a:rPr lang="en-GB" sz="1600" u="sng" dirty="0" smtClean="0">
                <a:solidFill>
                  <a:schemeClr val="accent1">
                    <a:lumMod val="50000"/>
                  </a:schemeClr>
                </a:solidFill>
              </a:rPr>
              <a:t>here</a:t>
            </a:r>
            <a:r>
              <a:rPr lang="en-GB" sz="1600" dirty="0" smtClean="0"/>
              <a:t> to download your certificate of completion</a:t>
            </a:r>
            <a:endParaRPr lang="en-US" sz="16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2780928"/>
            <a:ext cx="2903615" cy="1518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7"/>
          <p:cNvGrpSpPr/>
          <p:nvPr/>
        </p:nvGrpSpPr>
        <p:grpSpPr>
          <a:xfrm>
            <a:off x="7236296" y="5229200"/>
            <a:ext cx="1907704" cy="432048"/>
            <a:chOff x="7236296" y="5157192"/>
            <a:chExt cx="1907704" cy="432048"/>
          </a:xfrm>
        </p:grpSpPr>
        <p:sp>
          <p:nvSpPr>
            <p:cNvPr id="17" name="Rectangle 16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236296" y="5157192"/>
            <a:ext cx="190770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Sign Out  </a:t>
            </a:r>
            <a:endParaRPr lang="en-US" dirty="0"/>
          </a:p>
        </p:txBody>
      </p:sp>
      <p:sp>
        <p:nvSpPr>
          <p:cNvPr id="13" name="object 2"/>
          <p:cNvSpPr/>
          <p:nvPr/>
        </p:nvSpPr>
        <p:spPr>
          <a:xfrm>
            <a:off x="0" y="1124744"/>
            <a:ext cx="406794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 Feedback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5536" y="1916832"/>
            <a:ext cx="5328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Any questions, comments , or feedback?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539552" y="2492896"/>
            <a:ext cx="5760640" cy="258532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/>
          <p:nvPr/>
        </p:nvGrpSpPr>
        <p:grpSpPr>
          <a:xfrm>
            <a:off x="-1" y="332656"/>
            <a:ext cx="9144001" cy="6781369"/>
            <a:chOff x="-1" y="367153"/>
            <a:chExt cx="10680701" cy="7484622"/>
          </a:xfrm>
        </p:grpSpPr>
        <p:sp>
          <p:nvSpPr>
            <p:cNvPr id="9" name="Isosceles Triangle 8"/>
            <p:cNvSpPr/>
            <p:nvPr/>
          </p:nvSpPr>
          <p:spPr>
            <a:xfrm>
              <a:off x="6013225" y="1956663"/>
              <a:ext cx="4425950" cy="3657600"/>
            </a:xfrm>
            <a:prstGeom prst="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bject 2"/>
            <p:cNvSpPr txBox="1"/>
            <p:nvPr/>
          </p:nvSpPr>
          <p:spPr>
            <a:xfrm>
              <a:off x="6686100" y="2433516"/>
              <a:ext cx="2943827" cy="2730098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algn="ctr"/>
              <a:r>
                <a:rPr sz="2200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CSR</a:t>
              </a:r>
            </a:p>
            <a:p>
              <a:pPr>
                <a:lnSpc>
                  <a:spcPts val="877"/>
                </a:lnSpc>
              </a:pPr>
              <a:endParaRPr sz="900" dirty="0">
                <a:solidFill>
                  <a:schemeClr val="bg1"/>
                </a:solidFill>
              </a:endParaRPr>
            </a:p>
            <a:p>
              <a:pPr>
                <a:lnSpc>
                  <a:spcPts val="1228"/>
                </a:lnSpc>
                <a:spcBef>
                  <a:spcPts val="28"/>
                </a:spcBef>
              </a:pPr>
              <a:endParaRPr sz="1200" dirty="0">
                <a:solidFill>
                  <a:schemeClr val="bg1"/>
                </a:solidFill>
              </a:endParaRPr>
            </a:p>
            <a:p>
              <a:pPr marL="554541" marR="554541" indent="-557" algn="ctr">
                <a:lnSpc>
                  <a:spcPts val="1876"/>
                </a:lnSpc>
              </a:pPr>
              <a:r>
                <a:rPr sz="1900" spc="-13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CS/</a:t>
              </a:r>
              <a:r>
                <a:rPr sz="1900" spc="-110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T</a:t>
              </a:r>
              <a:r>
                <a:rPr sz="1900" spc="-26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z="1900" spc="-13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ainee meetings</a:t>
              </a:r>
              <a:r>
                <a:rPr sz="1900" spc="-9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 a</a:t>
              </a:r>
              <a:r>
                <a:rPr sz="1900" spc="18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1900" spc="-9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tion</a:t>
              </a:r>
              <a:r>
                <a:rPr sz="1900" spc="-4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1900" spc="-13" dirty="0">
                  <a:solidFill>
                    <a:schemeClr val="bg1"/>
                  </a:solidFill>
                  <a:latin typeface="Myriad Pro Light"/>
                  <a:cs typeface="Myriad Pro Light"/>
                </a:rPr>
                <a:t>planning</a:t>
              </a:r>
              <a:endParaRPr sz="900" dirty="0">
                <a:solidFill>
                  <a:schemeClr val="bg1"/>
                </a:solidFill>
              </a:endParaRPr>
            </a:p>
            <a:p>
              <a:pPr>
                <a:lnSpc>
                  <a:spcPts val="877"/>
                </a:lnSpc>
              </a:pPr>
              <a:endParaRPr sz="900" dirty="0">
                <a:solidFill>
                  <a:schemeClr val="bg1"/>
                </a:solidFill>
              </a:endParaRPr>
            </a:p>
            <a:p>
              <a:pPr>
                <a:lnSpc>
                  <a:spcPts val="964"/>
                </a:lnSpc>
                <a:spcBef>
                  <a:spcPts val="16"/>
                </a:spcBef>
              </a:pPr>
              <a:endParaRPr sz="1000" dirty="0">
                <a:solidFill>
                  <a:schemeClr val="bg1"/>
                </a:solidFill>
              </a:endParaRPr>
            </a:p>
            <a:p>
              <a:pPr algn="ctr"/>
              <a:r>
                <a:rPr lang="en-GB" spc="-26" dirty="0" smtClean="0">
                  <a:solidFill>
                    <a:schemeClr val="bg1"/>
                  </a:solidFill>
                  <a:latin typeface="Myriad Pro Light"/>
                </a:rPr>
                <a:t>Learning Opportunities</a:t>
              </a:r>
              <a:endParaRPr dirty="0">
                <a:solidFill>
                  <a:schemeClr val="bg1"/>
                </a:solidFill>
              </a:endParaRPr>
            </a:p>
            <a:p>
              <a:pPr>
                <a:lnSpc>
                  <a:spcPts val="877"/>
                </a:lnSpc>
              </a:pPr>
              <a:endParaRPr sz="900" dirty="0">
                <a:solidFill>
                  <a:schemeClr val="bg1"/>
                </a:solidFill>
              </a:endParaRPr>
            </a:p>
            <a:p>
              <a:pPr>
                <a:lnSpc>
                  <a:spcPts val="877"/>
                </a:lnSpc>
              </a:pPr>
              <a:endParaRPr sz="900" dirty="0">
                <a:solidFill>
                  <a:schemeClr val="bg1"/>
                </a:solidFill>
              </a:endParaRPr>
            </a:p>
            <a:p>
              <a:pPr>
                <a:lnSpc>
                  <a:spcPts val="877"/>
                </a:lnSpc>
              </a:pPr>
              <a:endParaRPr sz="900" dirty="0">
                <a:solidFill>
                  <a:schemeClr val="bg1"/>
                </a:solidFill>
              </a:endParaRPr>
            </a:p>
            <a:p>
              <a:pPr algn="ctr">
                <a:lnSpc>
                  <a:spcPct val="100000"/>
                </a:lnSpc>
              </a:pPr>
              <a:r>
                <a:rPr spc="-26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onfiden</a:t>
              </a:r>
              <a:r>
                <a:rPr spc="-22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pc="9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e</a:t>
              </a:r>
              <a:r>
                <a:rPr spc="4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pc="26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pc="-4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a</a:t>
              </a:r>
              <a:r>
                <a:rPr spc="9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ting</a:t>
              </a:r>
              <a:r>
                <a:rPr lang="en-GB" spc="9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pc="18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S</a:t>
              </a:r>
              <a:r>
                <a:rPr spc="9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cale</a:t>
              </a:r>
              <a:endParaRPr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</p:txBody>
        </p:sp>
        <p:sp>
          <p:nvSpPr>
            <p:cNvPr id="5" name="object 4"/>
            <p:cNvSpPr txBox="1">
              <a:spLocks/>
            </p:cNvSpPr>
            <p:nvPr/>
          </p:nvSpPr>
          <p:spPr>
            <a:xfrm>
              <a:off x="311150" y="1955800"/>
              <a:ext cx="6858000" cy="762000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lIns="0" tIns="0" rIns="0" bIns="0" rtlCol="0">
              <a:noAutofit/>
            </a:bodyPr>
            <a:lstStyle/>
            <a:p>
              <a:pPr marL="11135" defTabSz="801746">
                <a:defRPr/>
              </a:pPr>
              <a:r>
                <a:rPr lang="en-US" sz="21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Super-Condensed GP Curriculum Guide</a:t>
              </a:r>
            </a:p>
            <a:p>
              <a:pPr marL="11135"/>
              <a:r>
                <a:rPr lang="en-US" sz="21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                 </a:t>
              </a:r>
              <a:r>
                <a:rPr lang="en-US" sz="11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Courtesy of South East Scotland 2013 </a:t>
              </a:r>
            </a:p>
            <a:p>
              <a:pPr marL="11135" defTabSz="801746">
                <a:defRPr/>
              </a:pPr>
              <a:endParaRPr lang="en-US" sz="3200" kern="0"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</p:txBody>
        </p:sp>
        <p:pic>
          <p:nvPicPr>
            <p:cNvPr id="6" name="Picture 5" descr="C:\Users\sarahda\AppData\Local\Temp\wzd5f6\HE West Midlands\HE West Midlands Col.jp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2550" y="584200"/>
              <a:ext cx="2438400" cy="990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Picture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  </a:ext>
              </a:extLst>
            </a:blip>
            <a:stretch>
              <a:fillRect/>
            </a:stretch>
          </p:blipFill>
          <p:spPr>
            <a:xfrm flipH="1">
              <a:off x="-1" y="6680201"/>
              <a:ext cx="10680700" cy="889000"/>
            </a:xfrm>
            <a:prstGeom prst="rect">
              <a:avLst/>
            </a:prstGeom>
            <a:solidFill>
              <a:srgbClr val="E2AE74"/>
            </a:solidFill>
          </p:spPr>
        </p:pic>
        <p:sp>
          <p:nvSpPr>
            <p:cNvPr id="1026" name="Text Box 2"/>
            <p:cNvSpPr txBox="1">
              <a:spLocks noChangeArrowheads="1"/>
            </p:cNvSpPr>
            <p:nvPr/>
          </p:nvSpPr>
          <p:spPr bwMode="auto">
            <a:xfrm>
              <a:off x="6254750" y="6370637"/>
              <a:ext cx="4191001" cy="1198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defTabSz="801746" fontAlgn="base">
                <a:spcBef>
                  <a:spcPct val="0"/>
                </a:spcBef>
                <a:spcAft>
                  <a:spcPts val="877"/>
                </a:spcAft>
              </a:pPr>
              <a:r>
                <a:rPr lang="en-US" sz="900" dirty="0">
                  <a:latin typeface="Arial" pitchFamily="34" charset="0"/>
                </a:rPr>
                <a:t>We are the Local Education and Training Board for the West Midlands</a:t>
              </a:r>
              <a:endParaRPr lang="en-US" sz="1600" dirty="0">
                <a:latin typeface="Arial" pitchFamily="34" charset="0"/>
              </a:endParaRPr>
            </a:p>
          </p:txBody>
        </p:sp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7493000" y="6832600"/>
              <a:ext cx="3187700" cy="1019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>
                  <a:solidFill>
                    <a:srgbClr val="FDD491"/>
                  </a:solidFill>
                  <a:latin typeface="Arial" pitchFamily="34" charset="0"/>
                </a:rPr>
                <a:t>www.hee.nhs.uk</a:t>
              </a:r>
            </a:p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>
                  <a:solidFill>
                    <a:srgbClr val="FDD491"/>
                  </a:solidFill>
                  <a:latin typeface="Arial" pitchFamily="34" charset="0"/>
                </a:rPr>
                <a:t>letb@westmidlands.nhs.uk</a:t>
              </a:r>
            </a:p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>
                  <a:solidFill>
                    <a:srgbClr val="FDD491"/>
                  </a:solidFill>
                  <a:latin typeface="Arial" pitchFamily="34" charset="0"/>
                </a:rPr>
                <a:t>@</a:t>
              </a:r>
              <a:r>
                <a:rPr lang="en-US" sz="1000" b="1" dirty="0" err="1">
                  <a:solidFill>
                    <a:srgbClr val="FDD491"/>
                  </a:solidFill>
                  <a:latin typeface="Arial" pitchFamily="34" charset="0"/>
                </a:rPr>
                <a:t>WestMidsLETB</a:t>
              </a:r>
              <a:endParaRPr lang="en-US" sz="1000" b="1" dirty="0">
                <a:solidFill>
                  <a:srgbClr val="FDD491"/>
                </a:solidFill>
                <a:latin typeface="Arial" pitchFamily="34" charset="0"/>
              </a:endParaRPr>
            </a:p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311150" y="6756400"/>
              <a:ext cx="1816100" cy="1019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801746" fontAlgn="base">
                <a:spcBef>
                  <a:spcPct val="0"/>
                </a:spcBef>
                <a:spcAft>
                  <a:spcPts val="877"/>
                </a:spcAft>
              </a:pPr>
              <a:r>
                <a:rPr lang="en-US" sz="1100" b="1" i="1" dirty="0">
                  <a:solidFill>
                    <a:srgbClr val="FDD491"/>
                  </a:solidFill>
                  <a:latin typeface="Arial" pitchFamily="34" charset="0"/>
                </a:rPr>
                <a:t>Developing people</a:t>
              </a:r>
              <a:br>
                <a:rPr lang="en-US" sz="1100" b="1" i="1" dirty="0">
                  <a:solidFill>
                    <a:srgbClr val="FDD491"/>
                  </a:solidFill>
                  <a:latin typeface="Arial" pitchFamily="34" charset="0"/>
                </a:rPr>
              </a:br>
              <a:r>
                <a:rPr lang="en-US" sz="1100" b="1" i="1" dirty="0">
                  <a:solidFill>
                    <a:srgbClr val="FDD491"/>
                  </a:solidFill>
                  <a:latin typeface="Arial" pitchFamily="34" charset="0"/>
                </a:rPr>
                <a:t>for health and</a:t>
              </a:r>
              <a:br>
                <a:rPr lang="en-US" sz="1100" b="1" i="1" dirty="0">
                  <a:solidFill>
                    <a:srgbClr val="FDD491"/>
                  </a:solidFill>
                  <a:latin typeface="Arial" pitchFamily="34" charset="0"/>
                </a:rPr>
              </a:br>
              <a:r>
                <a:rPr lang="en-US" sz="1100" b="1" i="1" dirty="0">
                  <a:solidFill>
                    <a:srgbClr val="FDD491"/>
                  </a:solidFill>
                  <a:latin typeface="Arial" pitchFamily="34" charset="0"/>
                </a:rPr>
                <a:t>healthcare</a:t>
              </a:r>
            </a:p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Arial" pitchFamily="34" charset="0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546118" y="367153"/>
              <a:ext cx="7239000" cy="696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80174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500" b="1" dirty="0">
                  <a:solidFill>
                    <a:srgbClr val="0091C9"/>
                  </a:solidFill>
                  <a:latin typeface="Cambria" pitchFamily="18" charset="0"/>
                  <a:ea typeface="Cambria" pitchFamily="18" charset="0"/>
                  <a:cs typeface="Frutiger-Bold"/>
                </a:rPr>
                <a:t>SecondaryCare</a:t>
              </a:r>
              <a:r>
                <a:rPr lang="en-US" sz="3500" b="1" dirty="0">
                  <a:solidFill>
                    <a:srgbClr val="003893"/>
                  </a:solidFill>
                  <a:latin typeface="Cambria" pitchFamily="18" charset="0"/>
                  <a:ea typeface="Cambria" pitchFamily="18" charset="0"/>
                  <a:cs typeface="Frutiger-Bold"/>
                </a:rPr>
                <a:t>4</a:t>
              </a:r>
              <a:r>
                <a:rPr lang="en-US" sz="3500" b="1" dirty="0">
                  <a:solidFill>
                    <a:srgbClr val="E28C05"/>
                  </a:solidFill>
                  <a:latin typeface="Cambria" pitchFamily="18" charset="0"/>
                  <a:ea typeface="Cambria" pitchFamily="18" charset="0"/>
                  <a:cs typeface="Frutiger-Bold"/>
                </a:rPr>
                <a:t>PrimaryCare</a:t>
              </a:r>
              <a:endParaRPr lang="en-US" sz="3500" dirty="0">
                <a:latin typeface="Arial" pitchFamily="34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11150" y="3098800"/>
              <a:ext cx="5197418" cy="1877932"/>
            </a:xfrm>
            <a:prstGeom prst="roundRect">
              <a:avLst/>
            </a:prstGeom>
            <a:solidFill>
              <a:srgbClr val="A0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37958" marR="11135">
                <a:lnSpc>
                  <a:spcPct val="123400"/>
                </a:lnSpc>
                <a:buFont typeface="Arial" pitchFamily="34" charset="0"/>
                <a:buChar char="•"/>
              </a:pPr>
              <a:r>
                <a:rPr lang="en-US" sz="2500" spc="-158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Supervisor  Edition</a:t>
              </a:r>
              <a:endParaRPr lang="en-US" sz="2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14"/>
          <p:cNvGrpSpPr/>
          <p:nvPr/>
        </p:nvGrpSpPr>
        <p:grpSpPr>
          <a:xfrm>
            <a:off x="7236296" y="5301208"/>
            <a:ext cx="1907704" cy="432048"/>
            <a:chOff x="7236296" y="5157192"/>
            <a:chExt cx="1907704" cy="432048"/>
          </a:xfrm>
        </p:grpSpPr>
        <p:sp>
          <p:nvSpPr>
            <p:cNvPr id="16" name="Rectangle 15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</a:t>
              </a:r>
              <a:r>
                <a:rPr lang="en-GB" dirty="0" smtClean="0"/>
                <a:t>  </a:t>
              </a:r>
              <a:endParaRPr lang="en-US" dirty="0"/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sp>
        <p:nvSpPr>
          <p:cNvPr id="8" name="object 2"/>
          <p:cNvSpPr/>
          <p:nvPr/>
        </p:nvSpPr>
        <p:spPr>
          <a:xfrm>
            <a:off x="0" y="1340768"/>
            <a:ext cx="2699787" cy="594410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</a:t>
            </a:r>
            <a:r>
              <a:rPr lang="en-US" sz="3200" spc="-35" dirty="0" smtClean="0">
                <a:solidFill>
                  <a:schemeClr val="bg1"/>
                </a:solidFill>
                <a:latin typeface="Myriad Pro"/>
                <a:cs typeface="Myriad Pro"/>
              </a:rPr>
              <a:t>I</a:t>
            </a:r>
            <a:r>
              <a:rPr lang="en-US" sz="3200" spc="-75" dirty="0" smtClean="0">
                <a:solidFill>
                  <a:schemeClr val="bg1"/>
                </a:solidFill>
                <a:latin typeface="Myriad Pro"/>
                <a:cs typeface="Myriad Pro"/>
              </a:rPr>
              <a:t>n</a:t>
            </a:r>
            <a:r>
              <a:rPr lang="en-US" sz="3200" spc="-65" dirty="0" smtClean="0">
                <a:solidFill>
                  <a:schemeClr val="bg1"/>
                </a:solidFill>
                <a:latin typeface="Myriad Pro"/>
                <a:cs typeface="Myriad Pro"/>
              </a:rPr>
              <a:t>t</a:t>
            </a:r>
            <a:r>
              <a:rPr lang="en-US" sz="3200" spc="-95" dirty="0" smtClean="0">
                <a:solidFill>
                  <a:schemeClr val="bg1"/>
                </a:solidFill>
                <a:latin typeface="Myriad Pro"/>
                <a:cs typeface="Myriad Pro"/>
              </a:rPr>
              <a:t>r</a:t>
            </a:r>
            <a:r>
              <a:rPr lang="en-US" sz="3200" spc="-65" dirty="0" smtClean="0">
                <a:solidFill>
                  <a:schemeClr val="bg1"/>
                </a:solidFill>
                <a:latin typeface="Myriad Pro"/>
                <a:cs typeface="Myriad Pro"/>
              </a:rPr>
              <a:t>odu</a:t>
            </a:r>
            <a:r>
              <a:rPr lang="en-US" sz="3200" spc="-25" dirty="0" smtClean="0">
                <a:solidFill>
                  <a:schemeClr val="bg1"/>
                </a:solidFill>
                <a:latin typeface="Myriad Pro"/>
                <a:cs typeface="Myriad Pro"/>
              </a:rPr>
              <a:t>c</a:t>
            </a:r>
            <a:r>
              <a:rPr lang="en-US" sz="3200" spc="-65" dirty="0" smtClean="0">
                <a:solidFill>
                  <a:schemeClr val="bg1"/>
                </a:solidFill>
                <a:latin typeface="Myriad Pro"/>
                <a:cs typeface="Myriad Pro"/>
              </a:rPr>
              <a:t>tio</a:t>
            </a:r>
            <a:r>
              <a:rPr lang="en-US" sz="3200" spc="0" dirty="0" smtClean="0">
                <a:solidFill>
                  <a:schemeClr val="bg1"/>
                </a:solidFill>
                <a:latin typeface="Myriad Pro"/>
                <a:cs typeface="Myriad Pro"/>
              </a:rPr>
              <a:t>n</a:t>
            </a:r>
            <a:endParaRPr lang="en-US" sz="32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31640" y="2348880"/>
            <a:ext cx="5976664" cy="2270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"/>
              </a:lnSpc>
              <a:spcBef>
                <a:spcPts val="16"/>
              </a:spcBef>
            </a:pPr>
            <a:endParaRPr lang="en-US" sz="800" dirty="0" smtClean="0"/>
          </a:p>
          <a:p>
            <a:pPr marL="12700" marR="12700">
              <a:lnSpc>
                <a:spcPct val="108700"/>
              </a:lnSpc>
            </a:pPr>
            <a:r>
              <a:rPr lang="en-US" spc="-70" dirty="0" smtClean="0">
                <a:latin typeface="Arial"/>
                <a:cs typeface="Arial"/>
              </a:rPr>
              <a:t>The </a:t>
            </a:r>
            <a:r>
              <a:rPr lang="en-US" spc="-60" dirty="0" smtClean="0">
                <a:latin typeface="Arial"/>
                <a:cs typeface="Arial"/>
              </a:rPr>
              <a:t>Super </a:t>
            </a:r>
            <a:r>
              <a:rPr lang="en-US" spc="-40" dirty="0" smtClean="0">
                <a:latin typeface="Arial"/>
                <a:cs typeface="Arial"/>
              </a:rPr>
              <a:t>Condensed </a:t>
            </a:r>
            <a:r>
              <a:rPr lang="en-US" spc="-20" dirty="0" smtClean="0">
                <a:latin typeface="Arial"/>
                <a:cs typeface="Arial"/>
              </a:rPr>
              <a:t>Curriculum </a:t>
            </a:r>
            <a:r>
              <a:rPr lang="en-US" spc="-35" dirty="0" smtClean="0">
                <a:latin typeface="Arial"/>
                <a:cs typeface="Arial"/>
              </a:rPr>
              <a:t>Guide </a:t>
            </a:r>
            <a:r>
              <a:rPr lang="en-US" spc="-70" dirty="0" smtClean="0">
                <a:latin typeface="Arial"/>
                <a:cs typeface="Arial"/>
              </a:rPr>
              <a:t>has </a:t>
            </a:r>
            <a:r>
              <a:rPr lang="en-US" spc="-40" dirty="0" smtClean="0">
                <a:latin typeface="Arial"/>
                <a:cs typeface="Arial"/>
              </a:rPr>
              <a:t>been </a:t>
            </a:r>
            <a:r>
              <a:rPr lang="en-US" spc="-45" dirty="0" smtClean="0">
                <a:latin typeface="Arial"/>
                <a:cs typeface="Arial"/>
              </a:rPr>
              <a:t>c</a:t>
            </a:r>
            <a:r>
              <a:rPr lang="en-US" spc="-55" dirty="0" smtClean="0">
                <a:latin typeface="Arial"/>
                <a:cs typeface="Arial"/>
              </a:rPr>
              <a:t>r</a:t>
            </a:r>
            <a:r>
              <a:rPr lang="en-US" spc="-30" dirty="0" smtClean="0">
                <a:latin typeface="Arial"/>
                <a:cs typeface="Arial"/>
              </a:rPr>
              <a:t>eated </a:t>
            </a:r>
            <a:r>
              <a:rPr lang="en-US" spc="-100" dirty="0" smtClean="0">
                <a:latin typeface="Arial"/>
                <a:cs typeface="Arial"/>
              </a:rPr>
              <a:t>as </a:t>
            </a:r>
            <a:r>
              <a:rPr lang="en-US" spc="-75" dirty="0" smtClean="0">
                <a:latin typeface="Arial"/>
                <a:cs typeface="Arial"/>
              </a:rPr>
              <a:t>a </a:t>
            </a:r>
            <a:r>
              <a:rPr lang="en-US" spc="-40" dirty="0" smtClean="0">
                <a:latin typeface="Arial"/>
                <a:cs typeface="Arial"/>
              </a:rPr>
              <a:t>package</a:t>
            </a:r>
            <a:r>
              <a:rPr lang="en-US" spc="-20" dirty="0" smtClean="0">
                <a:latin typeface="Arial"/>
                <a:cs typeface="Arial"/>
              </a:rPr>
              <a:t>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40" dirty="0" smtClean="0">
                <a:latin typeface="Arial"/>
                <a:cs typeface="Arial"/>
              </a:rPr>
              <a:t>be </a:t>
            </a:r>
            <a:r>
              <a:rPr lang="en-US" spc="-50" dirty="0" smtClean="0">
                <a:latin typeface="Arial"/>
                <a:cs typeface="Arial"/>
              </a:rPr>
              <a:t>used </a:t>
            </a:r>
            <a:r>
              <a:rPr lang="en-US" spc="-40" dirty="0" smtClean="0">
                <a:latin typeface="Arial"/>
                <a:cs typeface="Arial"/>
              </a:rPr>
              <a:t>by </a:t>
            </a:r>
            <a:r>
              <a:rPr lang="en-US" spc="10" dirty="0" smtClean="0">
                <a:latin typeface="Arial"/>
                <a:cs typeface="Arial"/>
              </a:rPr>
              <a:t>both </a:t>
            </a:r>
            <a:r>
              <a:rPr lang="en-US" spc="-30" dirty="0" smtClean="0">
                <a:latin typeface="Arial"/>
                <a:cs typeface="Arial"/>
              </a:rPr>
              <a:t>Clinical </a:t>
            </a:r>
            <a:r>
              <a:rPr lang="en-US" spc="-50" dirty="0" smtClean="0">
                <a:latin typeface="Arial"/>
                <a:cs typeface="Arial"/>
              </a:rPr>
              <a:t>Supervisor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135" dirty="0" smtClean="0">
                <a:latin typeface="Arial"/>
                <a:cs typeface="Arial"/>
              </a:rPr>
              <a:t>GP </a:t>
            </a:r>
            <a:r>
              <a:rPr lang="en-US" spc="-50" dirty="0" smtClean="0">
                <a:latin typeface="Arial"/>
                <a:cs typeface="Arial"/>
              </a:rPr>
              <a:t>Specialty </a:t>
            </a:r>
            <a:r>
              <a:rPr lang="en-US" spc="-245" dirty="0" smtClean="0">
                <a:latin typeface="Arial"/>
                <a:cs typeface="Arial"/>
              </a:rPr>
              <a:t>T</a:t>
            </a:r>
            <a:r>
              <a:rPr lang="en-US" spc="-50" dirty="0" smtClean="0">
                <a:latin typeface="Arial"/>
                <a:cs typeface="Arial"/>
              </a:rPr>
              <a:t>rainees in o</a:t>
            </a:r>
            <a:r>
              <a:rPr lang="en-US" spc="-25" dirty="0" smtClean="0">
                <a:latin typeface="Arial"/>
                <a:cs typeface="Arial"/>
              </a:rPr>
              <a:t>rder</a:t>
            </a:r>
            <a:r>
              <a:rPr lang="en-US" spc="-15" dirty="0" smtClean="0">
                <a:latin typeface="Arial"/>
                <a:cs typeface="Arial"/>
              </a:rPr>
              <a:t>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15" dirty="0" smtClean="0">
                <a:latin typeface="Arial"/>
                <a:cs typeface="Arial"/>
              </a:rPr>
              <a:t>support </a:t>
            </a:r>
            <a:r>
              <a:rPr lang="en-US" spc="-20" dirty="0" smtClean="0">
                <a:latin typeface="Arial"/>
                <a:cs typeface="Arial"/>
              </a:rPr>
              <a:t>hospital </a:t>
            </a:r>
            <a:r>
              <a:rPr lang="en-US" spc="-15" dirty="0" smtClean="0">
                <a:latin typeface="Arial"/>
                <a:cs typeface="Arial"/>
              </a:rPr>
              <a:t>units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5" dirty="0" smtClean="0">
                <a:latin typeface="Arial"/>
                <a:cs typeface="Arial"/>
              </a:rPr>
              <a:t>their </a:t>
            </a:r>
            <a:r>
              <a:rPr lang="en-US" spc="-20" dirty="0" smtClean="0">
                <a:latin typeface="Arial"/>
                <a:cs typeface="Arial"/>
              </a:rPr>
              <a:t>attached </a:t>
            </a:r>
            <a:r>
              <a:rPr lang="en-US" spc="-30" dirty="0" smtClean="0">
                <a:latin typeface="Arial"/>
                <a:cs typeface="Arial"/>
              </a:rPr>
              <a:t>Clinical </a:t>
            </a:r>
            <a:r>
              <a:rPr lang="en-US" spc="-60" dirty="0" smtClean="0">
                <a:latin typeface="Arial"/>
                <a:cs typeface="Arial"/>
              </a:rPr>
              <a:t>Supervisors </a:t>
            </a:r>
            <a:r>
              <a:rPr lang="en-US" spc="-30" dirty="0" smtClean="0">
                <a:latin typeface="Arial"/>
                <a:cs typeface="Arial"/>
              </a:rPr>
              <a:t>deliver</a:t>
            </a:r>
            <a:r>
              <a:rPr lang="en-US" spc="-35" dirty="0" smtClean="0">
                <a:latin typeface="Arial"/>
                <a:cs typeface="Arial"/>
              </a:rPr>
              <a:t> an </a:t>
            </a:r>
            <a:r>
              <a:rPr lang="en-US" spc="-25" dirty="0" smtClean="0">
                <a:latin typeface="Arial"/>
                <a:cs typeface="Arial"/>
              </a:rPr>
              <a:t>educational </a:t>
            </a:r>
            <a:r>
              <a:rPr lang="en-US" spc="-40" dirty="0" smtClean="0">
                <a:latin typeface="Arial"/>
                <a:cs typeface="Arial"/>
              </a:rPr>
              <a:t>experience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5" dirty="0" smtClean="0">
                <a:latin typeface="Arial"/>
                <a:cs typeface="Arial"/>
              </a:rPr>
              <a:t>highest </a:t>
            </a:r>
            <a:r>
              <a:rPr lang="en-US" spc="-10" dirty="0" smtClean="0">
                <a:latin typeface="Arial"/>
                <a:cs typeface="Arial"/>
              </a:rPr>
              <a:t>quality </a:t>
            </a:r>
            <a:r>
              <a:rPr lang="en-US" spc="-35" dirty="0" smtClean="0">
                <a:latin typeface="Arial"/>
                <a:cs typeface="Arial"/>
              </a:rPr>
              <a:t>feasible </a:t>
            </a:r>
            <a:r>
              <a:rPr lang="en-US" spc="10" dirty="0" smtClean="0">
                <a:latin typeface="Arial"/>
                <a:cs typeface="Arial"/>
              </a:rPr>
              <a:t>that </a:t>
            </a:r>
            <a:r>
              <a:rPr lang="en-US" spc="-70" dirty="0" smtClean="0">
                <a:latin typeface="Arial"/>
                <a:cs typeface="Arial"/>
              </a:rPr>
              <a:t>is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35" dirty="0" smtClean="0">
                <a:latin typeface="Arial"/>
                <a:cs typeface="Arial"/>
              </a:rPr>
              <a:t>elevant</a:t>
            </a:r>
            <a:r>
              <a:rPr lang="en-US" spc="-20" dirty="0" smtClean="0">
                <a:latin typeface="Arial"/>
                <a:cs typeface="Arial"/>
              </a:rPr>
              <a:t>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135" dirty="0" smtClean="0">
                <a:latin typeface="Arial"/>
                <a:cs typeface="Arial"/>
              </a:rPr>
              <a:t>GP </a:t>
            </a:r>
            <a:r>
              <a:rPr lang="en-US" spc="-20" dirty="0" smtClean="0">
                <a:latin typeface="Arial"/>
                <a:cs typeface="Arial"/>
              </a:rPr>
              <a:t>trainee, thus imp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20" dirty="0" smtClean="0">
                <a:latin typeface="Arial"/>
                <a:cs typeface="Arial"/>
              </a:rPr>
              <a:t>oving </a:t>
            </a:r>
            <a:r>
              <a:rPr lang="en-US" spc="-45" dirty="0" smtClean="0">
                <a:latin typeface="Arial"/>
                <a:cs typeface="Arial"/>
              </a:rPr>
              <a:t>consistency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20" dirty="0" smtClean="0">
                <a:latin typeface="Arial"/>
                <a:cs typeface="Arial"/>
              </a:rPr>
              <a:t>app</a:t>
            </a:r>
            <a:r>
              <a:rPr lang="en-US" spc="-40" dirty="0" smtClean="0">
                <a:latin typeface="Arial"/>
                <a:cs typeface="Arial"/>
              </a:rPr>
              <a:t>roach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15" dirty="0" smtClean="0">
                <a:latin typeface="Arial"/>
                <a:cs typeface="Arial"/>
              </a:rPr>
              <a:t>outcome</a:t>
            </a:r>
            <a:r>
              <a:rPr lang="en-US" spc="-10" dirty="0" smtClean="0">
                <a:latin typeface="Arial"/>
                <a:cs typeface="Arial"/>
              </a:rPr>
              <a:t> </a:t>
            </a:r>
            <a:r>
              <a:rPr lang="en-US" spc="15" dirty="0" smtClean="0">
                <a:latin typeface="Arial"/>
                <a:cs typeface="Arial"/>
              </a:rPr>
              <a:t>th</a:t>
            </a:r>
            <a:r>
              <a:rPr lang="en-US" spc="-10" dirty="0" smtClean="0">
                <a:latin typeface="Arial"/>
                <a:cs typeface="Arial"/>
              </a:rPr>
              <a:t>r</a:t>
            </a:r>
            <a:r>
              <a:rPr lang="en-US" spc="5" dirty="0" smtClean="0">
                <a:latin typeface="Arial"/>
                <a:cs typeface="Arial"/>
              </a:rPr>
              <a:t>oughout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20" dirty="0" smtClean="0">
                <a:latin typeface="Arial"/>
                <a:cs typeface="Arial"/>
              </a:rPr>
              <a:t>egion.</a:t>
            </a:r>
            <a:endParaRPr lang="en-US" dirty="0">
              <a:latin typeface="Arial"/>
              <a:cs typeface="Arial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14" name="Rectangle 13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sp>
        <p:nvSpPr>
          <p:cNvPr id="8" name="object 2"/>
          <p:cNvSpPr/>
          <p:nvPr/>
        </p:nvSpPr>
        <p:spPr>
          <a:xfrm>
            <a:off x="0" y="1340768"/>
            <a:ext cx="2699787" cy="594410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</a:t>
            </a:r>
            <a:r>
              <a:rPr lang="en-US" sz="3200" spc="-35" dirty="0" smtClean="0">
                <a:solidFill>
                  <a:schemeClr val="bg1"/>
                </a:solidFill>
                <a:latin typeface="Myriad Pro"/>
                <a:cs typeface="Myriad Pro"/>
              </a:rPr>
              <a:t>Rationale</a:t>
            </a:r>
            <a:endParaRPr lang="en-US" sz="32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31640" y="2348880"/>
            <a:ext cx="5976664" cy="167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"/>
              </a:lnSpc>
              <a:spcBef>
                <a:spcPts val="16"/>
              </a:spcBef>
            </a:pPr>
            <a:endParaRPr lang="en-US" sz="800" dirty="0" smtClean="0"/>
          </a:p>
        </p:txBody>
      </p:sp>
      <p:grpSp>
        <p:nvGrpSpPr>
          <p:cNvPr id="2" name="Group 12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14" name="Rectangle 13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323528" y="1412776"/>
            <a:ext cx="8550696" cy="3785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lang="en-US" sz="20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Guide</a:t>
            </a:r>
            <a:endParaRPr lang="en-US" sz="2000" dirty="0" smtClean="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lang="en-US" sz="800" dirty="0" smtClean="0"/>
          </a:p>
          <a:p>
            <a:pPr marL="12700" marR="87630">
              <a:lnSpc>
                <a:spcPct val="108700"/>
              </a:lnSpc>
            </a:pPr>
            <a:r>
              <a:rPr lang="en-US" spc="-70" dirty="0" smtClean="0">
                <a:latin typeface="Arial"/>
                <a:cs typeface="Arial"/>
              </a:rPr>
              <a:t>The </a:t>
            </a:r>
            <a:r>
              <a:rPr lang="en-US" spc="-35" dirty="0" smtClean="0">
                <a:latin typeface="Arial"/>
                <a:cs typeface="Arial"/>
              </a:rPr>
              <a:t>Guide </a:t>
            </a:r>
            <a:r>
              <a:rPr lang="en-US" spc="-10" dirty="0" smtClean="0">
                <a:latin typeface="Arial"/>
                <a:cs typeface="Arial"/>
              </a:rPr>
              <a:t>highlights </a:t>
            </a:r>
            <a:r>
              <a:rPr lang="en-US" spc="-45" dirty="0" smtClean="0">
                <a:latin typeface="Arial"/>
                <a:cs typeface="Arial"/>
              </a:rPr>
              <a:t>a</a:t>
            </a:r>
            <a:r>
              <a:rPr lang="en-US" spc="-55" dirty="0" smtClean="0">
                <a:latin typeface="Arial"/>
                <a:cs typeface="Arial"/>
              </a:rPr>
              <a:t>r</a:t>
            </a:r>
            <a:r>
              <a:rPr lang="en-US" spc="-90" dirty="0" smtClean="0">
                <a:latin typeface="Arial"/>
                <a:cs typeface="Arial"/>
              </a:rPr>
              <a:t>eas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20" dirty="0" smtClean="0">
                <a:latin typeface="Arial"/>
                <a:cs typeface="Arial"/>
              </a:rPr>
              <a:t>curriculum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35" dirty="0" smtClean="0">
                <a:latin typeface="Arial"/>
                <a:cs typeface="Arial"/>
              </a:rPr>
              <a:t>elevant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40" dirty="0" smtClean="0">
                <a:latin typeface="Arial"/>
                <a:cs typeface="Arial"/>
              </a:rPr>
              <a:t>specialty </a:t>
            </a:r>
            <a:r>
              <a:rPr lang="en-US" spc="-30" dirty="0" smtClean="0">
                <a:latin typeface="Arial"/>
                <a:cs typeface="Arial"/>
              </a:rPr>
              <a:t>and</a:t>
            </a:r>
            <a:r>
              <a:rPr lang="en-US" spc="-15" dirty="0" smtClean="0">
                <a:latin typeface="Arial"/>
                <a:cs typeface="Arial"/>
              </a:rPr>
              <a:t> g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40" dirty="0" smtClean="0">
                <a:latin typeface="Arial"/>
                <a:cs typeface="Arial"/>
              </a:rPr>
              <a:t>oups these </a:t>
            </a:r>
            <a:r>
              <a:rPr lang="en-US" spc="10" dirty="0" smtClean="0">
                <a:latin typeface="Arial"/>
                <a:cs typeface="Arial"/>
              </a:rPr>
              <a:t>into </a:t>
            </a:r>
            <a:r>
              <a:rPr lang="en-US" spc="15" dirty="0" smtClean="0">
                <a:latin typeface="Arial"/>
                <a:cs typeface="Arial"/>
              </a:rPr>
              <a:t>“geographical” </a:t>
            </a:r>
            <a:r>
              <a:rPr lang="en-US" spc="-45" dirty="0" smtClean="0">
                <a:latin typeface="Arial"/>
                <a:cs typeface="Arial"/>
              </a:rPr>
              <a:t>a</a:t>
            </a:r>
            <a:r>
              <a:rPr lang="en-US" spc="-55" dirty="0" smtClean="0">
                <a:latin typeface="Arial"/>
                <a:cs typeface="Arial"/>
              </a:rPr>
              <a:t>r</a:t>
            </a:r>
            <a:r>
              <a:rPr lang="en-US" spc="-90" dirty="0" smtClean="0">
                <a:latin typeface="Arial"/>
                <a:cs typeface="Arial"/>
              </a:rPr>
              <a:t>eas whe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75" dirty="0" smtClean="0">
                <a:latin typeface="Arial"/>
                <a:cs typeface="Arial"/>
              </a:rPr>
              <a:t>e </a:t>
            </a:r>
            <a:r>
              <a:rPr lang="en-US" spc="-40" dirty="0" smtClean="0">
                <a:latin typeface="Arial"/>
                <a:cs typeface="Arial"/>
              </a:rPr>
              <a:t>lea</a:t>
            </a:r>
            <a:r>
              <a:rPr lang="en-US" spc="-10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ning </a:t>
            </a:r>
            <a:r>
              <a:rPr lang="en-US" spc="-60" dirty="0" smtClean="0">
                <a:latin typeface="Arial"/>
                <a:cs typeface="Arial"/>
              </a:rPr>
              <a:t>needs </a:t>
            </a:r>
            <a:r>
              <a:rPr lang="en-US" spc="10" dirty="0" smtClean="0">
                <a:latin typeface="Arial"/>
                <a:cs typeface="Arial"/>
              </a:rPr>
              <a:t>might </a:t>
            </a:r>
            <a:r>
              <a:rPr lang="en-US" spc="-40" dirty="0" smtClean="0">
                <a:latin typeface="Arial"/>
                <a:cs typeface="Arial"/>
              </a:rPr>
              <a:t>be</a:t>
            </a:r>
            <a:r>
              <a:rPr lang="en-US" spc="-20" dirty="0" smtClean="0">
                <a:latin typeface="Arial"/>
                <a:cs typeface="Arial"/>
              </a:rPr>
              <a:t> </a:t>
            </a:r>
            <a:r>
              <a:rPr lang="en-US" spc="-45" dirty="0" smtClean="0">
                <a:latin typeface="Arial"/>
                <a:cs typeface="Arial"/>
              </a:rPr>
              <a:t>achieved </a:t>
            </a:r>
            <a:r>
              <a:rPr lang="en-US" spc="-20" dirty="0" smtClean="0">
                <a:latin typeface="Arial"/>
                <a:cs typeface="Arial"/>
              </a:rPr>
              <a:t>e.g. </a:t>
            </a:r>
            <a:r>
              <a:rPr lang="en-US" spc="-30" dirty="0" smtClean="0">
                <a:latin typeface="Arial"/>
                <a:cs typeface="Arial"/>
              </a:rPr>
              <a:t>acute, </a:t>
            </a:r>
            <a:r>
              <a:rPr lang="en-US" spc="-35" dirty="0" smtClean="0">
                <a:latin typeface="Arial"/>
                <a:cs typeface="Arial"/>
              </a:rPr>
              <a:t>ch</a:t>
            </a:r>
            <a:r>
              <a:rPr lang="en-US" spc="-45" dirty="0" smtClean="0">
                <a:latin typeface="Arial"/>
                <a:cs typeface="Arial"/>
              </a:rPr>
              <a:t>r</a:t>
            </a:r>
            <a:r>
              <a:rPr lang="en-US" spc="-15" dirty="0" smtClean="0">
                <a:latin typeface="Arial"/>
                <a:cs typeface="Arial"/>
              </a:rPr>
              <a:t>onic, </a:t>
            </a:r>
            <a:r>
              <a:rPr lang="en-US" spc="-10" dirty="0" smtClean="0">
                <a:latin typeface="Arial"/>
                <a:cs typeface="Arial"/>
              </a:rPr>
              <a:t>communit</a:t>
            </a:r>
            <a:r>
              <a:rPr lang="en-US" spc="-180" dirty="0" smtClean="0">
                <a:latin typeface="Arial"/>
                <a:cs typeface="Arial"/>
              </a:rPr>
              <a:t>y</a:t>
            </a:r>
            <a:r>
              <a:rPr lang="en-US" spc="0" dirty="0" smtClean="0">
                <a:latin typeface="Arial"/>
                <a:cs typeface="Arial"/>
              </a:rPr>
              <a:t>, </a:t>
            </a:r>
            <a:r>
              <a:rPr lang="en-US" spc="-100" dirty="0" smtClean="0">
                <a:latin typeface="Arial"/>
                <a:cs typeface="Arial"/>
              </a:rPr>
              <a:t>as well as </a:t>
            </a:r>
            <a:r>
              <a:rPr lang="en-US" spc="-10" dirty="0" smtClean="0">
                <a:latin typeface="Arial"/>
                <a:cs typeface="Arial"/>
              </a:rPr>
              <a:t>including </a:t>
            </a:r>
            <a:r>
              <a:rPr lang="en-US" spc="-35" dirty="0" smtClean="0">
                <a:latin typeface="Arial"/>
                <a:cs typeface="Arial"/>
              </a:rPr>
              <a:t>co</a:t>
            </a:r>
            <a:r>
              <a:rPr lang="en-US" spc="-45" dirty="0" smtClean="0">
                <a:latin typeface="Arial"/>
                <a:cs typeface="Arial"/>
              </a:rPr>
              <a:t>r</a:t>
            </a:r>
            <a:r>
              <a:rPr lang="en-US" spc="-75" dirty="0" smtClean="0">
                <a:latin typeface="Arial"/>
                <a:cs typeface="Arial"/>
              </a:rPr>
              <a:t>e </a:t>
            </a:r>
            <a:r>
              <a:rPr lang="en-US" spc="-50" dirty="0" smtClean="0">
                <a:latin typeface="Arial"/>
                <a:cs typeface="Arial"/>
              </a:rPr>
              <a:t>skills</a:t>
            </a:r>
            <a:r>
              <a:rPr lang="en-US" spc="-40" dirty="0" smtClean="0">
                <a:latin typeface="Arial"/>
                <a:cs typeface="Arial"/>
              </a:rPr>
              <a:t> </a:t>
            </a:r>
            <a:r>
              <a:rPr lang="en-US" spc="-30" dirty="0" smtClean="0">
                <a:latin typeface="Arial"/>
                <a:cs typeface="Arial"/>
              </a:rPr>
              <a:t>and technical </a:t>
            </a:r>
            <a:r>
              <a:rPr lang="en-US" spc="-50" dirty="0" smtClean="0">
                <a:latin typeface="Arial"/>
                <a:cs typeface="Arial"/>
              </a:rPr>
              <a:t>skills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40" dirty="0" smtClean="0">
                <a:latin typeface="Arial"/>
                <a:cs typeface="Arial"/>
              </a:rPr>
              <a:t>be achieved. </a:t>
            </a:r>
            <a:r>
              <a:rPr lang="en-US" spc="-5" dirty="0" smtClean="0">
                <a:latin typeface="Arial"/>
                <a:cs typeface="Arial"/>
              </a:rPr>
              <a:t>It </a:t>
            </a:r>
            <a:r>
              <a:rPr lang="en-US" spc="-55" dirty="0" smtClean="0">
                <a:latin typeface="Arial"/>
                <a:cs typeface="Arial"/>
              </a:rPr>
              <a:t>also makes </a:t>
            </a:r>
            <a:r>
              <a:rPr lang="en-US" spc="-40" dirty="0" smtClean="0">
                <a:latin typeface="Arial"/>
                <a:cs typeface="Arial"/>
              </a:rPr>
              <a:t>suggestions </a:t>
            </a:r>
            <a:r>
              <a:rPr lang="en-US" spc="15" dirty="0" smtClean="0">
                <a:latin typeface="Arial"/>
                <a:cs typeface="Arial"/>
              </a:rPr>
              <a:t>for </a:t>
            </a:r>
            <a:r>
              <a:rPr lang="en-US" spc="-10" dirty="0" smtClean="0">
                <a:latin typeface="Arial"/>
                <a:cs typeface="Arial"/>
              </a:rPr>
              <a:t>additional </a:t>
            </a:r>
            <a:r>
              <a:rPr lang="en-US" spc="-40" dirty="0" smtClean="0">
                <a:latin typeface="Arial"/>
                <a:cs typeface="Arial"/>
              </a:rPr>
              <a:t>lea</a:t>
            </a:r>
            <a:r>
              <a:rPr lang="en-US" spc="-10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ning </a:t>
            </a:r>
            <a:r>
              <a:rPr lang="en-US" spc="-5" dirty="0" smtClean="0">
                <a:latin typeface="Arial"/>
                <a:cs typeface="Arial"/>
              </a:rPr>
              <a:t>opportunities </a:t>
            </a:r>
            <a:r>
              <a:rPr lang="en-US" spc="15" dirty="0" smtClean="0">
                <a:latin typeface="Arial"/>
                <a:cs typeface="Arial"/>
              </a:rPr>
              <a:t>within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0" dirty="0" smtClean="0">
                <a:latin typeface="Arial"/>
                <a:cs typeface="Arial"/>
              </a:rPr>
              <a:t>post e.g. teaching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5" dirty="0" smtClean="0">
                <a:latin typeface="Arial"/>
                <a:cs typeface="Arial"/>
              </a:rPr>
              <a:t>audit. </a:t>
            </a:r>
          </a:p>
          <a:p>
            <a:pPr marL="12700" marR="87630">
              <a:lnSpc>
                <a:spcPct val="108700"/>
              </a:lnSpc>
            </a:pPr>
            <a:r>
              <a:rPr lang="en-US" spc="-70" dirty="0" smtClean="0">
                <a:latin typeface="Arial"/>
                <a:cs typeface="Arial"/>
              </a:rPr>
              <a:t>Some</a:t>
            </a:r>
            <a:r>
              <a:rPr lang="en-US" spc="-30" dirty="0" smtClean="0">
                <a:latin typeface="Arial"/>
                <a:cs typeface="Arial"/>
              </a:rPr>
              <a:t>  </a:t>
            </a:r>
            <a:r>
              <a:rPr lang="en-US" spc="-40" dirty="0" smtClean="0">
                <a:latin typeface="Arial"/>
                <a:cs typeface="Arial"/>
              </a:rPr>
              <a:t>posts </a:t>
            </a:r>
            <a:r>
              <a:rPr lang="en-US" spc="35" dirty="0" smtClean="0">
                <a:latin typeface="Arial"/>
                <a:cs typeface="Arial"/>
              </a:rPr>
              <a:t>o</a:t>
            </a:r>
            <a:r>
              <a:rPr lang="en-US" spc="-10" dirty="0" smtClean="0">
                <a:latin typeface="Arial"/>
                <a:cs typeface="Arial"/>
              </a:rPr>
              <a:t>f</a:t>
            </a:r>
            <a:r>
              <a:rPr lang="en-US" spc="-5" dirty="0" smtClean="0">
                <a:latin typeface="Arial"/>
                <a:cs typeface="Arial"/>
              </a:rPr>
              <a:t>fer opportunities </a:t>
            </a:r>
            <a:r>
              <a:rPr lang="en-US" spc="15" dirty="0" smtClean="0">
                <a:latin typeface="Arial"/>
                <a:cs typeface="Arial"/>
              </a:rPr>
              <a:t>for </a:t>
            </a:r>
            <a:r>
              <a:rPr lang="en-US" spc="-40" dirty="0" smtClean="0">
                <a:latin typeface="Arial"/>
                <a:cs typeface="Arial"/>
              </a:rPr>
              <a:t>lea</a:t>
            </a:r>
            <a:r>
              <a:rPr lang="en-US" spc="-10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ning </a:t>
            </a:r>
            <a:r>
              <a:rPr lang="en-US" spc="10" dirty="0" smtClean="0">
                <a:latin typeface="Arial"/>
                <a:cs typeface="Arial"/>
              </a:rPr>
              <a:t>that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50" dirty="0" smtClean="0">
                <a:latin typeface="Arial"/>
                <a:cs typeface="Arial"/>
              </a:rPr>
              <a:t>elates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10" dirty="0" smtClean="0">
                <a:latin typeface="Arial"/>
                <a:cs typeface="Arial"/>
              </a:rPr>
              <a:t>other </a:t>
            </a:r>
            <a:r>
              <a:rPr lang="en-US" spc="-45" dirty="0" smtClean="0">
                <a:latin typeface="Arial"/>
                <a:cs typeface="Arial"/>
              </a:rPr>
              <a:t>a</a:t>
            </a:r>
            <a:r>
              <a:rPr lang="en-US" spc="-55" dirty="0" smtClean="0">
                <a:latin typeface="Arial"/>
                <a:cs typeface="Arial"/>
              </a:rPr>
              <a:t>r</a:t>
            </a:r>
            <a:r>
              <a:rPr lang="en-US" spc="-90" dirty="0" smtClean="0">
                <a:latin typeface="Arial"/>
                <a:cs typeface="Arial"/>
              </a:rPr>
              <a:t>eas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10" dirty="0" smtClean="0">
                <a:latin typeface="Arial"/>
                <a:cs typeface="Arial"/>
              </a:rPr>
              <a:t>the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20" dirty="0" smtClean="0">
                <a:latin typeface="Arial"/>
                <a:cs typeface="Arial"/>
              </a:rPr>
              <a:t>curriculum,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40" dirty="0" smtClean="0">
                <a:latin typeface="Arial"/>
                <a:cs typeface="Arial"/>
              </a:rPr>
              <a:t>these </a:t>
            </a:r>
            <a:r>
              <a:rPr lang="en-US" spc="-45" dirty="0" smtClean="0">
                <a:latin typeface="Arial"/>
                <a:cs typeface="Arial"/>
              </a:rPr>
              <a:t>a</a:t>
            </a:r>
            <a:r>
              <a:rPr lang="en-US" spc="-55" dirty="0" smtClean="0">
                <a:latin typeface="Arial"/>
                <a:cs typeface="Arial"/>
              </a:rPr>
              <a:t>r</a:t>
            </a:r>
            <a:r>
              <a:rPr lang="en-US" spc="-75" dirty="0" smtClean="0">
                <a:latin typeface="Arial"/>
                <a:cs typeface="Arial"/>
              </a:rPr>
              <a:t>e </a:t>
            </a:r>
            <a:r>
              <a:rPr lang="en-US" spc="-5" dirty="0" smtClean="0">
                <a:latin typeface="Arial"/>
                <a:cs typeface="Arial"/>
              </a:rPr>
              <a:t>highlighted. </a:t>
            </a:r>
            <a:r>
              <a:rPr lang="en-US" spc="-70" dirty="0" smtClean="0">
                <a:latin typeface="Arial"/>
                <a:cs typeface="Arial"/>
              </a:rPr>
              <a:t>The </a:t>
            </a:r>
            <a:r>
              <a:rPr lang="en-US" spc="-35" dirty="0" smtClean="0">
                <a:latin typeface="Arial"/>
                <a:cs typeface="Arial"/>
              </a:rPr>
              <a:t>idea </a:t>
            </a:r>
            <a:r>
              <a:rPr lang="en-US" spc="-70" dirty="0" smtClean="0">
                <a:latin typeface="Arial"/>
                <a:cs typeface="Arial"/>
              </a:rPr>
              <a:t>is </a:t>
            </a:r>
            <a:r>
              <a:rPr lang="en-US" spc="10" dirty="0" smtClean="0">
                <a:latin typeface="Arial"/>
                <a:cs typeface="Arial"/>
              </a:rPr>
              <a:t>that </a:t>
            </a:r>
            <a:r>
              <a:rPr lang="en-US" spc="-20" dirty="0" smtClean="0">
                <a:latin typeface="Arial"/>
                <a:cs typeface="Arial"/>
              </a:rPr>
              <a:t>this </a:t>
            </a:r>
            <a:r>
              <a:rPr lang="en-US" spc="10" dirty="0" smtClean="0">
                <a:latin typeface="Arial"/>
                <a:cs typeface="Arial"/>
              </a:rPr>
              <a:t>would </a:t>
            </a:r>
            <a:r>
              <a:rPr lang="en-US" spc="5" dirty="0" smtClean="0">
                <a:latin typeface="Arial"/>
                <a:cs typeface="Arial"/>
              </a:rPr>
              <a:t>inform</a:t>
            </a:r>
            <a:r>
              <a:rPr lang="en-US" spc="0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45" dirty="0" smtClean="0">
                <a:latin typeface="Arial"/>
                <a:cs typeface="Arial"/>
              </a:rPr>
              <a:t>supervisor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20" dirty="0" smtClean="0">
                <a:latin typeface="Arial"/>
                <a:cs typeface="Arial"/>
              </a:rPr>
              <a:t>stimulate </a:t>
            </a:r>
            <a:r>
              <a:rPr lang="en-US" spc="-50" dirty="0" smtClean="0">
                <a:latin typeface="Arial"/>
                <a:cs typeface="Arial"/>
              </a:rPr>
              <a:t>discussion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40" dirty="0" smtClean="0">
                <a:latin typeface="Arial"/>
                <a:cs typeface="Arial"/>
              </a:rPr>
              <a:t>ega</a:t>
            </a:r>
            <a:r>
              <a:rPr lang="en-US" spc="-50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ding </a:t>
            </a:r>
            <a:r>
              <a:rPr lang="en-US" spc="-45" dirty="0" smtClean="0">
                <a:latin typeface="Arial"/>
                <a:cs typeface="Arial"/>
              </a:rPr>
              <a:t>possible </a:t>
            </a:r>
            <a:r>
              <a:rPr lang="en-US" spc="-40" dirty="0" smtClean="0">
                <a:latin typeface="Arial"/>
                <a:cs typeface="Arial"/>
              </a:rPr>
              <a:t>lea</a:t>
            </a:r>
            <a:r>
              <a:rPr lang="en-US" spc="-10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ning </a:t>
            </a:r>
            <a:r>
              <a:rPr lang="en-US" spc="-60" dirty="0" smtClean="0">
                <a:latin typeface="Arial"/>
                <a:cs typeface="Arial"/>
              </a:rPr>
              <a:t>needs</a:t>
            </a:r>
            <a:endParaRPr lang="en-US" dirty="0" smtClean="0">
              <a:latin typeface="Arial"/>
              <a:cs typeface="Arial"/>
            </a:endParaRPr>
          </a:p>
          <a:p>
            <a:pPr marL="12700" marR="12700">
              <a:lnSpc>
                <a:spcPct val="108700"/>
              </a:lnSpc>
            </a:pPr>
            <a:r>
              <a:rPr lang="en-US" spc="-30" dirty="0" smtClean="0">
                <a:latin typeface="Arial"/>
                <a:cs typeface="Arial"/>
              </a:rPr>
              <a:t>and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20" dirty="0" smtClean="0">
                <a:latin typeface="Arial"/>
                <a:cs typeface="Arial"/>
              </a:rPr>
              <a:t>how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40" dirty="0" smtClean="0">
                <a:latin typeface="Arial"/>
                <a:cs typeface="Arial"/>
              </a:rPr>
              <a:t>these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10" dirty="0" smtClean="0">
                <a:latin typeface="Arial"/>
                <a:cs typeface="Arial"/>
              </a:rPr>
              <a:t>might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40" dirty="0" smtClean="0">
                <a:latin typeface="Arial"/>
                <a:cs typeface="Arial"/>
              </a:rPr>
              <a:t>be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20" dirty="0" smtClean="0">
                <a:latin typeface="Arial"/>
                <a:cs typeface="Arial"/>
              </a:rPr>
              <a:t>add</a:t>
            </a:r>
            <a:r>
              <a:rPr lang="en-US" spc="-40" dirty="0" smtClean="0">
                <a:latin typeface="Arial"/>
                <a:cs typeface="Arial"/>
              </a:rPr>
              <a:t>r</a:t>
            </a:r>
            <a:r>
              <a:rPr lang="en-US" spc="-80" dirty="0" smtClean="0">
                <a:latin typeface="Arial"/>
                <a:cs typeface="Arial"/>
              </a:rPr>
              <a:t>essed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10" dirty="0" smtClean="0">
                <a:latin typeface="Arial"/>
                <a:cs typeface="Arial"/>
              </a:rPr>
              <a:t>-for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35" dirty="0" smtClean="0">
                <a:latin typeface="Arial"/>
                <a:cs typeface="Arial"/>
              </a:rPr>
              <a:t>example,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10" dirty="0" smtClean="0">
                <a:latin typeface="Arial"/>
                <a:cs typeface="Arial"/>
              </a:rPr>
              <a:t>that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the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20" dirty="0" smtClean="0">
                <a:latin typeface="Arial"/>
                <a:cs typeface="Arial"/>
              </a:rPr>
              <a:t>trainee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45" dirty="0" smtClean="0">
                <a:latin typeface="Arial"/>
                <a:cs typeface="Arial"/>
              </a:rPr>
              <a:t>may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40" dirty="0" smtClean="0">
                <a:latin typeface="Arial"/>
                <a:cs typeface="Arial"/>
              </a:rPr>
              <a:t>need</a:t>
            </a:r>
            <a:r>
              <a:rPr lang="en-US" spc="-20" dirty="0" smtClean="0">
                <a:latin typeface="Arial"/>
                <a:cs typeface="Arial"/>
              </a:rPr>
              <a:t>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10" dirty="0" smtClean="0">
                <a:latin typeface="Arial"/>
                <a:cs typeface="Arial"/>
              </a:rPr>
              <a:t>attend </a:t>
            </a:r>
            <a:r>
              <a:rPr lang="en-US" spc="5" dirty="0" smtClean="0">
                <a:latin typeface="Arial"/>
                <a:cs typeface="Arial"/>
              </a:rPr>
              <a:t>outpatient </a:t>
            </a:r>
            <a:r>
              <a:rPr lang="en-US" spc="-45" dirty="0" smtClean="0">
                <a:latin typeface="Arial"/>
                <a:cs typeface="Arial"/>
              </a:rPr>
              <a:t>clinics or </a:t>
            </a:r>
            <a:r>
              <a:rPr lang="en-US" spc="-15" dirty="0" smtClean="0">
                <a:latin typeface="Arial"/>
                <a:cs typeface="Arial"/>
              </a:rPr>
              <a:t>community </a:t>
            </a:r>
            <a:r>
              <a:rPr lang="en-US" spc="-45" dirty="0" smtClean="0">
                <a:latin typeface="Arial"/>
                <a:cs typeface="Arial"/>
              </a:rPr>
              <a:t>day </a:t>
            </a:r>
            <a:r>
              <a:rPr lang="en-US" spc="-35" dirty="0" smtClean="0">
                <a:latin typeface="Arial"/>
                <a:cs typeface="Arial"/>
              </a:rPr>
              <a:t>hospitals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15" dirty="0" smtClean="0">
                <a:latin typeface="Arial"/>
                <a:cs typeface="Arial"/>
              </a:rPr>
              <a:t>fulfill </a:t>
            </a:r>
            <a:r>
              <a:rPr lang="en-US" spc="-40" dirty="0" smtClean="0">
                <a:latin typeface="Arial"/>
                <a:cs typeface="Arial"/>
              </a:rPr>
              <a:t>lea</a:t>
            </a:r>
            <a:r>
              <a:rPr lang="en-US" spc="-10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ning </a:t>
            </a:r>
            <a:r>
              <a:rPr lang="en-US" spc="-60" dirty="0" smtClean="0">
                <a:latin typeface="Arial"/>
                <a:cs typeface="Arial"/>
              </a:rPr>
              <a:t>needs which </a:t>
            </a:r>
            <a:r>
              <a:rPr lang="en-US" spc="-15" dirty="0" smtClean="0">
                <a:latin typeface="Arial"/>
                <a:cs typeface="Arial"/>
              </a:rPr>
              <a:t>cannot </a:t>
            </a:r>
            <a:r>
              <a:rPr lang="en-US" spc="-40" dirty="0" smtClean="0">
                <a:latin typeface="Arial"/>
                <a:cs typeface="Arial"/>
              </a:rPr>
              <a:t>be </a:t>
            </a:r>
            <a:r>
              <a:rPr lang="en-US" spc="-10" dirty="0" smtClean="0">
                <a:latin typeface="Arial"/>
                <a:cs typeface="Arial"/>
              </a:rPr>
              <a:t>met on the wa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50" dirty="0" smtClean="0">
                <a:latin typeface="Arial"/>
                <a:cs typeface="Arial"/>
              </a:rPr>
              <a:t>ds.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971600" y="1687177"/>
            <a:ext cx="6552728" cy="2577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0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lang="en-US" sz="20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lang="en-US" sz="20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fl</a:t>
            </a:r>
            <a:r>
              <a:rPr lang="en-US" sz="2000" spc="-3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</a:t>
            </a:r>
            <a:r>
              <a:rPr lang="en-US" sz="20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w</a:t>
            </a:r>
            <a:r>
              <a:rPr lang="en-US" sz="20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cha</a:t>
            </a:r>
            <a:r>
              <a:rPr lang="en-US" sz="20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lang="en-US" sz="20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endParaRPr lang="en-US" sz="2000" dirty="0" smtClean="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lang="en-US" sz="800" dirty="0" smtClean="0"/>
          </a:p>
          <a:p>
            <a:pPr marL="12700" marR="12700">
              <a:lnSpc>
                <a:spcPct val="108700"/>
              </a:lnSpc>
            </a:pPr>
            <a:r>
              <a:rPr lang="en-US" spc="-70" dirty="0" smtClean="0">
                <a:latin typeface="Arial"/>
                <a:cs typeface="Arial"/>
              </a:rPr>
              <a:t>The </a:t>
            </a:r>
            <a:r>
              <a:rPr lang="en-US" spc="-45" dirty="0" smtClean="0">
                <a:latin typeface="Arial"/>
                <a:cs typeface="Arial"/>
              </a:rPr>
              <a:t>supervisor </a:t>
            </a:r>
            <a:r>
              <a:rPr lang="en-US" spc="-15" dirty="0" smtClean="0">
                <a:latin typeface="Arial"/>
                <a:cs typeface="Arial"/>
              </a:rPr>
              <a:t>meeting </a:t>
            </a:r>
            <a:r>
              <a:rPr lang="en-US" spc="5" dirty="0" smtClean="0">
                <a:latin typeface="Arial"/>
                <a:cs typeface="Arial"/>
              </a:rPr>
              <a:t>flowchart </a:t>
            </a:r>
            <a:r>
              <a:rPr lang="en-US" spc="-40" dirty="0" smtClean="0">
                <a:latin typeface="Arial"/>
                <a:cs typeface="Arial"/>
              </a:rPr>
              <a:t>clearly </a:t>
            </a:r>
            <a:r>
              <a:rPr lang="en-US" spc="-70" dirty="0" smtClean="0">
                <a:latin typeface="Arial"/>
                <a:cs typeface="Arial"/>
              </a:rPr>
              <a:t>lays </a:t>
            </a:r>
            <a:r>
              <a:rPr lang="en-US" spc="15" dirty="0" smtClean="0">
                <a:latin typeface="Arial"/>
                <a:cs typeface="Arial"/>
              </a:rPr>
              <a:t>out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55" dirty="0" smtClean="0">
                <a:latin typeface="Arial"/>
                <a:cs typeface="Arial"/>
              </a:rPr>
              <a:t>tasks </a:t>
            </a:r>
            <a:r>
              <a:rPr lang="en-US" spc="15" dirty="0" smtClean="0">
                <a:latin typeface="Arial"/>
                <a:cs typeface="Arial"/>
              </a:rPr>
              <a:t>for </a:t>
            </a:r>
            <a:r>
              <a:rPr lang="en-US" spc="-50" dirty="0" smtClean="0">
                <a:latin typeface="Arial"/>
                <a:cs typeface="Arial"/>
              </a:rPr>
              <a:t>each</a:t>
            </a:r>
            <a:r>
              <a:rPr lang="en-US" spc="-30" dirty="0" smtClean="0">
                <a:latin typeface="Arial"/>
                <a:cs typeface="Arial"/>
              </a:rPr>
              <a:t> </a:t>
            </a:r>
            <a:r>
              <a:rPr lang="en-US" spc="-15" dirty="0" smtClean="0">
                <a:latin typeface="Arial"/>
                <a:cs typeface="Arial"/>
              </a:rPr>
              <a:t>meeting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10" dirty="0" smtClean="0">
                <a:latin typeface="Arial"/>
                <a:cs typeface="Arial"/>
              </a:rPr>
              <a:t>the p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20" dirty="0" smtClean="0">
                <a:latin typeface="Arial"/>
                <a:cs typeface="Arial"/>
              </a:rPr>
              <a:t>eparation </a:t>
            </a:r>
            <a:r>
              <a:rPr lang="en-US" spc="-40" dirty="0" smtClean="0">
                <a:latin typeface="Arial"/>
                <a:cs typeface="Arial"/>
              </a:rPr>
              <a:t>needed </a:t>
            </a:r>
            <a:r>
              <a:rPr lang="en-US" spc="-10" dirty="0" smtClean="0">
                <a:latin typeface="Arial"/>
                <a:cs typeface="Arial"/>
              </a:rPr>
              <a:t>befo</a:t>
            </a:r>
            <a:r>
              <a:rPr lang="en-US" spc="-30" dirty="0" smtClean="0">
                <a:latin typeface="Arial"/>
                <a:cs typeface="Arial"/>
              </a:rPr>
              <a:t>r</a:t>
            </a:r>
            <a:r>
              <a:rPr lang="en-US" spc="-75" dirty="0" smtClean="0">
                <a:latin typeface="Arial"/>
                <a:cs typeface="Arial"/>
              </a:rPr>
              <a:t>e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5" dirty="0" smtClean="0">
                <a:latin typeface="Arial"/>
                <a:cs typeface="Arial"/>
              </a:rPr>
              <a:t>after </a:t>
            </a:r>
            <a:r>
              <a:rPr lang="en-US" spc="-40" dirty="0" smtClean="0">
                <a:latin typeface="Arial"/>
                <a:cs typeface="Arial"/>
              </a:rPr>
              <a:t>each. </a:t>
            </a:r>
            <a:r>
              <a:rPr lang="en-US" spc="-70" dirty="0" smtClean="0">
                <a:latin typeface="Arial"/>
                <a:cs typeface="Arial"/>
              </a:rPr>
              <a:t>This is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30" dirty="0" smtClean="0">
                <a:latin typeface="Arial"/>
                <a:cs typeface="Arial"/>
              </a:rPr>
              <a:t>aid</a:t>
            </a:r>
            <a:r>
              <a:rPr lang="en-US" spc="-20" dirty="0" smtClean="0">
                <a:latin typeface="Arial"/>
                <a:cs typeface="Arial"/>
              </a:rPr>
              <a:t> </a:t>
            </a:r>
            <a:r>
              <a:rPr lang="en-US" spc="-130" dirty="0" smtClean="0">
                <a:latin typeface="Arial"/>
                <a:cs typeface="Arial"/>
              </a:rPr>
              <a:t>CS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20" dirty="0" smtClean="0">
                <a:latin typeface="Arial"/>
                <a:cs typeface="Arial"/>
              </a:rPr>
              <a:t>trainee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45" dirty="0" smtClean="0">
                <a:latin typeface="Arial"/>
                <a:cs typeface="Arial"/>
              </a:rPr>
              <a:t>c</a:t>
            </a:r>
            <a:r>
              <a:rPr lang="en-US" spc="-55" dirty="0" smtClean="0">
                <a:latin typeface="Arial"/>
                <a:cs typeface="Arial"/>
              </a:rPr>
              <a:t>r</a:t>
            </a:r>
            <a:r>
              <a:rPr lang="en-US" spc="-35" dirty="0" smtClean="0">
                <a:latin typeface="Arial"/>
                <a:cs typeface="Arial"/>
              </a:rPr>
              <a:t>eate </a:t>
            </a:r>
            <a:r>
              <a:rPr lang="en-US" spc="10" dirty="0" smtClean="0">
                <a:latin typeface="Arial"/>
                <a:cs typeface="Arial"/>
              </a:rPr>
              <a:t>both </a:t>
            </a:r>
            <a:r>
              <a:rPr lang="en-US" spc="-75" dirty="0" smtClean="0">
                <a:latin typeface="Arial"/>
                <a:cs typeface="Arial"/>
              </a:rPr>
              <a:t>a </a:t>
            </a:r>
            <a:r>
              <a:rPr lang="en-US" spc="-10" dirty="0" smtClean="0">
                <a:latin typeface="Arial"/>
                <a:cs typeface="Arial"/>
              </a:rPr>
              <a:t>structu</a:t>
            </a:r>
            <a:r>
              <a:rPr lang="en-US" spc="-35" dirty="0" smtClean="0">
                <a:latin typeface="Arial"/>
                <a:cs typeface="Arial"/>
              </a:rPr>
              <a:t>r</a:t>
            </a:r>
            <a:r>
              <a:rPr lang="en-US" spc="-75" dirty="0" smtClean="0">
                <a:latin typeface="Arial"/>
                <a:cs typeface="Arial"/>
              </a:rPr>
              <a:t>e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75" dirty="0" smtClean="0">
                <a:latin typeface="Arial"/>
                <a:cs typeface="Arial"/>
              </a:rPr>
              <a:t>a </a:t>
            </a:r>
            <a:r>
              <a:rPr lang="en-US" spc="-10" dirty="0" smtClean="0">
                <a:latin typeface="Arial"/>
                <a:cs typeface="Arial"/>
              </a:rPr>
              <a:t>timeline </a:t>
            </a:r>
            <a:r>
              <a:rPr lang="en-US" spc="15" dirty="0" smtClean="0">
                <a:latin typeface="Arial"/>
                <a:cs typeface="Arial"/>
              </a:rPr>
              <a:t>for </a:t>
            </a:r>
            <a:r>
              <a:rPr lang="en-US" spc="-50" dirty="0" smtClean="0">
                <a:latin typeface="Arial"/>
                <a:cs typeface="Arial"/>
              </a:rPr>
              <a:t>discussion</a:t>
            </a:r>
            <a:r>
              <a:rPr lang="en-US" spc="-30" dirty="0" smtClean="0">
                <a:latin typeface="Arial"/>
                <a:cs typeface="Arial"/>
              </a:rPr>
              <a:t> and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0" dirty="0" smtClean="0">
                <a:latin typeface="Arial"/>
                <a:cs typeface="Arial"/>
              </a:rPr>
              <a:t>workplace </a:t>
            </a:r>
            <a:r>
              <a:rPr lang="en-US" spc="-60" dirty="0" smtClean="0">
                <a:latin typeface="Arial"/>
                <a:cs typeface="Arial"/>
              </a:rPr>
              <a:t>based </a:t>
            </a:r>
            <a:r>
              <a:rPr lang="en-US" spc="-65" dirty="0" smtClean="0">
                <a:latin typeface="Arial"/>
                <a:cs typeface="Arial"/>
              </a:rPr>
              <a:t>assessments. </a:t>
            </a:r>
            <a:r>
              <a:rPr lang="en-US" spc="-70" dirty="0" smtClean="0">
                <a:latin typeface="Arial"/>
                <a:cs typeface="Arial"/>
              </a:rPr>
              <a:t>The </a:t>
            </a:r>
            <a:r>
              <a:rPr lang="en-US" spc="-20" dirty="0" smtClean="0">
                <a:latin typeface="Arial"/>
                <a:cs typeface="Arial"/>
              </a:rPr>
              <a:t>hope </a:t>
            </a:r>
            <a:r>
              <a:rPr lang="en-US" spc="-70" dirty="0" smtClean="0">
                <a:latin typeface="Arial"/>
                <a:cs typeface="Arial"/>
              </a:rPr>
              <a:t>is </a:t>
            </a:r>
            <a:r>
              <a:rPr lang="en-US" spc="10" dirty="0" smtClean="0">
                <a:latin typeface="Arial"/>
                <a:cs typeface="Arial"/>
              </a:rPr>
              <a:t>that </a:t>
            </a:r>
            <a:r>
              <a:rPr lang="en-US" spc="-20" dirty="0" smtClean="0">
                <a:latin typeface="Arial"/>
                <a:cs typeface="Arial"/>
              </a:rPr>
              <a:t>this </a:t>
            </a:r>
            <a:r>
              <a:rPr lang="en-US" spc="10" dirty="0" smtClean="0">
                <a:latin typeface="Arial"/>
                <a:cs typeface="Arial"/>
              </a:rPr>
              <a:t>would </a:t>
            </a:r>
            <a:r>
              <a:rPr lang="en-US" spc="-35" dirty="0" smtClean="0">
                <a:latin typeface="Arial"/>
                <a:cs typeface="Arial"/>
              </a:rPr>
              <a:t>enable</a:t>
            </a:r>
            <a:r>
              <a:rPr lang="en-US" spc="-20" dirty="0" smtClean="0">
                <a:latin typeface="Arial"/>
                <a:cs typeface="Arial"/>
              </a:rPr>
              <a:t> </a:t>
            </a:r>
            <a:r>
              <a:rPr lang="en-US" spc="-75" dirty="0" smtClean="0">
                <a:latin typeface="Arial"/>
                <a:cs typeface="Arial"/>
              </a:rPr>
              <a:t>a mo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75" dirty="0" smtClean="0">
                <a:latin typeface="Arial"/>
                <a:cs typeface="Arial"/>
              </a:rPr>
              <a:t>e </a:t>
            </a:r>
            <a:r>
              <a:rPr lang="en-US" spc="-45" dirty="0" err="1" smtClean="0">
                <a:latin typeface="Arial"/>
                <a:cs typeface="Arial"/>
              </a:rPr>
              <a:t>focussed</a:t>
            </a:r>
            <a:r>
              <a:rPr lang="en-US" spc="-45" dirty="0" smtClean="0">
                <a:latin typeface="Arial"/>
                <a:cs typeface="Arial"/>
              </a:rPr>
              <a:t>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10" dirty="0" smtClean="0">
                <a:latin typeface="Arial"/>
                <a:cs typeface="Arial"/>
              </a:rPr>
              <a:t>confident </a:t>
            </a:r>
            <a:r>
              <a:rPr lang="en-US" spc="-20" dirty="0" smtClean="0">
                <a:latin typeface="Arial"/>
                <a:cs typeface="Arial"/>
              </a:rPr>
              <a:t>app</a:t>
            </a:r>
            <a:r>
              <a:rPr lang="en-US" spc="-40" dirty="0" smtClean="0">
                <a:latin typeface="Arial"/>
                <a:cs typeface="Arial"/>
              </a:rPr>
              <a:t>roach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5" dirty="0" smtClean="0">
                <a:latin typeface="Arial"/>
                <a:cs typeface="Arial"/>
              </a:rPr>
              <a:t>identifying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15" dirty="0" smtClean="0">
                <a:latin typeface="Arial"/>
                <a:cs typeface="Arial"/>
              </a:rPr>
              <a:t>meeting</a:t>
            </a:r>
            <a:r>
              <a:rPr lang="en-US" spc="-10" dirty="0" smtClean="0">
                <a:latin typeface="Arial"/>
                <a:cs typeface="Arial"/>
              </a:rPr>
              <a:t> </a:t>
            </a:r>
            <a:r>
              <a:rPr lang="en-US" spc="-40" dirty="0" smtClean="0">
                <a:latin typeface="Arial"/>
                <a:cs typeface="Arial"/>
              </a:rPr>
              <a:t>objectives in </a:t>
            </a:r>
            <a:r>
              <a:rPr lang="en-US" spc="-20" dirty="0" smtClean="0">
                <a:latin typeface="Arial"/>
                <a:cs typeface="Arial"/>
              </a:rPr>
              <a:t>trainee education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60" dirty="0" smtClean="0">
                <a:latin typeface="Arial"/>
                <a:cs typeface="Arial"/>
              </a:rPr>
              <a:t>assessment.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object 2"/>
          <p:cNvSpPr/>
          <p:nvPr/>
        </p:nvSpPr>
        <p:spPr>
          <a:xfrm>
            <a:off x="0" y="908720"/>
            <a:ext cx="550810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Roles and Responsibilities of Clinical Supervisors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484784"/>
            <a:ext cx="8604448" cy="3552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"/>
              </a:lnSpc>
              <a:spcBef>
                <a:spcPts val="36"/>
              </a:spcBef>
            </a:pPr>
            <a:endParaRPr lang="en-US" sz="1400" dirty="0" smtClean="0"/>
          </a:p>
          <a:p>
            <a:pPr marL="156210">
              <a:lnSpc>
                <a:spcPct val="100000"/>
              </a:lnSpc>
              <a:buFont typeface="Arial" pitchFamily="34" charset="0"/>
              <a:buChar char="•"/>
            </a:pPr>
            <a:r>
              <a:rPr lang="en-US" spc="-70" dirty="0" smtClean="0">
                <a:latin typeface="Arial"/>
                <a:cs typeface="Arial"/>
              </a:rPr>
              <a:t>Oversee </a:t>
            </a:r>
            <a:r>
              <a:rPr lang="en-US" spc="-45" dirty="0" smtClean="0">
                <a:latin typeface="Arial"/>
                <a:cs typeface="Arial"/>
              </a:rPr>
              <a:t>day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45" dirty="0" smtClean="0">
                <a:latin typeface="Arial"/>
                <a:cs typeface="Arial"/>
              </a:rPr>
              <a:t>day </a:t>
            </a:r>
            <a:r>
              <a:rPr lang="en-US" spc="10" dirty="0" smtClean="0">
                <a:latin typeface="Arial"/>
                <a:cs typeface="Arial"/>
              </a:rPr>
              <a:t>work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0" dirty="0" smtClean="0">
                <a:latin typeface="Arial"/>
                <a:cs typeface="Arial"/>
              </a:rPr>
              <a:t>trainee (di</a:t>
            </a:r>
            <a:r>
              <a:rPr lang="en-US" spc="-45" dirty="0" smtClean="0">
                <a:latin typeface="Arial"/>
                <a:cs typeface="Arial"/>
              </a:rPr>
              <a:t>r</a:t>
            </a:r>
            <a:r>
              <a:rPr lang="en-US" spc="-30" dirty="0" smtClean="0">
                <a:latin typeface="Arial"/>
                <a:cs typeface="Arial"/>
              </a:rPr>
              <a:t>ect </a:t>
            </a:r>
            <a:r>
              <a:rPr lang="en-US" spc="-15" dirty="0" smtClean="0">
                <a:latin typeface="Arial"/>
                <a:cs typeface="Arial"/>
              </a:rPr>
              <a:t>contact or </a:t>
            </a:r>
            <a:r>
              <a:rPr lang="en-US" spc="-30" dirty="0" smtClean="0">
                <a:latin typeface="Arial"/>
                <a:cs typeface="Arial"/>
              </a:rPr>
              <a:t>delegated)</a:t>
            </a:r>
            <a:endParaRPr lang="en-US" dirty="0" smtClean="0">
              <a:latin typeface="Arial"/>
              <a:cs typeface="Arial"/>
            </a:endParaRPr>
          </a:p>
          <a:p>
            <a:pPr marL="156210" marR="675005" indent="0">
              <a:lnSpc>
                <a:spcPct val="108700"/>
              </a:lnSpc>
              <a:spcBef>
                <a:spcPts val="425"/>
              </a:spcBef>
              <a:buFont typeface="Arial" pitchFamily="34" charset="0"/>
              <a:buChar char="•"/>
            </a:pPr>
            <a:r>
              <a:rPr lang="en-US" spc="-20" dirty="0" smtClean="0">
                <a:latin typeface="Arial"/>
                <a:cs typeface="Arial"/>
              </a:rPr>
              <a:t>Hold 3 </a:t>
            </a:r>
            <a:r>
              <a:rPr lang="en-US" spc="-15" dirty="0" smtClean="0">
                <a:latin typeface="Arial"/>
                <a:cs typeface="Arial"/>
              </a:rPr>
              <a:t>formative </a:t>
            </a:r>
            <a:r>
              <a:rPr lang="en-US" spc="-30" dirty="0" smtClean="0">
                <a:latin typeface="Arial"/>
                <a:cs typeface="Arial"/>
              </a:rPr>
              <a:t>meetings </a:t>
            </a:r>
            <a:r>
              <a:rPr lang="en-US" spc="30" dirty="0" smtClean="0">
                <a:latin typeface="Arial"/>
                <a:cs typeface="Arial"/>
              </a:rPr>
              <a:t>with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0" dirty="0" smtClean="0">
                <a:latin typeface="Arial"/>
                <a:cs typeface="Arial"/>
              </a:rPr>
              <a:t>trainee </a:t>
            </a:r>
            <a:r>
              <a:rPr lang="en-US" spc="-30" dirty="0" smtClean="0">
                <a:latin typeface="Arial"/>
                <a:cs typeface="Arial"/>
              </a:rPr>
              <a:t>using </a:t>
            </a:r>
            <a:r>
              <a:rPr lang="en-US" spc="-10" dirty="0" smtClean="0">
                <a:latin typeface="Arial"/>
                <a:cs typeface="Arial"/>
              </a:rPr>
              <a:t>the</a:t>
            </a:r>
            <a:r>
              <a:rPr lang="en-US" spc="-5" dirty="0" smtClean="0">
                <a:latin typeface="Arial"/>
                <a:cs typeface="Arial"/>
              </a:rPr>
              <a:t> “Super </a:t>
            </a:r>
            <a:r>
              <a:rPr lang="en-US" spc="-15" dirty="0" smtClean="0">
                <a:latin typeface="Arial"/>
                <a:cs typeface="Arial"/>
              </a:rPr>
              <a:t>Condensed” </a:t>
            </a:r>
            <a:r>
              <a:rPr lang="en-US" spc="-20" dirty="0" smtClean="0">
                <a:latin typeface="Arial"/>
                <a:cs typeface="Arial"/>
              </a:rPr>
              <a:t>Curriculum </a:t>
            </a:r>
            <a:r>
              <a:rPr lang="en-US" spc="-35" dirty="0" smtClean="0">
                <a:latin typeface="Arial"/>
                <a:cs typeface="Arial"/>
              </a:rPr>
              <a:t>Guide </a:t>
            </a:r>
            <a:r>
              <a:rPr lang="en-US" spc="-25" dirty="0" smtClean="0">
                <a:latin typeface="Arial"/>
                <a:cs typeface="Arial"/>
              </a:rPr>
              <a:t>(gather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20" dirty="0" smtClean="0">
                <a:latin typeface="Arial"/>
                <a:cs typeface="Arial"/>
              </a:rPr>
              <a:t>collate</a:t>
            </a:r>
            <a:r>
              <a:rPr lang="en-US" spc="-15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information </a:t>
            </a:r>
            <a:r>
              <a:rPr lang="en-US" spc="25" dirty="0" smtClean="0">
                <a:latin typeface="Arial"/>
                <a:cs typeface="Arial"/>
              </a:rPr>
              <a:t>f</a:t>
            </a:r>
            <a:r>
              <a:rPr lang="en-US" spc="5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om </a:t>
            </a:r>
            <a:r>
              <a:rPr lang="en-US" spc="-10" dirty="0" smtClean="0">
                <a:latin typeface="Arial"/>
                <a:cs typeface="Arial"/>
              </a:rPr>
              <a:t>other </a:t>
            </a:r>
            <a:r>
              <a:rPr lang="en-US" spc="-40" dirty="0" smtClean="0">
                <a:latin typeface="Arial"/>
                <a:cs typeface="Arial"/>
              </a:rPr>
              <a:t>sou</a:t>
            </a:r>
            <a:r>
              <a:rPr lang="en-US" spc="-50" dirty="0" smtClean="0">
                <a:latin typeface="Arial"/>
                <a:cs typeface="Arial"/>
              </a:rPr>
              <a:t>r</a:t>
            </a:r>
            <a:r>
              <a:rPr lang="en-US" spc="-85" dirty="0" smtClean="0">
                <a:latin typeface="Arial"/>
                <a:cs typeface="Arial"/>
              </a:rPr>
              <a:t>ces)</a:t>
            </a:r>
            <a:endParaRPr lang="en-US" dirty="0" smtClean="0">
              <a:latin typeface="Arial"/>
              <a:cs typeface="Arial"/>
            </a:endParaRPr>
          </a:p>
          <a:p>
            <a:pPr marL="300355" marR="1394460" indent="-144145">
              <a:lnSpc>
                <a:spcPct val="139500"/>
              </a:lnSpc>
              <a:buFont typeface="Arial" pitchFamily="34" charset="0"/>
              <a:buChar char="•"/>
            </a:pPr>
            <a:r>
              <a:rPr lang="en-US" spc="-55" dirty="0" smtClean="0">
                <a:latin typeface="Arial"/>
                <a:cs typeface="Arial"/>
              </a:rPr>
              <a:t>Sign </a:t>
            </a:r>
            <a:r>
              <a:rPr lang="en-US" spc="35" dirty="0" smtClean="0">
                <a:latin typeface="Arial"/>
                <a:cs typeface="Arial"/>
              </a:rPr>
              <a:t>o</a:t>
            </a:r>
            <a:r>
              <a:rPr lang="en-US" spc="-10" dirty="0" smtClean="0">
                <a:latin typeface="Arial"/>
                <a:cs typeface="Arial"/>
              </a:rPr>
              <a:t>f</a:t>
            </a:r>
            <a:r>
              <a:rPr lang="en-US" spc="60" dirty="0" smtClean="0">
                <a:latin typeface="Arial"/>
                <a:cs typeface="Arial"/>
              </a:rPr>
              <a:t>f </a:t>
            </a:r>
            <a:r>
              <a:rPr lang="en-US" spc="-25" dirty="0" smtClean="0">
                <a:latin typeface="Arial"/>
                <a:cs typeface="Arial"/>
              </a:rPr>
              <a:t>W</a:t>
            </a:r>
            <a:r>
              <a:rPr lang="en-US" spc="-30" dirty="0" smtClean="0">
                <a:latin typeface="Arial"/>
                <a:cs typeface="Arial"/>
              </a:rPr>
              <a:t>orkplace </a:t>
            </a:r>
            <a:r>
              <a:rPr lang="en-US" spc="-60" dirty="0" smtClean="0">
                <a:latin typeface="Arial"/>
                <a:cs typeface="Arial"/>
              </a:rPr>
              <a:t>based </a:t>
            </a:r>
            <a:r>
              <a:rPr lang="en-US" spc="-75" dirty="0" smtClean="0">
                <a:latin typeface="Arial"/>
                <a:cs typeface="Arial"/>
              </a:rPr>
              <a:t>assessments </a:t>
            </a:r>
            <a:r>
              <a:rPr lang="en-US" spc="-80" dirty="0" smtClean="0">
                <a:latin typeface="Arial"/>
                <a:cs typeface="Arial"/>
              </a:rPr>
              <a:t>(WPBA)</a:t>
            </a:r>
            <a:r>
              <a:rPr lang="en-US" spc="-40" dirty="0" smtClean="0">
                <a:latin typeface="Arial"/>
                <a:cs typeface="Arial"/>
              </a:rPr>
              <a:t> 3 </a:t>
            </a:r>
            <a:r>
              <a:rPr lang="en-US" spc="-70" dirty="0" smtClean="0">
                <a:latin typeface="Arial"/>
                <a:cs typeface="Arial"/>
              </a:rPr>
              <a:t>x </a:t>
            </a:r>
            <a:r>
              <a:rPr lang="en-US" spc="-85" dirty="0" smtClean="0">
                <a:latin typeface="Arial"/>
                <a:cs typeface="Arial"/>
              </a:rPr>
              <a:t>Case </a:t>
            </a:r>
            <a:r>
              <a:rPr lang="en-US" spc="-80" dirty="0" smtClean="0">
                <a:latin typeface="Arial"/>
                <a:cs typeface="Arial"/>
              </a:rPr>
              <a:t>Based </a:t>
            </a:r>
            <a:r>
              <a:rPr lang="en-US" spc="-55" dirty="0" smtClean="0">
                <a:latin typeface="Arial"/>
                <a:cs typeface="Arial"/>
              </a:rPr>
              <a:t>discussions </a:t>
            </a:r>
            <a:r>
              <a:rPr lang="en-US" spc="-80" dirty="0" smtClean="0">
                <a:latin typeface="Arial"/>
                <a:cs typeface="Arial"/>
              </a:rPr>
              <a:t>(CBD)</a:t>
            </a:r>
            <a:endParaRPr lang="en-US" dirty="0" smtClean="0">
              <a:latin typeface="Arial"/>
              <a:cs typeface="Arial"/>
            </a:endParaRPr>
          </a:p>
          <a:p>
            <a:pPr marL="300355" marR="1240155">
              <a:lnSpc>
                <a:spcPct val="139500"/>
              </a:lnSpc>
              <a:buFont typeface="Arial" pitchFamily="34" charset="0"/>
              <a:buChar char="•"/>
            </a:pPr>
            <a:r>
              <a:rPr lang="en-US" dirty="0" smtClean="0">
                <a:latin typeface="Arial"/>
                <a:cs typeface="Arial"/>
              </a:rPr>
              <a:t>3 </a:t>
            </a:r>
            <a:r>
              <a:rPr lang="en-US" spc="-70" dirty="0" smtClean="0">
                <a:latin typeface="Arial"/>
                <a:cs typeface="Arial"/>
              </a:rPr>
              <a:t>x </a:t>
            </a:r>
            <a:r>
              <a:rPr lang="en-US" spc="-15" dirty="0" smtClean="0">
                <a:latin typeface="Arial"/>
                <a:cs typeface="Arial"/>
              </a:rPr>
              <a:t>Mini-Clinical </a:t>
            </a:r>
            <a:r>
              <a:rPr lang="en-US" spc="-35" dirty="0" smtClean="0">
                <a:latin typeface="Arial"/>
                <a:cs typeface="Arial"/>
              </a:rPr>
              <a:t>Evaluation </a:t>
            </a:r>
            <a:r>
              <a:rPr lang="en-US" spc="-95" dirty="0" smtClean="0">
                <a:latin typeface="Arial"/>
                <a:cs typeface="Arial"/>
              </a:rPr>
              <a:t>Exe</a:t>
            </a:r>
            <a:r>
              <a:rPr lang="en-US" spc="-80" dirty="0" smtClean="0">
                <a:latin typeface="Arial"/>
                <a:cs typeface="Arial"/>
              </a:rPr>
              <a:t>r</a:t>
            </a:r>
            <a:r>
              <a:rPr lang="en-US" spc="-70" dirty="0" smtClean="0">
                <a:latin typeface="Arial"/>
                <a:cs typeface="Arial"/>
              </a:rPr>
              <a:t>cise </a:t>
            </a:r>
            <a:r>
              <a:rPr lang="en-US" spc="-40" dirty="0" smtClean="0">
                <a:latin typeface="Arial"/>
                <a:cs typeface="Arial"/>
              </a:rPr>
              <a:t>(Mini-CEX)</a:t>
            </a:r>
            <a:r>
              <a:rPr lang="en-US" spc="-25" dirty="0" smtClean="0">
                <a:latin typeface="Arial"/>
                <a:cs typeface="Arial"/>
              </a:rPr>
              <a:t> </a:t>
            </a:r>
            <a:r>
              <a:rPr lang="en-US" spc="-30" dirty="0" smtClean="0">
                <a:latin typeface="Arial"/>
                <a:cs typeface="Arial"/>
              </a:rPr>
              <a:t>Di</a:t>
            </a:r>
            <a:r>
              <a:rPr lang="en-US" spc="-45" dirty="0" smtClean="0">
                <a:latin typeface="Arial"/>
                <a:cs typeface="Arial"/>
              </a:rPr>
              <a:t>r</a:t>
            </a:r>
            <a:r>
              <a:rPr lang="en-US" spc="-30" dirty="0" smtClean="0">
                <a:latin typeface="Arial"/>
                <a:cs typeface="Arial"/>
              </a:rPr>
              <a:t>ect </a:t>
            </a:r>
            <a:r>
              <a:rPr lang="en-US" spc="-35" dirty="0" smtClean="0">
                <a:latin typeface="Arial"/>
                <a:cs typeface="Arial"/>
              </a:rPr>
              <a:t>Observation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135" dirty="0" smtClean="0">
                <a:latin typeface="Arial"/>
                <a:cs typeface="Arial"/>
              </a:rPr>
              <a:t>P</a:t>
            </a:r>
            <a:r>
              <a:rPr lang="en-US" spc="-90" dirty="0" smtClean="0">
                <a:latin typeface="Arial"/>
                <a:cs typeface="Arial"/>
              </a:rPr>
              <a:t>r</a:t>
            </a:r>
            <a:r>
              <a:rPr lang="en-US" spc="-30" dirty="0" smtClean="0">
                <a:latin typeface="Arial"/>
                <a:cs typeface="Arial"/>
              </a:rPr>
              <a:t>ocedural </a:t>
            </a:r>
            <a:r>
              <a:rPr lang="en-US" spc="-55" dirty="0" smtClean="0">
                <a:latin typeface="Arial"/>
                <a:cs typeface="Arial"/>
              </a:rPr>
              <a:t>Skills </a:t>
            </a:r>
            <a:r>
              <a:rPr lang="en-US" spc="-110" dirty="0" smtClean="0">
                <a:latin typeface="Arial"/>
                <a:cs typeface="Arial"/>
              </a:rPr>
              <a:t>(DOPS)</a:t>
            </a:r>
            <a:r>
              <a:rPr lang="en-US" spc="-55" dirty="0" smtClean="0">
                <a:latin typeface="Arial"/>
                <a:cs typeface="Arial"/>
              </a:rPr>
              <a:t> Multi-sou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70" dirty="0" smtClean="0">
                <a:latin typeface="Arial"/>
                <a:cs typeface="Arial"/>
              </a:rPr>
              <a:t>ce </a:t>
            </a:r>
            <a:r>
              <a:rPr lang="en-US" spc="-30" dirty="0" smtClean="0">
                <a:latin typeface="Arial"/>
                <a:cs typeface="Arial"/>
              </a:rPr>
              <a:t>feedback </a:t>
            </a:r>
            <a:r>
              <a:rPr lang="en-US" spc="-90" dirty="0" smtClean="0">
                <a:latin typeface="Arial"/>
                <a:cs typeface="Arial"/>
              </a:rPr>
              <a:t>(MSF) 5 </a:t>
            </a:r>
            <a:r>
              <a:rPr lang="en-US" spc="-35" dirty="0" smtClean="0">
                <a:latin typeface="Arial"/>
                <a:cs typeface="Arial"/>
              </a:rPr>
              <a:t>clinicians </a:t>
            </a:r>
            <a:r>
              <a:rPr lang="en-US" spc="-25" dirty="0" smtClean="0">
                <a:latin typeface="Arial"/>
                <a:cs typeface="Arial"/>
              </a:rPr>
              <a:t>only</a:t>
            </a:r>
          </a:p>
          <a:p>
            <a:pPr marL="300355" marR="1240155">
              <a:lnSpc>
                <a:spcPct val="139500"/>
              </a:lnSpc>
            </a:pPr>
            <a:endParaRPr lang="en-US" dirty="0" smtClean="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7"/>
              </a:spcBef>
              <a:buFont typeface="Arial" pitchFamily="34" charset="0"/>
              <a:buChar char="•"/>
            </a:pPr>
            <a:endParaRPr lang="en-US" dirty="0" smtClean="0"/>
          </a:p>
          <a:p>
            <a:pPr marL="156210" marR="177800">
              <a:lnSpc>
                <a:spcPct val="104299"/>
              </a:lnSpc>
            </a:pPr>
            <a:r>
              <a:rPr lang="en-US" sz="1400" i="1" spc="-15" dirty="0" smtClean="0">
                <a:latin typeface="Arial"/>
                <a:cs typeface="Arial"/>
              </a:rPr>
              <a:t>N</a:t>
            </a:r>
            <a:r>
              <a:rPr lang="en-US" sz="1400" i="1" spc="-70" dirty="0" smtClean="0">
                <a:latin typeface="Arial"/>
                <a:cs typeface="Arial"/>
              </a:rPr>
              <a:t>B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-150" dirty="0" smtClean="0">
                <a:latin typeface="Arial"/>
                <a:cs typeface="Arial"/>
              </a:rPr>
              <a:t>ss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-150" dirty="0" smtClean="0">
                <a:latin typeface="Arial"/>
                <a:cs typeface="Arial"/>
              </a:rPr>
              <a:t>ss</a:t>
            </a:r>
            <a:r>
              <a:rPr lang="en-US" sz="1400" i="1" spc="40" dirty="0" smtClean="0">
                <a:latin typeface="Arial"/>
                <a:cs typeface="Arial"/>
              </a:rPr>
              <a:t>m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40" dirty="0" smtClean="0">
                <a:latin typeface="Arial"/>
                <a:cs typeface="Arial"/>
              </a:rPr>
              <a:t>n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-135" dirty="0" smtClean="0">
                <a:latin typeface="Arial"/>
                <a:cs typeface="Arial"/>
              </a:rPr>
              <a:t>s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-85" dirty="0" smtClean="0">
                <a:latin typeface="Arial"/>
                <a:cs typeface="Arial"/>
              </a:rPr>
              <a:t>c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55" dirty="0" smtClean="0">
                <a:latin typeface="Arial"/>
                <a:cs typeface="Arial"/>
              </a:rPr>
              <a:t>n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40" dirty="0" smtClean="0">
                <a:latin typeface="Arial"/>
                <a:cs typeface="Arial"/>
              </a:rPr>
              <a:t>b</a:t>
            </a:r>
            <a:r>
              <a:rPr lang="en-US" sz="1400" i="1" spc="0" dirty="0" smtClean="0">
                <a:latin typeface="Arial"/>
                <a:cs typeface="Arial"/>
              </a:rPr>
              <a:t>e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40" dirty="0" smtClean="0">
                <a:latin typeface="Arial"/>
                <a:cs typeface="Arial"/>
              </a:rPr>
              <a:t>und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45" dirty="0" smtClean="0">
                <a:latin typeface="Arial"/>
                <a:cs typeface="Arial"/>
              </a:rPr>
              <a:t>r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45" dirty="0" smtClean="0">
                <a:latin typeface="Arial"/>
                <a:cs typeface="Arial"/>
              </a:rPr>
              <a:t>k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55" dirty="0" smtClean="0">
                <a:latin typeface="Arial"/>
                <a:cs typeface="Arial"/>
              </a:rPr>
              <a:t>n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40" dirty="0" smtClean="0">
                <a:latin typeface="Arial"/>
                <a:cs typeface="Arial"/>
              </a:rPr>
              <a:t>b</a:t>
            </a:r>
            <a:r>
              <a:rPr lang="en-US" sz="1400" i="1" spc="0" dirty="0" smtClean="0">
                <a:latin typeface="Arial"/>
                <a:cs typeface="Arial"/>
              </a:rPr>
              <a:t>y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40" dirty="0" smtClean="0">
                <a:latin typeface="Arial"/>
                <a:cs typeface="Arial"/>
              </a:rPr>
              <a:t>o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40" dirty="0" smtClean="0">
                <a:latin typeface="Arial"/>
                <a:cs typeface="Arial"/>
              </a:rPr>
              <a:t>h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60" dirty="0" smtClean="0">
                <a:latin typeface="Arial"/>
                <a:cs typeface="Arial"/>
              </a:rPr>
              <a:t>r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40" dirty="0" smtClean="0">
                <a:latin typeface="Arial"/>
                <a:cs typeface="Arial"/>
              </a:rPr>
              <a:t>pp</a:t>
            </a:r>
            <a:r>
              <a:rPr lang="en-US" sz="1400" i="1" spc="45" dirty="0" smtClean="0">
                <a:latin typeface="Arial"/>
                <a:cs typeface="Arial"/>
              </a:rPr>
              <a:t>r</a:t>
            </a:r>
            <a:r>
              <a:rPr lang="en-US" sz="1400" i="1" spc="40" dirty="0" smtClean="0">
                <a:latin typeface="Arial"/>
                <a:cs typeface="Arial"/>
              </a:rPr>
              <a:t>op</a:t>
            </a:r>
            <a:r>
              <a:rPr lang="en-US" sz="1400" i="1" spc="45" dirty="0" smtClean="0">
                <a:latin typeface="Arial"/>
                <a:cs typeface="Arial"/>
              </a:rPr>
              <a:t>ri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0" dirty="0" smtClean="0">
                <a:latin typeface="Arial"/>
                <a:cs typeface="Arial"/>
              </a:rPr>
              <a:t>e </a:t>
            </a:r>
            <a:r>
              <a:rPr lang="en-US" sz="1400" i="1" spc="40" dirty="0" smtClean="0">
                <a:latin typeface="Arial"/>
                <a:cs typeface="Arial"/>
              </a:rPr>
              <a:t>m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40" dirty="0" smtClean="0">
                <a:latin typeface="Arial"/>
                <a:cs typeface="Arial"/>
              </a:rPr>
              <a:t>mb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45" dirty="0" smtClean="0">
                <a:latin typeface="Arial"/>
                <a:cs typeface="Arial"/>
              </a:rPr>
              <a:t>r</a:t>
            </a:r>
            <a:r>
              <a:rPr lang="en-US" sz="1400" i="1" spc="-135" dirty="0" smtClean="0">
                <a:latin typeface="Arial"/>
                <a:cs typeface="Arial"/>
              </a:rPr>
              <a:t>s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40" dirty="0" smtClean="0">
                <a:latin typeface="Arial"/>
                <a:cs typeface="Arial"/>
              </a:rPr>
              <a:t>o</a:t>
            </a:r>
            <a:r>
              <a:rPr lang="en-US" sz="1400" i="1" spc="120" dirty="0" smtClean="0">
                <a:latin typeface="Arial"/>
                <a:cs typeface="Arial"/>
              </a:rPr>
              <a:t>f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-150" dirty="0" smtClean="0">
                <a:latin typeface="Arial"/>
                <a:cs typeface="Arial"/>
              </a:rPr>
              <a:t>s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85" dirty="0" smtClean="0">
                <a:latin typeface="Arial"/>
                <a:cs typeface="Arial"/>
              </a:rPr>
              <a:t>f</a:t>
            </a:r>
            <a:r>
              <a:rPr lang="en-US" sz="1400" i="1" spc="105" dirty="0" smtClean="0">
                <a:latin typeface="Arial"/>
                <a:cs typeface="Arial"/>
              </a:rPr>
              <a:t>f</a:t>
            </a:r>
            <a:r>
              <a:rPr lang="en-US" sz="1400" i="1" spc="0" dirty="0" smtClean="0">
                <a:latin typeface="Arial"/>
                <a:cs typeface="Arial"/>
              </a:rPr>
              <a:t>: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45" dirty="0" smtClean="0">
                <a:latin typeface="Arial"/>
                <a:cs typeface="Arial"/>
              </a:rPr>
              <a:t>A</a:t>
            </a:r>
            <a:r>
              <a:rPr lang="en-US" sz="1400" i="1" spc="-150" dirty="0" smtClean="0">
                <a:latin typeface="Arial"/>
                <a:cs typeface="Arial"/>
              </a:rPr>
              <a:t>ss</a:t>
            </a:r>
            <a:r>
              <a:rPr lang="en-US" sz="1400" i="1" spc="40" dirty="0" smtClean="0">
                <a:latin typeface="Arial"/>
                <a:cs typeface="Arial"/>
              </a:rPr>
              <a:t>o</a:t>
            </a:r>
            <a:r>
              <a:rPr lang="en-US" sz="1400" i="1" spc="-85" dirty="0" smtClean="0">
                <a:latin typeface="Arial"/>
                <a:cs typeface="Arial"/>
              </a:rPr>
              <a:t>c</a:t>
            </a:r>
            <a:r>
              <a:rPr lang="en-US" sz="1400" i="1" spc="45" dirty="0" smtClean="0">
                <a:latin typeface="Arial"/>
                <a:cs typeface="Arial"/>
              </a:rPr>
              <a:t>i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0" dirty="0" smtClean="0">
                <a:latin typeface="Arial"/>
                <a:cs typeface="Arial"/>
              </a:rPr>
              <a:t>e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-150" dirty="0" smtClean="0">
                <a:latin typeface="Arial"/>
                <a:cs typeface="Arial"/>
              </a:rPr>
              <a:t>s</a:t>
            </a:r>
            <a:r>
              <a:rPr lang="en-US" sz="1400" i="1" spc="40" dirty="0" smtClean="0">
                <a:latin typeface="Arial"/>
                <a:cs typeface="Arial"/>
              </a:rPr>
              <a:t>p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-85" dirty="0" smtClean="0">
                <a:latin typeface="Arial"/>
                <a:cs typeface="Arial"/>
              </a:rPr>
              <a:t>c</a:t>
            </a:r>
            <a:r>
              <a:rPr lang="en-US" sz="1400" i="1" spc="45" dirty="0" smtClean="0">
                <a:latin typeface="Arial"/>
                <a:cs typeface="Arial"/>
              </a:rPr>
              <a:t>i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45" dirty="0" smtClean="0">
                <a:latin typeface="Arial"/>
                <a:cs typeface="Arial"/>
              </a:rPr>
              <a:t>li</a:t>
            </a:r>
            <a:r>
              <a:rPr lang="en-US" sz="1400" i="1" spc="-150" dirty="0" smtClean="0">
                <a:latin typeface="Arial"/>
                <a:cs typeface="Arial"/>
              </a:rPr>
              <a:t>s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-150" dirty="0" smtClean="0">
                <a:latin typeface="Arial"/>
                <a:cs typeface="Arial"/>
              </a:rPr>
              <a:t>s</a:t>
            </a:r>
            <a:r>
              <a:rPr lang="en-US" sz="1400" i="1" spc="0" dirty="0" smtClean="0">
                <a:latin typeface="Arial"/>
                <a:cs typeface="Arial"/>
              </a:rPr>
              <a:t>,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-150" dirty="0" smtClean="0">
                <a:latin typeface="Arial"/>
                <a:cs typeface="Arial"/>
              </a:rPr>
              <a:t>s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85" dirty="0" smtClean="0">
                <a:latin typeface="Arial"/>
                <a:cs typeface="Arial"/>
              </a:rPr>
              <a:t>f</a:t>
            </a:r>
            <a:r>
              <a:rPr lang="en-US" sz="1400" i="1" spc="120" dirty="0" smtClean="0">
                <a:latin typeface="Arial"/>
                <a:cs typeface="Arial"/>
              </a:rPr>
              <a:t>f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40" dirty="0" smtClean="0">
                <a:latin typeface="Arial"/>
                <a:cs typeface="Arial"/>
              </a:rPr>
              <a:t>g</a:t>
            </a:r>
            <a:r>
              <a:rPr lang="en-US" sz="1400" i="1" spc="45" dirty="0" smtClean="0">
                <a:latin typeface="Arial"/>
                <a:cs typeface="Arial"/>
              </a:rPr>
              <a:t>r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40" dirty="0" smtClean="0">
                <a:latin typeface="Arial"/>
                <a:cs typeface="Arial"/>
              </a:rPr>
              <a:t>d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-150" dirty="0" smtClean="0">
                <a:latin typeface="Arial"/>
                <a:cs typeface="Arial"/>
              </a:rPr>
              <a:t>s</a:t>
            </a:r>
            <a:r>
              <a:rPr lang="en-US" sz="1400" i="1" spc="0" dirty="0" smtClean="0">
                <a:latin typeface="Arial"/>
                <a:cs typeface="Arial"/>
              </a:rPr>
              <a:t>,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40" dirty="0" smtClean="0">
                <a:latin typeface="Arial"/>
                <a:cs typeface="Arial"/>
              </a:rPr>
              <a:t>nh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40" dirty="0" smtClean="0">
                <a:latin typeface="Arial"/>
                <a:cs typeface="Arial"/>
              </a:rPr>
              <a:t>n</a:t>
            </a:r>
            <a:r>
              <a:rPr lang="en-US" sz="1400" i="1" spc="-85" dirty="0" smtClean="0">
                <a:latin typeface="Arial"/>
                <a:cs typeface="Arial"/>
              </a:rPr>
              <a:t>c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55" dirty="0" smtClean="0">
                <a:latin typeface="Arial"/>
                <a:cs typeface="Arial"/>
              </a:rPr>
              <a:t>d</a:t>
            </a:r>
            <a:r>
              <a:rPr lang="en-US" sz="1400" i="1" spc="25" dirty="0" smtClean="0">
                <a:latin typeface="Arial"/>
                <a:cs typeface="Arial"/>
              </a:rPr>
              <a:t> </a:t>
            </a:r>
            <a:r>
              <a:rPr lang="en-US" sz="1400" i="1" spc="40" dirty="0" smtClean="0">
                <a:latin typeface="Arial"/>
                <a:cs typeface="Arial"/>
              </a:rPr>
              <a:t>nu</a:t>
            </a:r>
            <a:r>
              <a:rPr lang="en-US" sz="1400" i="1" spc="45" dirty="0" smtClean="0">
                <a:latin typeface="Arial"/>
                <a:cs typeface="Arial"/>
              </a:rPr>
              <a:t>r</a:t>
            </a:r>
            <a:r>
              <a:rPr lang="en-US" sz="1400" i="1" spc="-150" dirty="0" smtClean="0">
                <a:latin typeface="Arial"/>
                <a:cs typeface="Arial"/>
              </a:rPr>
              <a:t>s</a:t>
            </a:r>
            <a:r>
              <a:rPr lang="en-US" sz="1400" i="1" spc="0" dirty="0" smtClean="0">
                <a:latin typeface="Arial"/>
                <a:cs typeface="Arial"/>
              </a:rPr>
              <a:t>e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40" dirty="0" smtClean="0">
                <a:latin typeface="Arial"/>
                <a:cs typeface="Arial"/>
              </a:rPr>
              <a:t>p</a:t>
            </a:r>
            <a:r>
              <a:rPr lang="en-US" sz="1400" i="1" spc="45" dirty="0" smtClean="0">
                <a:latin typeface="Arial"/>
                <a:cs typeface="Arial"/>
              </a:rPr>
              <a:t>r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-85" dirty="0" smtClean="0">
                <a:latin typeface="Arial"/>
                <a:cs typeface="Arial"/>
              </a:rPr>
              <a:t>c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45" dirty="0" smtClean="0">
                <a:latin typeface="Arial"/>
                <a:cs typeface="Arial"/>
              </a:rPr>
              <a:t>i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45" dirty="0" smtClean="0">
                <a:latin typeface="Arial"/>
                <a:cs typeface="Arial"/>
              </a:rPr>
              <a:t>i</a:t>
            </a:r>
            <a:r>
              <a:rPr lang="en-US" sz="1400" i="1" spc="40" dirty="0" smtClean="0">
                <a:latin typeface="Arial"/>
                <a:cs typeface="Arial"/>
              </a:rPr>
              <a:t>on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45" dirty="0" smtClean="0">
                <a:latin typeface="Arial"/>
                <a:cs typeface="Arial"/>
              </a:rPr>
              <a:t>r</a:t>
            </a:r>
            <a:r>
              <a:rPr lang="en-US" sz="1400" i="1" spc="-150" dirty="0" smtClean="0">
                <a:latin typeface="Arial"/>
                <a:cs typeface="Arial"/>
              </a:rPr>
              <a:t>s</a:t>
            </a:r>
            <a:r>
              <a:rPr lang="en-US" sz="1400" i="1" spc="0" dirty="0" smtClean="0">
                <a:latin typeface="Arial"/>
                <a:cs typeface="Arial"/>
              </a:rPr>
              <a:t>,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-150" dirty="0" smtClean="0">
                <a:latin typeface="Arial"/>
                <a:cs typeface="Arial"/>
              </a:rPr>
              <a:t>s</a:t>
            </a:r>
            <a:r>
              <a:rPr lang="en-US" sz="1400" i="1" spc="40" dirty="0" smtClean="0">
                <a:latin typeface="Arial"/>
                <a:cs typeface="Arial"/>
              </a:rPr>
              <a:t>p</a:t>
            </a:r>
            <a:r>
              <a:rPr lang="en-US" sz="1400" i="1" spc="-15" dirty="0" smtClean="0">
                <a:latin typeface="Arial"/>
                <a:cs typeface="Arial"/>
              </a:rPr>
              <a:t>e</a:t>
            </a:r>
            <a:r>
              <a:rPr lang="en-US" sz="1400" i="1" spc="-85" dirty="0" smtClean="0">
                <a:latin typeface="Arial"/>
                <a:cs typeface="Arial"/>
              </a:rPr>
              <a:t>c</a:t>
            </a:r>
            <a:r>
              <a:rPr lang="en-US" sz="1400" i="1" spc="45" dirty="0" smtClean="0">
                <a:latin typeface="Arial"/>
                <a:cs typeface="Arial"/>
              </a:rPr>
              <a:t>i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45" dirty="0" smtClean="0">
                <a:latin typeface="Arial"/>
                <a:cs typeface="Arial"/>
              </a:rPr>
              <a:t>l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0" dirty="0" smtClean="0">
                <a:latin typeface="Arial"/>
                <a:cs typeface="Arial"/>
              </a:rPr>
              <a:t>y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105" dirty="0" smtClean="0">
                <a:latin typeface="Arial"/>
                <a:cs typeface="Arial"/>
              </a:rPr>
              <a:t>t</a:t>
            </a:r>
            <a:r>
              <a:rPr lang="en-US" sz="1400" i="1" spc="45" dirty="0" smtClean="0">
                <a:latin typeface="Arial"/>
                <a:cs typeface="Arial"/>
              </a:rPr>
              <a:t>r</a:t>
            </a:r>
            <a:r>
              <a:rPr lang="en-US" sz="1400" i="1" spc="-15" dirty="0" smtClean="0">
                <a:latin typeface="Arial"/>
                <a:cs typeface="Arial"/>
              </a:rPr>
              <a:t>a</a:t>
            </a:r>
            <a:r>
              <a:rPr lang="en-US" sz="1400" i="1" spc="45" dirty="0" smtClean="0">
                <a:latin typeface="Arial"/>
                <a:cs typeface="Arial"/>
              </a:rPr>
              <a:t>i</a:t>
            </a:r>
            <a:r>
              <a:rPr lang="en-US" sz="1400" i="1" spc="40" dirty="0" smtClean="0">
                <a:latin typeface="Arial"/>
                <a:cs typeface="Arial"/>
              </a:rPr>
              <a:t>n</a:t>
            </a:r>
            <a:r>
              <a:rPr lang="en-US" sz="1400" i="1" spc="-15" dirty="0" smtClean="0">
                <a:latin typeface="Arial"/>
                <a:cs typeface="Arial"/>
              </a:rPr>
              <a:t>ee</a:t>
            </a:r>
            <a:r>
              <a:rPr lang="en-US" sz="1400" i="1" spc="-135" dirty="0" smtClean="0">
                <a:latin typeface="Arial"/>
                <a:cs typeface="Arial"/>
              </a:rPr>
              <a:t>s</a:t>
            </a:r>
            <a:r>
              <a:rPr lang="en-US" sz="1400" i="1" spc="-25" dirty="0" smtClean="0">
                <a:latin typeface="Arial"/>
                <a:cs typeface="Arial"/>
              </a:rPr>
              <a:t> </a:t>
            </a:r>
            <a:r>
              <a:rPr lang="en-US" sz="1400" i="1" spc="-5" dirty="0" smtClean="0">
                <a:latin typeface="Arial"/>
                <a:cs typeface="Arial"/>
              </a:rPr>
              <a:t>&gt;</a:t>
            </a:r>
            <a:r>
              <a:rPr lang="en-US" sz="1400" i="1" spc="-215" dirty="0" smtClean="0">
                <a:latin typeface="Arial"/>
                <a:cs typeface="Arial"/>
              </a:rPr>
              <a:t>S</a:t>
            </a:r>
            <a:r>
              <a:rPr lang="en-US" sz="1400" i="1" spc="-90" dirty="0" smtClean="0">
                <a:latin typeface="Arial"/>
                <a:cs typeface="Arial"/>
              </a:rPr>
              <a:t>T</a:t>
            </a:r>
            <a:r>
              <a:rPr lang="en-US" sz="1400" i="1" spc="0" dirty="0" smtClean="0">
                <a:latin typeface="Arial"/>
                <a:cs typeface="Arial"/>
              </a:rPr>
              <a:t>4</a:t>
            </a:r>
            <a:endParaRPr lang="en-US" sz="1400" i="1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sarahda\AppData\Local\Temp\wzd5f6\HE West Midlands\HE West Midlands Col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94335" y="529309"/>
            <a:ext cx="2087572" cy="89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381328"/>
            <a:ext cx="9144000" cy="476674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9551" y="6381327"/>
            <a:ext cx="1281637" cy="66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801746" fontAlgn="base">
              <a:spcBef>
                <a:spcPct val="0"/>
              </a:spcBef>
              <a:spcAft>
                <a:spcPts val="877"/>
              </a:spcAft>
            </a:pP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Developing people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for health and</a:t>
            </a:r>
            <a:b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</a:br>
            <a:r>
              <a:rPr lang="en-US" sz="900" b="1" i="1" dirty="0">
                <a:solidFill>
                  <a:srgbClr val="FDD491"/>
                </a:solidFill>
                <a:latin typeface="Arial" pitchFamily="34" charset="0"/>
              </a:rPr>
              <a:t>healthcare</a:t>
            </a:r>
          </a:p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544" y="188640"/>
            <a:ext cx="6197479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801746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91C9"/>
                </a:solidFill>
                <a:latin typeface="Cambria" pitchFamily="18" charset="0"/>
                <a:ea typeface="Cambria" pitchFamily="18" charset="0"/>
                <a:cs typeface="Frutiger-Bold"/>
              </a:rPr>
              <a:t>SecondaryCare</a:t>
            </a:r>
            <a:r>
              <a:rPr lang="en-US" sz="3500" b="1" dirty="0">
                <a:solidFill>
                  <a:srgbClr val="003893"/>
                </a:solidFill>
                <a:latin typeface="Cambria" pitchFamily="18" charset="0"/>
                <a:ea typeface="Cambria" pitchFamily="18" charset="0"/>
                <a:cs typeface="Frutiger-Bold"/>
              </a:rPr>
              <a:t>4</a:t>
            </a:r>
            <a:r>
              <a:rPr lang="en-US" sz="3500" b="1" dirty="0">
                <a:solidFill>
                  <a:srgbClr val="E28C05"/>
                </a:solidFill>
                <a:latin typeface="Cambria" pitchFamily="18" charset="0"/>
                <a:ea typeface="Cambria" pitchFamily="18" charset="0"/>
                <a:cs typeface="Frutiger-Bold"/>
              </a:rPr>
              <a:t>PrimaryCare</a:t>
            </a:r>
            <a:endParaRPr lang="en-US" sz="3500" dirty="0">
              <a:latin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236296" y="5157192"/>
            <a:ext cx="1907704" cy="432048"/>
            <a:chOff x="7236296" y="5157192"/>
            <a:chExt cx="1907704" cy="432048"/>
          </a:xfrm>
        </p:grpSpPr>
        <p:sp>
          <p:nvSpPr>
            <p:cNvPr id="9" name="Rectangle 8"/>
            <p:cNvSpPr/>
            <p:nvPr/>
          </p:nvSpPr>
          <p:spPr>
            <a:xfrm>
              <a:off x="7236296" y="5157192"/>
              <a:ext cx="1907704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Next </a:t>
              </a:r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8604448" y="5301208"/>
              <a:ext cx="216024" cy="216024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467544" y="2492896"/>
            <a:ext cx="8280920" cy="2230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6210" marR="142240">
              <a:lnSpc>
                <a:spcPct val="139500"/>
              </a:lnSpc>
              <a:spcBef>
                <a:spcPts val="140"/>
              </a:spcBef>
              <a:buFont typeface="Arial" pitchFamily="34" charset="0"/>
              <a:buChar char="•"/>
            </a:pPr>
            <a:r>
              <a:rPr lang="en-US" spc="-75" dirty="0" smtClean="0">
                <a:latin typeface="Arial"/>
                <a:cs typeface="Arial"/>
              </a:rPr>
              <a:t>Ensu</a:t>
            </a:r>
            <a:r>
              <a:rPr lang="en-US" spc="-70" dirty="0" smtClean="0">
                <a:latin typeface="Arial"/>
                <a:cs typeface="Arial"/>
              </a:rPr>
              <a:t>r</a:t>
            </a:r>
            <a:r>
              <a:rPr lang="en-US" spc="-75" dirty="0" smtClean="0">
                <a:latin typeface="Arial"/>
                <a:cs typeface="Arial"/>
              </a:rPr>
              <a:t>e </a:t>
            </a:r>
            <a:r>
              <a:rPr lang="en-US" spc="-40" dirty="0" smtClean="0">
                <a:latin typeface="Arial"/>
                <a:cs typeface="Arial"/>
              </a:rPr>
              <a:t>trainees </a:t>
            </a:r>
            <a:r>
              <a:rPr lang="en-US" spc="-45" dirty="0" smtClean="0">
                <a:latin typeface="Arial"/>
                <a:cs typeface="Arial"/>
              </a:rPr>
              <a:t>a</a:t>
            </a:r>
            <a:r>
              <a:rPr lang="en-US" spc="-55" dirty="0" smtClean="0">
                <a:latin typeface="Arial"/>
                <a:cs typeface="Arial"/>
              </a:rPr>
              <a:t>r</a:t>
            </a:r>
            <a:r>
              <a:rPr lang="en-US" spc="-75" dirty="0" smtClean="0">
                <a:latin typeface="Arial"/>
                <a:cs typeface="Arial"/>
              </a:rPr>
              <a:t>e </a:t>
            </a:r>
            <a:r>
              <a:rPr lang="en-US" spc="-25" dirty="0" smtClean="0">
                <a:latin typeface="Arial"/>
                <a:cs typeface="Arial"/>
              </a:rPr>
              <a:t>awa</a:t>
            </a:r>
            <a:r>
              <a:rPr lang="en-US" spc="-40" dirty="0" smtClean="0">
                <a:latin typeface="Arial"/>
                <a:cs typeface="Arial"/>
              </a:rPr>
              <a:t>r</a:t>
            </a:r>
            <a:r>
              <a:rPr lang="en-US" spc="-75" dirty="0" smtClean="0">
                <a:latin typeface="Arial"/>
                <a:cs typeface="Arial"/>
              </a:rPr>
              <a:t>e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5" dirty="0" smtClean="0">
                <a:latin typeface="Arial"/>
                <a:cs typeface="Arial"/>
              </a:rPr>
              <a:t>their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35" dirty="0" smtClean="0">
                <a:latin typeface="Arial"/>
                <a:cs typeface="Arial"/>
              </a:rPr>
              <a:t>esponsibilities </a:t>
            </a:r>
            <a:r>
              <a:rPr lang="en-US" spc="15" dirty="0" smtClean="0">
                <a:latin typeface="Arial"/>
                <a:cs typeface="Arial"/>
              </a:rPr>
              <a:t>for </a:t>
            </a:r>
            <a:r>
              <a:rPr lang="en-US" spc="-5" dirty="0" smtClean="0">
                <a:latin typeface="Arial"/>
                <a:cs typeface="Arial"/>
              </a:rPr>
              <a:t>patient </a:t>
            </a:r>
            <a:r>
              <a:rPr lang="en-US" spc="-40" dirty="0" smtClean="0">
                <a:latin typeface="Arial"/>
                <a:cs typeface="Arial"/>
              </a:rPr>
              <a:t>safety</a:t>
            </a:r>
            <a:r>
              <a:rPr lang="en-US" spc="-25" dirty="0" smtClean="0">
                <a:latin typeface="Arial"/>
                <a:cs typeface="Arial"/>
              </a:rPr>
              <a:t> </a:t>
            </a:r>
          </a:p>
          <a:p>
            <a:pPr marL="156210" marR="142240">
              <a:lnSpc>
                <a:spcPct val="139500"/>
              </a:lnSpc>
              <a:spcBef>
                <a:spcPts val="140"/>
              </a:spcBef>
              <a:buFont typeface="Arial" pitchFamily="34" charset="0"/>
              <a:buChar char="•"/>
            </a:pPr>
            <a:r>
              <a:rPr lang="en-US" spc="-100" dirty="0" smtClean="0">
                <a:latin typeface="Arial"/>
                <a:cs typeface="Arial"/>
              </a:rPr>
              <a:t>Be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0" dirty="0" smtClean="0">
                <a:latin typeface="Arial"/>
                <a:cs typeface="Arial"/>
              </a:rPr>
              <a:t>trainee</a:t>
            </a:r>
            <a:r>
              <a:rPr lang="en-US" spc="-70" dirty="0" smtClean="0">
                <a:latin typeface="Arial"/>
                <a:cs typeface="Arial"/>
              </a:rPr>
              <a:t>’</a:t>
            </a:r>
            <a:r>
              <a:rPr lang="en-US" spc="-135" dirty="0" smtClean="0">
                <a:latin typeface="Arial"/>
                <a:cs typeface="Arial"/>
              </a:rPr>
              <a:t>s </a:t>
            </a:r>
            <a:r>
              <a:rPr lang="en-US" spc="-5" dirty="0" smtClean="0">
                <a:latin typeface="Arial"/>
                <a:cs typeface="Arial"/>
              </a:rPr>
              <a:t>initial </a:t>
            </a:r>
            <a:r>
              <a:rPr lang="en-US" spc="10" dirty="0" smtClean="0">
                <a:latin typeface="Arial"/>
                <a:cs typeface="Arial"/>
              </a:rPr>
              <a:t>point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15" dirty="0" smtClean="0">
                <a:latin typeface="Arial"/>
                <a:cs typeface="Arial"/>
              </a:rPr>
              <a:t>contact </a:t>
            </a:r>
            <a:r>
              <a:rPr lang="en-US" spc="15" dirty="0" smtClean="0">
                <a:latin typeface="Arial"/>
                <a:cs typeface="Arial"/>
              </a:rPr>
              <a:t>for </a:t>
            </a:r>
            <a:r>
              <a:rPr lang="en-US" spc="-35" dirty="0" smtClean="0">
                <a:latin typeface="Arial"/>
                <a:cs typeface="Arial"/>
              </a:rPr>
              <a:t>specific </a:t>
            </a:r>
            <a:r>
              <a:rPr lang="en-US" spc="-80" dirty="0" smtClean="0">
                <a:latin typeface="Arial"/>
                <a:cs typeface="Arial"/>
              </a:rPr>
              <a:t>issues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10" dirty="0" smtClean="0">
                <a:latin typeface="Arial"/>
                <a:cs typeface="Arial"/>
              </a:rPr>
              <a:t>elating </a:t>
            </a:r>
            <a:r>
              <a:rPr lang="en-US" spc="25" dirty="0" smtClean="0">
                <a:latin typeface="Arial"/>
                <a:cs typeface="Arial"/>
              </a:rPr>
              <a:t>to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their </a:t>
            </a:r>
            <a:r>
              <a:rPr lang="en-US" spc="-20" dirty="0" smtClean="0">
                <a:latin typeface="Arial"/>
                <a:cs typeface="Arial"/>
              </a:rPr>
              <a:t>post</a:t>
            </a:r>
            <a:endParaRPr lang="en-US" dirty="0" smtClean="0">
              <a:latin typeface="Arial"/>
              <a:cs typeface="Arial"/>
            </a:endParaRPr>
          </a:p>
          <a:p>
            <a:pPr marL="156210" marR="458470" indent="0">
              <a:lnSpc>
                <a:spcPct val="108700"/>
              </a:lnSpc>
              <a:spcBef>
                <a:spcPts val="425"/>
              </a:spcBef>
              <a:buFont typeface="Arial" pitchFamily="34" charset="0"/>
              <a:buChar char="•"/>
            </a:pPr>
            <a:r>
              <a:rPr lang="en-US" spc="-25" dirty="0" smtClean="0">
                <a:latin typeface="Arial"/>
                <a:cs typeface="Arial"/>
              </a:rPr>
              <a:t>Support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20" dirty="0" smtClean="0">
                <a:latin typeface="Arial"/>
                <a:cs typeface="Arial"/>
              </a:rPr>
              <a:t>trainee in </a:t>
            </a:r>
            <a:r>
              <a:rPr lang="en-US" spc="-10" dirty="0" smtClean="0">
                <a:latin typeface="Arial"/>
                <a:cs typeface="Arial"/>
              </a:rPr>
              <a:t>attending </a:t>
            </a:r>
            <a:r>
              <a:rPr lang="en-US" spc="-150" dirty="0" smtClean="0">
                <a:latin typeface="Arial"/>
                <a:cs typeface="Arial"/>
              </a:rPr>
              <a:t>GPST </a:t>
            </a:r>
            <a:r>
              <a:rPr lang="en-US" spc="-45" dirty="0" err="1" smtClean="0">
                <a:latin typeface="Arial"/>
                <a:cs typeface="Arial"/>
              </a:rPr>
              <a:t>focussed</a:t>
            </a:r>
            <a:r>
              <a:rPr lang="en-US" spc="-45" dirty="0" smtClean="0">
                <a:latin typeface="Arial"/>
                <a:cs typeface="Arial"/>
              </a:rPr>
              <a:t> </a:t>
            </a:r>
            <a:r>
              <a:rPr lang="en-US" spc="-25" dirty="0" smtClean="0">
                <a:latin typeface="Arial"/>
                <a:cs typeface="Arial"/>
              </a:rPr>
              <a:t>educational</a:t>
            </a:r>
            <a:r>
              <a:rPr lang="en-US" spc="-15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opportunities:</a:t>
            </a:r>
            <a:endParaRPr lang="en-US" dirty="0" smtClean="0">
              <a:latin typeface="Arial"/>
              <a:cs typeface="Arial"/>
            </a:endParaRPr>
          </a:p>
          <a:p>
            <a:pPr marL="156210" marR="501650" indent="0">
              <a:lnSpc>
                <a:spcPct val="108700"/>
              </a:lnSpc>
              <a:spcBef>
                <a:spcPts val="425"/>
              </a:spcBef>
              <a:buFont typeface="Arial" pitchFamily="34" charset="0"/>
              <a:buChar char="•"/>
            </a:pPr>
            <a:r>
              <a:rPr lang="en-US" spc="-20" dirty="0" smtClean="0">
                <a:latin typeface="Arial"/>
                <a:cs typeface="Arial"/>
              </a:rPr>
              <a:t>Communicate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40" dirty="0" smtClean="0">
                <a:latin typeface="Arial"/>
                <a:cs typeface="Arial"/>
              </a:rPr>
              <a:t>eco</a:t>
            </a:r>
            <a:r>
              <a:rPr lang="en-US" spc="-50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d </a:t>
            </a:r>
            <a:r>
              <a:rPr lang="en-US" spc="-20" dirty="0" smtClean="0">
                <a:latin typeface="Arial"/>
                <a:cs typeface="Arial"/>
              </a:rPr>
              <a:t>app</a:t>
            </a:r>
            <a:r>
              <a:rPr lang="en-US" spc="-40" dirty="0" smtClean="0">
                <a:latin typeface="Arial"/>
                <a:cs typeface="Arial"/>
              </a:rPr>
              <a:t>r</a:t>
            </a:r>
            <a:r>
              <a:rPr lang="en-US" spc="-15" dirty="0" smtClean="0">
                <a:latin typeface="Arial"/>
                <a:cs typeface="Arial"/>
              </a:rPr>
              <a:t>opriately </a:t>
            </a:r>
            <a:r>
              <a:rPr lang="en-US" spc="-45" dirty="0" smtClean="0">
                <a:latin typeface="Arial"/>
                <a:cs typeface="Arial"/>
              </a:rPr>
              <a:t>any </a:t>
            </a:r>
            <a:r>
              <a:rPr lang="en-US" spc="-40" dirty="0" smtClean="0">
                <a:latin typeface="Arial"/>
                <a:cs typeface="Arial"/>
              </a:rPr>
              <a:t>conce</a:t>
            </a:r>
            <a:r>
              <a:rPr lang="en-US" spc="-5" dirty="0" smtClean="0">
                <a:latin typeface="Arial"/>
                <a:cs typeface="Arial"/>
              </a:rPr>
              <a:t>r</a:t>
            </a:r>
            <a:r>
              <a:rPr lang="en-US" spc="-70" dirty="0" smtClean="0">
                <a:latin typeface="Arial"/>
                <a:cs typeface="Arial"/>
              </a:rPr>
              <a:t>ns </a:t>
            </a:r>
            <a:r>
              <a:rPr lang="en-US" spc="-10" dirty="0" smtClean="0">
                <a:latin typeface="Arial"/>
                <a:cs typeface="Arial"/>
              </a:rPr>
              <a:t>about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-75" dirty="0" smtClean="0">
                <a:latin typeface="Arial"/>
                <a:cs typeface="Arial"/>
              </a:rPr>
              <a:t>a </a:t>
            </a:r>
            <a:r>
              <a:rPr lang="en-US" spc="-20" dirty="0" smtClean="0">
                <a:latin typeface="Arial"/>
                <a:cs typeface="Arial"/>
              </a:rPr>
              <a:t>trainee</a:t>
            </a:r>
            <a:r>
              <a:rPr lang="en-US" spc="-70" dirty="0" smtClean="0">
                <a:latin typeface="Arial"/>
                <a:cs typeface="Arial"/>
              </a:rPr>
              <a:t>’</a:t>
            </a:r>
            <a:r>
              <a:rPr lang="en-US" spc="-135" dirty="0" smtClean="0">
                <a:latin typeface="Arial"/>
                <a:cs typeface="Arial"/>
              </a:rPr>
              <a:t>s p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0" dirty="0" smtClean="0">
                <a:latin typeface="Arial"/>
                <a:cs typeface="Arial"/>
              </a:rPr>
              <a:t>og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110" dirty="0" smtClean="0">
                <a:latin typeface="Arial"/>
                <a:cs typeface="Arial"/>
              </a:rPr>
              <a:t>ess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20" dirty="0" smtClean="0">
                <a:latin typeface="Arial"/>
                <a:cs typeface="Arial"/>
              </a:rPr>
              <a:t>development </a:t>
            </a:r>
            <a:r>
              <a:rPr lang="en-US" spc="25" dirty="0" smtClean="0">
                <a:latin typeface="Arial"/>
                <a:cs typeface="Arial"/>
              </a:rPr>
              <a:t>to </a:t>
            </a:r>
            <a:r>
              <a:rPr lang="en-US" spc="-5" dirty="0" smtClean="0">
                <a:latin typeface="Arial"/>
                <a:cs typeface="Arial"/>
              </a:rPr>
              <a:t>their </a:t>
            </a:r>
            <a:r>
              <a:rPr lang="en-US" spc="-135" dirty="0" smtClean="0">
                <a:latin typeface="Arial"/>
                <a:cs typeface="Arial"/>
              </a:rPr>
              <a:t>GP </a:t>
            </a:r>
            <a:r>
              <a:rPr lang="en-US" spc="-35" dirty="0" smtClean="0">
                <a:latin typeface="Arial"/>
                <a:cs typeface="Arial"/>
              </a:rPr>
              <a:t>Educational</a:t>
            </a:r>
            <a:r>
              <a:rPr lang="en-US" spc="-20" dirty="0" smtClean="0">
                <a:latin typeface="Arial"/>
                <a:cs typeface="Arial"/>
              </a:rPr>
              <a:t> </a:t>
            </a:r>
            <a:r>
              <a:rPr lang="en-US" spc="-50" dirty="0" smtClean="0">
                <a:latin typeface="Arial"/>
                <a:cs typeface="Arial"/>
              </a:rPr>
              <a:t>Supervisor </a:t>
            </a:r>
            <a:r>
              <a:rPr lang="en-US" spc="-30" dirty="0" smtClean="0">
                <a:latin typeface="Arial"/>
                <a:cs typeface="Arial"/>
              </a:rPr>
              <a:t>and </a:t>
            </a:r>
            <a:r>
              <a:rPr lang="en-US" spc="-135" dirty="0" smtClean="0">
                <a:latin typeface="Arial"/>
                <a:cs typeface="Arial"/>
              </a:rPr>
              <a:t>TPD</a:t>
            </a:r>
            <a:endParaRPr lang="en-US" dirty="0" smtClean="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45"/>
              </a:spcBef>
              <a:buFont typeface="Arial" pitchFamily="34" charset="0"/>
              <a:buChar char="•"/>
            </a:pPr>
            <a:endParaRPr lang="en-US" dirty="0" smtClean="0"/>
          </a:p>
          <a:p>
            <a:pPr marL="156210">
              <a:lnSpc>
                <a:spcPct val="100000"/>
              </a:lnSpc>
              <a:buFont typeface="Arial" pitchFamily="34" charset="0"/>
              <a:buChar char="•"/>
            </a:pPr>
            <a:r>
              <a:rPr lang="en-US" spc="-20" dirty="0" smtClean="0">
                <a:latin typeface="Arial"/>
                <a:cs typeface="Arial"/>
              </a:rPr>
              <a:t>Complete </a:t>
            </a:r>
            <a:r>
              <a:rPr lang="en-US" spc="-75" dirty="0" smtClean="0">
                <a:latin typeface="Arial"/>
                <a:cs typeface="Arial"/>
              </a:rPr>
              <a:t>a </a:t>
            </a:r>
            <a:r>
              <a:rPr lang="en-US" spc="-30" dirty="0" smtClean="0">
                <a:latin typeface="Arial"/>
                <a:cs typeface="Arial"/>
              </a:rPr>
              <a:t>Clinical </a:t>
            </a:r>
            <a:r>
              <a:rPr lang="en-US" spc="-60" dirty="0" smtClean="0">
                <a:latin typeface="Arial"/>
                <a:cs typeface="Arial"/>
              </a:rPr>
              <a:t>Supervisors </a:t>
            </a:r>
            <a:r>
              <a:rPr lang="en-US" spc="-25" dirty="0" smtClean="0">
                <a:latin typeface="Arial"/>
                <a:cs typeface="Arial"/>
              </a:rPr>
              <a:t>r</a:t>
            </a:r>
            <a:r>
              <a:rPr lang="en-US" spc="-10" dirty="0" smtClean="0">
                <a:latin typeface="Arial"/>
                <a:cs typeface="Arial"/>
              </a:rPr>
              <a:t>eport </a:t>
            </a:r>
            <a:r>
              <a:rPr lang="en-US" spc="-114" dirty="0" smtClean="0">
                <a:latin typeface="Arial"/>
                <a:cs typeface="Arial"/>
              </a:rPr>
              <a:t>(CSR) </a:t>
            </a:r>
            <a:r>
              <a:rPr lang="en-US" spc="-5" dirty="0" smtClean="0">
                <a:latin typeface="Arial"/>
                <a:cs typeface="Arial"/>
              </a:rPr>
              <a:t>at </a:t>
            </a:r>
            <a:r>
              <a:rPr lang="en-US" spc="-10" dirty="0" smtClean="0">
                <a:latin typeface="Arial"/>
                <a:cs typeface="Arial"/>
              </a:rPr>
              <a:t>the </a:t>
            </a:r>
            <a:r>
              <a:rPr lang="en-US" spc="-30" dirty="0" smtClean="0">
                <a:latin typeface="Arial"/>
                <a:cs typeface="Arial"/>
              </a:rPr>
              <a:t>end </a:t>
            </a:r>
            <a:r>
              <a:rPr lang="en-US" spc="25" dirty="0" smtClean="0">
                <a:latin typeface="Arial"/>
                <a:cs typeface="Arial"/>
              </a:rPr>
              <a:t>of </a:t>
            </a:r>
            <a:r>
              <a:rPr lang="en-US" spc="-25" dirty="0" smtClean="0">
                <a:latin typeface="Arial"/>
                <a:cs typeface="Arial"/>
              </a:rPr>
              <a:t>placement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4" name="object 2"/>
          <p:cNvSpPr/>
          <p:nvPr/>
        </p:nvSpPr>
        <p:spPr>
          <a:xfrm>
            <a:off x="0" y="1484784"/>
            <a:ext cx="5508104" cy="432048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pc="-35" dirty="0" smtClean="0">
                <a:solidFill>
                  <a:schemeClr val="bg1"/>
                </a:solidFill>
                <a:latin typeface="Myriad Pro"/>
                <a:cs typeface="Myriad Pro"/>
              </a:rPr>
              <a:t>  </a:t>
            </a:r>
            <a:r>
              <a:rPr lang="en-US" sz="2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Roles and Responsibilities of Clinical Supervisors</a:t>
            </a:r>
            <a:endParaRPr lang="en-US" sz="2000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1649</Words>
  <Application>Microsoft Office PowerPoint</Application>
  <PresentationFormat>On-screen Show (4:3)</PresentationFormat>
  <Paragraphs>322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NHSWM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stevewa</dc:creator>
  <cp:lastModifiedBy>stevewa</cp:lastModifiedBy>
  <cp:revision>42</cp:revision>
  <dcterms:created xsi:type="dcterms:W3CDTF">2013-11-12T14:07:07Z</dcterms:created>
  <dcterms:modified xsi:type="dcterms:W3CDTF">2013-11-17T16:46:41Z</dcterms:modified>
</cp:coreProperties>
</file>