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9" r:id="rId3"/>
    <p:sldId id="270" r:id="rId4"/>
    <p:sldId id="271" r:id="rId5"/>
    <p:sldId id="272" r:id="rId6"/>
    <p:sldId id="273" r:id="rId7"/>
    <p:sldId id="275" r:id="rId8"/>
    <p:sldId id="276" r:id="rId9"/>
    <p:sldId id="277" r:id="rId10"/>
    <p:sldId id="278" r:id="rId11"/>
    <p:sldId id="279" r:id="rId12"/>
    <p:sldId id="274" r:id="rId13"/>
  </p:sldIdLst>
  <p:sldSz cx="10680700" cy="7569200"/>
  <p:notesSz cx="10680700" cy="7569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996" y="-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1909" y="2346452"/>
            <a:ext cx="9088310" cy="1589531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3819" y="4238752"/>
            <a:ext cx="7484490" cy="189230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/>
          <a:p>
            <a:pPr marL="12700">
              <a:lnSpc>
                <a:spcPct val="100000"/>
              </a:lnSpc>
            </a:pP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OU</a:t>
            </a:r>
            <a:r>
              <a:rPr sz="1300" spc="-11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18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300" spc="3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8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180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300" spc="-110" dirty="0" smtClean="0">
                <a:solidFill>
                  <a:srgbClr val="FFFFFF"/>
                </a:solidFill>
                <a:latin typeface="Arial"/>
                <a:cs typeface="Arial"/>
              </a:rPr>
              <a:t>TL</a:t>
            </a:r>
            <a:r>
              <a:rPr sz="1300" spc="3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201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1300">
              <a:latin typeface="Arial"/>
              <a:cs typeface="Arial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12/3/2013</a:t>
            </a:fld>
            <a:endParaRPr lang="en-US" smtClean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/>
          <a:p>
            <a:pPr marL="12700">
              <a:lnSpc>
                <a:spcPct val="100000"/>
              </a:lnSpc>
            </a:pP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OU</a:t>
            </a:r>
            <a:r>
              <a:rPr sz="1300" spc="-11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18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300" spc="3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8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180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300" spc="-110" dirty="0" smtClean="0">
                <a:solidFill>
                  <a:srgbClr val="FFFFFF"/>
                </a:solidFill>
                <a:latin typeface="Arial"/>
                <a:cs typeface="Arial"/>
              </a:rPr>
              <a:t>TL</a:t>
            </a:r>
            <a:r>
              <a:rPr sz="1300" spc="3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201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1300">
              <a:latin typeface="Arial"/>
              <a:cs typeface="Arial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12/3/2013</a:t>
            </a:fld>
            <a:endParaRPr lang="en-US" smtClean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12"/>
            <a:ext cx="10692003" cy="6955193"/>
          </a:xfrm>
          <a:custGeom>
            <a:avLst/>
            <a:gdLst/>
            <a:ahLst/>
            <a:cxnLst/>
            <a:rect l="l" t="t" r="r" b="b"/>
            <a:pathLst>
              <a:path w="10692003" h="6955193">
                <a:moveTo>
                  <a:pt x="0" y="6955193"/>
                </a:moveTo>
                <a:lnTo>
                  <a:pt x="10692003" y="6955193"/>
                </a:lnTo>
                <a:lnTo>
                  <a:pt x="10692003" y="0"/>
                </a:lnTo>
                <a:lnTo>
                  <a:pt x="0" y="0"/>
                </a:lnTo>
                <a:lnTo>
                  <a:pt x="0" y="6955193"/>
                </a:lnTo>
                <a:close/>
              </a:path>
            </a:pathLst>
          </a:custGeom>
          <a:solidFill>
            <a:srgbClr val="0046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3278479"/>
            <a:ext cx="10692003" cy="428152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0" y="3432162"/>
            <a:ext cx="10692002" cy="4127842"/>
          </a:xfrm>
          <a:custGeom>
            <a:avLst/>
            <a:gdLst/>
            <a:ahLst/>
            <a:cxnLst/>
            <a:rect l="l" t="t" r="r" b="b"/>
            <a:pathLst>
              <a:path w="10692002" h="4127842">
                <a:moveTo>
                  <a:pt x="0" y="832791"/>
                </a:moveTo>
                <a:lnTo>
                  <a:pt x="0" y="4127842"/>
                </a:lnTo>
                <a:lnTo>
                  <a:pt x="10692002" y="4127842"/>
                </a:lnTo>
                <a:lnTo>
                  <a:pt x="10692002" y="1192177"/>
                </a:lnTo>
                <a:lnTo>
                  <a:pt x="2119920" y="1192177"/>
                </a:lnTo>
                <a:lnTo>
                  <a:pt x="1706729" y="1181395"/>
                </a:lnTo>
                <a:lnTo>
                  <a:pt x="1327196" y="1151043"/>
                </a:lnTo>
                <a:lnTo>
                  <a:pt x="980054" y="1103487"/>
                </a:lnTo>
                <a:lnTo>
                  <a:pt x="664036" y="1041091"/>
                </a:lnTo>
                <a:lnTo>
                  <a:pt x="377876" y="966221"/>
                </a:lnTo>
                <a:lnTo>
                  <a:pt x="120307" y="881241"/>
                </a:lnTo>
                <a:lnTo>
                  <a:pt x="0" y="832791"/>
                </a:lnTo>
              </a:path>
              <a:path w="10692002" h="4127842">
                <a:moveTo>
                  <a:pt x="9365240" y="0"/>
                </a:moveTo>
                <a:lnTo>
                  <a:pt x="8876551" y="7005"/>
                </a:lnTo>
                <a:lnTo>
                  <a:pt x="8365364" y="41583"/>
                </a:lnTo>
                <a:lnTo>
                  <a:pt x="7831958" y="105987"/>
                </a:lnTo>
                <a:lnTo>
                  <a:pt x="7276612" y="202469"/>
                </a:lnTo>
                <a:lnTo>
                  <a:pt x="6699604" y="333282"/>
                </a:lnTo>
                <a:lnTo>
                  <a:pt x="6101214" y="500678"/>
                </a:lnTo>
                <a:lnTo>
                  <a:pt x="4309795" y="932429"/>
                </a:lnTo>
                <a:lnTo>
                  <a:pt x="4042549" y="990757"/>
                </a:lnTo>
                <a:lnTo>
                  <a:pt x="3914829" y="1016782"/>
                </a:lnTo>
                <a:lnTo>
                  <a:pt x="3789922" y="1040788"/>
                </a:lnTo>
                <a:lnTo>
                  <a:pt x="3666983" y="1062832"/>
                </a:lnTo>
                <a:lnTo>
                  <a:pt x="3545171" y="1082970"/>
                </a:lnTo>
                <a:lnTo>
                  <a:pt x="3423643" y="1101256"/>
                </a:lnTo>
                <a:lnTo>
                  <a:pt x="3301556" y="1117748"/>
                </a:lnTo>
                <a:lnTo>
                  <a:pt x="3178069" y="1132501"/>
                </a:lnTo>
                <a:lnTo>
                  <a:pt x="3052338" y="1145571"/>
                </a:lnTo>
                <a:lnTo>
                  <a:pt x="2568034" y="1181024"/>
                </a:lnTo>
                <a:lnTo>
                  <a:pt x="2119920" y="1192177"/>
                </a:lnTo>
                <a:lnTo>
                  <a:pt x="10692002" y="1192177"/>
                </a:lnTo>
                <a:lnTo>
                  <a:pt x="10692002" y="121668"/>
                </a:lnTo>
                <a:lnTo>
                  <a:pt x="10274011" y="59697"/>
                </a:lnTo>
                <a:lnTo>
                  <a:pt x="9831153" y="18314"/>
                </a:lnTo>
                <a:lnTo>
                  <a:pt x="9365240" y="0"/>
                </a:lnTo>
              </a:path>
            </a:pathLst>
          </a:custGeom>
          <a:solidFill>
            <a:srgbClr val="2D5D9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9020208" y="353649"/>
            <a:ext cx="1220797" cy="121701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0" y="6955205"/>
            <a:ext cx="10692003" cy="604799"/>
          </a:xfrm>
          <a:custGeom>
            <a:avLst/>
            <a:gdLst/>
            <a:ahLst/>
            <a:cxnLst/>
            <a:rect l="l" t="t" r="r" b="b"/>
            <a:pathLst>
              <a:path w="10692003" h="604799">
                <a:moveTo>
                  <a:pt x="0" y="604799"/>
                </a:moveTo>
                <a:lnTo>
                  <a:pt x="10692003" y="604799"/>
                </a:lnTo>
                <a:lnTo>
                  <a:pt x="10692003" y="0"/>
                </a:lnTo>
                <a:lnTo>
                  <a:pt x="0" y="0"/>
                </a:lnTo>
                <a:lnTo>
                  <a:pt x="0" y="604799"/>
                </a:lnTo>
                <a:close/>
              </a:path>
            </a:pathLst>
          </a:custGeom>
          <a:solidFill>
            <a:srgbClr val="00203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4412386" y="2010168"/>
            <a:ext cx="5966459" cy="4636008"/>
          </a:xfrm>
          <a:custGeom>
            <a:avLst/>
            <a:gdLst/>
            <a:ahLst/>
            <a:cxnLst/>
            <a:rect l="l" t="t" r="r" b="b"/>
            <a:pathLst>
              <a:path w="5966459" h="4636008">
                <a:moveTo>
                  <a:pt x="0" y="0"/>
                </a:moveTo>
                <a:lnTo>
                  <a:pt x="5966459" y="0"/>
                </a:lnTo>
                <a:lnTo>
                  <a:pt x="5966459" y="4636008"/>
                </a:lnTo>
                <a:lnTo>
                  <a:pt x="0" y="463600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4931689" y="4122559"/>
            <a:ext cx="4248962" cy="103482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4931689" y="4122559"/>
            <a:ext cx="4248962" cy="103482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4931689" y="4122559"/>
            <a:ext cx="4248962" cy="1034821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6374180" y="1900808"/>
            <a:ext cx="1363979" cy="10454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5628830" y="2980029"/>
            <a:ext cx="2854667" cy="110871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4176001" y="5191201"/>
            <a:ext cx="5760326" cy="1124597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06" y="1740916"/>
            <a:ext cx="4651076" cy="4995672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6446" y="1740916"/>
            <a:ext cx="4651076" cy="4995672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/>
          <a:p>
            <a:pPr marL="12700">
              <a:lnSpc>
                <a:spcPct val="100000"/>
              </a:lnSpc>
            </a:pP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OU</a:t>
            </a:r>
            <a:r>
              <a:rPr sz="1300" spc="-11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18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300" spc="3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8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180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300" spc="-110" dirty="0" smtClean="0">
                <a:solidFill>
                  <a:srgbClr val="FFFFFF"/>
                </a:solidFill>
                <a:latin typeface="Arial"/>
                <a:cs typeface="Arial"/>
              </a:rPr>
              <a:t>TL</a:t>
            </a:r>
            <a:r>
              <a:rPr sz="1300" spc="3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201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1300">
              <a:latin typeface="Arial"/>
              <a:cs typeface="Arial"/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12/3/2013</a:t>
            </a:fld>
            <a:endParaRPr lang="en-US" smtClean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/>
          <a:p>
            <a:pPr marL="12700">
              <a:lnSpc>
                <a:spcPct val="100000"/>
              </a:lnSpc>
            </a:pP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OU</a:t>
            </a:r>
            <a:r>
              <a:rPr sz="1300" spc="-11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18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300" spc="3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8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180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300" spc="-110" dirty="0" smtClean="0">
                <a:solidFill>
                  <a:srgbClr val="FFFFFF"/>
                </a:solidFill>
                <a:latin typeface="Arial"/>
                <a:cs typeface="Arial"/>
              </a:rPr>
              <a:t>TL</a:t>
            </a:r>
            <a:r>
              <a:rPr sz="1300" spc="3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201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1300">
              <a:latin typeface="Arial"/>
              <a:cs typeface="Arial"/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12/3/2013</a:t>
            </a:fld>
            <a:endParaRPr lang="en-US" smtClean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/>
          <a:p>
            <a:pPr marL="12700">
              <a:lnSpc>
                <a:spcPct val="100000"/>
              </a:lnSpc>
            </a:pP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OU</a:t>
            </a:r>
            <a:r>
              <a:rPr sz="1300" spc="-11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18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300" spc="3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8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180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300" spc="-110" dirty="0" smtClean="0">
                <a:solidFill>
                  <a:srgbClr val="FFFFFF"/>
                </a:solidFill>
                <a:latin typeface="Arial"/>
                <a:cs typeface="Arial"/>
              </a:rPr>
              <a:t>TL</a:t>
            </a:r>
            <a:r>
              <a:rPr sz="1300" spc="3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201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1300">
              <a:latin typeface="Arial"/>
              <a:cs typeface="Arial"/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12/3/2013</a:t>
            </a:fld>
            <a:endParaRPr lang="en-US" smtClean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5818" y="913549"/>
            <a:ext cx="9740493" cy="55050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06" y="1740916"/>
            <a:ext cx="9622916" cy="4995672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0300" y="7169155"/>
            <a:ext cx="2224697" cy="212631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OU</a:t>
            </a:r>
            <a:r>
              <a:rPr sz="1300" spc="-11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18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300" spc="3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8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-180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300" spc="-110" dirty="0" smtClean="0">
                <a:solidFill>
                  <a:srgbClr val="FFFFFF"/>
                </a:solidFill>
                <a:latin typeface="Arial"/>
                <a:cs typeface="Arial"/>
              </a:rPr>
              <a:t>TL</a:t>
            </a:r>
            <a:r>
              <a:rPr sz="1300" spc="3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201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1300">
              <a:latin typeface="Arial"/>
              <a:cs typeface="Arial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06" y="7039356"/>
            <a:ext cx="2459189" cy="37846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12/3/2013</a:t>
            </a:fld>
            <a:endParaRPr lang="en-US" smtClean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8333" y="7039356"/>
            <a:ext cx="2459189" cy="37846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portfolio.rcgp.org.uk/login.asp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1026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234950" y="584200"/>
            <a:ext cx="10217150" cy="5410200"/>
            <a:chOff x="234950" y="584200"/>
            <a:chExt cx="10217150" cy="5410200"/>
          </a:xfrm>
        </p:grpSpPr>
        <p:sp>
          <p:nvSpPr>
            <p:cNvPr id="9" name="Isosceles Triangle 8"/>
            <p:cNvSpPr/>
            <p:nvPr/>
          </p:nvSpPr>
          <p:spPr>
            <a:xfrm>
              <a:off x="6026150" y="2336800"/>
              <a:ext cx="4425950" cy="3657600"/>
            </a:xfrm>
            <a:prstGeom prst="triangl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  <a:softEdge rad="12700"/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object 2"/>
            <p:cNvSpPr txBox="1"/>
            <p:nvPr/>
          </p:nvSpPr>
          <p:spPr>
            <a:xfrm>
              <a:off x="6635750" y="2870200"/>
              <a:ext cx="3169285" cy="3048000"/>
            </a:xfrm>
            <a:prstGeom prst="rect">
              <a:avLst/>
            </a:prstGeom>
          </p:spPr>
          <p:txBody>
            <a:bodyPr vert="horz" wrap="square" lIns="0" tIns="0" rIns="0" bIns="0" rtlCol="0">
              <a:noAutofit/>
            </a:bodyPr>
            <a:lstStyle/>
            <a:p>
              <a:pPr marR="0" algn="ctr">
                <a:lnSpc>
                  <a:spcPct val="100000"/>
                </a:lnSpc>
              </a:pPr>
              <a:r>
                <a:rPr sz="2550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CSR</a:t>
              </a:r>
              <a:endParaRPr sz="2550" dirty="0">
                <a:solidFill>
                  <a:schemeClr val="bg1"/>
                </a:solidFill>
                <a:latin typeface="Myriad Pro Light"/>
                <a:cs typeface="Myriad Pro Light"/>
              </a:endParaRPr>
            </a:p>
            <a:p>
              <a:pPr>
                <a:lnSpc>
                  <a:spcPts val="1000"/>
                </a:lnSpc>
              </a:pPr>
              <a:endParaRPr sz="1000" dirty="0">
                <a:solidFill>
                  <a:schemeClr val="bg1"/>
                </a:solidFill>
              </a:endParaRPr>
            </a:p>
            <a:p>
              <a:pPr>
                <a:lnSpc>
                  <a:spcPts val="1400"/>
                </a:lnSpc>
                <a:spcBef>
                  <a:spcPts val="32"/>
                </a:spcBef>
              </a:pPr>
              <a:endParaRPr sz="1400" dirty="0">
                <a:solidFill>
                  <a:schemeClr val="bg1"/>
                </a:solidFill>
              </a:endParaRPr>
            </a:p>
            <a:p>
              <a:pPr marL="632460" marR="632460" indent="-635" algn="ctr">
                <a:lnSpc>
                  <a:spcPts val="2140"/>
                </a:lnSpc>
              </a:pPr>
              <a:r>
                <a:rPr sz="2200" spc="-15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CS/</a:t>
              </a:r>
              <a:r>
                <a:rPr sz="2200" spc="-125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T</a:t>
              </a:r>
              <a:r>
                <a:rPr sz="2200" spc="-30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r</a:t>
              </a:r>
              <a:r>
                <a:rPr sz="2200" spc="-15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ainee meetings</a:t>
              </a:r>
              <a:r>
                <a:rPr sz="2200" spc="-10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 a</a:t>
              </a:r>
              <a:r>
                <a:rPr sz="2200" spc="20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c</a:t>
              </a:r>
              <a:r>
                <a:rPr sz="2200" spc="-10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tion</a:t>
              </a:r>
              <a:r>
                <a:rPr sz="2200" spc="-5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 </a:t>
              </a:r>
              <a:r>
                <a:rPr sz="2200" spc="-15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planning</a:t>
              </a:r>
              <a:endParaRPr sz="1000" dirty="0">
                <a:solidFill>
                  <a:schemeClr val="bg1"/>
                </a:solidFill>
              </a:endParaRPr>
            </a:p>
            <a:p>
              <a:pPr>
                <a:lnSpc>
                  <a:spcPts val="1000"/>
                </a:lnSpc>
              </a:pPr>
              <a:endParaRPr sz="1000" dirty="0">
                <a:solidFill>
                  <a:schemeClr val="bg1"/>
                </a:solidFill>
              </a:endParaRPr>
            </a:p>
            <a:p>
              <a:pPr>
                <a:lnSpc>
                  <a:spcPts val="1100"/>
                </a:lnSpc>
                <a:spcBef>
                  <a:spcPts val="18"/>
                </a:spcBef>
              </a:pPr>
              <a:endParaRPr sz="1100" dirty="0">
                <a:solidFill>
                  <a:schemeClr val="bg1"/>
                </a:solidFill>
              </a:endParaRPr>
            </a:p>
            <a:p>
              <a:pPr marL="0" algn="ctr">
                <a:lnSpc>
                  <a:spcPct val="100000"/>
                </a:lnSpc>
              </a:pPr>
              <a:r>
                <a:rPr sz="2350" spc="-30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C</a:t>
              </a:r>
              <a:r>
                <a:rPr sz="2350" spc="10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urriculum</a:t>
              </a:r>
              <a:r>
                <a:rPr sz="2350" spc="5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 </a:t>
              </a:r>
              <a:r>
                <a:rPr sz="2350" spc="20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G</a:t>
              </a:r>
              <a:r>
                <a:rPr sz="2350" spc="10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uide</a:t>
              </a:r>
              <a:endParaRPr sz="1000" dirty="0">
                <a:solidFill>
                  <a:schemeClr val="bg1"/>
                </a:solidFill>
              </a:endParaRPr>
            </a:p>
            <a:p>
              <a:pPr>
                <a:lnSpc>
                  <a:spcPts val="1000"/>
                </a:lnSpc>
              </a:pPr>
              <a:endParaRPr sz="1000" dirty="0">
                <a:solidFill>
                  <a:schemeClr val="bg1"/>
                </a:solidFill>
              </a:endParaRPr>
            </a:p>
            <a:p>
              <a:pPr>
                <a:lnSpc>
                  <a:spcPts val="1000"/>
                </a:lnSpc>
              </a:pPr>
              <a:endParaRPr sz="1000" dirty="0">
                <a:solidFill>
                  <a:schemeClr val="bg1"/>
                </a:solidFill>
              </a:endParaRPr>
            </a:p>
            <a:p>
              <a:pPr>
                <a:lnSpc>
                  <a:spcPts val="1000"/>
                </a:lnSpc>
              </a:pPr>
              <a:endParaRPr sz="1000" dirty="0">
                <a:solidFill>
                  <a:schemeClr val="bg1"/>
                </a:solidFill>
              </a:endParaRPr>
            </a:p>
            <a:p>
              <a:pPr algn="ctr">
                <a:lnSpc>
                  <a:spcPct val="100000"/>
                </a:lnSpc>
              </a:pPr>
              <a:r>
                <a:rPr sz="2350" spc="-30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C</a:t>
              </a:r>
              <a:r>
                <a:rPr sz="2350" spc="0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onfiden</a:t>
              </a:r>
              <a:r>
                <a:rPr sz="2350" spc="-25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c</a:t>
              </a:r>
              <a:r>
                <a:rPr sz="2350" spc="10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e</a:t>
              </a:r>
              <a:r>
                <a:rPr sz="2350" spc="5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 </a:t>
              </a:r>
              <a:r>
                <a:rPr sz="2350" spc="30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R</a:t>
              </a:r>
              <a:r>
                <a:rPr sz="2350" spc="-5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a</a:t>
              </a:r>
              <a:r>
                <a:rPr sz="2350" spc="10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ting</a:t>
              </a:r>
              <a:r>
                <a:rPr sz="2350" spc="5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 </a:t>
              </a:r>
              <a:r>
                <a:rPr sz="2350" spc="20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S</a:t>
              </a:r>
              <a:r>
                <a:rPr sz="2350" spc="10" dirty="0" smtClean="0">
                  <a:solidFill>
                    <a:schemeClr val="bg1"/>
                  </a:solidFill>
                  <a:latin typeface="Myriad Pro Light"/>
                  <a:cs typeface="Myriad Pro Light"/>
                </a:rPr>
                <a:t>cale</a:t>
              </a:r>
              <a:endParaRPr sz="2350" dirty="0">
                <a:solidFill>
                  <a:schemeClr val="bg1"/>
                </a:solidFill>
                <a:latin typeface="Myriad Pro Light"/>
                <a:cs typeface="Myriad Pro Light"/>
              </a:endParaRPr>
            </a:p>
          </p:txBody>
        </p:sp>
        <p:sp>
          <p:nvSpPr>
            <p:cNvPr id="5" name="object 4"/>
            <p:cNvSpPr txBox="1">
              <a:spLocks/>
            </p:cNvSpPr>
            <p:nvPr/>
          </p:nvSpPr>
          <p:spPr>
            <a:xfrm>
              <a:off x="311150" y="1955800"/>
              <a:ext cx="6858000" cy="762000"/>
            </a:xfrm>
            <a:prstGeom prst="rect">
              <a:avLst/>
            </a:prstGeom>
            <a:solidFill>
              <a:schemeClr val="bg1"/>
            </a:solidFill>
          </p:spPr>
          <p:txBody>
            <a:bodyPr vert="horz" wrap="square" lIns="0" tIns="0" rIns="0" bIns="0" rtlCol="0">
              <a:noAutofit/>
            </a:bodyPr>
            <a:lstStyle/>
            <a:p>
              <a:pPr marL="1270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400" b="1" dirty="0">
                  <a:solidFill>
                    <a:srgbClr val="0091C9"/>
                  </a:solidFill>
                  <a:latin typeface="Arial Narrow" pitchFamily="34" charset="0"/>
                  <a:ea typeface="Cambria" pitchFamily="18" charset="0"/>
                  <a:cs typeface="Frutiger-Bold"/>
                </a:rPr>
                <a:t>Super-Condensed GP Curriculum Guide</a:t>
              </a:r>
            </a:p>
            <a:p>
              <a:pPr marL="12700">
                <a:lnSpc>
                  <a:spcPct val="100000"/>
                </a:lnSpc>
              </a:pPr>
              <a:r>
                <a:rPr lang="en-US" sz="2400" b="1" dirty="0">
                  <a:solidFill>
                    <a:srgbClr val="0091C9"/>
                  </a:solidFill>
                  <a:latin typeface="Arial Narrow" pitchFamily="34" charset="0"/>
                  <a:ea typeface="Cambria" pitchFamily="18" charset="0"/>
                  <a:cs typeface="Frutiger-Bold"/>
                </a:rPr>
                <a:t>                 </a:t>
              </a:r>
              <a:r>
                <a:rPr lang="en-US" sz="1200" b="1" dirty="0">
                  <a:solidFill>
                    <a:srgbClr val="0091C9"/>
                  </a:solidFill>
                  <a:latin typeface="Arial Narrow" pitchFamily="34" charset="0"/>
                  <a:ea typeface="Cambria" pitchFamily="18" charset="0"/>
                  <a:cs typeface="Frutiger-Bold"/>
                </a:rPr>
                <a:t>Courtesy of South East Scotland 2013 </a:t>
              </a:r>
            </a:p>
            <a:p>
              <a:pPr marL="1270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yriad Pro Light"/>
                <a:cs typeface="Myriad Pro Light"/>
              </a:endParaRPr>
            </a:p>
          </p:txBody>
        </p:sp>
        <p:pic>
          <p:nvPicPr>
            <p:cNvPr id="6" name="Picture 5" descr="C:\Users\sarahda\AppData\Local\Temp\wzd5f6\HE West Midlands\HE West Midlands Col.jpg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02550" y="584200"/>
              <a:ext cx="2438400" cy="9906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29" name="Rectangle 5"/>
            <p:cNvSpPr>
              <a:spLocks noChangeArrowheads="1"/>
            </p:cNvSpPr>
            <p:nvPr/>
          </p:nvSpPr>
          <p:spPr bwMode="auto">
            <a:xfrm>
              <a:off x="234950" y="1193800"/>
              <a:ext cx="7239000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0091C9"/>
                  </a:solidFill>
                  <a:effectLst/>
                  <a:latin typeface="Cambria" pitchFamily="18" charset="0"/>
                  <a:ea typeface="Cambria" pitchFamily="18" charset="0"/>
                  <a:cs typeface="Frutiger-Bold"/>
                </a:rPr>
                <a:t>SecondaryCare</a:t>
              </a: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003893"/>
                  </a:solidFill>
                  <a:effectLst/>
                  <a:latin typeface="Cambria" pitchFamily="18" charset="0"/>
                  <a:ea typeface="Cambria" pitchFamily="18" charset="0"/>
                  <a:cs typeface="Frutiger-Bold"/>
                </a:rPr>
                <a:t>4</a:t>
              </a: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E28C05"/>
                  </a:solidFill>
                  <a:effectLst/>
                  <a:latin typeface="Cambria" pitchFamily="18" charset="0"/>
                  <a:ea typeface="Cambria" pitchFamily="18" charset="0"/>
                  <a:cs typeface="Frutiger-Bold"/>
                </a:rPr>
                <a:t>PrimaryCare</a:t>
              </a:r>
              <a:endPara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311150" y="3098800"/>
              <a:ext cx="5943600" cy="2209800"/>
            </a:xfrm>
            <a:prstGeom prst="roundRect">
              <a:avLst/>
            </a:prstGeom>
            <a:solidFill>
              <a:srgbClr val="A0005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85445" marR="1791970">
                <a:lnSpc>
                  <a:spcPct val="137100"/>
                </a:lnSpc>
                <a:buFont typeface="Arial" pitchFamily="34" charset="0"/>
                <a:buChar char="•"/>
              </a:pPr>
              <a:r>
                <a:rPr lang="en-US" sz="2800" spc="-18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spc="-180" dirty="0" err="1" smtClean="0">
                  <a:solidFill>
                    <a:srgbClr val="FFFFFF"/>
                  </a:solidFill>
                  <a:latin typeface="Arial"/>
                  <a:cs typeface="Arial"/>
                </a:rPr>
                <a:t>O</a:t>
              </a:r>
              <a:r>
                <a:rPr lang="en-US" sz="2800" spc="-50" dirty="0" err="1" smtClean="0">
                  <a:solidFill>
                    <a:srgbClr val="FFFFFF"/>
                  </a:solidFill>
                  <a:latin typeface="Arial"/>
                  <a:cs typeface="Arial"/>
                </a:rPr>
                <a:t>r</a:t>
              </a:r>
              <a:r>
                <a:rPr lang="en-US" sz="2800" spc="95" dirty="0" err="1" smtClean="0">
                  <a:solidFill>
                    <a:srgbClr val="FFFFFF"/>
                  </a:solidFill>
                  <a:latin typeface="Arial"/>
                  <a:cs typeface="Arial"/>
                </a:rPr>
                <a:t>t</a:t>
              </a:r>
              <a:r>
                <a:rPr lang="en-US" sz="2800" spc="-45" dirty="0" err="1" smtClean="0">
                  <a:solidFill>
                    <a:srgbClr val="FFFFFF"/>
                  </a:solidFill>
                  <a:latin typeface="Arial"/>
                  <a:cs typeface="Arial"/>
                </a:rPr>
                <a:t>hop</a:t>
              </a:r>
              <a:r>
                <a:rPr lang="en-US" sz="2800" spc="-185" dirty="0" err="1" smtClean="0">
                  <a:solidFill>
                    <a:srgbClr val="FFFFFF"/>
                  </a:solidFill>
                  <a:latin typeface="Arial"/>
                  <a:cs typeface="Arial"/>
                </a:rPr>
                <a:t>ae</a:t>
              </a:r>
              <a:r>
                <a:rPr lang="en-US" sz="2800" spc="-45" dirty="0" err="1" smtClean="0">
                  <a:solidFill>
                    <a:srgbClr val="FFFFFF"/>
                  </a:solidFill>
                  <a:latin typeface="Arial"/>
                  <a:cs typeface="Arial"/>
                </a:rPr>
                <a:t>d</a:t>
              </a:r>
              <a:r>
                <a:rPr lang="en-US" sz="2800" spc="-50" dirty="0" err="1" smtClean="0">
                  <a:solidFill>
                    <a:srgbClr val="FFFFFF"/>
                  </a:solidFill>
                  <a:latin typeface="Arial"/>
                  <a:cs typeface="Arial"/>
                </a:rPr>
                <a:t>i</a:t>
              </a:r>
              <a:r>
                <a:rPr lang="en-US" sz="2800" spc="-185" dirty="0" err="1" smtClean="0">
                  <a:solidFill>
                    <a:srgbClr val="FFFFFF"/>
                  </a:solidFill>
                  <a:latin typeface="Arial"/>
                  <a:cs typeface="Arial"/>
                </a:rPr>
                <a:t>c</a:t>
              </a:r>
              <a:r>
                <a:rPr lang="en-US" sz="2800" spc="-290" dirty="0" err="1" smtClean="0">
                  <a:solidFill>
                    <a:srgbClr val="FFFFFF"/>
                  </a:solidFill>
                  <a:latin typeface="Arial"/>
                  <a:cs typeface="Arial"/>
                </a:rPr>
                <a:t>s</a:t>
              </a:r>
              <a:r>
                <a:rPr lang="en-US" sz="2800" spc="-160" dirty="0" smtClean="0">
                  <a:solidFill>
                    <a:srgbClr val="FFFFFF"/>
                  </a:solidFill>
                  <a:latin typeface="Arial"/>
                  <a:cs typeface="Arial"/>
                </a:rPr>
                <a:t> </a:t>
              </a:r>
            </a:p>
            <a:p>
              <a:pPr marL="385445" marR="1791970">
                <a:lnSpc>
                  <a:spcPct val="137100"/>
                </a:lnSpc>
                <a:buFont typeface="Arial" pitchFamily="34" charset="0"/>
                <a:buChar char="•"/>
              </a:pPr>
              <a:r>
                <a:rPr lang="en-US" sz="2800" spc="-590" dirty="0" smtClean="0">
                  <a:solidFill>
                    <a:srgbClr val="FFFFFF"/>
                  </a:solidFill>
                  <a:latin typeface="Arial"/>
                  <a:cs typeface="Arial"/>
                </a:rPr>
                <a:t>T</a:t>
              </a:r>
              <a:r>
                <a:rPr lang="en-US" sz="2800" spc="-50" dirty="0" smtClean="0">
                  <a:solidFill>
                    <a:srgbClr val="FFFFFF"/>
                  </a:solidFill>
                  <a:latin typeface="Arial"/>
                  <a:cs typeface="Arial"/>
                </a:rPr>
                <a:t>r</a:t>
              </a:r>
              <a:r>
                <a:rPr lang="en-US" sz="2800" spc="-185" dirty="0" smtClean="0">
                  <a:solidFill>
                    <a:srgbClr val="FFFFFF"/>
                  </a:solidFill>
                  <a:latin typeface="Arial"/>
                  <a:cs typeface="Arial"/>
                </a:rPr>
                <a:t>a</a:t>
              </a:r>
              <a:r>
                <a:rPr lang="en-US" sz="2800" spc="-45" dirty="0" smtClean="0">
                  <a:solidFill>
                    <a:srgbClr val="FFFFFF"/>
                  </a:solidFill>
                  <a:latin typeface="Arial"/>
                  <a:cs typeface="Arial"/>
                </a:rPr>
                <a:t>u</a:t>
              </a:r>
              <a:r>
                <a:rPr lang="en-US" sz="2800" spc="-35" dirty="0" smtClean="0">
                  <a:solidFill>
                    <a:srgbClr val="FFFFFF"/>
                  </a:solidFill>
                  <a:latin typeface="Arial"/>
                  <a:cs typeface="Arial"/>
                </a:rPr>
                <a:t>m</a:t>
              </a:r>
              <a:r>
                <a:rPr lang="en-US" sz="2800" spc="-130" dirty="0" smtClean="0">
                  <a:solidFill>
                    <a:srgbClr val="FFFFFF"/>
                  </a:solidFill>
                  <a:latin typeface="Arial"/>
                  <a:cs typeface="Arial"/>
                </a:rPr>
                <a:t>a</a:t>
              </a:r>
              <a:endParaRPr lang="en-US" sz="2800" dirty="0">
                <a:latin typeface="Arial"/>
                <a:cs typeface="Arial"/>
              </a:endParaRPr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  <a:buFont typeface="Arial" pitchFamily="34" charset="0"/>
              <a:buChar char="•"/>
            </a:pPr>
            <a:r>
              <a:rPr lang="en-US" sz="1050" spc="114" dirty="0" err="1" smtClean="0">
                <a:solidFill>
                  <a:srgbClr val="FFFFFF"/>
                </a:solidFill>
                <a:latin typeface="Arial"/>
                <a:cs typeface="Arial"/>
              </a:rPr>
              <a:t>Orthopaedics</a:t>
            </a: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 and Trauma</a:t>
            </a: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/>
          <p:nvPr/>
        </p:nvSpPr>
        <p:spPr>
          <a:xfrm>
            <a:off x="9923081" y="5147576"/>
            <a:ext cx="12" cy="277202"/>
          </a:xfrm>
          <a:custGeom>
            <a:avLst/>
            <a:gdLst/>
            <a:ahLst/>
            <a:cxnLst/>
            <a:rect l="l" t="t" r="r" b="b"/>
            <a:pathLst>
              <a:path w="12" h="277202">
                <a:moveTo>
                  <a:pt x="12" y="0"/>
                </a:moveTo>
                <a:lnTo>
                  <a:pt x="0" y="277202"/>
                </a:lnTo>
                <a:lnTo>
                  <a:pt x="12" y="0"/>
                </a:lnTo>
                <a:close/>
              </a:path>
            </a:pathLst>
          </a:custGeom>
          <a:solidFill>
            <a:srgbClr val="C9D0E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3"/>
          <p:cNvSpPr/>
          <p:nvPr/>
        </p:nvSpPr>
        <p:spPr>
          <a:xfrm>
            <a:off x="531278" y="1117557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6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4"/>
          <p:cNvSpPr/>
          <p:nvPr/>
        </p:nvSpPr>
        <p:spPr>
          <a:xfrm>
            <a:off x="531278" y="1394758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6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5"/>
          <p:cNvSpPr/>
          <p:nvPr/>
        </p:nvSpPr>
        <p:spPr>
          <a:xfrm>
            <a:off x="531278" y="2226357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6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6"/>
          <p:cNvSpPr/>
          <p:nvPr/>
        </p:nvSpPr>
        <p:spPr>
          <a:xfrm>
            <a:off x="531278" y="2503559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6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7"/>
          <p:cNvSpPr/>
          <p:nvPr/>
        </p:nvSpPr>
        <p:spPr>
          <a:xfrm>
            <a:off x="531278" y="2780758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6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8"/>
          <p:cNvSpPr/>
          <p:nvPr/>
        </p:nvSpPr>
        <p:spPr>
          <a:xfrm>
            <a:off x="531278" y="3057959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6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9"/>
          <p:cNvSpPr/>
          <p:nvPr/>
        </p:nvSpPr>
        <p:spPr>
          <a:xfrm>
            <a:off x="531278" y="3889558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6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10"/>
          <p:cNvSpPr/>
          <p:nvPr/>
        </p:nvSpPr>
        <p:spPr>
          <a:xfrm>
            <a:off x="531278" y="4166757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6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11"/>
          <p:cNvSpPr/>
          <p:nvPr/>
        </p:nvSpPr>
        <p:spPr>
          <a:xfrm>
            <a:off x="531278" y="4443959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6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12"/>
          <p:cNvSpPr/>
          <p:nvPr/>
        </p:nvSpPr>
        <p:spPr>
          <a:xfrm>
            <a:off x="531278" y="4721158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6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13"/>
          <p:cNvSpPr/>
          <p:nvPr/>
        </p:nvSpPr>
        <p:spPr>
          <a:xfrm>
            <a:off x="531278" y="5552759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6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14"/>
          <p:cNvSpPr/>
          <p:nvPr/>
        </p:nvSpPr>
        <p:spPr>
          <a:xfrm>
            <a:off x="531278" y="5829958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6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15"/>
          <p:cNvSpPr/>
          <p:nvPr/>
        </p:nvSpPr>
        <p:spPr>
          <a:xfrm>
            <a:off x="531278" y="6107160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6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16"/>
          <p:cNvSpPr/>
          <p:nvPr/>
        </p:nvSpPr>
        <p:spPr>
          <a:xfrm>
            <a:off x="531278" y="6384357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6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17"/>
          <p:cNvSpPr/>
          <p:nvPr/>
        </p:nvSpPr>
        <p:spPr>
          <a:xfrm>
            <a:off x="531278" y="6661559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6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graphicFrame>
        <p:nvGraphicFramePr>
          <p:cNvPr id="28" name="object 18"/>
          <p:cNvGraphicFramePr>
            <a:graphicFrameLocks noGrp="1"/>
          </p:cNvGraphicFramePr>
          <p:nvPr/>
        </p:nvGraphicFramePr>
        <p:xfrm>
          <a:off x="457200" y="709205"/>
          <a:ext cx="9771251" cy="609838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845624"/>
                <a:gridCol w="308541"/>
                <a:gridCol w="308543"/>
                <a:gridCol w="308543"/>
              </a:tblGrid>
              <a:tr h="277200"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100" i="1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w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onfident do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ou feel about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om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m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uni</a:t>
                      </a:r>
                      <a:r>
                        <a:rPr sz="1100" i="1" spc="-2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ating and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or</a:t>
                      </a:r>
                      <a:r>
                        <a:rPr sz="1100" i="1" spc="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ing with the foll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wing g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oups?</a:t>
                      </a:r>
                      <a:endParaRPr sz="11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9D0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9D0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9D0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9D0E4"/>
                    </a:solidFill>
                  </a:tcPr>
                </a:tc>
              </a:tr>
              <a:tr h="27720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dd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essing issues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el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ed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 pe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ei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ed loss of fun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el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ed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 pain or disabili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F4B57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B1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5D061"/>
                    </a:solidFill>
                  </a:tcPr>
                </a:tc>
              </a:tr>
              <a:tr h="277198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si</a:t>
                      </a:r>
                      <a:r>
                        <a:rPr sz="1150" spc="-3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podi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tris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specialist nurse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distri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nurse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o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cup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tional the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apists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F4B57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B1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5D061"/>
                    </a:solidFill>
                  </a:tcPr>
                </a:tc>
              </a:tr>
              <a:tr h="277200">
                <a:tc gridSpan="4"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100" b="1" spc="-2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ommuni</a:t>
                      </a:r>
                      <a:r>
                        <a:rPr sz="1100" b="1" spc="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y Orie</a:t>
                      </a:r>
                      <a:r>
                        <a:rPr sz="11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tion/</a:t>
                      </a:r>
                      <a:r>
                        <a:rPr sz="11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100" b="1" spc="-1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00" b="1" spc="1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tising </a:t>
                      </a:r>
                      <a:r>
                        <a:rPr sz="1100" b="1" spc="-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1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olistically</a:t>
                      </a:r>
                      <a:endParaRPr sz="11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468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77199"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100" i="1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w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onfident do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ou feel about add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essing issues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ela</a:t>
                      </a:r>
                      <a:r>
                        <a:rPr sz="1100" i="1" spc="-5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ed </a:t>
                      </a:r>
                      <a:r>
                        <a:rPr sz="1100" i="1" spc="-5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00" i="1" spc="-2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, and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i="1" spc="15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00" i="1" spc="25" dirty="0" smtClean="0">
                          <a:latin typeface="Myriad Pro"/>
                          <a:cs typeface="Myriad Pro"/>
                        </a:rPr>
                        <a:t>-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dinating the i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nv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ol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ement of the foll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wing se</a:t>
                      </a:r>
                      <a:r>
                        <a:rPr sz="1100" i="1" spc="2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vi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es?</a:t>
                      </a:r>
                      <a:endParaRPr sz="11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9D0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9D0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9D0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9D0E4"/>
                    </a:solidFill>
                  </a:tcPr>
                </a:tc>
              </a:tr>
              <a:tr h="277199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I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mpa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of ch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onic pain and disabili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on p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including ef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on abili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ork and input f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om DWP/job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e/citi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z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40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-85" dirty="0" smtClean="0">
                          <a:latin typeface="Myriad Pro"/>
                          <a:cs typeface="Myriad Pro"/>
                        </a:rPr>
                        <a:t>’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s advi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F4B57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B1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5D061"/>
                    </a:solidFill>
                  </a:tcPr>
                </a:tc>
              </a:tr>
              <a:tr h="277199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dd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essing issues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el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ting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 non cu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 -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oping with ch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onic symp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oms ins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ea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d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F4B57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B1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5D061"/>
                    </a:solidFill>
                  </a:tcPr>
                </a:tc>
              </a:tr>
              <a:tr h="27720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Si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nposting of local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esou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or p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ts with musculoskeletal diso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ders including charitable o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ganiz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F4B57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B1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5D061"/>
                    </a:solidFill>
                  </a:tcPr>
                </a:tc>
              </a:tr>
              <a:tr h="277199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Rehab se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vi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 including domicilla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sio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F4B57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B1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5D061"/>
                    </a:solidFill>
                  </a:tcPr>
                </a:tc>
              </a:tr>
              <a:tr h="277199">
                <a:tc gridSpan="4"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100" b="1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Mai</a:t>
                      </a:r>
                      <a:r>
                        <a:rPr sz="11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taining an </a:t>
                      </a:r>
                      <a:r>
                        <a:rPr sz="11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thical </a:t>
                      </a:r>
                      <a:r>
                        <a:rPr sz="11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pp</a:t>
                      </a:r>
                      <a:r>
                        <a:rPr sz="11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oach/Medi</a:t>
                      </a:r>
                      <a:r>
                        <a:rPr sz="1100" b="1" spc="-1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olegal issues</a:t>
                      </a:r>
                      <a:endParaRPr sz="11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468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77199"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100" i="1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w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onfident do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ou feel about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our </a:t>
                      </a:r>
                      <a:r>
                        <a:rPr sz="1100" i="1" spc="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wledge of the foll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wing issues and h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w </a:t>
                      </a:r>
                      <a:r>
                        <a:rPr sz="1100" i="1" spc="-5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 apply the theories in p</a:t>
                      </a:r>
                      <a:r>
                        <a:rPr sz="1100" i="1" spc="-2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00" i="1" spc="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ti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e?</a:t>
                      </a:r>
                      <a:endParaRPr sz="11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9D0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9D0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9D0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9D0E4"/>
                    </a:solidFill>
                  </a:tcPr>
                </a:tc>
              </a:tr>
              <a:tr h="27720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onside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 of non 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cide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tal inju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F4B57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B1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5D061"/>
                    </a:solidFill>
                  </a:tcPr>
                </a:tc>
              </a:tr>
              <a:tr h="277198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onside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 of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wn 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ttitudes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 p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ts 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tin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or 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xampl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with modest back pain and see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ing time off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or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F4B57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B1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5D061"/>
                    </a:solidFill>
                  </a:tcPr>
                </a:tc>
              </a:tr>
              <a:tr h="27720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Re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nising the frust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tions th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ch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onic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onditions can h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 on p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and do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or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F4B57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B1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5D061"/>
                    </a:solidFill>
                  </a:tcPr>
                </a:tc>
              </a:tr>
              <a:tr h="27720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dults with incapaci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and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onse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or t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tme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t/p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edu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 in minors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F4B57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B1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5D061"/>
                    </a:solidFill>
                  </a:tcPr>
                </a:tc>
              </a:tr>
              <a:tr h="277199">
                <a:tc gridSpan="4"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100" b="1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Mai</a:t>
                      </a:r>
                      <a:r>
                        <a:rPr sz="11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taining </a:t>
                      </a:r>
                      <a:r>
                        <a:rPr sz="1100" b="1" spc="-3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1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00" b="1" spc="2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b="1" spc="-1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orman</a:t>
                      </a:r>
                      <a:r>
                        <a:rPr sz="1100" b="1" spc="-1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e/</a:t>
                      </a:r>
                      <a:r>
                        <a:rPr sz="11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L</a:t>
                      </a:r>
                      <a:r>
                        <a:rPr sz="11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earning and</a:t>
                      </a:r>
                      <a:r>
                        <a:rPr sz="1100" b="1" spc="-4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00" b="1" spc="-9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eaching</a:t>
                      </a:r>
                      <a:endParaRPr sz="11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468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77200"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100" i="1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w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onfident do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ou feel with unde</a:t>
                      </a:r>
                      <a:r>
                        <a:rPr sz="1100" i="1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ta</a:t>
                      </a:r>
                      <a:r>
                        <a:rPr sz="1100" i="1" spc="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ing the foll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wing?</a:t>
                      </a:r>
                      <a:endParaRPr sz="11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9D0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9D0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9D0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9D0E4"/>
                    </a:solidFill>
                  </a:tcPr>
                </a:tc>
              </a:tr>
              <a:tr h="27720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udit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F4B57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B1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5D061"/>
                    </a:solidFill>
                  </a:tcPr>
                </a:tc>
              </a:tr>
              <a:tr h="27720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Si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nifica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nal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sis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F4B57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B1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5D061"/>
                    </a:solidFill>
                  </a:tcPr>
                </a:tc>
              </a:tr>
              <a:tr h="277199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ting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F4B57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B1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5D061"/>
                    </a:solidFill>
                  </a:tcPr>
                </a:tc>
              </a:tr>
              <a:tr h="27720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Dr as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eacher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F4B57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B1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5D061"/>
                    </a:solidFill>
                  </a:tcPr>
                </a:tc>
              </a:tr>
              <a:tr h="27720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L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eadership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F4B57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B1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5D06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  <a:buFont typeface="Arial" pitchFamily="34" charset="0"/>
              <a:buChar char="•"/>
            </a:pPr>
            <a:r>
              <a:rPr lang="en-US" sz="1050" spc="114" dirty="0" err="1" smtClean="0">
                <a:solidFill>
                  <a:srgbClr val="FFFFFF"/>
                </a:solidFill>
                <a:latin typeface="Arial"/>
                <a:cs typeface="Arial"/>
              </a:rPr>
              <a:t>Orthopaedics</a:t>
            </a: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 and Trauma</a:t>
            </a: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/>
          <p:nvPr/>
        </p:nvSpPr>
        <p:spPr>
          <a:xfrm>
            <a:off x="460375" y="712381"/>
            <a:ext cx="9771253" cy="307619"/>
          </a:xfrm>
          <a:custGeom>
            <a:avLst/>
            <a:gdLst/>
            <a:ahLst/>
            <a:cxnLst/>
            <a:rect l="l" t="t" r="r" b="b"/>
            <a:pathLst>
              <a:path w="9771253" h="307619">
                <a:moveTo>
                  <a:pt x="0" y="0"/>
                </a:moveTo>
                <a:lnTo>
                  <a:pt x="9771253" y="0"/>
                </a:lnTo>
                <a:lnTo>
                  <a:pt x="9771253" y="307619"/>
                </a:lnTo>
                <a:lnTo>
                  <a:pt x="0" y="307619"/>
                </a:lnTo>
                <a:lnTo>
                  <a:pt x="0" y="0"/>
                </a:lnTo>
                <a:close/>
              </a:path>
            </a:pathLst>
          </a:custGeom>
          <a:solidFill>
            <a:srgbClr val="BBDB9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3"/>
          <p:cNvSpPr/>
          <p:nvPr/>
        </p:nvSpPr>
        <p:spPr>
          <a:xfrm>
            <a:off x="460375" y="715560"/>
            <a:ext cx="0" cy="5982182"/>
          </a:xfrm>
          <a:custGeom>
            <a:avLst/>
            <a:gdLst/>
            <a:ahLst/>
            <a:cxnLst/>
            <a:rect l="l" t="t" r="r" b="b"/>
            <a:pathLst>
              <a:path h="5982182">
                <a:moveTo>
                  <a:pt x="0" y="0"/>
                </a:moveTo>
                <a:lnTo>
                  <a:pt x="0" y="5982182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4"/>
          <p:cNvSpPr/>
          <p:nvPr/>
        </p:nvSpPr>
        <p:spPr>
          <a:xfrm>
            <a:off x="10231625" y="715560"/>
            <a:ext cx="0" cy="5982182"/>
          </a:xfrm>
          <a:custGeom>
            <a:avLst/>
            <a:gdLst/>
            <a:ahLst/>
            <a:cxnLst/>
            <a:rect l="l" t="t" r="r" b="b"/>
            <a:pathLst>
              <a:path h="5982182">
                <a:moveTo>
                  <a:pt x="0" y="0"/>
                </a:moveTo>
                <a:lnTo>
                  <a:pt x="0" y="5982182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5"/>
          <p:cNvSpPr/>
          <p:nvPr/>
        </p:nvSpPr>
        <p:spPr>
          <a:xfrm>
            <a:off x="457200" y="712380"/>
            <a:ext cx="9777605" cy="0"/>
          </a:xfrm>
          <a:custGeom>
            <a:avLst/>
            <a:gdLst/>
            <a:ahLst/>
            <a:cxnLst/>
            <a:rect l="l" t="t" r="r" b="b"/>
            <a:pathLst>
              <a:path w="9777605">
                <a:moveTo>
                  <a:pt x="0" y="0"/>
                </a:moveTo>
                <a:lnTo>
                  <a:pt x="9777605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6"/>
          <p:cNvSpPr/>
          <p:nvPr/>
        </p:nvSpPr>
        <p:spPr>
          <a:xfrm>
            <a:off x="457200" y="1020004"/>
            <a:ext cx="9777605" cy="0"/>
          </a:xfrm>
          <a:custGeom>
            <a:avLst/>
            <a:gdLst/>
            <a:ahLst/>
            <a:cxnLst/>
            <a:rect l="l" t="t" r="r" b="b"/>
            <a:pathLst>
              <a:path w="9777605">
                <a:moveTo>
                  <a:pt x="0" y="0"/>
                </a:moveTo>
                <a:lnTo>
                  <a:pt x="9777605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7"/>
          <p:cNvSpPr/>
          <p:nvPr/>
        </p:nvSpPr>
        <p:spPr>
          <a:xfrm>
            <a:off x="457200" y="6700918"/>
            <a:ext cx="9777605" cy="0"/>
          </a:xfrm>
          <a:custGeom>
            <a:avLst/>
            <a:gdLst/>
            <a:ahLst/>
            <a:cxnLst/>
            <a:rect l="l" t="t" r="r" b="b"/>
            <a:pathLst>
              <a:path w="9777605">
                <a:moveTo>
                  <a:pt x="0" y="0"/>
                </a:moveTo>
                <a:lnTo>
                  <a:pt x="9777605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8"/>
          <p:cNvSpPr txBox="1"/>
          <p:nvPr/>
        </p:nvSpPr>
        <p:spPr>
          <a:xfrm>
            <a:off x="516255" y="773064"/>
            <a:ext cx="9531350" cy="8693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b="1" dirty="0" smtClean="0">
                <a:solidFill>
                  <a:srgbClr val="002E62"/>
                </a:solidFill>
                <a:latin typeface="Myriad Pro"/>
                <a:cs typeface="Myriad Pro"/>
              </a:rPr>
              <a:t>Summa</a:t>
            </a:r>
            <a:r>
              <a:rPr sz="1200" b="1" spc="20" dirty="0" smtClean="0">
                <a:solidFill>
                  <a:srgbClr val="002E62"/>
                </a:solidFill>
                <a:latin typeface="Myriad Pro"/>
                <a:cs typeface="Myriad Pro"/>
              </a:rPr>
              <a:t>r</a:t>
            </a:r>
            <a:r>
              <a:rPr sz="1200" b="1" spc="0" dirty="0" smtClean="0">
                <a:solidFill>
                  <a:srgbClr val="002E62"/>
                </a:solidFill>
                <a:latin typeface="Myriad Pro"/>
                <a:cs typeface="Myriad Pro"/>
              </a:rPr>
              <a:t>y of </a:t>
            </a:r>
            <a:r>
              <a:rPr sz="1200" b="1" spc="-15" dirty="0" smtClean="0">
                <a:solidFill>
                  <a:srgbClr val="002E62"/>
                </a:solidFill>
                <a:latin typeface="Myriad Pro"/>
                <a:cs typeface="Myriad Pro"/>
              </a:rPr>
              <a:t>L</a:t>
            </a:r>
            <a:r>
              <a:rPr sz="1200" b="1" spc="0" dirty="0" smtClean="0">
                <a:solidFill>
                  <a:srgbClr val="002E62"/>
                </a:solidFill>
                <a:latin typeface="Myriad Pro"/>
                <a:cs typeface="Myriad Pro"/>
              </a:rPr>
              <a:t>earning </a:t>
            </a:r>
            <a:r>
              <a:rPr sz="1200" b="1" spc="-5" dirty="0" smtClean="0">
                <a:solidFill>
                  <a:srgbClr val="002E62"/>
                </a:solidFill>
                <a:latin typeface="Myriad Pro"/>
                <a:cs typeface="Myriad Pro"/>
              </a:rPr>
              <a:t>N</a:t>
            </a:r>
            <a:r>
              <a:rPr sz="1200" b="1" spc="0" dirty="0" smtClean="0">
                <a:solidFill>
                  <a:srgbClr val="002E62"/>
                </a:solidFill>
                <a:latin typeface="Myriad Pro"/>
                <a:cs typeface="Myriad Pro"/>
              </a:rPr>
              <a:t>eeds/</a:t>
            </a:r>
            <a:r>
              <a:rPr sz="1200" b="1" spc="-30" dirty="0" smtClean="0">
                <a:solidFill>
                  <a:srgbClr val="002E62"/>
                </a:solidFill>
                <a:latin typeface="Myriad Pro"/>
                <a:cs typeface="Myriad Pro"/>
              </a:rPr>
              <a:t>P</a:t>
            </a:r>
            <a:r>
              <a:rPr sz="1200" b="1" spc="0" dirty="0" smtClean="0">
                <a:solidFill>
                  <a:srgbClr val="002E62"/>
                </a:solidFill>
                <a:latin typeface="Myriad Pro"/>
                <a:cs typeface="Myriad Pro"/>
              </a:rPr>
              <a:t>oi</a:t>
            </a:r>
            <a:r>
              <a:rPr sz="1200" b="1" spc="-10" dirty="0" smtClean="0">
                <a:solidFill>
                  <a:srgbClr val="002E62"/>
                </a:solidFill>
                <a:latin typeface="Myriad Pro"/>
                <a:cs typeface="Myriad Pro"/>
              </a:rPr>
              <a:t>n</a:t>
            </a:r>
            <a:r>
              <a:rPr sz="1200" b="1" spc="0" dirty="0" smtClean="0">
                <a:solidFill>
                  <a:srgbClr val="002E62"/>
                </a:solidFill>
                <a:latin typeface="Myriad Pro"/>
                <a:cs typeface="Myriad Pro"/>
              </a:rPr>
              <a:t>ts </a:t>
            </a:r>
            <a:r>
              <a:rPr sz="1200" b="1" spc="-15" dirty="0" smtClean="0">
                <a:solidFill>
                  <a:srgbClr val="002E62"/>
                </a:solidFill>
                <a:latin typeface="Myriad Pro"/>
                <a:cs typeface="Myriad Pro"/>
              </a:rPr>
              <a:t>f</a:t>
            </a:r>
            <a:r>
              <a:rPr sz="1200" b="1" spc="0" dirty="0" smtClean="0">
                <a:solidFill>
                  <a:srgbClr val="002E62"/>
                </a:solidFill>
                <a:latin typeface="Myriad Pro"/>
                <a:cs typeface="Myriad Pro"/>
              </a:rPr>
              <a:t>or </a:t>
            </a:r>
            <a:r>
              <a:rPr sz="1200" b="1" spc="-20" dirty="0" smtClean="0">
                <a:solidFill>
                  <a:srgbClr val="002E62"/>
                </a:solidFill>
                <a:latin typeface="Myriad Pro"/>
                <a:cs typeface="Myriad Pro"/>
              </a:rPr>
              <a:t>A</a:t>
            </a:r>
            <a:r>
              <a:rPr sz="1200" b="1" spc="15" dirty="0" smtClean="0">
                <a:solidFill>
                  <a:srgbClr val="002E62"/>
                </a:solidFill>
                <a:latin typeface="Myriad Pro"/>
                <a:cs typeface="Myriad Pro"/>
              </a:rPr>
              <a:t>c</a:t>
            </a:r>
            <a:r>
              <a:rPr sz="1200" b="1" spc="0" dirty="0" smtClean="0">
                <a:solidFill>
                  <a:srgbClr val="002E62"/>
                </a:solidFill>
                <a:latin typeface="Myriad Pro"/>
                <a:cs typeface="Myriad Pro"/>
              </a:rPr>
              <a:t>tion</a:t>
            </a:r>
            <a:endParaRPr sz="1200">
              <a:latin typeface="Myriad Pro"/>
              <a:cs typeface="Myriad Pro"/>
            </a:endParaRPr>
          </a:p>
          <a:p>
            <a:pPr>
              <a:lnSpc>
                <a:spcPts val="750"/>
              </a:lnSpc>
              <a:spcBef>
                <a:spcPts val="43"/>
              </a:spcBef>
            </a:pPr>
            <a:endParaRPr sz="750"/>
          </a:p>
          <a:p>
            <a:pPr marL="15875" marR="12700">
              <a:lnSpc>
                <a:spcPct val="104200"/>
              </a:lnSpc>
            </a:pPr>
            <a:r>
              <a:rPr sz="1200" i="1" spc="-35" dirty="0" smtClean="0">
                <a:latin typeface="Myriad Pro"/>
                <a:cs typeface="Myriad Pro"/>
              </a:rPr>
              <a:t>L</a:t>
            </a:r>
            <a:r>
              <a:rPr sz="1200" i="1" spc="0" dirty="0" smtClean="0">
                <a:latin typeface="Myriad Pro"/>
                <a:cs typeface="Myriad Pro"/>
              </a:rPr>
              <a:t>oo</a:t>
            </a:r>
            <a:r>
              <a:rPr sz="1200" i="1" spc="5" dirty="0" smtClean="0">
                <a:latin typeface="Myriad Pro"/>
                <a:cs typeface="Myriad Pro"/>
              </a:rPr>
              <a:t>k</a:t>
            </a:r>
            <a:r>
              <a:rPr sz="1200" i="1" spc="0" dirty="0" smtClean="0">
                <a:latin typeface="Myriad Pro"/>
                <a:cs typeface="Myriad Pro"/>
              </a:rPr>
              <a:t>ing at the a</a:t>
            </a:r>
            <a:r>
              <a:rPr sz="1200" i="1" spc="-10" dirty="0" smtClean="0">
                <a:latin typeface="Myriad Pro"/>
                <a:cs typeface="Myriad Pro"/>
              </a:rPr>
              <a:t>r</a:t>
            </a:r>
            <a:r>
              <a:rPr sz="1200" i="1" spc="0" dirty="0" smtClean="0">
                <a:latin typeface="Myriad Pro"/>
                <a:cs typeface="Myriad Pro"/>
              </a:rPr>
              <a:t>eas ab</a:t>
            </a:r>
            <a:r>
              <a:rPr sz="1200" i="1" spc="-10" dirty="0" smtClean="0">
                <a:latin typeface="Myriad Pro"/>
                <a:cs typeface="Myriad Pro"/>
              </a:rPr>
              <a:t>ov</a:t>
            </a:r>
            <a:r>
              <a:rPr sz="1200" i="1" spc="0" dirty="0" smtClean="0">
                <a:latin typeface="Myriad Pro"/>
                <a:cs typeface="Myriad Pro"/>
              </a:rPr>
              <a:t>e which </a:t>
            </a:r>
            <a:r>
              <a:rPr sz="1200" i="1" spc="-10" dirty="0" smtClean="0">
                <a:latin typeface="Myriad Pro"/>
                <a:cs typeface="Myriad Pro"/>
              </a:rPr>
              <a:t>y</a:t>
            </a:r>
            <a:r>
              <a:rPr sz="1200" i="1" spc="0" dirty="0" smtClean="0">
                <a:latin typeface="Myriad Pro"/>
                <a:cs typeface="Myriad Pro"/>
              </a:rPr>
              <a:t>ou ha</a:t>
            </a:r>
            <a:r>
              <a:rPr sz="1200" i="1" spc="-10" dirty="0" smtClean="0">
                <a:latin typeface="Myriad Pro"/>
                <a:cs typeface="Myriad Pro"/>
              </a:rPr>
              <a:t>v</a:t>
            </a:r>
            <a:r>
              <a:rPr sz="1200" i="1" spc="0" dirty="0" smtClean="0">
                <a:latin typeface="Myriad Pro"/>
                <a:cs typeface="Myriad Pro"/>
              </a:rPr>
              <a:t>e mar</a:t>
            </a:r>
            <a:r>
              <a:rPr sz="1200" i="1" spc="-20" dirty="0" smtClean="0">
                <a:latin typeface="Myriad Pro"/>
                <a:cs typeface="Myriad Pro"/>
              </a:rPr>
              <a:t>k</a:t>
            </a:r>
            <a:r>
              <a:rPr sz="1200" i="1" spc="0" dirty="0" smtClean="0">
                <a:latin typeface="Myriad Pro"/>
                <a:cs typeface="Myriad Pro"/>
              </a:rPr>
              <a:t>ed amber or </a:t>
            </a:r>
            <a:r>
              <a:rPr sz="1200" i="1" spc="-10" dirty="0" smtClean="0">
                <a:latin typeface="Myriad Pro"/>
                <a:cs typeface="Myriad Pro"/>
              </a:rPr>
              <a:t>r</a:t>
            </a:r>
            <a:r>
              <a:rPr sz="1200" i="1" spc="0" dirty="0" smtClean="0">
                <a:latin typeface="Myriad Pro"/>
                <a:cs typeface="Myriad Pro"/>
              </a:rPr>
              <a:t>e</a:t>
            </a:r>
            <a:r>
              <a:rPr sz="1200" i="1" spc="-20" dirty="0" smtClean="0">
                <a:latin typeface="Myriad Pro"/>
                <a:cs typeface="Myriad Pro"/>
              </a:rPr>
              <a:t>d</a:t>
            </a:r>
            <a:r>
              <a:rPr sz="1200" i="1" spc="0" dirty="0" smtClean="0">
                <a:latin typeface="Myriad Pro"/>
                <a:cs typeface="Myriad Pro"/>
              </a:rPr>
              <a:t>, ma</a:t>
            </a:r>
            <a:r>
              <a:rPr sz="1200" i="1" spc="-20" dirty="0" smtClean="0">
                <a:latin typeface="Myriad Pro"/>
                <a:cs typeface="Myriad Pro"/>
              </a:rPr>
              <a:t>k</a:t>
            </a:r>
            <a:r>
              <a:rPr sz="1200" i="1" spc="0" dirty="0" smtClean="0">
                <a:latin typeface="Myriad Pro"/>
                <a:cs typeface="Myriad Pro"/>
              </a:rPr>
              <a:t>e a no</a:t>
            </a:r>
            <a:r>
              <a:rPr sz="1200" i="1" spc="-5" dirty="0" smtClean="0">
                <a:latin typeface="Myriad Pro"/>
                <a:cs typeface="Myriad Pro"/>
              </a:rPr>
              <a:t>t</a:t>
            </a:r>
            <a:r>
              <a:rPr sz="1200" i="1" spc="0" dirty="0" smtClean="0">
                <a:latin typeface="Myriad Pro"/>
                <a:cs typeface="Myriad Pro"/>
              </a:rPr>
              <a:t>e of sp</a:t>
            </a:r>
            <a:r>
              <a:rPr sz="1200" i="1" spc="-5" dirty="0" smtClean="0">
                <a:latin typeface="Myriad Pro"/>
                <a:cs typeface="Myriad Pro"/>
              </a:rPr>
              <a:t>ecific learning needs t</a:t>
            </a:r>
            <a:r>
              <a:rPr sz="1200" i="1" spc="0" dirty="0" smtClean="0">
                <a:latin typeface="Myriad Pro"/>
                <a:cs typeface="Myriad Pro"/>
              </a:rPr>
              <a:t>o ta</a:t>
            </a:r>
            <a:r>
              <a:rPr sz="1200" i="1" spc="-10" dirty="0" smtClean="0">
                <a:latin typeface="Myriad Pro"/>
                <a:cs typeface="Myriad Pro"/>
              </a:rPr>
              <a:t>r</a:t>
            </a:r>
            <a:r>
              <a:rPr sz="1200" i="1" spc="0" dirty="0" smtClean="0">
                <a:latin typeface="Myriad Pro"/>
                <a:cs typeface="Myriad Pro"/>
              </a:rPr>
              <a:t>get during this post and h</a:t>
            </a:r>
            <a:r>
              <a:rPr sz="1200" i="1" spc="-10" dirty="0" smtClean="0">
                <a:latin typeface="Myriad Pro"/>
                <a:cs typeface="Myriad Pro"/>
              </a:rPr>
              <a:t>o</a:t>
            </a:r>
            <a:r>
              <a:rPr sz="1200" i="1" spc="0" dirty="0" smtClean="0">
                <a:latin typeface="Myriad Pro"/>
                <a:cs typeface="Myriad Pro"/>
              </a:rPr>
              <a:t>w </a:t>
            </a:r>
            <a:r>
              <a:rPr sz="1200" i="1" spc="-10" dirty="0" smtClean="0">
                <a:latin typeface="Myriad Pro"/>
                <a:cs typeface="Myriad Pro"/>
              </a:rPr>
              <a:t>y</a:t>
            </a:r>
            <a:r>
              <a:rPr sz="1200" i="1" spc="0" dirty="0" smtClean="0">
                <a:latin typeface="Myriad Pro"/>
                <a:cs typeface="Myriad Pro"/>
              </a:rPr>
              <a:t>ou might achie</a:t>
            </a:r>
            <a:r>
              <a:rPr sz="1200" i="1" spc="-10" dirty="0" smtClean="0">
                <a:latin typeface="Myriad Pro"/>
                <a:cs typeface="Myriad Pro"/>
              </a:rPr>
              <a:t>v</a:t>
            </a:r>
            <a:r>
              <a:rPr sz="1200" i="1" spc="0" dirty="0" smtClean="0">
                <a:latin typeface="Myriad Pro"/>
                <a:cs typeface="Myriad Pro"/>
              </a:rPr>
              <a:t>e these (including th</a:t>
            </a:r>
            <a:r>
              <a:rPr sz="1200" i="1" spc="-10" dirty="0" smtClean="0">
                <a:latin typeface="Myriad Pro"/>
                <a:cs typeface="Myriad Pro"/>
              </a:rPr>
              <a:t>r</a:t>
            </a:r>
            <a:r>
              <a:rPr sz="1200" i="1" spc="0" dirty="0" smtClean="0">
                <a:latin typeface="Myriad Pro"/>
                <a:cs typeface="Myriad Pro"/>
              </a:rPr>
              <a:t>o</a:t>
            </a:r>
            <a:r>
              <a:rPr sz="1200" i="1" spc="-5" dirty="0" smtClean="0">
                <a:latin typeface="Myriad Pro"/>
                <a:cs typeface="Myriad Pro"/>
              </a:rPr>
              <a:t>u</a:t>
            </a:r>
            <a:r>
              <a:rPr sz="1200" i="1" spc="0" dirty="0" smtClean="0">
                <a:latin typeface="Myriad Pro"/>
                <a:cs typeface="Myriad Pro"/>
              </a:rPr>
              <a:t>gh outpatient clini</a:t>
            </a:r>
            <a:r>
              <a:rPr sz="1200" i="1" spc="-15" dirty="0" smtClean="0">
                <a:latin typeface="Myriad Pro"/>
                <a:cs typeface="Myriad Pro"/>
              </a:rPr>
              <a:t>c</a:t>
            </a:r>
            <a:r>
              <a:rPr sz="1200" i="1" spc="0" dirty="0" smtClean="0">
                <a:latin typeface="Myriad Pro"/>
                <a:cs typeface="Myriad Pro"/>
              </a:rPr>
              <a:t>, home visit</a:t>
            </a:r>
            <a:r>
              <a:rPr sz="1200" i="1" spc="-15" dirty="0" smtClean="0">
                <a:latin typeface="Myriad Pro"/>
                <a:cs typeface="Myriad Pro"/>
              </a:rPr>
              <a:t>s</a:t>
            </a:r>
            <a:r>
              <a:rPr sz="1200" i="1" spc="0" dirty="0" smtClean="0">
                <a:latin typeface="Myriad Pro"/>
                <a:cs typeface="Myriad Pro"/>
              </a:rPr>
              <a:t>, hospital at night e</a:t>
            </a:r>
            <a:r>
              <a:rPr sz="1200" i="1" spc="-5" dirty="0" smtClean="0">
                <a:latin typeface="Myriad Pro"/>
                <a:cs typeface="Myriad Pro"/>
              </a:rPr>
              <a:t>t</a:t>
            </a:r>
            <a:r>
              <a:rPr sz="1200" i="1" spc="0" dirty="0" smtClean="0">
                <a:latin typeface="Myriad Pro"/>
                <a:cs typeface="Myriad Pro"/>
              </a:rPr>
              <a:t>c). </a:t>
            </a:r>
            <a:r>
              <a:rPr sz="1200" i="1" spc="5" dirty="0" smtClean="0">
                <a:latin typeface="Myriad Pro"/>
                <a:cs typeface="Myriad Pro"/>
              </a:rPr>
              <a:t>I</a:t>
            </a:r>
            <a:r>
              <a:rPr sz="1200" i="1" spc="0" dirty="0" smtClean="0">
                <a:latin typeface="Myriad Pro"/>
                <a:cs typeface="Myriad Pro"/>
              </a:rPr>
              <a:t>f </a:t>
            </a:r>
            <a:r>
              <a:rPr sz="1200" i="1" spc="-10" dirty="0" smtClean="0">
                <a:latin typeface="Myriad Pro"/>
                <a:cs typeface="Myriad Pro"/>
              </a:rPr>
              <a:t>y</a:t>
            </a:r>
            <a:r>
              <a:rPr sz="1200" i="1" spc="0" dirty="0" smtClean="0">
                <a:latin typeface="Myriad Pro"/>
                <a:cs typeface="Myriad Pro"/>
              </a:rPr>
              <a:t>ou a</a:t>
            </a:r>
            <a:r>
              <a:rPr sz="1200" i="1" spc="-10" dirty="0" smtClean="0">
                <a:latin typeface="Myriad Pro"/>
                <a:cs typeface="Myriad Pro"/>
              </a:rPr>
              <a:t>r</a:t>
            </a:r>
            <a:r>
              <a:rPr sz="1200" i="1" spc="0" dirty="0" smtClean="0">
                <a:latin typeface="Myriad Pro"/>
                <a:cs typeface="Myriad Pro"/>
              </a:rPr>
              <a:t>e unsu</a:t>
            </a:r>
            <a:r>
              <a:rPr sz="1200" i="1" spc="-10" dirty="0" smtClean="0">
                <a:latin typeface="Myriad Pro"/>
                <a:cs typeface="Myriad Pro"/>
              </a:rPr>
              <a:t>r</a:t>
            </a:r>
            <a:r>
              <a:rPr sz="1200" i="1" spc="0" dirty="0" smtClean="0">
                <a:latin typeface="Myriad Pro"/>
                <a:cs typeface="Myriad Pro"/>
              </a:rPr>
              <a:t>e h</a:t>
            </a:r>
            <a:r>
              <a:rPr sz="1200" i="1" spc="-10" dirty="0" smtClean="0">
                <a:latin typeface="Myriad Pro"/>
                <a:cs typeface="Myriad Pro"/>
              </a:rPr>
              <a:t>o</a:t>
            </a:r>
            <a:r>
              <a:rPr sz="1200" i="1" spc="0" dirty="0" smtClean="0">
                <a:latin typeface="Myriad Pro"/>
                <a:cs typeface="Myriad Pro"/>
              </a:rPr>
              <a:t>w best </a:t>
            </a:r>
            <a:r>
              <a:rPr sz="1200" i="1" spc="-5" dirty="0" smtClean="0">
                <a:latin typeface="Myriad Pro"/>
                <a:cs typeface="Myriad Pro"/>
              </a:rPr>
              <a:t>t</a:t>
            </a:r>
            <a:r>
              <a:rPr sz="1200" i="1" spc="0" dirty="0" smtClean="0">
                <a:latin typeface="Myriad Pro"/>
                <a:cs typeface="Myriad Pro"/>
              </a:rPr>
              <a:t>o meet these needs discuss this with </a:t>
            </a:r>
            <a:r>
              <a:rPr sz="1200" i="1" spc="-10" dirty="0" smtClean="0">
                <a:latin typeface="Myriad Pro"/>
                <a:cs typeface="Myriad Pro"/>
              </a:rPr>
              <a:t>y</a:t>
            </a:r>
            <a:r>
              <a:rPr sz="1200" i="1" spc="0" dirty="0" smtClean="0">
                <a:latin typeface="Myriad Pro"/>
                <a:cs typeface="Myriad Pro"/>
              </a:rPr>
              <a:t>our Clini</a:t>
            </a:r>
            <a:r>
              <a:rPr sz="1200" i="1" spc="-20" dirty="0" smtClean="0">
                <a:latin typeface="Myriad Pro"/>
                <a:cs typeface="Myriad Pro"/>
              </a:rPr>
              <a:t>c</a:t>
            </a:r>
            <a:r>
              <a:rPr sz="1200" i="1" spc="0" dirty="0" smtClean="0">
                <a:latin typeface="Myriad Pro"/>
                <a:cs typeface="Myriad Pro"/>
              </a:rPr>
              <a:t>al Supe</a:t>
            </a:r>
            <a:r>
              <a:rPr sz="1200" i="1" spc="20" dirty="0" smtClean="0">
                <a:latin typeface="Myriad Pro"/>
                <a:cs typeface="Myriad Pro"/>
              </a:rPr>
              <a:t>r</a:t>
            </a:r>
            <a:r>
              <a:rPr sz="1200" i="1" spc="0" dirty="0" smtClean="0">
                <a:latin typeface="Myriad Pro"/>
                <a:cs typeface="Myriad Pro"/>
              </a:rPr>
              <a:t>viso</a:t>
            </a:r>
            <a:r>
              <a:rPr sz="1200" i="1" spc="-45" dirty="0" smtClean="0">
                <a:latin typeface="Myriad Pro"/>
                <a:cs typeface="Myriad Pro"/>
              </a:rPr>
              <a:t>r</a:t>
            </a:r>
            <a:r>
              <a:rPr sz="1200" i="1" spc="0" dirty="0" smtClean="0">
                <a:latin typeface="Myriad Pro"/>
                <a:cs typeface="Myriad Pro"/>
              </a:rPr>
              <a:t>.</a:t>
            </a:r>
            <a:endParaRPr sz="1200">
              <a:latin typeface="Myriad Pro"/>
              <a:cs typeface="Myriad Pr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</a:t>
            </a:r>
            <a:r>
              <a:rPr kumimoji="0" lang="en-US" sz="1100" b="1" i="0" u="none" strike="noStrike" cap="none" normalizeH="0" baseline="0" dirty="0" err="1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WestMidsLETB</a:t>
            </a: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rgbClr val="FDD49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  <a:buFont typeface="Arial" pitchFamily="34" charset="0"/>
              <a:buChar char="•"/>
            </a:pPr>
            <a:r>
              <a:rPr lang="en-US" sz="1050" spc="114" dirty="0" err="1" smtClean="0">
                <a:solidFill>
                  <a:srgbClr val="FFFFFF"/>
                </a:solidFill>
                <a:latin typeface="Arial"/>
                <a:cs typeface="Arial"/>
              </a:rPr>
              <a:t>Orthopaedics</a:t>
            </a: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 and Trauma</a:t>
            </a: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0408687" y="72095"/>
            <a:ext cx="152400" cy="2876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 smtClean="0">
                <a:solidFill>
                  <a:srgbClr val="FFFFFF"/>
                </a:solidFill>
                <a:latin typeface="Myriad Pro"/>
                <a:cs typeface="Myriad Pro"/>
              </a:rPr>
              <a:t>2</a:t>
            </a:r>
            <a:endParaRPr sz="1800">
              <a:latin typeface="Myriad Pro"/>
              <a:cs typeface="Myriad Pro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2670175" y="3322935"/>
            <a:ext cx="534035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FDD491"/>
                </a:solidFill>
                <a:latin typeface="Arial" pitchFamily="34" charset="0"/>
              </a:rPr>
              <a:t>www.hee.nhs.uk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FDD491"/>
                </a:solidFill>
                <a:latin typeface="Arial" pitchFamily="34" charset="0"/>
              </a:rPr>
              <a:t>letb@westmidlands.nhs.uk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FDD491"/>
                </a:solidFill>
                <a:latin typeface="Arial" pitchFamily="34" charset="0"/>
              </a:rPr>
              <a:t>@</a:t>
            </a:r>
            <a:r>
              <a:rPr lang="en-US" b="1" dirty="0" err="1" smtClean="0">
                <a:solidFill>
                  <a:srgbClr val="FDD491"/>
                </a:solidFill>
                <a:latin typeface="Arial" pitchFamily="34" charset="0"/>
              </a:rPr>
              <a:t>WestMidsLETB</a:t>
            </a:r>
            <a:endParaRPr lang="en-US" dirty="0"/>
          </a:p>
        </p:txBody>
      </p:sp>
      <p:pic>
        <p:nvPicPr>
          <p:cNvPr id="13" name="Picture 12" descr="C:\Users\sarahda\AppData\Local\Temp\wzd5f6\HE West Midlands\HE West Midlands Col.jpg"/>
          <p:cNvPicPr/>
          <p:nvPr/>
        </p:nvPicPr>
        <p:blipFill>
          <a:blip r:embed="rId3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016750" y="584200"/>
            <a:ext cx="3124200" cy="1676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  <a:buFont typeface="Arial" pitchFamily="34" charset="0"/>
              <a:buChar char="•"/>
            </a:pPr>
            <a:r>
              <a:rPr lang="en-US" sz="1050" spc="114" dirty="0" err="1" smtClean="0">
                <a:solidFill>
                  <a:srgbClr val="FFFFFF"/>
                </a:solidFill>
                <a:latin typeface="Arial"/>
                <a:cs typeface="Arial"/>
              </a:rPr>
              <a:t>Orthopaedics</a:t>
            </a: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 and Trauma</a:t>
            </a: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/>
          <p:nvPr/>
        </p:nvSpPr>
        <p:spPr>
          <a:xfrm>
            <a:off x="0" y="774006"/>
            <a:ext cx="2699787" cy="594410"/>
          </a:xfrm>
          <a:custGeom>
            <a:avLst/>
            <a:gdLst/>
            <a:ahLst/>
            <a:cxnLst/>
            <a:rect l="l" t="t" r="r" b="b"/>
            <a:pathLst>
              <a:path w="2699787" h="594410">
                <a:moveTo>
                  <a:pt x="0" y="594410"/>
                </a:moveTo>
                <a:lnTo>
                  <a:pt x="2486883" y="594118"/>
                </a:lnTo>
                <a:lnTo>
                  <a:pt x="2550269" y="592074"/>
                </a:lnTo>
                <a:lnTo>
                  <a:pt x="2599634" y="586524"/>
                </a:lnTo>
                <a:lnTo>
                  <a:pt x="2636730" y="575716"/>
                </a:lnTo>
                <a:lnTo>
                  <a:pt x="2673206" y="545812"/>
                </a:lnTo>
                <a:lnTo>
                  <a:pt x="2691937" y="494220"/>
                </a:lnTo>
                <a:lnTo>
                  <a:pt x="2697487" y="444855"/>
                </a:lnTo>
                <a:lnTo>
                  <a:pt x="2699532" y="381469"/>
                </a:lnTo>
                <a:lnTo>
                  <a:pt x="2699787" y="343971"/>
                </a:lnTo>
                <a:lnTo>
                  <a:pt x="2699787" y="250439"/>
                </a:lnTo>
                <a:lnTo>
                  <a:pt x="2698838" y="179385"/>
                </a:lnTo>
                <a:lnTo>
                  <a:pt x="2695260" y="123229"/>
                </a:lnTo>
                <a:lnTo>
                  <a:pt x="2687300" y="80217"/>
                </a:lnTo>
                <a:lnTo>
                  <a:pt x="2663311" y="36512"/>
                </a:lnTo>
                <a:lnTo>
                  <a:pt x="2619606" y="12523"/>
                </a:lnTo>
                <a:lnTo>
                  <a:pt x="2576594" y="4564"/>
                </a:lnTo>
                <a:lnTo>
                  <a:pt x="2520438" y="985"/>
                </a:lnTo>
                <a:lnTo>
                  <a:pt x="0" y="0"/>
                </a:lnTo>
                <a:lnTo>
                  <a:pt x="0" y="594410"/>
                </a:lnTo>
              </a:path>
            </a:pathLst>
          </a:custGeom>
          <a:solidFill>
            <a:srgbClr val="C0E5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3"/>
          <p:cNvSpPr txBox="1"/>
          <p:nvPr/>
        </p:nvSpPr>
        <p:spPr>
          <a:xfrm>
            <a:off x="444500" y="807454"/>
            <a:ext cx="4513580" cy="22123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3000" spc="-35" dirty="0" smtClean="0">
                <a:solidFill>
                  <a:srgbClr val="003060"/>
                </a:solidFill>
                <a:latin typeface="Myriad Pro"/>
                <a:cs typeface="Myriad Pro"/>
              </a:rPr>
              <a:t>I</a:t>
            </a:r>
            <a:r>
              <a:rPr sz="3000" spc="-75" dirty="0" smtClean="0">
                <a:solidFill>
                  <a:srgbClr val="003060"/>
                </a:solidFill>
                <a:latin typeface="Myriad Pro"/>
                <a:cs typeface="Myriad Pro"/>
              </a:rPr>
              <a:t>n</a:t>
            </a:r>
            <a:r>
              <a:rPr sz="3000" spc="-65" dirty="0" smtClean="0">
                <a:solidFill>
                  <a:srgbClr val="003060"/>
                </a:solidFill>
                <a:latin typeface="Myriad Pro"/>
                <a:cs typeface="Myriad Pro"/>
              </a:rPr>
              <a:t>t</a:t>
            </a:r>
            <a:r>
              <a:rPr sz="3000" spc="-95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3000" spc="-65" dirty="0" smtClean="0">
                <a:solidFill>
                  <a:srgbClr val="003060"/>
                </a:solidFill>
                <a:latin typeface="Myriad Pro"/>
                <a:cs typeface="Myriad Pro"/>
              </a:rPr>
              <a:t>odu</a:t>
            </a:r>
            <a:r>
              <a:rPr sz="3000" spc="-25" dirty="0" smtClean="0">
                <a:solidFill>
                  <a:srgbClr val="003060"/>
                </a:solidFill>
                <a:latin typeface="Myriad Pro"/>
                <a:cs typeface="Myriad Pro"/>
              </a:rPr>
              <a:t>c</a:t>
            </a:r>
            <a:r>
              <a:rPr sz="3000" spc="-65" dirty="0" smtClean="0">
                <a:solidFill>
                  <a:srgbClr val="003060"/>
                </a:solidFill>
                <a:latin typeface="Myriad Pro"/>
                <a:cs typeface="Myriad Pro"/>
              </a:rPr>
              <a:t>tio</a:t>
            </a:r>
            <a:r>
              <a:rPr sz="3000" spc="0" dirty="0" smtClean="0">
                <a:solidFill>
                  <a:srgbClr val="003060"/>
                </a:solidFill>
                <a:latin typeface="Myriad Pro"/>
                <a:cs typeface="Myriad Pro"/>
              </a:rPr>
              <a:t>n</a:t>
            </a:r>
            <a:endParaRPr sz="3000" dirty="0">
              <a:latin typeface="Myriad Pro"/>
              <a:cs typeface="Myriad Pro"/>
            </a:endParaRPr>
          </a:p>
          <a:p>
            <a:pPr>
              <a:lnSpc>
                <a:spcPts val="500"/>
              </a:lnSpc>
              <a:spcBef>
                <a:spcPts val="4"/>
              </a:spcBef>
            </a:pPr>
            <a:endParaRPr sz="500" dirty="0"/>
          </a:p>
          <a:p>
            <a:pPr>
              <a:lnSpc>
                <a:spcPts val="1000"/>
              </a:lnSpc>
            </a:pPr>
            <a:endParaRPr sz="1000" dirty="0"/>
          </a:p>
          <a:p>
            <a:pPr>
              <a:lnSpc>
                <a:spcPts val="1000"/>
              </a:lnSpc>
            </a:pPr>
            <a:endParaRPr sz="1000" dirty="0"/>
          </a:p>
          <a:p>
            <a:pPr marL="12700">
              <a:lnSpc>
                <a:spcPct val="100000"/>
              </a:lnSpc>
            </a:pPr>
            <a:r>
              <a:rPr sz="1400" spc="1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R</a:t>
            </a:r>
            <a:r>
              <a:rPr sz="1400" spc="-1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a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tionale</a:t>
            </a:r>
            <a:endParaRPr sz="1400" dirty="0">
              <a:latin typeface="Myriad Pro Light"/>
              <a:cs typeface="Myriad Pro Light"/>
            </a:endParaRPr>
          </a:p>
          <a:p>
            <a:pPr>
              <a:lnSpc>
                <a:spcPts val="500"/>
              </a:lnSpc>
              <a:spcBef>
                <a:spcPts val="16"/>
              </a:spcBef>
            </a:pPr>
            <a:endParaRPr sz="500" dirty="0"/>
          </a:p>
          <a:p>
            <a:pPr marL="12700" marR="12700">
              <a:lnSpc>
                <a:spcPct val="108700"/>
              </a:lnSpc>
            </a:pP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60" dirty="0" smtClean="0">
                <a:latin typeface="Arial"/>
                <a:cs typeface="Arial"/>
              </a:rPr>
              <a:t>Super </a:t>
            </a:r>
            <a:r>
              <a:rPr sz="1150" spc="-40" dirty="0" smtClean="0">
                <a:latin typeface="Arial"/>
                <a:cs typeface="Arial"/>
              </a:rPr>
              <a:t>Condensed </a:t>
            </a:r>
            <a:r>
              <a:rPr sz="1150" spc="-20" dirty="0" smtClean="0">
                <a:latin typeface="Arial"/>
                <a:cs typeface="Arial"/>
              </a:rPr>
              <a:t>Curriculum </a:t>
            </a:r>
            <a:r>
              <a:rPr sz="1150" spc="-35" dirty="0" smtClean="0">
                <a:latin typeface="Arial"/>
                <a:cs typeface="Arial"/>
              </a:rPr>
              <a:t>Guide </a:t>
            </a:r>
            <a:r>
              <a:rPr sz="1150" spc="-70" dirty="0" smtClean="0">
                <a:latin typeface="Arial"/>
                <a:cs typeface="Arial"/>
              </a:rPr>
              <a:t>has </a:t>
            </a:r>
            <a:r>
              <a:rPr sz="1150" spc="-40" dirty="0" smtClean="0">
                <a:latin typeface="Arial"/>
                <a:cs typeface="Arial"/>
              </a:rPr>
              <a:t>been </a:t>
            </a:r>
            <a:r>
              <a:rPr sz="1150" spc="-45" dirty="0" smtClean="0">
                <a:latin typeface="Arial"/>
                <a:cs typeface="Arial"/>
              </a:rPr>
              <a:t>c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eated </a:t>
            </a:r>
            <a:r>
              <a:rPr sz="1150" spc="-100" dirty="0" smtClean="0">
                <a:latin typeface="Arial"/>
                <a:cs typeface="Arial"/>
              </a:rPr>
              <a:t>as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40" dirty="0" smtClean="0">
                <a:latin typeface="Arial"/>
                <a:cs typeface="Arial"/>
              </a:rPr>
              <a:t>package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50" dirty="0" smtClean="0">
                <a:latin typeface="Arial"/>
                <a:cs typeface="Arial"/>
              </a:rPr>
              <a:t>used </a:t>
            </a:r>
            <a:r>
              <a:rPr sz="1150" spc="-40" dirty="0" smtClean="0">
                <a:latin typeface="Arial"/>
                <a:cs typeface="Arial"/>
              </a:rPr>
              <a:t>by </a:t>
            </a:r>
            <a:r>
              <a:rPr sz="1150" spc="10" dirty="0" smtClean="0">
                <a:latin typeface="Arial"/>
                <a:cs typeface="Arial"/>
              </a:rPr>
              <a:t>both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50" dirty="0" smtClean="0">
                <a:latin typeface="Arial"/>
                <a:cs typeface="Arial"/>
              </a:rPr>
              <a:t>Supervisor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35" dirty="0" smtClean="0">
                <a:latin typeface="Arial"/>
                <a:cs typeface="Arial"/>
              </a:rPr>
              <a:t>GP </a:t>
            </a:r>
            <a:r>
              <a:rPr sz="1150" spc="-50" dirty="0" smtClean="0">
                <a:latin typeface="Arial"/>
                <a:cs typeface="Arial"/>
              </a:rPr>
              <a:t>Specialty </a:t>
            </a:r>
            <a:r>
              <a:rPr sz="1150" spc="-245" dirty="0" smtClean="0">
                <a:latin typeface="Arial"/>
                <a:cs typeface="Arial"/>
              </a:rPr>
              <a:t>T</a:t>
            </a:r>
            <a:r>
              <a:rPr sz="1150" spc="-50" dirty="0" smtClean="0">
                <a:latin typeface="Arial"/>
                <a:cs typeface="Arial"/>
              </a:rPr>
              <a:t>rainees in o</a:t>
            </a:r>
            <a:r>
              <a:rPr sz="1150" spc="-25" dirty="0" smtClean="0">
                <a:latin typeface="Arial"/>
                <a:cs typeface="Arial"/>
              </a:rPr>
              <a:t>rder</a:t>
            </a:r>
            <a:r>
              <a:rPr sz="1150" spc="-15" dirty="0" smtClean="0">
                <a:latin typeface="Arial"/>
                <a:cs typeface="Arial"/>
              </a:rPr>
              <a:t>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5" dirty="0" smtClean="0">
                <a:latin typeface="Arial"/>
                <a:cs typeface="Arial"/>
              </a:rPr>
              <a:t>support </a:t>
            </a:r>
            <a:r>
              <a:rPr sz="1150" spc="-20" dirty="0" smtClean="0">
                <a:latin typeface="Arial"/>
                <a:cs typeface="Arial"/>
              </a:rPr>
              <a:t>hospital </a:t>
            </a:r>
            <a:r>
              <a:rPr sz="1150" spc="-15" dirty="0" smtClean="0">
                <a:latin typeface="Arial"/>
                <a:cs typeface="Arial"/>
              </a:rPr>
              <a:t>units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20" dirty="0" smtClean="0">
                <a:latin typeface="Arial"/>
                <a:cs typeface="Arial"/>
              </a:rPr>
              <a:t>attached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60" dirty="0" smtClean="0">
                <a:latin typeface="Arial"/>
                <a:cs typeface="Arial"/>
              </a:rPr>
              <a:t>Supervisors </a:t>
            </a:r>
            <a:r>
              <a:rPr sz="1150" spc="-30" dirty="0" smtClean="0">
                <a:latin typeface="Arial"/>
                <a:cs typeface="Arial"/>
              </a:rPr>
              <a:t>deliver</a:t>
            </a:r>
            <a:r>
              <a:rPr sz="1150" spc="-35" dirty="0" smtClean="0">
                <a:latin typeface="Arial"/>
                <a:cs typeface="Arial"/>
              </a:rPr>
              <a:t> an </a:t>
            </a:r>
            <a:r>
              <a:rPr sz="1150" spc="-25" dirty="0" smtClean="0">
                <a:latin typeface="Arial"/>
                <a:cs typeface="Arial"/>
              </a:rPr>
              <a:t>educational </a:t>
            </a:r>
            <a:r>
              <a:rPr sz="1150" spc="-40" dirty="0" smtClean="0">
                <a:latin typeface="Arial"/>
                <a:cs typeface="Arial"/>
              </a:rPr>
              <a:t>experience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highest </a:t>
            </a:r>
            <a:r>
              <a:rPr sz="1150" spc="-10" dirty="0" smtClean="0">
                <a:latin typeface="Arial"/>
                <a:cs typeface="Arial"/>
              </a:rPr>
              <a:t>quality </a:t>
            </a:r>
            <a:r>
              <a:rPr sz="1150" spc="-35" dirty="0" smtClean="0">
                <a:latin typeface="Arial"/>
                <a:cs typeface="Arial"/>
              </a:rPr>
              <a:t>feasible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70" dirty="0" smtClean="0">
                <a:latin typeface="Arial"/>
                <a:cs typeface="Arial"/>
              </a:rPr>
              <a:t>is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elevant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135" dirty="0" smtClean="0">
                <a:latin typeface="Arial"/>
                <a:cs typeface="Arial"/>
              </a:rPr>
              <a:t>GP </a:t>
            </a:r>
            <a:r>
              <a:rPr sz="1150" spc="-20" dirty="0" smtClean="0">
                <a:latin typeface="Arial"/>
                <a:cs typeface="Arial"/>
              </a:rPr>
              <a:t>trainee, thus imp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oving </a:t>
            </a:r>
            <a:r>
              <a:rPr sz="1150" spc="-45" dirty="0" smtClean="0">
                <a:latin typeface="Arial"/>
                <a:cs typeface="Arial"/>
              </a:rPr>
              <a:t>consistency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20" dirty="0" smtClean="0">
                <a:latin typeface="Arial"/>
                <a:cs typeface="Arial"/>
              </a:rPr>
              <a:t>app</a:t>
            </a:r>
            <a:r>
              <a:rPr sz="1150" spc="-40" dirty="0" smtClean="0">
                <a:latin typeface="Arial"/>
                <a:cs typeface="Arial"/>
              </a:rPr>
              <a:t>roach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5" dirty="0" smtClean="0">
                <a:latin typeface="Arial"/>
                <a:cs typeface="Arial"/>
              </a:rPr>
              <a:t>outcome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15" dirty="0" smtClean="0">
                <a:latin typeface="Arial"/>
                <a:cs typeface="Arial"/>
              </a:rPr>
              <a:t>th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5" dirty="0" smtClean="0">
                <a:latin typeface="Arial"/>
                <a:cs typeface="Arial"/>
              </a:rPr>
              <a:t>oughout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egion.</a:t>
            </a:r>
            <a:endParaRPr sz="1150" dirty="0">
              <a:latin typeface="Arial"/>
              <a:cs typeface="Arial"/>
            </a:endParaRPr>
          </a:p>
        </p:txBody>
      </p:sp>
      <p:sp>
        <p:nvSpPr>
          <p:cNvPr id="14" name="object 4"/>
          <p:cNvSpPr txBox="1"/>
          <p:nvPr/>
        </p:nvSpPr>
        <p:spPr>
          <a:xfrm>
            <a:off x="444500" y="3227115"/>
            <a:ext cx="4649470" cy="200850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400" spc="-1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T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he </a:t>
            </a:r>
            <a:r>
              <a:rPr sz="1400" spc="-2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C</a:t>
            </a:r>
            <a:r>
              <a:rPr sz="1400" spc="-1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onfiden</a:t>
            </a:r>
            <a:r>
              <a:rPr sz="1400" spc="-2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c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e </a:t>
            </a:r>
            <a:r>
              <a:rPr sz="1400" spc="1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R</a:t>
            </a:r>
            <a:r>
              <a:rPr sz="1400" spc="-1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a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ting </a:t>
            </a:r>
            <a:r>
              <a:rPr sz="1400" spc="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S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cale</a:t>
            </a:r>
            <a:endParaRPr sz="1400">
              <a:latin typeface="Myriad Pro Light"/>
              <a:cs typeface="Myriad Pro Light"/>
            </a:endParaRPr>
          </a:p>
          <a:p>
            <a:pPr>
              <a:lnSpc>
                <a:spcPts val="500"/>
              </a:lnSpc>
              <a:spcBef>
                <a:spcPts val="16"/>
              </a:spcBef>
            </a:pPr>
            <a:endParaRPr sz="500"/>
          </a:p>
          <a:p>
            <a:pPr marL="12700" marR="12700">
              <a:lnSpc>
                <a:spcPct val="108700"/>
              </a:lnSpc>
            </a:pP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confidence </a:t>
            </a:r>
            <a:r>
              <a:rPr sz="1150" spc="-5" dirty="0" smtClean="0">
                <a:latin typeface="Arial"/>
                <a:cs typeface="Arial"/>
              </a:rPr>
              <a:t>rating </a:t>
            </a:r>
            <a:r>
              <a:rPr sz="1150" spc="-15" dirty="0" smtClean="0">
                <a:latin typeface="Arial"/>
                <a:cs typeface="Arial"/>
              </a:rPr>
              <a:t>document </a:t>
            </a:r>
            <a:r>
              <a:rPr sz="1150" spc="-70" dirty="0" smtClean="0">
                <a:latin typeface="Arial"/>
                <a:cs typeface="Arial"/>
              </a:rPr>
              <a:t>is </a:t>
            </a:r>
            <a:r>
              <a:rPr sz="1150" spc="-35" dirty="0" smtClean="0">
                <a:latin typeface="Arial"/>
                <a:cs typeface="Arial"/>
              </a:rPr>
              <a:t>designed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70" dirty="0" smtClean="0">
                <a:latin typeface="Arial"/>
                <a:cs typeface="Arial"/>
              </a:rPr>
              <a:t>use </a:t>
            </a:r>
            <a:r>
              <a:rPr sz="1150" spc="-40" dirty="0" smtClean="0">
                <a:latin typeface="Arial"/>
                <a:cs typeface="Arial"/>
              </a:rPr>
              <a:t>by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trainee in p</a:t>
            </a:r>
            <a:r>
              <a:rPr sz="1150" spc="-25" dirty="0" smtClean="0">
                <a:latin typeface="Arial"/>
                <a:cs typeface="Arial"/>
              </a:rPr>
              <a:t>reparing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post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10" dirty="0" smtClean="0">
                <a:latin typeface="Arial"/>
                <a:cs typeface="Arial"/>
              </a:rPr>
              <a:t>the first </a:t>
            </a:r>
            <a:r>
              <a:rPr sz="1150" spc="-15" dirty="0" smtClean="0">
                <a:latin typeface="Arial"/>
                <a:cs typeface="Arial"/>
              </a:rPr>
              <a:t>meeting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90" dirty="0" smtClean="0">
                <a:latin typeface="Arial"/>
                <a:cs typeface="Arial"/>
              </a:rPr>
              <a:t>CS. </a:t>
            </a:r>
            <a:r>
              <a:rPr sz="1150" spc="5" dirty="0" smtClean="0">
                <a:latin typeface="Arial"/>
                <a:cs typeface="Arial"/>
              </a:rPr>
              <a:t>Although </a:t>
            </a:r>
            <a:r>
              <a:rPr sz="1150" spc="15" dirty="0" smtClean="0">
                <a:latin typeface="Arial"/>
                <a:cs typeface="Arial"/>
              </a:rPr>
              <a:t>not</a:t>
            </a:r>
            <a:r>
              <a:rPr sz="1150" spc="5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exhaustive, </a:t>
            </a:r>
            <a:r>
              <a:rPr sz="1150" spc="30" dirty="0" smtClean="0">
                <a:latin typeface="Arial"/>
                <a:cs typeface="Arial"/>
              </a:rPr>
              <a:t>it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5" dirty="0" smtClean="0">
                <a:latin typeface="Arial"/>
                <a:cs typeface="Arial"/>
              </a:rPr>
              <a:t>ovides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20" dirty="0" smtClean="0">
                <a:latin typeface="Arial"/>
                <a:cs typeface="Arial"/>
              </a:rPr>
              <a:t>list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20" dirty="0" smtClean="0">
                <a:latin typeface="Arial"/>
                <a:cs typeface="Arial"/>
              </a:rPr>
              <a:t>conditions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80" dirty="0" smtClean="0">
                <a:latin typeface="Arial"/>
                <a:cs typeface="Arial"/>
              </a:rPr>
              <a:t>issues </a:t>
            </a:r>
            <a:r>
              <a:rPr sz="1150" spc="-5" dirty="0" smtClean="0">
                <a:latin typeface="Arial"/>
                <a:cs typeface="Arial"/>
              </a:rPr>
              <a:t>pertinent </a:t>
            </a:r>
            <a:r>
              <a:rPr sz="1150" spc="25" dirty="0" smtClean="0">
                <a:latin typeface="Arial"/>
                <a:cs typeface="Arial"/>
              </a:rPr>
              <a:t>to</a:t>
            </a:r>
            <a:r>
              <a:rPr sz="1150" spc="15" dirty="0" smtClean="0">
                <a:latin typeface="Arial"/>
                <a:cs typeface="Arial"/>
              </a:rPr>
              <a:t>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35" dirty="0" smtClean="0">
                <a:latin typeface="Arial"/>
                <a:cs typeface="Arial"/>
              </a:rPr>
              <a:t>specialt</a:t>
            </a:r>
            <a:r>
              <a:rPr sz="1150" spc="-180" dirty="0" smtClean="0">
                <a:latin typeface="Arial"/>
                <a:cs typeface="Arial"/>
              </a:rPr>
              <a:t>y</a:t>
            </a:r>
            <a:r>
              <a:rPr sz="1150" spc="0" dirty="0" smtClean="0">
                <a:latin typeface="Arial"/>
                <a:cs typeface="Arial"/>
              </a:rPr>
              <a:t>,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5" dirty="0" smtClean="0">
                <a:latin typeface="Arial"/>
                <a:cs typeface="Arial"/>
              </a:rPr>
              <a:t>equiring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trainee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20" dirty="0" smtClean="0">
                <a:latin typeface="Arial"/>
                <a:cs typeface="Arial"/>
              </a:rPr>
              <a:t>rate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25" dirty="0" smtClean="0">
                <a:latin typeface="Arial"/>
                <a:cs typeface="Arial"/>
              </a:rPr>
              <a:t>confidence in </a:t>
            </a:r>
            <a:r>
              <a:rPr sz="1150" spc="-40" dirty="0" smtClean="0">
                <a:latin typeface="Arial"/>
                <a:cs typeface="Arial"/>
              </a:rPr>
              <a:t>these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90" dirty="0" smtClean="0">
                <a:latin typeface="Arial"/>
                <a:cs typeface="Arial"/>
              </a:rPr>
              <a:t>eas</a:t>
            </a:r>
            <a:r>
              <a:rPr sz="1150" spc="-45" dirty="0" smtClean="0">
                <a:latin typeface="Arial"/>
                <a:cs typeface="Arial"/>
              </a:rPr>
              <a:t> </a:t>
            </a:r>
            <a:r>
              <a:rPr sz="1150" spc="-5" dirty="0" smtClean="0">
                <a:latin typeface="Arial"/>
                <a:cs typeface="Arial"/>
              </a:rPr>
              <a:t>at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15" dirty="0" smtClean="0">
                <a:latin typeface="Arial"/>
                <a:cs typeface="Arial"/>
              </a:rPr>
              <a:t>start </a:t>
            </a:r>
            <a:r>
              <a:rPr sz="1150" spc="-35" dirty="0" smtClean="0">
                <a:latin typeface="Arial"/>
                <a:cs typeface="Arial"/>
              </a:rPr>
              <a:t>(and </a:t>
            </a:r>
            <a:r>
              <a:rPr sz="1150" spc="-45" dirty="0" smtClean="0">
                <a:latin typeface="Arial"/>
                <a:cs typeface="Arial"/>
              </a:rPr>
              <a:t>possibly </a:t>
            </a:r>
            <a:r>
              <a:rPr sz="1150" spc="-15" dirty="0" smtClean="0">
                <a:latin typeface="Arial"/>
                <a:cs typeface="Arial"/>
              </a:rPr>
              <a:t>middle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35" dirty="0" smtClean="0">
                <a:latin typeface="Arial"/>
                <a:cs typeface="Arial"/>
              </a:rPr>
              <a:t>end)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15" dirty="0" smtClean="0">
                <a:latin typeface="Arial"/>
                <a:cs typeface="Arial"/>
              </a:rPr>
              <a:t>post. A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90" dirty="0" smtClean="0">
                <a:latin typeface="Arial"/>
                <a:cs typeface="Arial"/>
              </a:rPr>
              <a:t>eas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0" dirty="0" smtClean="0">
                <a:latin typeface="Arial"/>
                <a:cs typeface="Arial"/>
              </a:rPr>
              <a:t>further </a:t>
            </a:r>
            <a:r>
              <a:rPr sz="1150" spc="-20" dirty="0" smtClean="0">
                <a:latin typeface="Arial"/>
                <a:cs typeface="Arial"/>
              </a:rPr>
              <a:t>development </a:t>
            </a:r>
            <a:r>
              <a:rPr sz="1150" spc="-45" dirty="0" smtClean="0">
                <a:latin typeface="Arial"/>
                <a:cs typeface="Arial"/>
              </a:rPr>
              <a:t>can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5" dirty="0" smtClean="0">
                <a:latin typeface="Arial"/>
                <a:cs typeface="Arial"/>
              </a:rPr>
              <a:t>identified,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50" dirty="0" smtClean="0">
                <a:latin typeface="Arial"/>
                <a:cs typeface="Arial"/>
              </a:rPr>
              <a:t>discussion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0" dirty="0" smtClean="0">
                <a:latin typeface="Arial"/>
                <a:cs typeface="Arial"/>
              </a:rPr>
              <a:t>omoted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ound </a:t>
            </a:r>
            <a:r>
              <a:rPr sz="1150" spc="-40" dirty="0" smtClean="0">
                <a:latin typeface="Arial"/>
                <a:cs typeface="Arial"/>
              </a:rPr>
              <a:t>these</a:t>
            </a:r>
            <a:endParaRPr sz="1150">
              <a:latin typeface="Arial"/>
              <a:cs typeface="Arial"/>
            </a:endParaRPr>
          </a:p>
          <a:p>
            <a:pPr marL="12700" marR="40005" algn="just">
              <a:lnSpc>
                <a:spcPct val="108700"/>
              </a:lnSpc>
            </a:pPr>
            <a:r>
              <a:rPr sz="1150" spc="-5" dirty="0" smtClean="0">
                <a:latin typeface="Arial"/>
                <a:cs typeface="Arial"/>
              </a:rPr>
              <a:t>at </a:t>
            </a:r>
            <a:r>
              <a:rPr sz="1150" spc="-10" dirty="0" smtClean="0">
                <a:latin typeface="Arial"/>
                <a:cs typeface="Arial"/>
              </a:rPr>
              <a:t>the first </a:t>
            </a:r>
            <a:r>
              <a:rPr sz="1150" spc="-130" dirty="0" smtClean="0">
                <a:latin typeface="Arial"/>
                <a:cs typeface="Arial"/>
              </a:rPr>
              <a:t>CS </a:t>
            </a:r>
            <a:r>
              <a:rPr sz="1150" spc="-15" dirty="0" smtClean="0">
                <a:latin typeface="Arial"/>
                <a:cs typeface="Arial"/>
              </a:rPr>
              <a:t>meeting </a:t>
            </a:r>
            <a:r>
              <a:rPr sz="1150" spc="-10" dirty="0" smtClean="0">
                <a:latin typeface="Arial"/>
                <a:cs typeface="Arial"/>
              </a:rPr>
              <a:t>the</a:t>
            </a:r>
            <a:r>
              <a:rPr sz="1150" spc="-30" dirty="0" smtClean="0">
                <a:latin typeface="Arial"/>
                <a:cs typeface="Arial"/>
              </a:rPr>
              <a:t>r</a:t>
            </a:r>
            <a:r>
              <a:rPr sz="1150" spc="-45" dirty="0" smtClean="0">
                <a:latin typeface="Arial"/>
                <a:cs typeface="Arial"/>
              </a:rPr>
              <a:t>eby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5" dirty="0" smtClean="0">
                <a:latin typeface="Arial"/>
                <a:cs typeface="Arial"/>
              </a:rPr>
              <a:t>oviding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5" dirty="0" smtClean="0">
                <a:latin typeface="Arial"/>
                <a:cs typeface="Arial"/>
              </a:rPr>
              <a:t>platform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5" dirty="0" smtClean="0">
                <a:latin typeface="Arial"/>
                <a:cs typeface="Arial"/>
              </a:rPr>
              <a:t>negotiating </a:t>
            </a:r>
            <a:r>
              <a:rPr sz="1150" spc="20" dirty="0" smtClean="0">
                <a:latin typeface="Arial"/>
                <a:cs typeface="Arial"/>
              </a:rPr>
              <a:t>how</a:t>
            </a:r>
            <a:r>
              <a:rPr sz="1150" spc="5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these </a:t>
            </a:r>
            <a:r>
              <a:rPr sz="1150" spc="-60" dirty="0" smtClean="0">
                <a:latin typeface="Arial"/>
                <a:cs typeface="Arial"/>
              </a:rPr>
              <a:t>needs </a:t>
            </a:r>
            <a:r>
              <a:rPr sz="1150" spc="-20" dirty="0" smtClean="0">
                <a:latin typeface="Arial"/>
                <a:cs typeface="Arial"/>
              </a:rPr>
              <a:t>could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10" dirty="0" smtClean="0">
                <a:latin typeface="Arial"/>
                <a:cs typeface="Arial"/>
              </a:rPr>
              <a:t>met in the </a:t>
            </a:r>
            <a:r>
              <a:rPr sz="1150" spc="-15" dirty="0" smtClean="0">
                <a:latin typeface="Arial"/>
                <a:cs typeface="Arial"/>
              </a:rPr>
              <a:t>post. </a:t>
            </a:r>
            <a:r>
              <a:rPr sz="1150" spc="-5" dirty="0" smtClean="0">
                <a:latin typeface="Arial"/>
                <a:cs typeface="Arial"/>
              </a:rPr>
              <a:t>It </a:t>
            </a:r>
            <a:r>
              <a:rPr sz="1150" spc="-55" dirty="0" smtClean="0">
                <a:latin typeface="Arial"/>
                <a:cs typeface="Arial"/>
              </a:rPr>
              <a:t>also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5" dirty="0" smtClean="0">
                <a:latin typeface="Arial"/>
                <a:cs typeface="Arial"/>
              </a:rPr>
              <a:t>ovides </a:t>
            </a:r>
            <a:r>
              <a:rPr sz="1150" spc="-70" dirty="0" smtClean="0">
                <a:latin typeface="Arial"/>
                <a:cs typeface="Arial"/>
              </a:rPr>
              <a:t>space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5" dirty="0" smtClean="0">
                <a:latin typeface="Arial"/>
                <a:cs typeface="Arial"/>
              </a:rPr>
              <a:t>document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-20" dirty="0" smtClean="0">
                <a:latin typeface="Arial"/>
                <a:cs typeface="Arial"/>
              </a:rPr>
              <a:t>points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20" dirty="0" smtClean="0">
                <a:latin typeface="Arial"/>
                <a:cs typeface="Arial"/>
              </a:rPr>
              <a:t>action which </a:t>
            </a:r>
            <a:r>
              <a:rPr sz="1150" spc="-45" dirty="0" smtClean="0">
                <a:latin typeface="Arial"/>
                <a:cs typeface="Arial"/>
              </a:rPr>
              <a:t>can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eco</a:t>
            </a:r>
            <a:r>
              <a:rPr sz="1150" spc="-50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ded </a:t>
            </a:r>
            <a:r>
              <a:rPr sz="1150" spc="-100" dirty="0" smtClean="0">
                <a:latin typeface="Arial"/>
                <a:cs typeface="Arial"/>
              </a:rPr>
              <a:t>as </a:t>
            </a:r>
            <a:r>
              <a:rPr sz="1150" spc="-5" dirty="0" smtClean="0">
                <a:latin typeface="Arial"/>
                <a:cs typeface="Arial"/>
              </a:rPr>
              <a:t>part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150" dirty="0" smtClean="0">
                <a:latin typeface="Arial"/>
                <a:cs typeface="Arial"/>
              </a:rPr>
              <a:t>PDP in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0" dirty="0" smtClean="0">
                <a:latin typeface="Arial"/>
                <a:cs typeface="Arial"/>
              </a:rPr>
              <a:t>eportfolio.</a:t>
            </a:r>
            <a:endParaRPr sz="1150">
              <a:latin typeface="Arial"/>
              <a:cs typeface="Arial"/>
            </a:endParaRPr>
          </a:p>
        </p:txBody>
      </p:sp>
      <p:sp>
        <p:nvSpPr>
          <p:cNvPr id="15" name="object 5"/>
          <p:cNvSpPr txBox="1"/>
          <p:nvPr/>
        </p:nvSpPr>
        <p:spPr>
          <a:xfrm>
            <a:off x="5513299" y="1582755"/>
            <a:ext cx="4734560" cy="238950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400" spc="-1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T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he Guide</a:t>
            </a:r>
            <a:endParaRPr sz="1400">
              <a:latin typeface="Myriad Pro Light"/>
              <a:cs typeface="Myriad Pro Light"/>
            </a:endParaRPr>
          </a:p>
          <a:p>
            <a:pPr>
              <a:lnSpc>
                <a:spcPts val="500"/>
              </a:lnSpc>
              <a:spcBef>
                <a:spcPts val="16"/>
              </a:spcBef>
            </a:pPr>
            <a:endParaRPr sz="500"/>
          </a:p>
          <a:p>
            <a:pPr marL="12700" marR="87630">
              <a:lnSpc>
                <a:spcPct val="108700"/>
              </a:lnSpc>
            </a:pP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35" dirty="0" smtClean="0">
                <a:latin typeface="Arial"/>
                <a:cs typeface="Arial"/>
              </a:rPr>
              <a:t>Guide </a:t>
            </a:r>
            <a:r>
              <a:rPr sz="1150" spc="-10" dirty="0" smtClean="0">
                <a:latin typeface="Arial"/>
                <a:cs typeface="Arial"/>
              </a:rPr>
              <a:t>highlights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90" dirty="0" smtClean="0">
                <a:latin typeface="Arial"/>
                <a:cs typeface="Arial"/>
              </a:rPr>
              <a:t>eas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20" dirty="0" smtClean="0">
                <a:latin typeface="Arial"/>
                <a:cs typeface="Arial"/>
              </a:rPr>
              <a:t>curriculum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elevant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40" dirty="0" smtClean="0">
                <a:latin typeface="Arial"/>
                <a:cs typeface="Arial"/>
              </a:rPr>
              <a:t>specialty </a:t>
            </a:r>
            <a:r>
              <a:rPr sz="1150" spc="-30" dirty="0" smtClean="0">
                <a:latin typeface="Arial"/>
                <a:cs typeface="Arial"/>
              </a:rPr>
              <a:t>and</a:t>
            </a:r>
            <a:r>
              <a:rPr sz="1150" spc="-15" dirty="0" smtClean="0">
                <a:latin typeface="Arial"/>
                <a:cs typeface="Arial"/>
              </a:rPr>
              <a:t> g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oups these </a:t>
            </a:r>
            <a:r>
              <a:rPr sz="1150" spc="10" dirty="0" smtClean="0">
                <a:latin typeface="Arial"/>
                <a:cs typeface="Arial"/>
              </a:rPr>
              <a:t>into </a:t>
            </a:r>
            <a:r>
              <a:rPr sz="1150" spc="15" dirty="0" smtClean="0">
                <a:latin typeface="Arial"/>
                <a:cs typeface="Arial"/>
              </a:rPr>
              <a:t>“geographical”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90" dirty="0" smtClean="0">
                <a:latin typeface="Arial"/>
                <a:cs typeface="Arial"/>
              </a:rPr>
              <a:t>eas whe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40" dirty="0" smtClean="0">
                <a:latin typeface="Arial"/>
                <a:cs typeface="Arial"/>
              </a:rPr>
              <a:t>lea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ning </a:t>
            </a:r>
            <a:r>
              <a:rPr sz="1150" spc="-60" dirty="0" smtClean="0">
                <a:latin typeface="Arial"/>
                <a:cs typeface="Arial"/>
              </a:rPr>
              <a:t>needs </a:t>
            </a:r>
            <a:r>
              <a:rPr sz="1150" spc="10" dirty="0" smtClean="0">
                <a:latin typeface="Arial"/>
                <a:cs typeface="Arial"/>
              </a:rPr>
              <a:t>might </a:t>
            </a:r>
            <a:r>
              <a:rPr sz="1150" spc="-40" dirty="0" smtClean="0">
                <a:latin typeface="Arial"/>
                <a:cs typeface="Arial"/>
              </a:rPr>
              <a:t>be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-45" dirty="0" smtClean="0">
                <a:latin typeface="Arial"/>
                <a:cs typeface="Arial"/>
              </a:rPr>
              <a:t>achieved </a:t>
            </a:r>
            <a:r>
              <a:rPr sz="1150" spc="-20" dirty="0" smtClean="0">
                <a:latin typeface="Arial"/>
                <a:cs typeface="Arial"/>
              </a:rPr>
              <a:t>e.g. </a:t>
            </a:r>
            <a:r>
              <a:rPr sz="1150" spc="-30" dirty="0" smtClean="0">
                <a:latin typeface="Arial"/>
                <a:cs typeface="Arial"/>
              </a:rPr>
              <a:t>acute, </a:t>
            </a:r>
            <a:r>
              <a:rPr sz="1150" spc="-35" dirty="0" smtClean="0">
                <a:latin typeface="Arial"/>
                <a:cs typeface="Arial"/>
              </a:rPr>
              <a:t>ch</a:t>
            </a:r>
            <a:r>
              <a:rPr sz="1150" spc="-45" dirty="0" smtClean="0">
                <a:latin typeface="Arial"/>
                <a:cs typeface="Arial"/>
              </a:rPr>
              <a:t>r</a:t>
            </a:r>
            <a:r>
              <a:rPr sz="1150" spc="-15" dirty="0" smtClean="0">
                <a:latin typeface="Arial"/>
                <a:cs typeface="Arial"/>
              </a:rPr>
              <a:t>onic, </a:t>
            </a:r>
            <a:r>
              <a:rPr sz="1150" spc="-10" dirty="0" smtClean="0">
                <a:latin typeface="Arial"/>
                <a:cs typeface="Arial"/>
              </a:rPr>
              <a:t>communit</a:t>
            </a:r>
            <a:r>
              <a:rPr sz="1150" spc="-180" dirty="0" smtClean="0">
                <a:latin typeface="Arial"/>
                <a:cs typeface="Arial"/>
              </a:rPr>
              <a:t>y</a:t>
            </a:r>
            <a:r>
              <a:rPr sz="1150" spc="0" dirty="0" smtClean="0">
                <a:latin typeface="Arial"/>
                <a:cs typeface="Arial"/>
              </a:rPr>
              <a:t>, </a:t>
            </a:r>
            <a:r>
              <a:rPr sz="1150" spc="-100" dirty="0" smtClean="0">
                <a:latin typeface="Arial"/>
                <a:cs typeface="Arial"/>
              </a:rPr>
              <a:t>as well as </a:t>
            </a:r>
            <a:r>
              <a:rPr sz="1150" spc="-10" dirty="0" smtClean="0">
                <a:latin typeface="Arial"/>
                <a:cs typeface="Arial"/>
              </a:rPr>
              <a:t>including </a:t>
            </a:r>
            <a:r>
              <a:rPr sz="1150" spc="-35" dirty="0" smtClean="0">
                <a:latin typeface="Arial"/>
                <a:cs typeface="Arial"/>
              </a:rPr>
              <a:t>co</a:t>
            </a:r>
            <a:r>
              <a:rPr sz="1150" spc="-4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50" dirty="0" smtClean="0">
                <a:latin typeface="Arial"/>
                <a:cs typeface="Arial"/>
              </a:rPr>
              <a:t>skills</a:t>
            </a:r>
            <a:r>
              <a:rPr sz="1150" spc="-40" dirty="0" smtClean="0">
                <a:latin typeface="Arial"/>
                <a:cs typeface="Arial"/>
              </a:rPr>
              <a:t> </a:t>
            </a:r>
            <a:r>
              <a:rPr sz="1150" spc="-30" dirty="0" smtClean="0">
                <a:latin typeface="Arial"/>
                <a:cs typeface="Arial"/>
              </a:rPr>
              <a:t>and technical </a:t>
            </a:r>
            <a:r>
              <a:rPr sz="1150" spc="-50" dirty="0" smtClean="0">
                <a:latin typeface="Arial"/>
                <a:cs typeface="Arial"/>
              </a:rPr>
              <a:t>skills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40" dirty="0" smtClean="0">
                <a:latin typeface="Arial"/>
                <a:cs typeface="Arial"/>
              </a:rPr>
              <a:t>be achieved. </a:t>
            </a:r>
            <a:r>
              <a:rPr sz="1150" spc="-5" dirty="0" smtClean="0">
                <a:latin typeface="Arial"/>
                <a:cs typeface="Arial"/>
              </a:rPr>
              <a:t>It </a:t>
            </a:r>
            <a:r>
              <a:rPr sz="1150" spc="-55" dirty="0" smtClean="0">
                <a:latin typeface="Arial"/>
                <a:cs typeface="Arial"/>
              </a:rPr>
              <a:t>also makes </a:t>
            </a:r>
            <a:r>
              <a:rPr sz="1150" spc="-40" dirty="0" smtClean="0">
                <a:latin typeface="Arial"/>
                <a:cs typeface="Arial"/>
              </a:rPr>
              <a:t>suggestions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10" dirty="0" smtClean="0">
                <a:latin typeface="Arial"/>
                <a:cs typeface="Arial"/>
              </a:rPr>
              <a:t>additional </a:t>
            </a:r>
            <a:r>
              <a:rPr sz="1150" spc="-40" dirty="0" smtClean="0">
                <a:latin typeface="Arial"/>
                <a:cs typeface="Arial"/>
              </a:rPr>
              <a:t>lea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ning </a:t>
            </a:r>
            <a:r>
              <a:rPr sz="1150" spc="-5" dirty="0" smtClean="0">
                <a:latin typeface="Arial"/>
                <a:cs typeface="Arial"/>
              </a:rPr>
              <a:t>opportunities </a:t>
            </a:r>
            <a:r>
              <a:rPr sz="1150" spc="15" dirty="0" smtClean="0">
                <a:latin typeface="Arial"/>
                <a:cs typeface="Arial"/>
              </a:rPr>
              <a:t>within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post e.g. teaching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5" dirty="0" smtClean="0">
                <a:latin typeface="Arial"/>
                <a:cs typeface="Arial"/>
              </a:rPr>
              <a:t>audit. </a:t>
            </a:r>
            <a:r>
              <a:rPr sz="1150" spc="-70" dirty="0" smtClean="0">
                <a:latin typeface="Arial"/>
                <a:cs typeface="Arial"/>
              </a:rPr>
              <a:t>Some</a:t>
            </a:r>
            <a:r>
              <a:rPr sz="1150" spc="-30" dirty="0" smtClean="0">
                <a:latin typeface="Arial"/>
                <a:cs typeface="Arial"/>
              </a:rPr>
              <a:t>  </a:t>
            </a:r>
            <a:r>
              <a:rPr sz="1150" spc="-40" dirty="0" smtClean="0">
                <a:latin typeface="Arial"/>
                <a:cs typeface="Arial"/>
              </a:rPr>
              <a:t>posts </a:t>
            </a:r>
            <a:r>
              <a:rPr sz="1150" spc="35" dirty="0" smtClean="0">
                <a:latin typeface="Arial"/>
                <a:cs typeface="Arial"/>
              </a:rPr>
              <a:t>o</a:t>
            </a:r>
            <a:r>
              <a:rPr sz="1150" spc="-10" dirty="0" smtClean="0">
                <a:latin typeface="Arial"/>
                <a:cs typeface="Arial"/>
              </a:rPr>
              <a:t>f</a:t>
            </a:r>
            <a:r>
              <a:rPr sz="1150" spc="-5" dirty="0" smtClean="0">
                <a:latin typeface="Arial"/>
                <a:cs typeface="Arial"/>
              </a:rPr>
              <a:t>fer opportunities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40" dirty="0" smtClean="0">
                <a:latin typeface="Arial"/>
                <a:cs typeface="Arial"/>
              </a:rPr>
              <a:t>lea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ning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50" dirty="0" smtClean="0">
                <a:latin typeface="Arial"/>
                <a:cs typeface="Arial"/>
              </a:rPr>
              <a:t>elates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other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90" dirty="0" smtClean="0">
                <a:latin typeface="Arial"/>
                <a:cs typeface="Arial"/>
              </a:rPr>
              <a:t>eas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20" dirty="0" smtClean="0">
                <a:latin typeface="Arial"/>
                <a:cs typeface="Arial"/>
              </a:rPr>
              <a:t>curriculum,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40" dirty="0" smtClean="0">
                <a:latin typeface="Arial"/>
                <a:cs typeface="Arial"/>
              </a:rPr>
              <a:t>these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5" dirty="0" smtClean="0">
                <a:latin typeface="Arial"/>
                <a:cs typeface="Arial"/>
              </a:rPr>
              <a:t>highlighted. </a:t>
            </a: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35" dirty="0" smtClean="0">
                <a:latin typeface="Arial"/>
                <a:cs typeface="Arial"/>
              </a:rPr>
              <a:t>idea </a:t>
            </a:r>
            <a:r>
              <a:rPr sz="1150" spc="-70" dirty="0" smtClean="0">
                <a:latin typeface="Arial"/>
                <a:cs typeface="Arial"/>
              </a:rPr>
              <a:t>is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20" dirty="0" smtClean="0">
                <a:latin typeface="Arial"/>
                <a:cs typeface="Arial"/>
              </a:rPr>
              <a:t>this </a:t>
            </a:r>
            <a:r>
              <a:rPr sz="1150" spc="10" dirty="0" smtClean="0">
                <a:latin typeface="Arial"/>
                <a:cs typeface="Arial"/>
              </a:rPr>
              <a:t>would </a:t>
            </a:r>
            <a:r>
              <a:rPr sz="1150" spc="5" dirty="0" smtClean="0">
                <a:latin typeface="Arial"/>
                <a:cs typeface="Arial"/>
              </a:rPr>
              <a:t>inform</a:t>
            </a:r>
            <a:r>
              <a:rPr sz="1150" spc="0" dirty="0" smtClean="0">
                <a:latin typeface="Arial"/>
                <a:cs typeface="Arial"/>
              </a:rPr>
              <a:t>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45" dirty="0" smtClean="0">
                <a:latin typeface="Arial"/>
                <a:cs typeface="Arial"/>
              </a:rPr>
              <a:t>supervisor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20" dirty="0" smtClean="0">
                <a:latin typeface="Arial"/>
                <a:cs typeface="Arial"/>
              </a:rPr>
              <a:t>stimulate </a:t>
            </a:r>
            <a:r>
              <a:rPr sz="1150" spc="-50" dirty="0" smtClean="0">
                <a:latin typeface="Arial"/>
                <a:cs typeface="Arial"/>
              </a:rPr>
              <a:t>discussion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ega</a:t>
            </a:r>
            <a:r>
              <a:rPr sz="1150" spc="-5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ding </a:t>
            </a:r>
            <a:r>
              <a:rPr sz="1150" spc="-45" dirty="0" smtClean="0">
                <a:latin typeface="Arial"/>
                <a:cs typeface="Arial"/>
              </a:rPr>
              <a:t>possible </a:t>
            </a:r>
            <a:r>
              <a:rPr sz="1150" spc="-40" dirty="0" smtClean="0">
                <a:latin typeface="Arial"/>
                <a:cs typeface="Arial"/>
              </a:rPr>
              <a:t>lea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ning </a:t>
            </a:r>
            <a:r>
              <a:rPr sz="1150" spc="-60" dirty="0" smtClean="0">
                <a:latin typeface="Arial"/>
                <a:cs typeface="Arial"/>
              </a:rPr>
              <a:t>needs</a:t>
            </a:r>
            <a:endParaRPr sz="1150">
              <a:latin typeface="Arial"/>
              <a:cs typeface="Arial"/>
            </a:endParaRPr>
          </a:p>
          <a:p>
            <a:pPr marL="12700" marR="12700">
              <a:lnSpc>
                <a:spcPct val="108700"/>
              </a:lnSpc>
            </a:pPr>
            <a:r>
              <a:rPr sz="1150" spc="-30" dirty="0" smtClean="0">
                <a:latin typeface="Arial"/>
                <a:cs typeface="Arial"/>
              </a:rPr>
              <a:t>and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20" dirty="0" smtClean="0">
                <a:latin typeface="Arial"/>
                <a:cs typeface="Arial"/>
              </a:rPr>
              <a:t>how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these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10" dirty="0" smtClean="0">
                <a:latin typeface="Arial"/>
                <a:cs typeface="Arial"/>
              </a:rPr>
              <a:t>might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be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20" dirty="0" smtClean="0">
                <a:latin typeface="Arial"/>
                <a:cs typeface="Arial"/>
              </a:rPr>
              <a:t>add</a:t>
            </a:r>
            <a:r>
              <a:rPr sz="1150" spc="-40" dirty="0" smtClean="0">
                <a:latin typeface="Arial"/>
                <a:cs typeface="Arial"/>
              </a:rPr>
              <a:t>r</a:t>
            </a:r>
            <a:r>
              <a:rPr sz="1150" spc="-80" dirty="0" smtClean="0">
                <a:latin typeface="Arial"/>
                <a:cs typeface="Arial"/>
              </a:rPr>
              <a:t>essed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10" dirty="0" smtClean="0">
                <a:latin typeface="Arial"/>
                <a:cs typeface="Arial"/>
              </a:rPr>
              <a:t>-for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35" dirty="0" smtClean="0">
                <a:latin typeface="Arial"/>
                <a:cs typeface="Arial"/>
              </a:rPr>
              <a:t>example,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10" dirty="0" smtClean="0">
                <a:latin typeface="Arial"/>
                <a:cs typeface="Arial"/>
              </a:rPr>
              <a:t>that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10" dirty="0" smtClean="0">
                <a:latin typeface="Arial"/>
                <a:cs typeface="Arial"/>
              </a:rPr>
              <a:t>the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20" dirty="0" smtClean="0">
                <a:latin typeface="Arial"/>
                <a:cs typeface="Arial"/>
              </a:rPr>
              <a:t>trainee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45" dirty="0" smtClean="0">
                <a:latin typeface="Arial"/>
                <a:cs typeface="Arial"/>
              </a:rPr>
              <a:t>may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need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attend </a:t>
            </a:r>
            <a:r>
              <a:rPr sz="1150" spc="5" dirty="0" smtClean="0">
                <a:latin typeface="Arial"/>
                <a:cs typeface="Arial"/>
              </a:rPr>
              <a:t>outpatient </a:t>
            </a:r>
            <a:r>
              <a:rPr sz="1150" spc="-45" dirty="0" smtClean="0">
                <a:latin typeface="Arial"/>
                <a:cs typeface="Arial"/>
              </a:rPr>
              <a:t>clinics or </a:t>
            </a:r>
            <a:r>
              <a:rPr sz="1150" spc="-15" dirty="0" smtClean="0">
                <a:latin typeface="Arial"/>
                <a:cs typeface="Arial"/>
              </a:rPr>
              <a:t>community </a:t>
            </a:r>
            <a:r>
              <a:rPr sz="1150" spc="-45" dirty="0" smtClean="0">
                <a:latin typeface="Arial"/>
                <a:cs typeface="Arial"/>
              </a:rPr>
              <a:t>day </a:t>
            </a:r>
            <a:r>
              <a:rPr sz="1150" spc="-35" dirty="0" smtClean="0">
                <a:latin typeface="Arial"/>
                <a:cs typeface="Arial"/>
              </a:rPr>
              <a:t>hospitals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15" dirty="0" smtClean="0">
                <a:latin typeface="Arial"/>
                <a:cs typeface="Arial"/>
              </a:rPr>
              <a:t>fulfill </a:t>
            </a:r>
            <a:r>
              <a:rPr sz="1150" spc="-40" dirty="0" smtClean="0">
                <a:latin typeface="Arial"/>
                <a:cs typeface="Arial"/>
              </a:rPr>
              <a:t>lea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ning </a:t>
            </a:r>
            <a:r>
              <a:rPr sz="1150" spc="-60" dirty="0" smtClean="0">
                <a:latin typeface="Arial"/>
                <a:cs typeface="Arial"/>
              </a:rPr>
              <a:t>needs which </a:t>
            </a:r>
            <a:r>
              <a:rPr sz="1150" spc="-15" dirty="0" smtClean="0">
                <a:latin typeface="Arial"/>
                <a:cs typeface="Arial"/>
              </a:rPr>
              <a:t>cannot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10" dirty="0" smtClean="0">
                <a:latin typeface="Arial"/>
                <a:cs typeface="Arial"/>
              </a:rPr>
              <a:t>met on the wa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50" dirty="0" smtClean="0">
                <a:latin typeface="Arial"/>
                <a:cs typeface="Arial"/>
              </a:rPr>
              <a:t>ds.</a:t>
            </a:r>
            <a:endParaRPr sz="1150">
              <a:latin typeface="Arial"/>
              <a:cs typeface="Arial"/>
            </a:endParaRPr>
          </a:p>
        </p:txBody>
      </p:sp>
      <p:sp>
        <p:nvSpPr>
          <p:cNvPr id="16" name="object 6"/>
          <p:cNvSpPr txBox="1"/>
          <p:nvPr/>
        </p:nvSpPr>
        <p:spPr>
          <a:xfrm>
            <a:off x="5513299" y="4179615"/>
            <a:ext cx="4619625" cy="143700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400" spc="-1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T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he </a:t>
            </a:r>
            <a:r>
              <a:rPr sz="1400" spc="-1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fl</a:t>
            </a:r>
            <a:r>
              <a:rPr sz="1400" spc="-3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o</a:t>
            </a:r>
            <a:r>
              <a:rPr sz="1400" spc="-2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w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cha</a:t>
            </a:r>
            <a:r>
              <a:rPr sz="1400" spc="3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r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t</a:t>
            </a:r>
            <a:endParaRPr sz="1400">
              <a:latin typeface="Myriad Pro Light"/>
              <a:cs typeface="Myriad Pro Light"/>
            </a:endParaRPr>
          </a:p>
          <a:p>
            <a:pPr>
              <a:lnSpc>
                <a:spcPts val="500"/>
              </a:lnSpc>
              <a:spcBef>
                <a:spcPts val="16"/>
              </a:spcBef>
            </a:pPr>
            <a:endParaRPr sz="500"/>
          </a:p>
          <a:p>
            <a:pPr marL="12700" marR="12700">
              <a:lnSpc>
                <a:spcPct val="108700"/>
              </a:lnSpc>
            </a:pP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45" dirty="0" smtClean="0">
                <a:latin typeface="Arial"/>
                <a:cs typeface="Arial"/>
              </a:rPr>
              <a:t>supervisor </a:t>
            </a:r>
            <a:r>
              <a:rPr sz="1150" spc="-15" dirty="0" smtClean="0">
                <a:latin typeface="Arial"/>
                <a:cs typeface="Arial"/>
              </a:rPr>
              <a:t>meeting </a:t>
            </a:r>
            <a:r>
              <a:rPr sz="1150" spc="5" dirty="0" smtClean="0">
                <a:latin typeface="Arial"/>
                <a:cs typeface="Arial"/>
              </a:rPr>
              <a:t>flowchart </a:t>
            </a:r>
            <a:r>
              <a:rPr sz="1150" spc="-40" dirty="0" smtClean="0">
                <a:latin typeface="Arial"/>
                <a:cs typeface="Arial"/>
              </a:rPr>
              <a:t>clearly </a:t>
            </a:r>
            <a:r>
              <a:rPr sz="1150" spc="-70" dirty="0" smtClean="0">
                <a:latin typeface="Arial"/>
                <a:cs typeface="Arial"/>
              </a:rPr>
              <a:t>lays </a:t>
            </a:r>
            <a:r>
              <a:rPr sz="1150" spc="15" dirty="0" smtClean="0">
                <a:latin typeface="Arial"/>
                <a:cs typeface="Arial"/>
              </a:rPr>
              <a:t>out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55" dirty="0" smtClean="0">
                <a:latin typeface="Arial"/>
                <a:cs typeface="Arial"/>
              </a:rPr>
              <a:t>tasks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50" dirty="0" smtClean="0">
                <a:latin typeface="Arial"/>
                <a:cs typeface="Arial"/>
              </a:rPr>
              <a:t>each</a:t>
            </a:r>
            <a:r>
              <a:rPr sz="1150" spc="-30" dirty="0" smtClean="0">
                <a:latin typeface="Arial"/>
                <a:cs typeface="Arial"/>
              </a:rPr>
              <a:t> </a:t>
            </a:r>
            <a:r>
              <a:rPr sz="1150" spc="-15" dirty="0" smtClean="0">
                <a:latin typeface="Arial"/>
                <a:cs typeface="Arial"/>
              </a:rPr>
              <a:t>meeting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0" dirty="0" smtClean="0">
                <a:latin typeface="Arial"/>
                <a:cs typeface="Arial"/>
              </a:rPr>
              <a:t>the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eparation </a:t>
            </a:r>
            <a:r>
              <a:rPr sz="1150" spc="-40" dirty="0" smtClean="0">
                <a:latin typeface="Arial"/>
                <a:cs typeface="Arial"/>
              </a:rPr>
              <a:t>needed </a:t>
            </a:r>
            <a:r>
              <a:rPr sz="1150" spc="-10" dirty="0" smtClean="0">
                <a:latin typeface="Arial"/>
                <a:cs typeface="Arial"/>
              </a:rPr>
              <a:t>befo</a:t>
            </a:r>
            <a:r>
              <a:rPr sz="1150" spc="-30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5" dirty="0" smtClean="0">
                <a:latin typeface="Arial"/>
                <a:cs typeface="Arial"/>
              </a:rPr>
              <a:t>after </a:t>
            </a:r>
            <a:r>
              <a:rPr sz="1150" spc="-40" dirty="0" smtClean="0">
                <a:latin typeface="Arial"/>
                <a:cs typeface="Arial"/>
              </a:rPr>
              <a:t>each. </a:t>
            </a:r>
            <a:r>
              <a:rPr sz="1150" spc="-70" dirty="0" smtClean="0">
                <a:latin typeface="Arial"/>
                <a:cs typeface="Arial"/>
              </a:rPr>
              <a:t>This is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30" dirty="0" smtClean="0">
                <a:latin typeface="Arial"/>
                <a:cs typeface="Arial"/>
              </a:rPr>
              <a:t>aid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-130" dirty="0" smtClean="0">
                <a:latin typeface="Arial"/>
                <a:cs typeface="Arial"/>
              </a:rPr>
              <a:t>CS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20" dirty="0" smtClean="0">
                <a:latin typeface="Arial"/>
                <a:cs typeface="Arial"/>
              </a:rPr>
              <a:t>trainee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45" dirty="0" smtClean="0">
                <a:latin typeface="Arial"/>
                <a:cs typeface="Arial"/>
              </a:rPr>
              <a:t>c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eate </a:t>
            </a:r>
            <a:r>
              <a:rPr sz="1150" spc="10" dirty="0" smtClean="0">
                <a:latin typeface="Arial"/>
                <a:cs typeface="Arial"/>
              </a:rPr>
              <a:t>both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10" dirty="0" smtClean="0">
                <a:latin typeface="Arial"/>
                <a:cs typeface="Arial"/>
              </a:rPr>
              <a:t>structu</a:t>
            </a:r>
            <a:r>
              <a:rPr sz="1150" spc="-3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10" dirty="0" smtClean="0">
                <a:latin typeface="Arial"/>
                <a:cs typeface="Arial"/>
              </a:rPr>
              <a:t>timeline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50" dirty="0" smtClean="0">
                <a:latin typeface="Arial"/>
                <a:cs typeface="Arial"/>
              </a:rPr>
              <a:t>discussion</a:t>
            </a:r>
            <a:r>
              <a:rPr sz="1150" spc="-30" dirty="0" smtClean="0">
                <a:latin typeface="Arial"/>
                <a:cs typeface="Arial"/>
              </a:rPr>
              <a:t> and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workplace </a:t>
            </a:r>
            <a:r>
              <a:rPr sz="1150" spc="-60" dirty="0" smtClean="0">
                <a:latin typeface="Arial"/>
                <a:cs typeface="Arial"/>
              </a:rPr>
              <a:t>based </a:t>
            </a:r>
            <a:r>
              <a:rPr sz="1150" spc="-65" dirty="0" smtClean="0">
                <a:latin typeface="Arial"/>
                <a:cs typeface="Arial"/>
              </a:rPr>
              <a:t>assessments. </a:t>
            </a: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hope </a:t>
            </a:r>
            <a:r>
              <a:rPr sz="1150" spc="-70" dirty="0" smtClean="0">
                <a:latin typeface="Arial"/>
                <a:cs typeface="Arial"/>
              </a:rPr>
              <a:t>is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20" dirty="0" smtClean="0">
                <a:latin typeface="Arial"/>
                <a:cs typeface="Arial"/>
              </a:rPr>
              <a:t>this </a:t>
            </a:r>
            <a:r>
              <a:rPr sz="1150" spc="10" dirty="0" smtClean="0">
                <a:latin typeface="Arial"/>
                <a:cs typeface="Arial"/>
              </a:rPr>
              <a:t>would </a:t>
            </a:r>
            <a:r>
              <a:rPr sz="1150" spc="-35" dirty="0" smtClean="0">
                <a:latin typeface="Arial"/>
                <a:cs typeface="Arial"/>
              </a:rPr>
              <a:t>enable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-75" dirty="0" smtClean="0">
                <a:latin typeface="Arial"/>
                <a:cs typeface="Arial"/>
              </a:rPr>
              <a:t>a mo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45" dirty="0" smtClean="0">
                <a:latin typeface="Arial"/>
                <a:cs typeface="Arial"/>
              </a:rPr>
              <a:t>focussed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0" dirty="0" smtClean="0">
                <a:latin typeface="Arial"/>
                <a:cs typeface="Arial"/>
              </a:rPr>
              <a:t>confident </a:t>
            </a:r>
            <a:r>
              <a:rPr sz="1150" spc="-20" dirty="0" smtClean="0">
                <a:latin typeface="Arial"/>
                <a:cs typeface="Arial"/>
              </a:rPr>
              <a:t>app</a:t>
            </a:r>
            <a:r>
              <a:rPr sz="1150" spc="-40" dirty="0" smtClean="0">
                <a:latin typeface="Arial"/>
                <a:cs typeface="Arial"/>
              </a:rPr>
              <a:t>roach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5" dirty="0" smtClean="0">
                <a:latin typeface="Arial"/>
                <a:cs typeface="Arial"/>
              </a:rPr>
              <a:t>identifying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5" dirty="0" smtClean="0">
                <a:latin typeface="Arial"/>
                <a:cs typeface="Arial"/>
              </a:rPr>
              <a:t>meeting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objectives in </a:t>
            </a:r>
            <a:r>
              <a:rPr sz="1150" spc="-20" dirty="0" smtClean="0">
                <a:latin typeface="Arial"/>
                <a:cs typeface="Arial"/>
              </a:rPr>
              <a:t>trainee education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60" dirty="0" smtClean="0">
                <a:latin typeface="Arial"/>
                <a:cs typeface="Arial"/>
              </a:rPr>
              <a:t>assessment.</a:t>
            </a:r>
            <a:endParaRPr sz="115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  <a:buFont typeface="Arial" pitchFamily="34" charset="0"/>
              <a:buChar char="•"/>
            </a:pPr>
            <a:r>
              <a:rPr lang="en-US" sz="1050" spc="114" dirty="0" err="1" smtClean="0">
                <a:solidFill>
                  <a:srgbClr val="FFFFFF"/>
                </a:solidFill>
                <a:latin typeface="Arial"/>
                <a:cs typeface="Arial"/>
              </a:rPr>
              <a:t>Orthopaedics</a:t>
            </a: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 and Trauma</a:t>
            </a: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0408687" y="72095"/>
            <a:ext cx="152400" cy="2876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 smtClean="0">
                <a:solidFill>
                  <a:srgbClr val="FFFFFF"/>
                </a:solidFill>
                <a:latin typeface="Myriad Pro"/>
                <a:cs typeface="Myriad Pro"/>
              </a:rPr>
              <a:t>2</a:t>
            </a:r>
            <a:endParaRPr sz="1800">
              <a:latin typeface="Myriad Pro"/>
              <a:cs typeface="Myriad Pro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/>
          <p:nvPr/>
        </p:nvSpPr>
        <p:spPr>
          <a:xfrm>
            <a:off x="457225" y="756005"/>
            <a:ext cx="4708750" cy="5858978"/>
          </a:xfrm>
          <a:custGeom>
            <a:avLst/>
            <a:gdLst/>
            <a:ahLst/>
            <a:cxnLst/>
            <a:rect l="l" t="t" r="r" b="b"/>
            <a:pathLst>
              <a:path w="4708750" h="5858978">
                <a:moveTo>
                  <a:pt x="215974" y="0"/>
                </a:moveTo>
                <a:lnTo>
                  <a:pt x="157438" y="216"/>
                </a:lnTo>
                <a:lnTo>
                  <a:pt x="110565" y="1728"/>
                </a:lnTo>
                <a:lnTo>
                  <a:pt x="59292" y="9261"/>
                </a:lnTo>
                <a:lnTo>
                  <a:pt x="19656" y="35937"/>
                </a:lnTo>
                <a:lnTo>
                  <a:pt x="5805" y="74088"/>
                </a:lnTo>
                <a:lnTo>
                  <a:pt x="702" y="132651"/>
                </a:lnTo>
                <a:lnTo>
                  <a:pt x="0" y="185194"/>
                </a:lnTo>
                <a:lnTo>
                  <a:pt x="0" y="5673810"/>
                </a:lnTo>
                <a:lnTo>
                  <a:pt x="702" y="5726353"/>
                </a:lnTo>
                <a:lnTo>
                  <a:pt x="3348" y="5767879"/>
                </a:lnTo>
                <a:lnTo>
                  <a:pt x="13797" y="5812348"/>
                </a:lnTo>
                <a:lnTo>
                  <a:pt x="46629" y="5845181"/>
                </a:lnTo>
                <a:lnTo>
                  <a:pt x="91098" y="5855630"/>
                </a:lnTo>
                <a:lnTo>
                  <a:pt x="132624" y="5858276"/>
                </a:lnTo>
                <a:lnTo>
                  <a:pt x="185167" y="5858978"/>
                </a:lnTo>
                <a:lnTo>
                  <a:pt x="4523583" y="5858978"/>
                </a:lnTo>
                <a:lnTo>
                  <a:pt x="4576125" y="5858276"/>
                </a:lnTo>
                <a:lnTo>
                  <a:pt x="4617651" y="5855630"/>
                </a:lnTo>
                <a:lnTo>
                  <a:pt x="4662121" y="5845181"/>
                </a:lnTo>
                <a:lnTo>
                  <a:pt x="4694953" y="5812348"/>
                </a:lnTo>
                <a:lnTo>
                  <a:pt x="4705402" y="5767879"/>
                </a:lnTo>
                <a:lnTo>
                  <a:pt x="4708048" y="5726353"/>
                </a:lnTo>
                <a:lnTo>
                  <a:pt x="4708750" y="5673810"/>
                </a:lnTo>
                <a:lnTo>
                  <a:pt x="4708750" y="185194"/>
                </a:lnTo>
                <a:lnTo>
                  <a:pt x="4708561" y="157465"/>
                </a:lnTo>
                <a:lnTo>
                  <a:pt x="4707049" y="110592"/>
                </a:lnTo>
                <a:lnTo>
                  <a:pt x="4699516" y="59319"/>
                </a:lnTo>
                <a:lnTo>
                  <a:pt x="4672840" y="19683"/>
                </a:lnTo>
                <a:lnTo>
                  <a:pt x="4634688" y="5832"/>
                </a:lnTo>
                <a:lnTo>
                  <a:pt x="4576125" y="729"/>
                </a:lnTo>
                <a:lnTo>
                  <a:pt x="215974" y="0"/>
                </a:lnTo>
                <a:close/>
              </a:path>
            </a:pathLst>
          </a:custGeom>
          <a:solidFill>
            <a:srgbClr val="DFF1F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3"/>
          <p:cNvSpPr/>
          <p:nvPr/>
        </p:nvSpPr>
        <p:spPr>
          <a:xfrm>
            <a:off x="457200" y="768705"/>
            <a:ext cx="4708804" cy="444500"/>
          </a:xfrm>
          <a:custGeom>
            <a:avLst/>
            <a:gdLst/>
            <a:ahLst/>
            <a:cxnLst/>
            <a:rect l="l" t="t" r="r" b="b"/>
            <a:pathLst>
              <a:path w="4708804" h="444500">
                <a:moveTo>
                  <a:pt x="204406" y="0"/>
                </a:moveTo>
                <a:lnTo>
                  <a:pt x="160066" y="281"/>
                </a:lnTo>
                <a:lnTo>
                  <a:pt x="109690" y="2622"/>
                </a:lnTo>
                <a:lnTo>
                  <a:pt x="65481" y="14068"/>
                </a:lnTo>
                <a:lnTo>
                  <a:pt x="37515" y="41652"/>
                </a:lnTo>
                <a:lnTo>
                  <a:pt x="20640" y="77277"/>
                </a:lnTo>
                <a:lnTo>
                  <a:pt x="2168" y="129092"/>
                </a:lnTo>
                <a:lnTo>
                  <a:pt x="0" y="444500"/>
                </a:lnTo>
                <a:lnTo>
                  <a:pt x="4708804" y="444500"/>
                </a:lnTo>
                <a:lnTo>
                  <a:pt x="4708804" y="143840"/>
                </a:lnTo>
                <a:lnTo>
                  <a:pt x="4705513" y="134137"/>
                </a:lnTo>
                <a:lnTo>
                  <a:pt x="4686689" y="94065"/>
                </a:lnTo>
                <a:lnTo>
                  <a:pt x="4656910" y="55729"/>
                </a:lnTo>
                <a:lnTo>
                  <a:pt x="4625864" y="31123"/>
                </a:lnTo>
                <a:lnTo>
                  <a:pt x="4586162" y="12414"/>
                </a:lnTo>
                <a:lnTo>
                  <a:pt x="4536735" y="1710"/>
                </a:lnTo>
                <a:lnTo>
                  <a:pt x="204406" y="0"/>
                </a:lnTo>
                <a:close/>
              </a:path>
            </a:pathLst>
          </a:custGeom>
          <a:solidFill>
            <a:srgbClr val="B7E1F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4"/>
          <p:cNvSpPr txBox="1"/>
          <p:nvPr/>
        </p:nvSpPr>
        <p:spPr>
          <a:xfrm>
            <a:off x="599300" y="885205"/>
            <a:ext cx="2435860" cy="25844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600" dirty="0" smtClean="0">
                <a:solidFill>
                  <a:srgbClr val="003060"/>
                </a:solidFill>
                <a:latin typeface="Myriad Pro"/>
                <a:cs typeface="Myriad Pro"/>
              </a:rPr>
              <a:t>Clinical Supe</a:t>
            </a:r>
            <a:r>
              <a:rPr sz="1600" spc="40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1600" spc="0" dirty="0" smtClean="0">
                <a:solidFill>
                  <a:srgbClr val="003060"/>
                </a:solidFill>
                <a:latin typeface="Myriad Pro"/>
                <a:cs typeface="Myriad Pro"/>
              </a:rPr>
              <a:t>visor </a:t>
            </a:r>
            <a:r>
              <a:rPr sz="1600" spc="20" dirty="0" smtClean="0">
                <a:solidFill>
                  <a:srgbClr val="003060"/>
                </a:solidFill>
                <a:latin typeface="Myriad Pro"/>
                <a:cs typeface="Myriad Pro"/>
              </a:rPr>
              <a:t>O</a:t>
            </a:r>
            <a:r>
              <a:rPr sz="1600" spc="-20" dirty="0" smtClean="0">
                <a:solidFill>
                  <a:srgbClr val="003060"/>
                </a:solidFill>
                <a:latin typeface="Myriad Pro"/>
                <a:cs typeface="Myriad Pro"/>
              </a:rPr>
              <a:t>v</a:t>
            </a:r>
            <a:r>
              <a:rPr sz="1600" spc="0" dirty="0" smtClean="0">
                <a:solidFill>
                  <a:srgbClr val="003060"/>
                </a:solidFill>
                <a:latin typeface="Myriad Pro"/>
                <a:cs typeface="Myriad Pro"/>
              </a:rPr>
              <a:t>e</a:t>
            </a:r>
            <a:r>
              <a:rPr sz="1600" spc="40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1600" spc="0" dirty="0" smtClean="0">
                <a:solidFill>
                  <a:srgbClr val="003060"/>
                </a:solidFill>
                <a:latin typeface="Myriad Pro"/>
                <a:cs typeface="Myriad Pro"/>
              </a:rPr>
              <a:t>view</a:t>
            </a:r>
            <a:endParaRPr sz="1600">
              <a:latin typeface="Myriad Pro"/>
              <a:cs typeface="Myriad Pro"/>
            </a:endParaRPr>
          </a:p>
        </p:txBody>
      </p:sp>
      <p:sp>
        <p:nvSpPr>
          <p:cNvPr id="15" name="object 5"/>
          <p:cNvSpPr/>
          <p:nvPr/>
        </p:nvSpPr>
        <p:spPr>
          <a:xfrm>
            <a:off x="612279" y="1669178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6"/>
          <p:cNvSpPr/>
          <p:nvPr/>
        </p:nvSpPr>
        <p:spPr>
          <a:xfrm>
            <a:off x="612279" y="1913678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7"/>
          <p:cNvSpPr/>
          <p:nvPr/>
        </p:nvSpPr>
        <p:spPr>
          <a:xfrm>
            <a:off x="612279" y="2539177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8"/>
          <p:cNvSpPr/>
          <p:nvPr/>
        </p:nvSpPr>
        <p:spPr>
          <a:xfrm>
            <a:off x="759695" y="2797334"/>
            <a:ext cx="56035" cy="56356"/>
          </a:xfrm>
          <a:custGeom>
            <a:avLst/>
            <a:gdLst/>
            <a:ahLst/>
            <a:cxnLst/>
            <a:rect l="l" t="t" r="r" b="b"/>
            <a:pathLst>
              <a:path w="56035" h="56356">
                <a:moveTo>
                  <a:pt x="27804" y="56356"/>
                </a:moveTo>
                <a:lnTo>
                  <a:pt x="41470" y="52837"/>
                </a:lnTo>
                <a:lnTo>
                  <a:pt x="51505" y="43527"/>
                </a:lnTo>
                <a:lnTo>
                  <a:pt x="56035" y="30297"/>
                </a:lnTo>
                <a:lnTo>
                  <a:pt x="52843" y="15626"/>
                </a:lnTo>
                <a:lnTo>
                  <a:pt x="44216" y="5103"/>
                </a:lnTo>
                <a:lnTo>
                  <a:pt x="31820" y="0"/>
                </a:lnTo>
                <a:lnTo>
                  <a:pt x="16438" y="2862"/>
                </a:lnTo>
                <a:lnTo>
                  <a:pt x="5538" y="10930"/>
                </a:lnTo>
                <a:lnTo>
                  <a:pt x="0" y="22665"/>
                </a:lnTo>
                <a:lnTo>
                  <a:pt x="2565" y="38556"/>
                </a:lnTo>
                <a:lnTo>
                  <a:pt x="10184" y="49745"/>
                </a:lnTo>
                <a:lnTo>
                  <a:pt x="21404" y="55612"/>
                </a:lnTo>
                <a:lnTo>
                  <a:pt x="27804" y="56356"/>
                </a:lnTo>
                <a:close/>
              </a:path>
            </a:pathLst>
          </a:custGeom>
          <a:ln w="6350">
            <a:solidFill>
              <a:srgbClr val="00438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9"/>
          <p:cNvSpPr/>
          <p:nvPr/>
        </p:nvSpPr>
        <p:spPr>
          <a:xfrm>
            <a:off x="759695" y="3041833"/>
            <a:ext cx="56035" cy="56356"/>
          </a:xfrm>
          <a:custGeom>
            <a:avLst/>
            <a:gdLst/>
            <a:ahLst/>
            <a:cxnLst/>
            <a:rect l="l" t="t" r="r" b="b"/>
            <a:pathLst>
              <a:path w="56035" h="56356">
                <a:moveTo>
                  <a:pt x="27804" y="56356"/>
                </a:moveTo>
                <a:lnTo>
                  <a:pt x="41470" y="52837"/>
                </a:lnTo>
                <a:lnTo>
                  <a:pt x="51505" y="43527"/>
                </a:lnTo>
                <a:lnTo>
                  <a:pt x="56035" y="30297"/>
                </a:lnTo>
                <a:lnTo>
                  <a:pt x="52843" y="15626"/>
                </a:lnTo>
                <a:lnTo>
                  <a:pt x="44216" y="5103"/>
                </a:lnTo>
                <a:lnTo>
                  <a:pt x="31820" y="0"/>
                </a:lnTo>
                <a:lnTo>
                  <a:pt x="16438" y="2862"/>
                </a:lnTo>
                <a:lnTo>
                  <a:pt x="5538" y="10930"/>
                </a:lnTo>
                <a:lnTo>
                  <a:pt x="0" y="22665"/>
                </a:lnTo>
                <a:lnTo>
                  <a:pt x="2565" y="38556"/>
                </a:lnTo>
                <a:lnTo>
                  <a:pt x="10184" y="49745"/>
                </a:lnTo>
                <a:lnTo>
                  <a:pt x="21404" y="55612"/>
                </a:lnTo>
                <a:lnTo>
                  <a:pt x="27804" y="56356"/>
                </a:lnTo>
                <a:close/>
              </a:path>
            </a:pathLst>
          </a:custGeom>
          <a:ln w="6350">
            <a:solidFill>
              <a:srgbClr val="00438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10"/>
          <p:cNvSpPr/>
          <p:nvPr/>
        </p:nvSpPr>
        <p:spPr>
          <a:xfrm>
            <a:off x="759695" y="3286333"/>
            <a:ext cx="56035" cy="56356"/>
          </a:xfrm>
          <a:custGeom>
            <a:avLst/>
            <a:gdLst/>
            <a:ahLst/>
            <a:cxnLst/>
            <a:rect l="l" t="t" r="r" b="b"/>
            <a:pathLst>
              <a:path w="56035" h="56356">
                <a:moveTo>
                  <a:pt x="27804" y="56356"/>
                </a:moveTo>
                <a:lnTo>
                  <a:pt x="41470" y="52837"/>
                </a:lnTo>
                <a:lnTo>
                  <a:pt x="51505" y="43527"/>
                </a:lnTo>
                <a:lnTo>
                  <a:pt x="56035" y="30297"/>
                </a:lnTo>
                <a:lnTo>
                  <a:pt x="52843" y="15626"/>
                </a:lnTo>
                <a:lnTo>
                  <a:pt x="44216" y="5103"/>
                </a:lnTo>
                <a:lnTo>
                  <a:pt x="31820" y="0"/>
                </a:lnTo>
                <a:lnTo>
                  <a:pt x="16438" y="2862"/>
                </a:lnTo>
                <a:lnTo>
                  <a:pt x="5538" y="10930"/>
                </a:lnTo>
                <a:lnTo>
                  <a:pt x="0" y="22665"/>
                </a:lnTo>
                <a:lnTo>
                  <a:pt x="2565" y="38556"/>
                </a:lnTo>
                <a:lnTo>
                  <a:pt x="10184" y="49745"/>
                </a:lnTo>
                <a:lnTo>
                  <a:pt x="21404" y="55612"/>
                </a:lnTo>
                <a:lnTo>
                  <a:pt x="27804" y="56356"/>
                </a:lnTo>
                <a:close/>
              </a:path>
            </a:pathLst>
          </a:custGeom>
          <a:ln w="6350">
            <a:solidFill>
              <a:srgbClr val="00438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11"/>
          <p:cNvSpPr/>
          <p:nvPr/>
        </p:nvSpPr>
        <p:spPr>
          <a:xfrm>
            <a:off x="759695" y="3530832"/>
            <a:ext cx="56035" cy="56356"/>
          </a:xfrm>
          <a:custGeom>
            <a:avLst/>
            <a:gdLst/>
            <a:ahLst/>
            <a:cxnLst/>
            <a:rect l="l" t="t" r="r" b="b"/>
            <a:pathLst>
              <a:path w="56035" h="56356">
                <a:moveTo>
                  <a:pt x="27804" y="56356"/>
                </a:moveTo>
                <a:lnTo>
                  <a:pt x="41470" y="52837"/>
                </a:lnTo>
                <a:lnTo>
                  <a:pt x="51505" y="43527"/>
                </a:lnTo>
                <a:lnTo>
                  <a:pt x="56035" y="30297"/>
                </a:lnTo>
                <a:lnTo>
                  <a:pt x="52843" y="15626"/>
                </a:lnTo>
                <a:lnTo>
                  <a:pt x="44216" y="5103"/>
                </a:lnTo>
                <a:lnTo>
                  <a:pt x="31820" y="0"/>
                </a:lnTo>
                <a:lnTo>
                  <a:pt x="16438" y="2862"/>
                </a:lnTo>
                <a:lnTo>
                  <a:pt x="5538" y="10930"/>
                </a:lnTo>
                <a:lnTo>
                  <a:pt x="0" y="22665"/>
                </a:lnTo>
                <a:lnTo>
                  <a:pt x="2565" y="38556"/>
                </a:lnTo>
                <a:lnTo>
                  <a:pt x="10184" y="49745"/>
                </a:lnTo>
                <a:lnTo>
                  <a:pt x="21404" y="55612"/>
                </a:lnTo>
                <a:lnTo>
                  <a:pt x="27804" y="56356"/>
                </a:lnTo>
                <a:close/>
              </a:path>
            </a:pathLst>
          </a:custGeom>
          <a:ln w="6350">
            <a:solidFill>
              <a:srgbClr val="00438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12"/>
          <p:cNvSpPr/>
          <p:nvPr/>
        </p:nvSpPr>
        <p:spPr>
          <a:xfrm>
            <a:off x="612279" y="4392696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13"/>
          <p:cNvSpPr/>
          <p:nvPr/>
        </p:nvSpPr>
        <p:spPr>
          <a:xfrm>
            <a:off x="612279" y="4637196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14"/>
          <p:cNvSpPr/>
          <p:nvPr/>
        </p:nvSpPr>
        <p:spPr>
          <a:xfrm>
            <a:off x="612279" y="5072195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15"/>
          <p:cNvSpPr/>
          <p:nvPr/>
        </p:nvSpPr>
        <p:spPr>
          <a:xfrm>
            <a:off x="612279" y="5697696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16"/>
          <p:cNvSpPr/>
          <p:nvPr/>
        </p:nvSpPr>
        <p:spPr>
          <a:xfrm>
            <a:off x="612279" y="6323195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17"/>
          <p:cNvSpPr txBox="1"/>
          <p:nvPr/>
        </p:nvSpPr>
        <p:spPr>
          <a:xfrm>
            <a:off x="599300" y="1314765"/>
            <a:ext cx="4451985" cy="51390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40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Role and </a:t>
            </a:r>
            <a:r>
              <a:rPr sz="1400" spc="-1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r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esponsibilities of </a:t>
            </a:r>
            <a:r>
              <a:rPr sz="1400" spc="-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C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linical Supe</a:t>
            </a:r>
            <a:r>
              <a:rPr sz="1400" spc="3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r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visor </a:t>
            </a:r>
            <a:r>
              <a:rPr sz="1400" spc="-2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f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or GPST</a:t>
            </a:r>
            <a:endParaRPr sz="1400">
              <a:latin typeface="Myriad Pro Light"/>
              <a:cs typeface="Myriad Pro Light"/>
            </a:endParaRPr>
          </a:p>
          <a:p>
            <a:pPr>
              <a:lnSpc>
                <a:spcPts val="600"/>
              </a:lnSpc>
              <a:spcBef>
                <a:spcPts val="36"/>
              </a:spcBef>
            </a:pPr>
            <a:endParaRPr sz="600"/>
          </a:p>
          <a:p>
            <a:pPr marL="156210">
              <a:lnSpc>
                <a:spcPct val="100000"/>
              </a:lnSpc>
            </a:pPr>
            <a:r>
              <a:rPr sz="1150" spc="-70" dirty="0" smtClean="0">
                <a:latin typeface="Arial"/>
                <a:cs typeface="Arial"/>
              </a:rPr>
              <a:t>Oversee </a:t>
            </a:r>
            <a:r>
              <a:rPr sz="1150" spc="-45" dirty="0" smtClean="0">
                <a:latin typeface="Arial"/>
                <a:cs typeface="Arial"/>
              </a:rPr>
              <a:t>day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45" dirty="0" smtClean="0">
                <a:latin typeface="Arial"/>
                <a:cs typeface="Arial"/>
              </a:rPr>
              <a:t>day </a:t>
            </a:r>
            <a:r>
              <a:rPr sz="1150" spc="10" dirty="0" smtClean="0">
                <a:latin typeface="Arial"/>
                <a:cs typeface="Arial"/>
              </a:rPr>
              <a:t>work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trainee (di</a:t>
            </a:r>
            <a:r>
              <a:rPr sz="1150" spc="-4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ect </a:t>
            </a:r>
            <a:r>
              <a:rPr sz="1150" spc="-15" dirty="0" smtClean="0">
                <a:latin typeface="Arial"/>
                <a:cs typeface="Arial"/>
              </a:rPr>
              <a:t>contact or </a:t>
            </a:r>
            <a:r>
              <a:rPr sz="1150" spc="-30" dirty="0" smtClean="0">
                <a:latin typeface="Arial"/>
                <a:cs typeface="Arial"/>
              </a:rPr>
              <a:t>delegated)</a:t>
            </a:r>
            <a:endParaRPr sz="1150">
              <a:latin typeface="Arial"/>
              <a:cs typeface="Arial"/>
            </a:endParaRPr>
          </a:p>
          <a:p>
            <a:pPr marL="156210" marR="675005" indent="0">
              <a:lnSpc>
                <a:spcPct val="108700"/>
              </a:lnSpc>
              <a:spcBef>
                <a:spcPts val="425"/>
              </a:spcBef>
            </a:pPr>
            <a:r>
              <a:rPr sz="1150" spc="-20" dirty="0" smtClean="0">
                <a:latin typeface="Arial"/>
                <a:cs typeface="Arial"/>
              </a:rPr>
              <a:t>Hold 3 </a:t>
            </a:r>
            <a:r>
              <a:rPr sz="1150" spc="-15" dirty="0" smtClean="0">
                <a:latin typeface="Arial"/>
                <a:cs typeface="Arial"/>
              </a:rPr>
              <a:t>formative </a:t>
            </a:r>
            <a:r>
              <a:rPr sz="1150" spc="-30" dirty="0" smtClean="0">
                <a:latin typeface="Arial"/>
                <a:cs typeface="Arial"/>
              </a:rPr>
              <a:t>meetings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trainee </a:t>
            </a:r>
            <a:r>
              <a:rPr sz="1150" spc="-30" dirty="0" smtClean="0">
                <a:latin typeface="Arial"/>
                <a:cs typeface="Arial"/>
              </a:rPr>
              <a:t>using </a:t>
            </a:r>
            <a:r>
              <a:rPr sz="1150" spc="-10" dirty="0" smtClean="0">
                <a:latin typeface="Arial"/>
                <a:cs typeface="Arial"/>
              </a:rPr>
              <a:t>the</a:t>
            </a:r>
            <a:r>
              <a:rPr sz="1150" spc="-5" dirty="0" smtClean="0">
                <a:latin typeface="Arial"/>
                <a:cs typeface="Arial"/>
              </a:rPr>
              <a:t> “Super </a:t>
            </a:r>
            <a:r>
              <a:rPr sz="1150" spc="-15" dirty="0" smtClean="0">
                <a:latin typeface="Arial"/>
                <a:cs typeface="Arial"/>
              </a:rPr>
              <a:t>Condensed” </a:t>
            </a:r>
            <a:r>
              <a:rPr sz="1150" spc="-20" dirty="0" smtClean="0">
                <a:latin typeface="Arial"/>
                <a:cs typeface="Arial"/>
              </a:rPr>
              <a:t>Curriculum </a:t>
            </a:r>
            <a:r>
              <a:rPr sz="1150" spc="-35" dirty="0" smtClean="0">
                <a:latin typeface="Arial"/>
                <a:cs typeface="Arial"/>
              </a:rPr>
              <a:t>Guide </a:t>
            </a:r>
            <a:r>
              <a:rPr sz="1150" spc="-25" dirty="0" smtClean="0">
                <a:latin typeface="Arial"/>
                <a:cs typeface="Arial"/>
              </a:rPr>
              <a:t>(gather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20" dirty="0" smtClean="0">
                <a:latin typeface="Arial"/>
                <a:cs typeface="Arial"/>
              </a:rPr>
              <a:t>collate</a:t>
            </a:r>
            <a:r>
              <a:rPr sz="1150" spc="-15" dirty="0" smtClean="0">
                <a:latin typeface="Arial"/>
                <a:cs typeface="Arial"/>
              </a:rPr>
              <a:t> </a:t>
            </a:r>
            <a:r>
              <a:rPr sz="1150" spc="5" dirty="0" smtClean="0">
                <a:latin typeface="Arial"/>
                <a:cs typeface="Arial"/>
              </a:rPr>
              <a:t>information </a:t>
            </a:r>
            <a:r>
              <a:rPr sz="1150" spc="25" dirty="0" smtClean="0">
                <a:latin typeface="Arial"/>
                <a:cs typeface="Arial"/>
              </a:rPr>
              <a:t>f</a:t>
            </a:r>
            <a:r>
              <a:rPr sz="1150" spc="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om </a:t>
            </a:r>
            <a:r>
              <a:rPr sz="1150" spc="-10" dirty="0" smtClean="0">
                <a:latin typeface="Arial"/>
                <a:cs typeface="Arial"/>
              </a:rPr>
              <a:t>other </a:t>
            </a:r>
            <a:r>
              <a:rPr sz="1150" spc="-40" dirty="0" smtClean="0">
                <a:latin typeface="Arial"/>
                <a:cs typeface="Arial"/>
              </a:rPr>
              <a:t>sou</a:t>
            </a:r>
            <a:r>
              <a:rPr sz="1150" spc="-50" dirty="0" smtClean="0">
                <a:latin typeface="Arial"/>
                <a:cs typeface="Arial"/>
              </a:rPr>
              <a:t>r</a:t>
            </a:r>
            <a:r>
              <a:rPr sz="1150" spc="-85" dirty="0" smtClean="0">
                <a:latin typeface="Arial"/>
                <a:cs typeface="Arial"/>
              </a:rPr>
              <a:t>ces)</a:t>
            </a:r>
            <a:endParaRPr sz="1150">
              <a:latin typeface="Arial"/>
              <a:cs typeface="Arial"/>
            </a:endParaRPr>
          </a:p>
          <a:p>
            <a:pPr marL="300355" marR="1394460" indent="-144145">
              <a:lnSpc>
                <a:spcPct val="139500"/>
              </a:lnSpc>
            </a:pPr>
            <a:r>
              <a:rPr sz="1150" spc="-55" dirty="0" smtClean="0">
                <a:latin typeface="Arial"/>
                <a:cs typeface="Arial"/>
              </a:rPr>
              <a:t>Sign </a:t>
            </a:r>
            <a:r>
              <a:rPr sz="1150" spc="35" dirty="0" smtClean="0">
                <a:latin typeface="Arial"/>
                <a:cs typeface="Arial"/>
              </a:rPr>
              <a:t>o</a:t>
            </a:r>
            <a:r>
              <a:rPr sz="1150" spc="-10" dirty="0" smtClean="0">
                <a:latin typeface="Arial"/>
                <a:cs typeface="Arial"/>
              </a:rPr>
              <a:t>f</a:t>
            </a:r>
            <a:r>
              <a:rPr sz="1150" spc="60" dirty="0" smtClean="0">
                <a:latin typeface="Arial"/>
                <a:cs typeface="Arial"/>
              </a:rPr>
              <a:t>f </a:t>
            </a:r>
            <a:r>
              <a:rPr sz="1150" spc="-25" dirty="0" smtClean="0">
                <a:latin typeface="Arial"/>
                <a:cs typeface="Arial"/>
              </a:rPr>
              <a:t>W</a:t>
            </a:r>
            <a:r>
              <a:rPr sz="1150" spc="-30" dirty="0" smtClean="0">
                <a:latin typeface="Arial"/>
                <a:cs typeface="Arial"/>
              </a:rPr>
              <a:t>orkplace </a:t>
            </a:r>
            <a:r>
              <a:rPr sz="1150" spc="-60" dirty="0" smtClean="0">
                <a:latin typeface="Arial"/>
                <a:cs typeface="Arial"/>
              </a:rPr>
              <a:t>based </a:t>
            </a:r>
            <a:r>
              <a:rPr sz="1150" spc="-75" dirty="0" smtClean="0">
                <a:latin typeface="Arial"/>
                <a:cs typeface="Arial"/>
              </a:rPr>
              <a:t>assessments </a:t>
            </a:r>
            <a:r>
              <a:rPr sz="1150" spc="-80" dirty="0" smtClean="0">
                <a:latin typeface="Arial"/>
                <a:cs typeface="Arial"/>
              </a:rPr>
              <a:t>(WPBA)</a:t>
            </a:r>
            <a:r>
              <a:rPr sz="1150" spc="-40" dirty="0" smtClean="0">
                <a:latin typeface="Arial"/>
                <a:cs typeface="Arial"/>
              </a:rPr>
              <a:t> 3 </a:t>
            </a:r>
            <a:r>
              <a:rPr sz="1150" spc="-70" dirty="0" smtClean="0">
                <a:latin typeface="Arial"/>
                <a:cs typeface="Arial"/>
              </a:rPr>
              <a:t>x </a:t>
            </a:r>
            <a:r>
              <a:rPr sz="1150" spc="-85" dirty="0" smtClean="0">
                <a:latin typeface="Arial"/>
                <a:cs typeface="Arial"/>
              </a:rPr>
              <a:t>Case </a:t>
            </a:r>
            <a:r>
              <a:rPr sz="1150" spc="-80" dirty="0" smtClean="0">
                <a:latin typeface="Arial"/>
                <a:cs typeface="Arial"/>
              </a:rPr>
              <a:t>Based </a:t>
            </a:r>
            <a:r>
              <a:rPr sz="1150" spc="-55" dirty="0" smtClean="0">
                <a:latin typeface="Arial"/>
                <a:cs typeface="Arial"/>
              </a:rPr>
              <a:t>discussions </a:t>
            </a:r>
            <a:r>
              <a:rPr sz="1150" spc="-80" dirty="0" smtClean="0">
                <a:latin typeface="Arial"/>
                <a:cs typeface="Arial"/>
              </a:rPr>
              <a:t>(CBD)</a:t>
            </a:r>
            <a:endParaRPr sz="1150">
              <a:latin typeface="Arial"/>
              <a:cs typeface="Arial"/>
            </a:endParaRPr>
          </a:p>
          <a:p>
            <a:pPr marL="300355" marR="1240155">
              <a:lnSpc>
                <a:spcPct val="139500"/>
              </a:lnSpc>
            </a:pPr>
            <a:r>
              <a:rPr sz="1150" dirty="0" smtClean="0">
                <a:latin typeface="Arial"/>
                <a:cs typeface="Arial"/>
              </a:rPr>
              <a:t>3 </a:t>
            </a:r>
            <a:r>
              <a:rPr sz="1150" spc="-70" dirty="0" smtClean="0">
                <a:latin typeface="Arial"/>
                <a:cs typeface="Arial"/>
              </a:rPr>
              <a:t>x </a:t>
            </a:r>
            <a:r>
              <a:rPr sz="1150" spc="-15" dirty="0" smtClean="0">
                <a:latin typeface="Arial"/>
                <a:cs typeface="Arial"/>
              </a:rPr>
              <a:t>Mini-Clinical </a:t>
            </a:r>
            <a:r>
              <a:rPr sz="1150" spc="-35" dirty="0" smtClean="0">
                <a:latin typeface="Arial"/>
                <a:cs typeface="Arial"/>
              </a:rPr>
              <a:t>Evaluation </a:t>
            </a:r>
            <a:r>
              <a:rPr sz="1150" spc="-95" dirty="0" smtClean="0">
                <a:latin typeface="Arial"/>
                <a:cs typeface="Arial"/>
              </a:rPr>
              <a:t>Exe</a:t>
            </a:r>
            <a:r>
              <a:rPr sz="1150" spc="-80" dirty="0" smtClean="0">
                <a:latin typeface="Arial"/>
                <a:cs typeface="Arial"/>
              </a:rPr>
              <a:t>r</a:t>
            </a:r>
            <a:r>
              <a:rPr sz="1150" spc="-70" dirty="0" smtClean="0">
                <a:latin typeface="Arial"/>
                <a:cs typeface="Arial"/>
              </a:rPr>
              <a:t>cise </a:t>
            </a:r>
            <a:r>
              <a:rPr sz="1150" spc="-40" dirty="0" smtClean="0">
                <a:latin typeface="Arial"/>
                <a:cs typeface="Arial"/>
              </a:rPr>
              <a:t>(Mini-CEX)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30" dirty="0" smtClean="0">
                <a:latin typeface="Arial"/>
                <a:cs typeface="Arial"/>
              </a:rPr>
              <a:t>Di</a:t>
            </a:r>
            <a:r>
              <a:rPr sz="1150" spc="-4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ect </a:t>
            </a:r>
            <a:r>
              <a:rPr sz="1150" spc="-35" dirty="0" smtClean="0">
                <a:latin typeface="Arial"/>
                <a:cs typeface="Arial"/>
              </a:rPr>
              <a:t>Observation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35" dirty="0" smtClean="0">
                <a:latin typeface="Arial"/>
                <a:cs typeface="Arial"/>
              </a:rPr>
              <a:t>P</a:t>
            </a:r>
            <a:r>
              <a:rPr sz="1150" spc="-90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ocedural </a:t>
            </a:r>
            <a:r>
              <a:rPr sz="1150" spc="-55" dirty="0" smtClean="0">
                <a:latin typeface="Arial"/>
                <a:cs typeface="Arial"/>
              </a:rPr>
              <a:t>Skills </a:t>
            </a:r>
            <a:r>
              <a:rPr sz="1150" spc="-110" dirty="0" smtClean="0">
                <a:latin typeface="Arial"/>
                <a:cs typeface="Arial"/>
              </a:rPr>
              <a:t>(DOPS)</a:t>
            </a:r>
            <a:r>
              <a:rPr sz="1150" spc="-55" dirty="0" smtClean="0">
                <a:latin typeface="Arial"/>
                <a:cs typeface="Arial"/>
              </a:rPr>
              <a:t> Multi-sou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70" dirty="0" smtClean="0">
                <a:latin typeface="Arial"/>
                <a:cs typeface="Arial"/>
              </a:rPr>
              <a:t>ce </a:t>
            </a:r>
            <a:r>
              <a:rPr sz="1150" spc="-30" dirty="0" smtClean="0">
                <a:latin typeface="Arial"/>
                <a:cs typeface="Arial"/>
              </a:rPr>
              <a:t>feedback </a:t>
            </a:r>
            <a:r>
              <a:rPr sz="1150" spc="-90" dirty="0" smtClean="0">
                <a:latin typeface="Arial"/>
                <a:cs typeface="Arial"/>
              </a:rPr>
              <a:t>(MSF) 5 </a:t>
            </a:r>
            <a:r>
              <a:rPr sz="1150" spc="-35" dirty="0" smtClean="0">
                <a:latin typeface="Arial"/>
                <a:cs typeface="Arial"/>
              </a:rPr>
              <a:t>clinicians </a:t>
            </a:r>
            <a:r>
              <a:rPr sz="1150" spc="-25" dirty="0" smtClean="0">
                <a:latin typeface="Arial"/>
                <a:cs typeface="Arial"/>
              </a:rPr>
              <a:t>only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00"/>
              </a:lnSpc>
              <a:spcBef>
                <a:spcPts val="7"/>
              </a:spcBef>
            </a:pPr>
            <a:endParaRPr sz="500"/>
          </a:p>
          <a:p>
            <a:pPr marL="156210" marR="177800">
              <a:lnSpc>
                <a:spcPct val="104299"/>
              </a:lnSpc>
            </a:pPr>
            <a:r>
              <a:rPr sz="1150" spc="-15" dirty="0" smtClean="0">
                <a:latin typeface="Arial"/>
                <a:cs typeface="Arial"/>
              </a:rPr>
              <a:t>N</a:t>
            </a:r>
            <a:r>
              <a:rPr sz="1150" spc="-70" dirty="0" smtClean="0">
                <a:latin typeface="Arial"/>
                <a:cs typeface="Arial"/>
              </a:rPr>
              <a:t>B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-150" dirty="0" smtClean="0">
                <a:latin typeface="Arial"/>
                <a:cs typeface="Arial"/>
              </a:rPr>
              <a:t>ss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-150" dirty="0" smtClean="0">
                <a:latin typeface="Arial"/>
                <a:cs typeface="Arial"/>
              </a:rPr>
              <a:t>ss</a:t>
            </a:r>
            <a:r>
              <a:rPr sz="1150" spc="40" dirty="0" smtClean="0">
                <a:latin typeface="Arial"/>
                <a:cs typeface="Arial"/>
              </a:rPr>
              <a:t>m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40" dirty="0" smtClean="0">
                <a:latin typeface="Arial"/>
                <a:cs typeface="Arial"/>
              </a:rPr>
              <a:t>n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-135" dirty="0" smtClean="0">
                <a:latin typeface="Arial"/>
                <a:cs typeface="Arial"/>
              </a:rPr>
              <a:t>s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85" dirty="0" smtClean="0">
                <a:latin typeface="Arial"/>
                <a:cs typeface="Arial"/>
              </a:rPr>
              <a:t>c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55" dirty="0" smtClean="0">
                <a:latin typeface="Arial"/>
                <a:cs typeface="Arial"/>
              </a:rPr>
              <a:t>n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40" dirty="0" smtClean="0">
                <a:latin typeface="Arial"/>
                <a:cs typeface="Arial"/>
              </a:rPr>
              <a:t>b</a:t>
            </a:r>
            <a:r>
              <a:rPr sz="1150" spc="0" dirty="0" smtClean="0">
                <a:latin typeface="Arial"/>
                <a:cs typeface="Arial"/>
              </a:rPr>
              <a:t>e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40" dirty="0" smtClean="0">
                <a:latin typeface="Arial"/>
                <a:cs typeface="Arial"/>
              </a:rPr>
              <a:t>und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45" dirty="0" smtClean="0">
                <a:latin typeface="Arial"/>
                <a:cs typeface="Arial"/>
              </a:rPr>
              <a:t>r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45" dirty="0" smtClean="0">
                <a:latin typeface="Arial"/>
                <a:cs typeface="Arial"/>
              </a:rPr>
              <a:t>k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55" dirty="0" smtClean="0">
                <a:latin typeface="Arial"/>
                <a:cs typeface="Arial"/>
              </a:rPr>
              <a:t>n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40" dirty="0" smtClean="0">
                <a:latin typeface="Arial"/>
                <a:cs typeface="Arial"/>
              </a:rPr>
              <a:t>b</a:t>
            </a:r>
            <a:r>
              <a:rPr sz="1150" spc="0" dirty="0" smtClean="0">
                <a:latin typeface="Arial"/>
                <a:cs typeface="Arial"/>
              </a:rPr>
              <a:t>y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40" dirty="0" smtClean="0">
                <a:latin typeface="Arial"/>
                <a:cs typeface="Arial"/>
              </a:rPr>
              <a:t>o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40" dirty="0" smtClean="0">
                <a:latin typeface="Arial"/>
                <a:cs typeface="Arial"/>
              </a:rPr>
              <a:t>h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60" dirty="0" smtClean="0">
                <a:latin typeface="Arial"/>
                <a:cs typeface="Arial"/>
              </a:rPr>
              <a:t>r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40" dirty="0" smtClean="0">
                <a:latin typeface="Arial"/>
                <a:cs typeface="Arial"/>
              </a:rPr>
              <a:t>pp</a:t>
            </a:r>
            <a:r>
              <a:rPr sz="1150" spc="45" dirty="0" smtClean="0">
                <a:latin typeface="Arial"/>
                <a:cs typeface="Arial"/>
              </a:rPr>
              <a:t>r</a:t>
            </a:r>
            <a:r>
              <a:rPr sz="1150" spc="40" dirty="0" smtClean="0">
                <a:latin typeface="Arial"/>
                <a:cs typeface="Arial"/>
              </a:rPr>
              <a:t>op</a:t>
            </a:r>
            <a:r>
              <a:rPr sz="1150" spc="45" dirty="0" smtClean="0">
                <a:latin typeface="Arial"/>
                <a:cs typeface="Arial"/>
              </a:rPr>
              <a:t>ri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0" dirty="0" smtClean="0">
                <a:latin typeface="Arial"/>
                <a:cs typeface="Arial"/>
              </a:rPr>
              <a:t>e </a:t>
            </a:r>
            <a:r>
              <a:rPr sz="1150" spc="40" dirty="0" smtClean="0">
                <a:latin typeface="Arial"/>
                <a:cs typeface="Arial"/>
              </a:rPr>
              <a:t>m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40" dirty="0" smtClean="0">
                <a:latin typeface="Arial"/>
                <a:cs typeface="Arial"/>
              </a:rPr>
              <a:t>mb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45" dirty="0" smtClean="0">
                <a:latin typeface="Arial"/>
                <a:cs typeface="Arial"/>
              </a:rPr>
              <a:t>r</a:t>
            </a:r>
            <a:r>
              <a:rPr sz="1150" spc="-135" dirty="0" smtClean="0">
                <a:latin typeface="Arial"/>
                <a:cs typeface="Arial"/>
              </a:rPr>
              <a:t>s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40" dirty="0" smtClean="0">
                <a:latin typeface="Arial"/>
                <a:cs typeface="Arial"/>
              </a:rPr>
              <a:t>o</a:t>
            </a:r>
            <a:r>
              <a:rPr sz="1150" spc="120" dirty="0" smtClean="0">
                <a:latin typeface="Arial"/>
                <a:cs typeface="Arial"/>
              </a:rPr>
              <a:t>f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150" dirty="0" smtClean="0">
                <a:latin typeface="Arial"/>
                <a:cs typeface="Arial"/>
              </a:rPr>
              <a:t>s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85" dirty="0" smtClean="0">
                <a:latin typeface="Arial"/>
                <a:cs typeface="Arial"/>
              </a:rPr>
              <a:t>f</a:t>
            </a:r>
            <a:r>
              <a:rPr sz="1150" spc="105" dirty="0" smtClean="0">
                <a:latin typeface="Arial"/>
                <a:cs typeface="Arial"/>
              </a:rPr>
              <a:t>f</a:t>
            </a:r>
            <a:r>
              <a:rPr sz="1150" spc="0" dirty="0" smtClean="0">
                <a:latin typeface="Arial"/>
                <a:cs typeface="Arial"/>
              </a:rPr>
              <a:t>: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45" dirty="0" smtClean="0">
                <a:latin typeface="Arial"/>
                <a:cs typeface="Arial"/>
              </a:rPr>
              <a:t>A</a:t>
            </a:r>
            <a:r>
              <a:rPr sz="1150" spc="-150" dirty="0" smtClean="0">
                <a:latin typeface="Arial"/>
                <a:cs typeface="Arial"/>
              </a:rPr>
              <a:t>ss</a:t>
            </a:r>
            <a:r>
              <a:rPr sz="1150" spc="40" dirty="0" smtClean="0">
                <a:latin typeface="Arial"/>
                <a:cs typeface="Arial"/>
              </a:rPr>
              <a:t>o</a:t>
            </a:r>
            <a:r>
              <a:rPr sz="1150" spc="-85" dirty="0" smtClean="0">
                <a:latin typeface="Arial"/>
                <a:cs typeface="Arial"/>
              </a:rPr>
              <a:t>c</a:t>
            </a:r>
            <a:r>
              <a:rPr sz="1150" spc="45" dirty="0" smtClean="0">
                <a:latin typeface="Arial"/>
                <a:cs typeface="Arial"/>
              </a:rPr>
              <a:t>i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0" dirty="0" smtClean="0">
                <a:latin typeface="Arial"/>
                <a:cs typeface="Arial"/>
              </a:rPr>
              <a:t>e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150" dirty="0" smtClean="0">
                <a:latin typeface="Arial"/>
                <a:cs typeface="Arial"/>
              </a:rPr>
              <a:t>s</a:t>
            </a:r>
            <a:r>
              <a:rPr sz="1150" spc="40" dirty="0" smtClean="0">
                <a:latin typeface="Arial"/>
                <a:cs typeface="Arial"/>
              </a:rPr>
              <a:t>p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-85" dirty="0" smtClean="0">
                <a:latin typeface="Arial"/>
                <a:cs typeface="Arial"/>
              </a:rPr>
              <a:t>c</a:t>
            </a:r>
            <a:r>
              <a:rPr sz="1150" spc="45" dirty="0" smtClean="0">
                <a:latin typeface="Arial"/>
                <a:cs typeface="Arial"/>
              </a:rPr>
              <a:t>i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45" dirty="0" smtClean="0">
                <a:latin typeface="Arial"/>
                <a:cs typeface="Arial"/>
              </a:rPr>
              <a:t>li</a:t>
            </a:r>
            <a:r>
              <a:rPr sz="1150" spc="-150" dirty="0" smtClean="0">
                <a:latin typeface="Arial"/>
                <a:cs typeface="Arial"/>
              </a:rPr>
              <a:t>s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-150" dirty="0" smtClean="0">
                <a:latin typeface="Arial"/>
                <a:cs typeface="Arial"/>
              </a:rPr>
              <a:t>s</a:t>
            </a:r>
            <a:r>
              <a:rPr sz="1150" spc="0" dirty="0" smtClean="0">
                <a:latin typeface="Arial"/>
                <a:cs typeface="Arial"/>
              </a:rPr>
              <a:t>,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150" dirty="0" smtClean="0">
                <a:latin typeface="Arial"/>
                <a:cs typeface="Arial"/>
              </a:rPr>
              <a:t>s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85" dirty="0" smtClean="0">
                <a:latin typeface="Arial"/>
                <a:cs typeface="Arial"/>
              </a:rPr>
              <a:t>f</a:t>
            </a:r>
            <a:r>
              <a:rPr sz="1150" spc="120" dirty="0" smtClean="0">
                <a:latin typeface="Arial"/>
                <a:cs typeface="Arial"/>
              </a:rPr>
              <a:t>f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40" dirty="0" smtClean="0">
                <a:latin typeface="Arial"/>
                <a:cs typeface="Arial"/>
              </a:rPr>
              <a:t>g</a:t>
            </a:r>
            <a:r>
              <a:rPr sz="1150" spc="45" dirty="0" smtClean="0">
                <a:latin typeface="Arial"/>
                <a:cs typeface="Arial"/>
              </a:rPr>
              <a:t>r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40" dirty="0" smtClean="0">
                <a:latin typeface="Arial"/>
                <a:cs typeface="Arial"/>
              </a:rPr>
              <a:t>d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-150" dirty="0" smtClean="0">
                <a:latin typeface="Arial"/>
                <a:cs typeface="Arial"/>
              </a:rPr>
              <a:t>s</a:t>
            </a:r>
            <a:r>
              <a:rPr sz="1150" spc="0" dirty="0" smtClean="0">
                <a:latin typeface="Arial"/>
                <a:cs typeface="Arial"/>
              </a:rPr>
              <a:t>,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40" dirty="0" smtClean="0">
                <a:latin typeface="Arial"/>
                <a:cs typeface="Arial"/>
              </a:rPr>
              <a:t>nh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40" dirty="0" smtClean="0">
                <a:latin typeface="Arial"/>
                <a:cs typeface="Arial"/>
              </a:rPr>
              <a:t>n</a:t>
            </a:r>
            <a:r>
              <a:rPr sz="1150" spc="-85" dirty="0" smtClean="0">
                <a:latin typeface="Arial"/>
                <a:cs typeface="Arial"/>
              </a:rPr>
              <a:t>c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55" dirty="0" smtClean="0">
                <a:latin typeface="Arial"/>
                <a:cs typeface="Arial"/>
              </a:rPr>
              <a:t>d</a:t>
            </a:r>
            <a:r>
              <a:rPr sz="1150" spc="25" dirty="0" smtClean="0">
                <a:latin typeface="Arial"/>
                <a:cs typeface="Arial"/>
              </a:rPr>
              <a:t> </a:t>
            </a:r>
            <a:r>
              <a:rPr sz="1150" spc="40" dirty="0" smtClean="0">
                <a:latin typeface="Arial"/>
                <a:cs typeface="Arial"/>
              </a:rPr>
              <a:t>nu</a:t>
            </a:r>
            <a:r>
              <a:rPr sz="1150" spc="45" dirty="0" smtClean="0">
                <a:latin typeface="Arial"/>
                <a:cs typeface="Arial"/>
              </a:rPr>
              <a:t>r</a:t>
            </a:r>
            <a:r>
              <a:rPr sz="1150" spc="-150" dirty="0" smtClean="0">
                <a:latin typeface="Arial"/>
                <a:cs typeface="Arial"/>
              </a:rPr>
              <a:t>s</a:t>
            </a:r>
            <a:r>
              <a:rPr sz="1150" spc="0" dirty="0" smtClean="0">
                <a:latin typeface="Arial"/>
                <a:cs typeface="Arial"/>
              </a:rPr>
              <a:t>e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40" dirty="0" smtClean="0">
                <a:latin typeface="Arial"/>
                <a:cs typeface="Arial"/>
              </a:rPr>
              <a:t>p</a:t>
            </a:r>
            <a:r>
              <a:rPr sz="1150" spc="45" dirty="0" smtClean="0">
                <a:latin typeface="Arial"/>
                <a:cs typeface="Arial"/>
              </a:rPr>
              <a:t>r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-85" dirty="0" smtClean="0">
                <a:latin typeface="Arial"/>
                <a:cs typeface="Arial"/>
              </a:rPr>
              <a:t>c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45" dirty="0" smtClean="0">
                <a:latin typeface="Arial"/>
                <a:cs typeface="Arial"/>
              </a:rPr>
              <a:t>i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45" dirty="0" smtClean="0">
                <a:latin typeface="Arial"/>
                <a:cs typeface="Arial"/>
              </a:rPr>
              <a:t>i</a:t>
            </a:r>
            <a:r>
              <a:rPr sz="1150" spc="40" dirty="0" smtClean="0">
                <a:latin typeface="Arial"/>
                <a:cs typeface="Arial"/>
              </a:rPr>
              <a:t>on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45" dirty="0" smtClean="0">
                <a:latin typeface="Arial"/>
                <a:cs typeface="Arial"/>
              </a:rPr>
              <a:t>r</a:t>
            </a:r>
            <a:r>
              <a:rPr sz="1150" spc="-150" dirty="0" smtClean="0">
                <a:latin typeface="Arial"/>
                <a:cs typeface="Arial"/>
              </a:rPr>
              <a:t>s</a:t>
            </a:r>
            <a:r>
              <a:rPr sz="1150" spc="0" dirty="0" smtClean="0">
                <a:latin typeface="Arial"/>
                <a:cs typeface="Arial"/>
              </a:rPr>
              <a:t>,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150" dirty="0" smtClean="0">
                <a:latin typeface="Arial"/>
                <a:cs typeface="Arial"/>
              </a:rPr>
              <a:t>s</a:t>
            </a:r>
            <a:r>
              <a:rPr sz="1150" spc="40" dirty="0" smtClean="0">
                <a:latin typeface="Arial"/>
                <a:cs typeface="Arial"/>
              </a:rPr>
              <a:t>p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-85" dirty="0" smtClean="0">
                <a:latin typeface="Arial"/>
                <a:cs typeface="Arial"/>
              </a:rPr>
              <a:t>c</a:t>
            </a:r>
            <a:r>
              <a:rPr sz="1150" spc="45" dirty="0" smtClean="0">
                <a:latin typeface="Arial"/>
                <a:cs typeface="Arial"/>
              </a:rPr>
              <a:t>i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45" dirty="0" smtClean="0">
                <a:latin typeface="Arial"/>
                <a:cs typeface="Arial"/>
              </a:rPr>
              <a:t>l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0" dirty="0" smtClean="0">
                <a:latin typeface="Arial"/>
                <a:cs typeface="Arial"/>
              </a:rPr>
              <a:t>y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45" dirty="0" smtClean="0">
                <a:latin typeface="Arial"/>
                <a:cs typeface="Arial"/>
              </a:rPr>
              <a:t>r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45" dirty="0" smtClean="0">
                <a:latin typeface="Arial"/>
                <a:cs typeface="Arial"/>
              </a:rPr>
              <a:t>i</a:t>
            </a:r>
            <a:r>
              <a:rPr sz="1150" spc="40" dirty="0" smtClean="0">
                <a:latin typeface="Arial"/>
                <a:cs typeface="Arial"/>
              </a:rPr>
              <a:t>n</a:t>
            </a:r>
            <a:r>
              <a:rPr sz="1150" spc="-15" dirty="0" smtClean="0">
                <a:latin typeface="Arial"/>
                <a:cs typeface="Arial"/>
              </a:rPr>
              <a:t>ee</a:t>
            </a:r>
            <a:r>
              <a:rPr sz="1150" spc="-135" dirty="0" smtClean="0">
                <a:latin typeface="Arial"/>
                <a:cs typeface="Arial"/>
              </a:rPr>
              <a:t>s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5" dirty="0" smtClean="0">
                <a:latin typeface="Arial"/>
                <a:cs typeface="Arial"/>
              </a:rPr>
              <a:t>&gt;</a:t>
            </a:r>
            <a:r>
              <a:rPr sz="1150" spc="-215" dirty="0" smtClean="0">
                <a:latin typeface="Arial"/>
                <a:cs typeface="Arial"/>
              </a:rPr>
              <a:t>S</a:t>
            </a:r>
            <a:r>
              <a:rPr sz="1150" spc="-90" dirty="0" smtClean="0">
                <a:latin typeface="Arial"/>
                <a:cs typeface="Arial"/>
              </a:rPr>
              <a:t>T</a:t>
            </a:r>
            <a:r>
              <a:rPr sz="1150" spc="0" dirty="0" smtClean="0">
                <a:latin typeface="Arial"/>
                <a:cs typeface="Arial"/>
              </a:rPr>
              <a:t>4</a:t>
            </a:r>
            <a:endParaRPr sz="1150">
              <a:latin typeface="Arial"/>
              <a:cs typeface="Arial"/>
            </a:endParaRPr>
          </a:p>
          <a:p>
            <a:pPr marL="156210" marR="142240">
              <a:lnSpc>
                <a:spcPct val="139500"/>
              </a:lnSpc>
              <a:spcBef>
                <a:spcPts val="140"/>
              </a:spcBef>
            </a:pPr>
            <a:r>
              <a:rPr sz="1150" spc="-75" dirty="0" smtClean="0">
                <a:latin typeface="Arial"/>
                <a:cs typeface="Arial"/>
              </a:rPr>
              <a:t>Ensu</a:t>
            </a:r>
            <a:r>
              <a:rPr sz="1150" spc="-70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40" dirty="0" smtClean="0">
                <a:latin typeface="Arial"/>
                <a:cs typeface="Arial"/>
              </a:rPr>
              <a:t>trainees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25" dirty="0" smtClean="0">
                <a:latin typeface="Arial"/>
                <a:cs typeface="Arial"/>
              </a:rPr>
              <a:t>awa</a:t>
            </a:r>
            <a:r>
              <a:rPr sz="1150" spc="-40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esponsibilities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5" dirty="0" smtClean="0">
                <a:latin typeface="Arial"/>
                <a:cs typeface="Arial"/>
              </a:rPr>
              <a:t>patient </a:t>
            </a:r>
            <a:r>
              <a:rPr sz="1150" spc="-40" dirty="0" smtClean="0">
                <a:latin typeface="Arial"/>
                <a:cs typeface="Arial"/>
              </a:rPr>
              <a:t>safety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100" dirty="0" smtClean="0">
                <a:latin typeface="Arial"/>
                <a:cs typeface="Arial"/>
              </a:rPr>
              <a:t>Be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trainee</a:t>
            </a:r>
            <a:r>
              <a:rPr sz="1150" spc="-70" dirty="0" smtClean="0">
                <a:latin typeface="Arial"/>
                <a:cs typeface="Arial"/>
              </a:rPr>
              <a:t>’</a:t>
            </a:r>
            <a:r>
              <a:rPr sz="1150" spc="-135" dirty="0" smtClean="0">
                <a:latin typeface="Arial"/>
                <a:cs typeface="Arial"/>
              </a:rPr>
              <a:t>s </a:t>
            </a:r>
            <a:r>
              <a:rPr sz="1150" spc="-5" dirty="0" smtClean="0">
                <a:latin typeface="Arial"/>
                <a:cs typeface="Arial"/>
              </a:rPr>
              <a:t>initial </a:t>
            </a:r>
            <a:r>
              <a:rPr sz="1150" spc="10" dirty="0" smtClean="0">
                <a:latin typeface="Arial"/>
                <a:cs typeface="Arial"/>
              </a:rPr>
              <a:t>point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5" dirty="0" smtClean="0">
                <a:latin typeface="Arial"/>
                <a:cs typeface="Arial"/>
              </a:rPr>
              <a:t>contact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35" dirty="0" smtClean="0">
                <a:latin typeface="Arial"/>
                <a:cs typeface="Arial"/>
              </a:rPr>
              <a:t>specific </a:t>
            </a:r>
            <a:r>
              <a:rPr sz="1150" spc="-80" dirty="0" smtClean="0">
                <a:latin typeface="Arial"/>
                <a:cs typeface="Arial"/>
              </a:rPr>
              <a:t>issues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0" dirty="0" smtClean="0">
                <a:latin typeface="Arial"/>
                <a:cs typeface="Arial"/>
              </a:rPr>
              <a:t>elating </a:t>
            </a:r>
            <a:r>
              <a:rPr sz="1150" spc="25" dirty="0" smtClean="0">
                <a:latin typeface="Arial"/>
                <a:cs typeface="Arial"/>
              </a:rPr>
              <a:t>to</a:t>
            </a:r>
            <a:endParaRPr sz="1150">
              <a:latin typeface="Arial"/>
              <a:cs typeface="Arial"/>
            </a:endParaRPr>
          </a:p>
          <a:p>
            <a:pPr marL="156210">
              <a:lnSpc>
                <a:spcPct val="100000"/>
              </a:lnSpc>
              <a:spcBef>
                <a:spcPts val="120"/>
              </a:spcBef>
            </a:pP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20" dirty="0" smtClean="0">
                <a:latin typeface="Arial"/>
                <a:cs typeface="Arial"/>
              </a:rPr>
              <a:t>post</a:t>
            </a:r>
            <a:endParaRPr sz="1150">
              <a:latin typeface="Arial"/>
              <a:cs typeface="Arial"/>
            </a:endParaRPr>
          </a:p>
          <a:p>
            <a:pPr marL="156210" marR="458470" indent="0">
              <a:lnSpc>
                <a:spcPct val="108700"/>
              </a:lnSpc>
              <a:spcBef>
                <a:spcPts val="425"/>
              </a:spcBef>
            </a:pPr>
            <a:r>
              <a:rPr sz="1150" spc="-25" dirty="0" smtClean="0">
                <a:latin typeface="Arial"/>
                <a:cs typeface="Arial"/>
              </a:rPr>
              <a:t>Support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trainee in </a:t>
            </a:r>
            <a:r>
              <a:rPr sz="1150" spc="-10" dirty="0" smtClean="0">
                <a:latin typeface="Arial"/>
                <a:cs typeface="Arial"/>
              </a:rPr>
              <a:t>attending </a:t>
            </a:r>
            <a:r>
              <a:rPr sz="1150" spc="-150" dirty="0" smtClean="0">
                <a:latin typeface="Arial"/>
                <a:cs typeface="Arial"/>
              </a:rPr>
              <a:t>GPST </a:t>
            </a:r>
            <a:r>
              <a:rPr sz="1150" spc="-45" dirty="0" smtClean="0">
                <a:latin typeface="Arial"/>
                <a:cs typeface="Arial"/>
              </a:rPr>
              <a:t>focussed </a:t>
            </a:r>
            <a:r>
              <a:rPr sz="1150" spc="-25" dirty="0" smtClean="0">
                <a:latin typeface="Arial"/>
                <a:cs typeface="Arial"/>
              </a:rPr>
              <a:t>educational</a:t>
            </a:r>
            <a:r>
              <a:rPr sz="1150" spc="-15" dirty="0" smtClean="0">
                <a:latin typeface="Arial"/>
                <a:cs typeface="Arial"/>
              </a:rPr>
              <a:t> </a:t>
            </a:r>
            <a:r>
              <a:rPr sz="1150" spc="-5" dirty="0" smtClean="0">
                <a:latin typeface="Arial"/>
                <a:cs typeface="Arial"/>
              </a:rPr>
              <a:t>opportunities: </a:t>
            </a:r>
            <a:r>
              <a:rPr sz="1150" spc="-105" dirty="0" smtClean="0">
                <a:latin typeface="Arial"/>
                <a:cs typeface="Arial"/>
              </a:rPr>
              <a:t>HBGL </a:t>
            </a:r>
            <a:r>
              <a:rPr sz="1150" spc="-10" dirty="0" smtClean="0">
                <a:latin typeface="Arial"/>
                <a:cs typeface="Arial"/>
              </a:rPr>
              <a:t>monthly </a:t>
            </a:r>
            <a:r>
              <a:rPr sz="1150" spc="-15" dirty="0" smtClean="0">
                <a:latin typeface="Arial"/>
                <a:cs typeface="Arial"/>
              </a:rPr>
              <a:t>meeting; </a:t>
            </a:r>
            <a:r>
              <a:rPr sz="1150" spc="-150" dirty="0" smtClean="0">
                <a:latin typeface="Arial"/>
                <a:cs typeface="Arial"/>
              </a:rPr>
              <a:t>GPST </a:t>
            </a:r>
            <a:r>
              <a:rPr sz="1150" spc="-30" dirty="0" smtClean="0">
                <a:latin typeface="Arial"/>
                <a:cs typeface="Arial"/>
              </a:rPr>
              <a:t>Co</a:t>
            </a:r>
            <a:r>
              <a:rPr sz="1150" spc="-4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20" dirty="0" smtClean="0">
                <a:latin typeface="Arial"/>
                <a:cs typeface="Arial"/>
              </a:rPr>
              <a:t>Curriculum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-45" dirty="0" smtClean="0">
                <a:latin typeface="Arial"/>
                <a:cs typeface="Arial"/>
              </a:rPr>
              <a:t>Course.</a:t>
            </a:r>
            <a:endParaRPr sz="1150">
              <a:latin typeface="Arial"/>
              <a:cs typeface="Arial"/>
            </a:endParaRPr>
          </a:p>
          <a:p>
            <a:pPr marL="156210" marR="501650" indent="0">
              <a:lnSpc>
                <a:spcPct val="108700"/>
              </a:lnSpc>
              <a:spcBef>
                <a:spcPts val="425"/>
              </a:spcBef>
            </a:pPr>
            <a:r>
              <a:rPr sz="1150" spc="-20" dirty="0" smtClean="0">
                <a:latin typeface="Arial"/>
                <a:cs typeface="Arial"/>
              </a:rPr>
              <a:t>Communicate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eco</a:t>
            </a:r>
            <a:r>
              <a:rPr sz="1150" spc="-5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d </a:t>
            </a:r>
            <a:r>
              <a:rPr sz="1150" spc="-20" dirty="0" smtClean="0">
                <a:latin typeface="Arial"/>
                <a:cs typeface="Arial"/>
              </a:rPr>
              <a:t>app</a:t>
            </a:r>
            <a:r>
              <a:rPr sz="1150" spc="-40" dirty="0" smtClean="0">
                <a:latin typeface="Arial"/>
                <a:cs typeface="Arial"/>
              </a:rPr>
              <a:t>r</a:t>
            </a:r>
            <a:r>
              <a:rPr sz="1150" spc="-15" dirty="0" smtClean="0">
                <a:latin typeface="Arial"/>
                <a:cs typeface="Arial"/>
              </a:rPr>
              <a:t>opriately </a:t>
            </a:r>
            <a:r>
              <a:rPr sz="1150" spc="-45" dirty="0" smtClean="0">
                <a:latin typeface="Arial"/>
                <a:cs typeface="Arial"/>
              </a:rPr>
              <a:t>any </a:t>
            </a:r>
            <a:r>
              <a:rPr sz="1150" spc="-40" dirty="0" smtClean="0">
                <a:latin typeface="Arial"/>
                <a:cs typeface="Arial"/>
              </a:rPr>
              <a:t>conce</a:t>
            </a:r>
            <a:r>
              <a:rPr sz="1150" spc="-5" dirty="0" smtClean="0">
                <a:latin typeface="Arial"/>
                <a:cs typeface="Arial"/>
              </a:rPr>
              <a:t>r</a:t>
            </a:r>
            <a:r>
              <a:rPr sz="1150" spc="-70" dirty="0" smtClean="0">
                <a:latin typeface="Arial"/>
                <a:cs typeface="Arial"/>
              </a:rPr>
              <a:t>ns </a:t>
            </a:r>
            <a:r>
              <a:rPr sz="1150" spc="-10" dirty="0" smtClean="0">
                <a:latin typeface="Arial"/>
                <a:cs typeface="Arial"/>
              </a:rPr>
              <a:t>about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20" dirty="0" smtClean="0">
                <a:latin typeface="Arial"/>
                <a:cs typeface="Arial"/>
              </a:rPr>
              <a:t>trainee</a:t>
            </a:r>
            <a:r>
              <a:rPr sz="1150" spc="-70" dirty="0" smtClean="0">
                <a:latin typeface="Arial"/>
                <a:cs typeface="Arial"/>
              </a:rPr>
              <a:t>’</a:t>
            </a:r>
            <a:r>
              <a:rPr sz="1150" spc="-135" dirty="0" smtClean="0">
                <a:latin typeface="Arial"/>
                <a:cs typeface="Arial"/>
              </a:rPr>
              <a:t>s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og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10" dirty="0" smtClean="0">
                <a:latin typeface="Arial"/>
                <a:cs typeface="Arial"/>
              </a:rPr>
              <a:t>ess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20" dirty="0" smtClean="0">
                <a:latin typeface="Arial"/>
                <a:cs typeface="Arial"/>
              </a:rPr>
              <a:t>development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135" dirty="0" smtClean="0">
                <a:latin typeface="Arial"/>
                <a:cs typeface="Arial"/>
              </a:rPr>
              <a:t>GP </a:t>
            </a:r>
            <a:r>
              <a:rPr sz="1150" spc="-35" dirty="0" smtClean="0">
                <a:latin typeface="Arial"/>
                <a:cs typeface="Arial"/>
              </a:rPr>
              <a:t>Educational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-50" dirty="0" smtClean="0">
                <a:latin typeface="Arial"/>
                <a:cs typeface="Arial"/>
              </a:rPr>
              <a:t>Supervisor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35" dirty="0" smtClean="0">
                <a:latin typeface="Arial"/>
                <a:cs typeface="Arial"/>
              </a:rPr>
              <a:t>TPD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00"/>
              </a:lnSpc>
              <a:spcBef>
                <a:spcPts val="45"/>
              </a:spcBef>
            </a:pPr>
            <a:endParaRPr sz="500"/>
          </a:p>
          <a:p>
            <a:pPr marL="156210">
              <a:lnSpc>
                <a:spcPct val="100000"/>
              </a:lnSpc>
            </a:pPr>
            <a:r>
              <a:rPr sz="1150" spc="-20" dirty="0" smtClean="0">
                <a:latin typeface="Arial"/>
                <a:cs typeface="Arial"/>
              </a:rPr>
              <a:t>Complete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60" dirty="0" smtClean="0">
                <a:latin typeface="Arial"/>
                <a:cs typeface="Arial"/>
              </a:rPr>
              <a:t>Supervisors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0" dirty="0" smtClean="0">
                <a:latin typeface="Arial"/>
                <a:cs typeface="Arial"/>
              </a:rPr>
              <a:t>eport </a:t>
            </a:r>
            <a:r>
              <a:rPr sz="1150" spc="-114" dirty="0" smtClean="0">
                <a:latin typeface="Arial"/>
                <a:cs typeface="Arial"/>
              </a:rPr>
              <a:t>(CSR) </a:t>
            </a:r>
            <a:r>
              <a:rPr sz="1150" spc="-5" dirty="0" smtClean="0">
                <a:latin typeface="Arial"/>
                <a:cs typeface="Arial"/>
              </a:rPr>
              <a:t>at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30" dirty="0" smtClean="0">
                <a:latin typeface="Arial"/>
                <a:cs typeface="Arial"/>
              </a:rPr>
              <a:t>end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25" dirty="0" smtClean="0">
                <a:latin typeface="Arial"/>
                <a:cs typeface="Arial"/>
              </a:rPr>
              <a:t>placement</a:t>
            </a:r>
            <a:endParaRPr sz="1150">
              <a:latin typeface="Arial"/>
              <a:cs typeface="Arial"/>
            </a:endParaRPr>
          </a:p>
        </p:txBody>
      </p:sp>
      <p:sp>
        <p:nvSpPr>
          <p:cNvPr id="28" name="object 18"/>
          <p:cNvSpPr txBox="1"/>
          <p:nvPr/>
        </p:nvSpPr>
        <p:spPr>
          <a:xfrm>
            <a:off x="5513299" y="828554"/>
            <a:ext cx="4654550" cy="124650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400" b="1" dirty="0" smtClean="0">
                <a:solidFill>
                  <a:srgbClr val="003782"/>
                </a:solidFill>
                <a:latin typeface="Myriad Pro"/>
                <a:cs typeface="Myriad Pro"/>
              </a:rPr>
              <a:t>Guide </a:t>
            </a:r>
            <a:r>
              <a:rPr sz="1400" b="1" spc="-10" dirty="0" smtClean="0">
                <a:solidFill>
                  <a:srgbClr val="003782"/>
                </a:solidFill>
                <a:latin typeface="Myriad Pro"/>
                <a:cs typeface="Myriad Pro"/>
              </a:rPr>
              <a:t>t</a:t>
            </a:r>
            <a:r>
              <a:rPr sz="1400" b="1" spc="0" dirty="0" smtClean="0">
                <a:solidFill>
                  <a:srgbClr val="003782"/>
                </a:solidFill>
                <a:latin typeface="Myriad Pro"/>
                <a:cs typeface="Myriad Pro"/>
              </a:rPr>
              <a:t>o </a:t>
            </a:r>
            <a:r>
              <a:rPr sz="1400" b="1" spc="-5" dirty="0" smtClean="0">
                <a:solidFill>
                  <a:srgbClr val="003782"/>
                </a:solidFill>
                <a:latin typeface="Myriad Pro"/>
                <a:cs typeface="Myriad Pro"/>
              </a:rPr>
              <a:t>C</a:t>
            </a:r>
            <a:r>
              <a:rPr sz="1400" b="1" spc="0" dirty="0" smtClean="0">
                <a:solidFill>
                  <a:srgbClr val="003782"/>
                </a:solidFill>
                <a:latin typeface="Myriad Pro"/>
                <a:cs typeface="Myriad Pro"/>
              </a:rPr>
              <a:t>lini</a:t>
            </a:r>
            <a:r>
              <a:rPr sz="1400" b="1" spc="5" dirty="0" smtClean="0">
                <a:solidFill>
                  <a:srgbClr val="003782"/>
                </a:solidFill>
                <a:latin typeface="Myriad Pro"/>
                <a:cs typeface="Myriad Pro"/>
              </a:rPr>
              <a:t>c</a:t>
            </a:r>
            <a:r>
              <a:rPr sz="1400" b="1" spc="0" dirty="0" smtClean="0">
                <a:solidFill>
                  <a:srgbClr val="003782"/>
                </a:solidFill>
                <a:latin typeface="Myriad Pro"/>
                <a:cs typeface="Myriad Pro"/>
              </a:rPr>
              <a:t>al Supe</a:t>
            </a:r>
            <a:r>
              <a:rPr sz="1400" b="1" spc="25" dirty="0" smtClean="0">
                <a:solidFill>
                  <a:srgbClr val="003782"/>
                </a:solidFill>
                <a:latin typeface="Myriad Pro"/>
                <a:cs typeface="Myriad Pro"/>
              </a:rPr>
              <a:t>r</a:t>
            </a:r>
            <a:r>
              <a:rPr sz="1400" b="1" spc="0" dirty="0" smtClean="0">
                <a:solidFill>
                  <a:srgbClr val="003782"/>
                </a:solidFill>
                <a:latin typeface="Myriad Pro"/>
                <a:cs typeface="Myriad Pro"/>
              </a:rPr>
              <a:t>visor Repo</a:t>
            </a:r>
            <a:r>
              <a:rPr sz="1400" b="1" spc="25" dirty="0" smtClean="0">
                <a:solidFill>
                  <a:srgbClr val="003782"/>
                </a:solidFill>
                <a:latin typeface="Myriad Pro"/>
                <a:cs typeface="Myriad Pro"/>
              </a:rPr>
              <a:t>r</a:t>
            </a:r>
            <a:r>
              <a:rPr sz="1400" b="1" spc="0" dirty="0" smtClean="0">
                <a:solidFill>
                  <a:srgbClr val="003782"/>
                </a:solidFill>
                <a:latin typeface="Myriad Pro"/>
                <a:cs typeface="Myriad Pro"/>
              </a:rPr>
              <a:t>t</a:t>
            </a:r>
            <a:endParaRPr sz="1400">
              <a:latin typeface="Myriad Pro"/>
              <a:cs typeface="Myriad Pro"/>
            </a:endParaRPr>
          </a:p>
          <a:p>
            <a:pPr>
              <a:lnSpc>
                <a:spcPts val="500"/>
              </a:lnSpc>
              <a:spcBef>
                <a:spcPts val="16"/>
              </a:spcBef>
            </a:pPr>
            <a:endParaRPr sz="500"/>
          </a:p>
          <a:p>
            <a:pPr marL="12700" marR="12700">
              <a:lnSpc>
                <a:spcPct val="108700"/>
              </a:lnSpc>
            </a:pPr>
            <a:r>
              <a:rPr sz="1150" spc="-70" dirty="0" smtClean="0">
                <a:latin typeface="Arial"/>
                <a:cs typeface="Arial"/>
              </a:rPr>
              <a:t>This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0" dirty="0" smtClean="0">
                <a:latin typeface="Arial"/>
                <a:cs typeface="Arial"/>
              </a:rPr>
              <a:t>eport </a:t>
            </a:r>
            <a:r>
              <a:rPr sz="1150" spc="-25" dirty="0" smtClean="0">
                <a:latin typeface="Arial"/>
                <a:cs typeface="Arial"/>
              </a:rPr>
              <a:t>should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20" dirty="0" smtClean="0">
                <a:latin typeface="Arial"/>
                <a:cs typeface="Arial"/>
              </a:rPr>
              <a:t>completed </a:t>
            </a:r>
            <a:r>
              <a:rPr sz="1150" spc="-100" dirty="0" smtClean="0">
                <a:latin typeface="Arial"/>
                <a:cs typeface="Arial"/>
              </a:rPr>
              <a:t>as </a:t>
            </a:r>
            <a:r>
              <a:rPr sz="1150" spc="-5" dirty="0" smtClean="0">
                <a:latin typeface="Arial"/>
                <a:cs typeface="Arial"/>
              </a:rPr>
              <a:t>part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40" dirty="0" smtClean="0">
                <a:latin typeface="Arial"/>
                <a:cs typeface="Arial"/>
              </a:rPr>
              <a:t>last appraisal </a:t>
            </a:r>
            <a:r>
              <a:rPr sz="1150" spc="-15" dirty="0" smtClean="0">
                <a:latin typeface="Arial"/>
                <a:cs typeface="Arial"/>
              </a:rPr>
              <a:t>meeting </a:t>
            </a:r>
            <a:r>
              <a:rPr sz="1150" spc="30" dirty="0" smtClean="0">
                <a:latin typeface="Arial"/>
                <a:cs typeface="Arial"/>
              </a:rPr>
              <a:t>with</a:t>
            </a:r>
            <a:r>
              <a:rPr sz="1150" spc="15" dirty="0" smtClean="0">
                <a:latin typeface="Arial"/>
                <a:cs typeface="Arial"/>
              </a:rPr>
              <a:t> </a:t>
            </a:r>
            <a:r>
              <a:rPr sz="1150" spc="-20" dirty="0" smtClean="0">
                <a:latin typeface="Arial"/>
                <a:cs typeface="Arial"/>
              </a:rPr>
              <a:t>your trainee prior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5" dirty="0" smtClean="0">
                <a:latin typeface="Arial"/>
                <a:cs typeface="Arial"/>
              </a:rPr>
              <a:t>their 6 </a:t>
            </a:r>
            <a:r>
              <a:rPr sz="1150" spc="-10" dirty="0" smtClean="0">
                <a:latin typeface="Arial"/>
                <a:cs typeface="Arial"/>
              </a:rPr>
              <a:t>monthly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eview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135" dirty="0" smtClean="0">
                <a:latin typeface="Arial"/>
                <a:cs typeface="Arial"/>
              </a:rPr>
              <a:t>GP </a:t>
            </a:r>
            <a:r>
              <a:rPr sz="1150" spc="-35" dirty="0" smtClean="0">
                <a:latin typeface="Arial"/>
                <a:cs typeface="Arial"/>
              </a:rPr>
              <a:t>Educational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-55" dirty="0" smtClean="0">
                <a:latin typeface="Arial"/>
                <a:cs typeface="Arial"/>
              </a:rPr>
              <a:t>Superviso</a:t>
            </a:r>
            <a:r>
              <a:rPr sz="1150" spc="-1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, or </a:t>
            </a:r>
            <a:r>
              <a:rPr sz="1150" spc="-5" dirty="0" smtClean="0">
                <a:latin typeface="Arial"/>
                <a:cs typeface="Arial"/>
              </a:rPr>
              <a:t>at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30" dirty="0" smtClean="0">
                <a:latin typeface="Arial"/>
                <a:cs typeface="Arial"/>
              </a:rPr>
              <a:t>end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50" dirty="0" smtClean="0">
                <a:latin typeface="Arial"/>
                <a:cs typeface="Arial"/>
              </a:rPr>
              <a:t>each 6 </a:t>
            </a:r>
            <a:r>
              <a:rPr sz="1150" spc="5" dirty="0" smtClean="0">
                <a:latin typeface="Arial"/>
                <a:cs typeface="Arial"/>
              </a:rPr>
              <a:t>month </a:t>
            </a:r>
            <a:r>
              <a:rPr sz="1150" spc="-25" dirty="0" smtClean="0">
                <a:latin typeface="Arial"/>
                <a:cs typeface="Arial"/>
              </a:rPr>
              <a:t>placement </a:t>
            </a:r>
            <a:r>
              <a:rPr sz="1150" spc="-85" dirty="0" smtClean="0">
                <a:latin typeface="Arial"/>
                <a:cs typeface="Arial"/>
              </a:rPr>
              <a:t>(see </a:t>
            </a:r>
            <a:r>
              <a:rPr sz="1150" spc="-10" dirty="0" smtClean="0">
                <a:latin typeface="Arial"/>
                <a:cs typeface="Arial"/>
              </a:rPr>
              <a:t>timeline on </a:t>
            </a:r>
            <a:r>
              <a:rPr sz="1150" spc="30" dirty="0" smtClean="0">
                <a:latin typeface="Arial"/>
                <a:cs typeface="Arial"/>
              </a:rPr>
              <a:t>flow</a:t>
            </a:r>
            <a:r>
              <a:rPr sz="1150" spc="15" dirty="0" smtClean="0">
                <a:latin typeface="Arial"/>
                <a:cs typeface="Arial"/>
              </a:rPr>
              <a:t> </a:t>
            </a:r>
            <a:r>
              <a:rPr sz="1150" spc="-20" dirty="0" smtClean="0">
                <a:latin typeface="Arial"/>
                <a:cs typeface="Arial"/>
              </a:rPr>
              <a:t>chart).  </a:t>
            </a: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15" dirty="0" smtClean="0">
                <a:latin typeface="Arial"/>
                <a:cs typeface="Arial"/>
              </a:rPr>
              <a:t>e-Portfolio </a:t>
            </a:r>
            <a:r>
              <a:rPr sz="1150" spc="-70" dirty="0" smtClean="0">
                <a:latin typeface="Arial"/>
                <a:cs typeface="Arial"/>
              </a:rPr>
              <a:t>has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35" dirty="0" smtClean="0">
                <a:latin typeface="Arial"/>
                <a:cs typeface="Arial"/>
              </a:rPr>
              <a:t>section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50" dirty="0" smtClean="0">
                <a:latin typeface="Arial"/>
                <a:cs typeface="Arial"/>
              </a:rPr>
              <a:t>Supervisor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5" dirty="0" smtClean="0">
                <a:latin typeface="Arial"/>
                <a:cs typeface="Arial"/>
              </a:rPr>
              <a:t>write </a:t>
            </a:r>
            <a:r>
              <a:rPr sz="1150" spc="-75" dirty="0" smtClean="0">
                <a:latin typeface="Arial"/>
                <a:cs typeface="Arial"/>
              </a:rPr>
              <a:t>a</a:t>
            </a:r>
            <a:r>
              <a:rPr sz="1150" spc="-40" dirty="0" smtClean="0">
                <a:latin typeface="Arial"/>
                <a:cs typeface="Arial"/>
              </a:rPr>
              <a:t> </a:t>
            </a:r>
            <a:r>
              <a:rPr sz="1150" spc="-20" dirty="0" smtClean="0">
                <a:latin typeface="Arial"/>
                <a:cs typeface="Arial"/>
              </a:rPr>
              <a:t>short </a:t>
            </a:r>
            <a:r>
              <a:rPr sz="1150" spc="-10" dirty="0" smtClean="0">
                <a:latin typeface="Arial"/>
                <a:cs typeface="Arial"/>
              </a:rPr>
              <a:t>structu</a:t>
            </a:r>
            <a:r>
              <a:rPr sz="1150" spc="-3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ed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0" dirty="0" smtClean="0">
                <a:latin typeface="Arial"/>
                <a:cs typeface="Arial"/>
              </a:rPr>
              <a:t>eport on the </a:t>
            </a:r>
            <a:r>
              <a:rPr sz="1150" spc="-20" dirty="0" smtClean="0">
                <a:latin typeface="Arial"/>
                <a:cs typeface="Arial"/>
              </a:rPr>
              <a:t>trainee </a:t>
            </a:r>
            <a:r>
              <a:rPr sz="1150" spc="-5" dirty="0" smtClean="0">
                <a:latin typeface="Arial"/>
                <a:cs typeface="Arial"/>
              </a:rPr>
              <a:t>at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30" dirty="0" smtClean="0">
                <a:latin typeface="Arial"/>
                <a:cs typeface="Arial"/>
              </a:rPr>
              <a:t>end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50" dirty="0" smtClean="0">
                <a:latin typeface="Arial"/>
                <a:cs typeface="Arial"/>
              </a:rPr>
              <a:t>each </a:t>
            </a:r>
            <a:r>
              <a:rPr sz="1150" spc="-20" dirty="0" smtClean="0">
                <a:latin typeface="Arial"/>
                <a:cs typeface="Arial"/>
              </a:rPr>
              <a:t>hospital </a:t>
            </a:r>
            <a:r>
              <a:rPr sz="1150" spc="-15" dirty="0" smtClean="0">
                <a:latin typeface="Arial"/>
                <a:cs typeface="Arial"/>
              </a:rPr>
              <a:t>post.</a:t>
            </a:r>
            <a:endParaRPr sz="1150">
              <a:latin typeface="Arial"/>
              <a:cs typeface="Arial"/>
            </a:endParaRPr>
          </a:p>
        </p:txBody>
      </p:sp>
      <p:sp>
        <p:nvSpPr>
          <p:cNvPr id="29" name="object 19"/>
          <p:cNvSpPr/>
          <p:nvPr/>
        </p:nvSpPr>
        <p:spPr>
          <a:xfrm>
            <a:off x="5526279" y="2577966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20"/>
          <p:cNvSpPr/>
          <p:nvPr/>
        </p:nvSpPr>
        <p:spPr>
          <a:xfrm>
            <a:off x="5526279" y="2840469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21"/>
          <p:cNvSpPr/>
          <p:nvPr/>
        </p:nvSpPr>
        <p:spPr>
          <a:xfrm>
            <a:off x="5526279" y="3102966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22"/>
          <p:cNvSpPr/>
          <p:nvPr/>
        </p:nvSpPr>
        <p:spPr>
          <a:xfrm>
            <a:off x="5526279" y="3555965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23"/>
          <p:cNvSpPr txBox="1"/>
          <p:nvPr/>
        </p:nvSpPr>
        <p:spPr>
          <a:xfrm>
            <a:off x="5513299" y="2219304"/>
            <a:ext cx="4730750" cy="24917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150" b="1" spc="-55" dirty="0" smtClean="0">
                <a:latin typeface="Arial"/>
                <a:cs typeface="Arial"/>
              </a:rPr>
              <a:t>This </a:t>
            </a:r>
            <a:r>
              <a:rPr sz="1150" b="1" spc="-50" dirty="0" smtClean="0">
                <a:latin typeface="Arial"/>
                <a:cs typeface="Arial"/>
              </a:rPr>
              <a:t>covers:</a:t>
            </a:r>
            <a:endParaRPr sz="1150">
              <a:latin typeface="Arial"/>
              <a:cs typeface="Arial"/>
            </a:endParaRPr>
          </a:p>
          <a:p>
            <a:pPr marL="156210" marR="1995170">
              <a:lnSpc>
                <a:spcPct val="149800"/>
              </a:lnSpc>
              <a:spcBef>
                <a:spcPts val="280"/>
              </a:spcBef>
            </a:pP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15" dirty="0" smtClean="0">
                <a:latin typeface="Arial"/>
                <a:cs typeface="Arial"/>
              </a:rPr>
              <a:t>knowledge </a:t>
            </a:r>
            <a:r>
              <a:rPr sz="1150" spc="-70" dirty="0" smtClean="0">
                <a:latin typeface="Arial"/>
                <a:cs typeface="Arial"/>
              </a:rPr>
              <a:t>base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elevant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15" dirty="0" smtClean="0">
                <a:latin typeface="Arial"/>
                <a:cs typeface="Arial"/>
              </a:rPr>
              <a:t>post;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-45" dirty="0" smtClean="0">
                <a:latin typeface="Arial"/>
                <a:cs typeface="Arial"/>
              </a:rPr>
              <a:t>Practical </a:t>
            </a:r>
            <a:r>
              <a:rPr sz="1150" spc="-50" dirty="0" smtClean="0">
                <a:latin typeface="Arial"/>
                <a:cs typeface="Arial"/>
              </a:rPr>
              <a:t>skills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elevant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post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56210" marR="675005" indent="0">
              <a:lnSpc>
                <a:spcPct val="108700"/>
              </a:lnSpc>
            </a:pPr>
            <a:r>
              <a:rPr sz="1150" spc="-70" dirty="0" smtClean="0">
                <a:latin typeface="Arial"/>
                <a:cs typeface="Arial"/>
              </a:rPr>
              <a:t>The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ofessional </a:t>
            </a:r>
            <a:r>
              <a:rPr sz="1150" spc="-35" dirty="0" smtClean="0">
                <a:latin typeface="Arial"/>
                <a:cs typeface="Arial"/>
              </a:rPr>
              <a:t>competencies, g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ouped </a:t>
            </a:r>
            <a:r>
              <a:rPr sz="1150" spc="10" dirty="0" smtClean="0">
                <a:latin typeface="Arial"/>
                <a:cs typeface="Arial"/>
              </a:rPr>
              <a:t>into 4 - </a:t>
            </a:r>
            <a:r>
              <a:rPr sz="1150" spc="-45" dirty="0" smtClean="0">
                <a:latin typeface="Arial"/>
                <a:cs typeface="Arial"/>
              </a:rPr>
              <a:t>Relationships,</a:t>
            </a:r>
            <a:r>
              <a:rPr sz="1150" spc="-30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Diagnostics,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15" dirty="0" smtClean="0">
                <a:latin typeface="Arial"/>
                <a:cs typeface="Arial"/>
              </a:rPr>
              <a:t>Management, </a:t>
            </a:r>
            <a:r>
              <a:rPr sz="1150" spc="-135" dirty="0" smtClean="0">
                <a:latin typeface="Arial"/>
                <a:cs typeface="Arial"/>
              </a:rPr>
              <a:t>P</a:t>
            </a:r>
            <a:r>
              <a:rPr sz="1150" spc="-90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ofessionalism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56210" marR="12700" indent="0">
              <a:lnSpc>
                <a:spcPct val="108700"/>
              </a:lnSpc>
            </a:pPr>
            <a:r>
              <a:rPr sz="1150" spc="-70" dirty="0" smtClean="0">
                <a:latin typeface="Arial"/>
                <a:cs typeface="Arial"/>
              </a:rPr>
              <a:t>This is </a:t>
            </a:r>
            <a:r>
              <a:rPr sz="1150" spc="-60" dirty="0" smtClean="0">
                <a:latin typeface="Arial"/>
                <a:cs typeface="Arial"/>
              </a:rPr>
              <a:t>based on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45" dirty="0" smtClean="0">
                <a:latin typeface="Arial"/>
                <a:cs typeface="Arial"/>
              </a:rPr>
              <a:t>level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25" dirty="0" smtClean="0">
                <a:latin typeface="Arial"/>
                <a:cs typeface="Arial"/>
              </a:rPr>
              <a:t>you </a:t>
            </a:r>
            <a:r>
              <a:rPr sz="1150" spc="10" dirty="0" smtClean="0">
                <a:latin typeface="Arial"/>
                <a:cs typeface="Arial"/>
              </a:rPr>
              <a:t>would </a:t>
            </a:r>
            <a:r>
              <a:rPr sz="1150" spc="-35" dirty="0" smtClean="0">
                <a:latin typeface="Arial"/>
                <a:cs typeface="Arial"/>
              </a:rPr>
              <a:t>expect </a:t>
            </a:r>
            <a:r>
              <a:rPr sz="1150" spc="-40" dirty="0" smtClean="0">
                <a:latin typeface="Arial"/>
                <a:cs typeface="Arial"/>
              </a:rPr>
              <a:t>an </a:t>
            </a:r>
            <a:r>
              <a:rPr sz="1150" spc="-165" dirty="0" smtClean="0">
                <a:latin typeface="Arial"/>
                <a:cs typeface="Arial"/>
              </a:rPr>
              <a:t>ST </a:t>
            </a:r>
            <a:r>
              <a:rPr sz="1150" spc="-20" dirty="0" smtClean="0">
                <a:latin typeface="Arial"/>
                <a:cs typeface="Arial"/>
              </a:rPr>
              <a:t>trainee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50" dirty="0" smtClean="0">
                <a:latin typeface="Arial"/>
                <a:cs typeface="Arial"/>
              </a:rPr>
              <a:t>have </a:t>
            </a:r>
            <a:r>
              <a:rPr sz="1150" spc="-20" dirty="0" smtClean="0">
                <a:latin typeface="Arial"/>
                <a:cs typeface="Arial"/>
              </a:rPr>
              <a:t>i.e. </a:t>
            </a:r>
            <a:r>
              <a:rPr sz="1150" spc="-114" dirty="0" smtClean="0">
                <a:latin typeface="Arial"/>
                <a:cs typeface="Arial"/>
              </a:rPr>
              <a:t>ST1 or </a:t>
            </a:r>
            <a:r>
              <a:rPr sz="1150" spc="-85" dirty="0" smtClean="0">
                <a:latin typeface="Arial"/>
                <a:cs typeface="Arial"/>
              </a:rPr>
              <a:t>ST2.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2700" marR="92075">
              <a:lnSpc>
                <a:spcPct val="108700"/>
              </a:lnSpc>
            </a:pP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elect</a:t>
            </a:r>
            <a:r>
              <a:rPr sz="1150" spc="-45" dirty="0" smtClean="0">
                <a:latin typeface="Arial"/>
                <a:cs typeface="Arial"/>
              </a:rPr>
              <a:t>r</a:t>
            </a:r>
            <a:r>
              <a:rPr sz="1150" spc="-25" dirty="0" smtClean="0">
                <a:latin typeface="Arial"/>
                <a:cs typeface="Arial"/>
              </a:rPr>
              <a:t>onic </a:t>
            </a:r>
            <a:r>
              <a:rPr sz="1150" spc="10" dirty="0" smtClean="0">
                <a:latin typeface="Arial"/>
                <a:cs typeface="Arial"/>
              </a:rPr>
              <a:t>form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5" dirty="0" smtClean="0">
                <a:latin typeface="Arial"/>
                <a:cs typeface="Arial"/>
              </a:rPr>
              <a:t>ovides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eminders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 definitions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competences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35" dirty="0" smtClean="0">
                <a:latin typeface="Arial"/>
                <a:cs typeface="Arial"/>
              </a:rPr>
              <a:t>make </a:t>
            </a:r>
            <a:r>
              <a:rPr sz="1150" spc="10" dirty="0" smtClean="0">
                <a:latin typeface="Arial"/>
                <a:cs typeface="Arial"/>
              </a:rPr>
              <a:t>writing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0" dirty="0" smtClean="0">
                <a:latin typeface="Arial"/>
                <a:cs typeface="Arial"/>
              </a:rPr>
              <a:t>eport </a:t>
            </a:r>
            <a:r>
              <a:rPr sz="1150" spc="-60" dirty="0" smtClean="0">
                <a:latin typeface="Arial"/>
                <a:cs typeface="Arial"/>
              </a:rPr>
              <a:t>easier (wo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d </a:t>
            </a:r>
            <a:r>
              <a:rPr sz="1150" spc="-5" dirty="0" smtClean="0">
                <a:latin typeface="Arial"/>
                <a:cs typeface="Arial"/>
              </a:rPr>
              <a:t>pictu</a:t>
            </a:r>
            <a:r>
              <a:rPr sz="1150" spc="-30" dirty="0" smtClean="0">
                <a:latin typeface="Arial"/>
                <a:cs typeface="Arial"/>
              </a:rPr>
              <a:t>r</a:t>
            </a:r>
            <a:r>
              <a:rPr sz="1150" spc="-70" dirty="0" smtClean="0">
                <a:latin typeface="Arial"/>
                <a:cs typeface="Arial"/>
              </a:rPr>
              <a:t>es). </a:t>
            </a:r>
            <a:r>
              <a:rPr sz="1150" spc="-5" dirty="0" smtClean="0">
                <a:latin typeface="Arial"/>
                <a:cs typeface="Arial"/>
              </a:rPr>
              <a:t>It </a:t>
            </a:r>
            <a:r>
              <a:rPr sz="1150" spc="-45" dirty="0" smtClean="0">
                <a:latin typeface="Arial"/>
                <a:cs typeface="Arial"/>
              </a:rPr>
              <a:t>may </a:t>
            </a:r>
            <a:r>
              <a:rPr sz="1150" spc="-55" dirty="0" smtClean="0">
                <a:latin typeface="Arial"/>
                <a:cs typeface="Arial"/>
              </a:rPr>
              <a:t>also</a:t>
            </a:r>
            <a:r>
              <a:rPr sz="1150" spc="-35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5" dirty="0" smtClean="0">
                <a:latin typeface="Arial"/>
                <a:cs typeface="Arial"/>
              </a:rPr>
              <a:t>helpful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efer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elevant </a:t>
            </a:r>
            <a:r>
              <a:rPr sz="1150" spc="-20" dirty="0" smtClean="0">
                <a:latin typeface="Arial"/>
                <a:cs typeface="Arial"/>
              </a:rPr>
              <a:t>curriculum </a:t>
            </a:r>
            <a:r>
              <a:rPr sz="1150" spc="-40" dirty="0" smtClean="0">
                <a:latin typeface="Arial"/>
                <a:cs typeface="Arial"/>
              </a:rPr>
              <a:t>statement(s) on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135" dirty="0" smtClean="0">
                <a:latin typeface="Arial"/>
                <a:cs typeface="Arial"/>
              </a:rPr>
              <a:t>RCGP</a:t>
            </a:r>
            <a:r>
              <a:rPr sz="1150" spc="-55" dirty="0" smtClean="0">
                <a:latin typeface="Arial"/>
                <a:cs typeface="Arial"/>
              </a:rPr>
              <a:t> </a:t>
            </a:r>
            <a:r>
              <a:rPr sz="1150" spc="-25" dirty="0" smtClean="0">
                <a:latin typeface="Arial"/>
                <a:cs typeface="Arial"/>
              </a:rPr>
              <a:t>website in r</a:t>
            </a:r>
            <a:r>
              <a:rPr sz="1150" spc="-10" dirty="0" smtClean="0">
                <a:latin typeface="Arial"/>
                <a:cs typeface="Arial"/>
              </a:rPr>
              <a:t>eporting on the </a:t>
            </a:r>
            <a:r>
              <a:rPr sz="1150" spc="-15" dirty="0" smtClean="0">
                <a:latin typeface="Arial"/>
                <a:cs typeface="Arial"/>
              </a:rPr>
              <a:t>knowledge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50" dirty="0" smtClean="0">
                <a:latin typeface="Arial"/>
                <a:cs typeface="Arial"/>
              </a:rPr>
              <a:t>skills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elevant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15" dirty="0" smtClean="0">
                <a:latin typeface="Arial"/>
                <a:cs typeface="Arial"/>
              </a:rPr>
              <a:t>post.</a:t>
            </a:r>
            <a:endParaRPr sz="115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  <a:buFont typeface="Arial" pitchFamily="34" charset="0"/>
              <a:buChar char="•"/>
            </a:pPr>
            <a:r>
              <a:rPr lang="en-US" sz="1050" spc="114" dirty="0" err="1" smtClean="0">
                <a:solidFill>
                  <a:srgbClr val="FFFFFF"/>
                </a:solidFill>
                <a:latin typeface="Arial"/>
                <a:cs typeface="Arial"/>
              </a:rPr>
              <a:t>Orthopaedics</a:t>
            </a: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 and Trauma</a:t>
            </a: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0408687" y="72095"/>
            <a:ext cx="152400" cy="2876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 smtClean="0">
                <a:solidFill>
                  <a:srgbClr val="FFFFFF"/>
                </a:solidFill>
                <a:latin typeface="Myriad Pro"/>
                <a:cs typeface="Myriad Pro"/>
              </a:rPr>
              <a:t>2</a:t>
            </a:r>
            <a:endParaRPr sz="1800">
              <a:latin typeface="Myriad Pro"/>
              <a:cs typeface="Myriad Pro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/>
          <p:nvPr/>
        </p:nvSpPr>
        <p:spPr>
          <a:xfrm>
            <a:off x="5508021" y="873031"/>
            <a:ext cx="4708750" cy="4022950"/>
          </a:xfrm>
          <a:custGeom>
            <a:avLst/>
            <a:gdLst/>
            <a:ahLst/>
            <a:cxnLst/>
            <a:rect l="l" t="t" r="r" b="b"/>
            <a:pathLst>
              <a:path w="4708750" h="4022950">
                <a:moveTo>
                  <a:pt x="4523583" y="0"/>
                </a:moveTo>
                <a:lnTo>
                  <a:pt x="185167" y="0"/>
                </a:lnTo>
                <a:lnTo>
                  <a:pt x="132624" y="702"/>
                </a:lnTo>
                <a:lnTo>
                  <a:pt x="91098" y="3348"/>
                </a:lnTo>
                <a:lnTo>
                  <a:pt x="46629" y="13797"/>
                </a:lnTo>
                <a:lnTo>
                  <a:pt x="13797" y="46629"/>
                </a:lnTo>
                <a:lnTo>
                  <a:pt x="3348" y="91098"/>
                </a:lnTo>
                <a:lnTo>
                  <a:pt x="702" y="132624"/>
                </a:lnTo>
                <a:lnTo>
                  <a:pt x="0" y="185167"/>
                </a:lnTo>
                <a:lnTo>
                  <a:pt x="0" y="3837783"/>
                </a:lnTo>
                <a:lnTo>
                  <a:pt x="702" y="3890325"/>
                </a:lnTo>
                <a:lnTo>
                  <a:pt x="3348" y="3931851"/>
                </a:lnTo>
                <a:lnTo>
                  <a:pt x="13797" y="3976321"/>
                </a:lnTo>
                <a:lnTo>
                  <a:pt x="46629" y="4009153"/>
                </a:lnTo>
                <a:lnTo>
                  <a:pt x="91098" y="4019602"/>
                </a:lnTo>
                <a:lnTo>
                  <a:pt x="132624" y="4022248"/>
                </a:lnTo>
                <a:lnTo>
                  <a:pt x="185167" y="4022950"/>
                </a:lnTo>
                <a:lnTo>
                  <a:pt x="4523583" y="4022950"/>
                </a:lnTo>
                <a:lnTo>
                  <a:pt x="4576125" y="4022248"/>
                </a:lnTo>
                <a:lnTo>
                  <a:pt x="4617651" y="4019602"/>
                </a:lnTo>
                <a:lnTo>
                  <a:pt x="4662121" y="4009153"/>
                </a:lnTo>
                <a:lnTo>
                  <a:pt x="4694953" y="3976321"/>
                </a:lnTo>
                <a:lnTo>
                  <a:pt x="4705402" y="3931851"/>
                </a:lnTo>
                <a:lnTo>
                  <a:pt x="4708048" y="3890325"/>
                </a:lnTo>
                <a:lnTo>
                  <a:pt x="4708750" y="3837783"/>
                </a:lnTo>
                <a:lnTo>
                  <a:pt x="4708750" y="185167"/>
                </a:lnTo>
                <a:lnTo>
                  <a:pt x="4708048" y="132624"/>
                </a:lnTo>
                <a:lnTo>
                  <a:pt x="4705402" y="91098"/>
                </a:lnTo>
                <a:lnTo>
                  <a:pt x="4694953" y="46629"/>
                </a:lnTo>
                <a:lnTo>
                  <a:pt x="4662121" y="13797"/>
                </a:lnTo>
                <a:lnTo>
                  <a:pt x="4617651" y="3348"/>
                </a:lnTo>
                <a:lnTo>
                  <a:pt x="4576125" y="702"/>
                </a:lnTo>
                <a:lnTo>
                  <a:pt x="4523583" y="0"/>
                </a:lnTo>
                <a:close/>
              </a:path>
            </a:pathLst>
          </a:custGeom>
          <a:solidFill>
            <a:srgbClr val="DFF1F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3"/>
          <p:cNvSpPr/>
          <p:nvPr/>
        </p:nvSpPr>
        <p:spPr>
          <a:xfrm>
            <a:off x="6012279" y="2082997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4"/>
          <p:cNvSpPr/>
          <p:nvPr/>
        </p:nvSpPr>
        <p:spPr>
          <a:xfrm>
            <a:off x="6012279" y="2309499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5"/>
          <p:cNvSpPr/>
          <p:nvPr/>
        </p:nvSpPr>
        <p:spPr>
          <a:xfrm>
            <a:off x="6012279" y="2535996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6"/>
          <p:cNvSpPr txBox="1"/>
          <p:nvPr/>
        </p:nvSpPr>
        <p:spPr>
          <a:xfrm>
            <a:off x="5855300" y="1463106"/>
            <a:ext cx="4107179" cy="120459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b="1" spc="-100" dirty="0" smtClean="0">
                <a:latin typeface="Arial"/>
                <a:cs typeface="Arial"/>
              </a:rPr>
              <a:t>T</a:t>
            </a:r>
            <a:r>
              <a:rPr sz="1200" b="1" spc="-25" dirty="0" smtClean="0">
                <a:latin typeface="Arial"/>
                <a:cs typeface="Arial"/>
              </a:rPr>
              <a:t>h</a:t>
            </a:r>
            <a:r>
              <a:rPr sz="1200" b="1" spc="0" dirty="0" smtClean="0">
                <a:latin typeface="Arial"/>
                <a:cs typeface="Arial"/>
              </a:rPr>
              <a:t>e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165" dirty="0" smtClean="0">
                <a:latin typeface="Arial"/>
                <a:cs typeface="Arial"/>
              </a:rPr>
              <a:t>s</a:t>
            </a:r>
            <a:r>
              <a:rPr sz="1200" b="1" spc="-25" dirty="0" smtClean="0">
                <a:latin typeface="Arial"/>
                <a:cs typeface="Arial"/>
              </a:rPr>
              <a:t>imple</a:t>
            </a:r>
            <a:r>
              <a:rPr sz="1200" b="1" spc="-165" dirty="0" smtClean="0">
                <a:latin typeface="Arial"/>
                <a:cs typeface="Arial"/>
              </a:rPr>
              <a:t>s</a:t>
            </a:r>
            <a:r>
              <a:rPr sz="1200" b="1" spc="60" dirty="0" smtClean="0">
                <a:latin typeface="Arial"/>
                <a:cs typeface="Arial"/>
              </a:rPr>
              <a:t>t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105" dirty="0" smtClean="0">
                <a:latin typeface="Arial"/>
                <a:cs typeface="Arial"/>
              </a:rPr>
              <a:t>w</a:t>
            </a:r>
            <a:r>
              <a:rPr sz="1200" b="1" spc="-25" dirty="0" smtClean="0">
                <a:latin typeface="Arial"/>
                <a:cs typeface="Arial"/>
              </a:rPr>
              <a:t>a</a:t>
            </a:r>
            <a:r>
              <a:rPr sz="1200" b="1" spc="0" dirty="0" smtClean="0">
                <a:latin typeface="Arial"/>
                <a:cs typeface="Arial"/>
              </a:rPr>
              <a:t>y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25" dirty="0" smtClean="0">
                <a:latin typeface="Arial"/>
                <a:cs typeface="Arial"/>
              </a:rPr>
              <a:t>i</a:t>
            </a:r>
            <a:r>
              <a:rPr sz="1200" b="1" spc="-140" dirty="0" smtClean="0">
                <a:latin typeface="Arial"/>
                <a:cs typeface="Arial"/>
              </a:rPr>
              <a:t>s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35" dirty="0" smtClean="0">
                <a:latin typeface="Arial"/>
                <a:cs typeface="Arial"/>
              </a:rPr>
              <a:t>t</a:t>
            </a:r>
            <a:r>
              <a:rPr sz="1200" b="1" spc="0" dirty="0" smtClean="0">
                <a:latin typeface="Arial"/>
                <a:cs typeface="Arial"/>
              </a:rPr>
              <a:t>o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25" dirty="0" smtClean="0">
                <a:latin typeface="Arial"/>
                <a:cs typeface="Arial"/>
              </a:rPr>
              <a:t>g</a:t>
            </a:r>
            <a:r>
              <a:rPr sz="1200" b="1" spc="0" dirty="0" smtClean="0">
                <a:latin typeface="Arial"/>
                <a:cs typeface="Arial"/>
              </a:rPr>
              <a:t>o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35" dirty="0" smtClean="0">
                <a:latin typeface="Arial"/>
                <a:cs typeface="Arial"/>
              </a:rPr>
              <a:t>t</a:t>
            </a:r>
            <a:r>
              <a:rPr sz="1200" b="1" spc="-25" dirty="0" smtClean="0">
                <a:latin typeface="Arial"/>
                <a:cs typeface="Arial"/>
              </a:rPr>
              <a:t>o</a:t>
            </a:r>
            <a:r>
              <a:rPr sz="1200" b="1" spc="-70" dirty="0" smtClean="0">
                <a:latin typeface="Arial"/>
                <a:cs typeface="Arial"/>
              </a:rPr>
              <a:t>:</a:t>
            </a:r>
            <a:endParaRPr sz="1200">
              <a:latin typeface="Arial"/>
              <a:cs typeface="Arial"/>
            </a:endParaRPr>
          </a:p>
          <a:p>
            <a:pPr>
              <a:lnSpc>
                <a:spcPts val="850"/>
              </a:lnSpc>
              <a:spcBef>
                <a:spcPts val="0"/>
              </a:spcBef>
            </a:pPr>
            <a:endParaRPr sz="850"/>
          </a:p>
          <a:p>
            <a:pPr marL="12700">
              <a:lnSpc>
                <a:spcPct val="100000"/>
              </a:lnSpc>
            </a:pPr>
            <a:r>
              <a:rPr sz="1200" b="1" spc="-2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h</a:t>
            </a:r>
            <a:r>
              <a:rPr sz="1200" b="1" spc="3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tt</a:t>
            </a:r>
            <a:r>
              <a:rPr sz="1200" b="1" spc="-2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p</a:t>
            </a:r>
            <a:r>
              <a:rPr sz="1200" b="1" spc="-16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s</a:t>
            </a:r>
            <a:r>
              <a:rPr sz="1200" b="1" spc="-9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:</a:t>
            </a:r>
            <a:r>
              <a:rPr sz="1200" b="1" spc="10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//</a:t>
            </a:r>
            <a:r>
              <a:rPr sz="1200" b="1" spc="-2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epor</a:t>
            </a:r>
            <a:r>
              <a:rPr sz="1200" b="1" spc="3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tf</a:t>
            </a:r>
            <a:r>
              <a:rPr sz="1200" b="1" spc="-2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olio.</a:t>
            </a:r>
            <a:r>
              <a:rPr sz="1200" b="1" spc="-50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r</a:t>
            </a:r>
            <a:r>
              <a:rPr sz="1200" b="1" spc="-16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c</a:t>
            </a:r>
            <a:r>
              <a:rPr sz="1200" b="1" spc="-2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gp.org.uk</a:t>
            </a:r>
            <a:r>
              <a:rPr sz="1200" b="1" spc="10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/</a:t>
            </a:r>
            <a:r>
              <a:rPr sz="1200" b="1" spc="-2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login.a</a:t>
            </a:r>
            <a:r>
              <a:rPr sz="1200" b="1" spc="-16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s</a:t>
            </a:r>
            <a:r>
              <a:rPr sz="1200" b="1" spc="0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p</a:t>
            </a:r>
            <a:endParaRPr sz="1200">
              <a:latin typeface="Arial"/>
              <a:cs typeface="Arial"/>
            </a:endParaRPr>
          </a:p>
          <a:p>
            <a:pPr>
              <a:lnSpc>
                <a:spcPts val="600"/>
              </a:lnSpc>
              <a:spcBef>
                <a:spcPts val="26"/>
              </a:spcBef>
            </a:pPr>
            <a:endParaRPr sz="600"/>
          </a:p>
          <a:p>
            <a:pPr marL="300355">
              <a:lnSpc>
                <a:spcPct val="100000"/>
              </a:lnSpc>
            </a:pPr>
            <a:r>
              <a:rPr sz="1200" spc="-30" dirty="0" smtClean="0">
                <a:latin typeface="Arial"/>
                <a:cs typeface="Arial"/>
              </a:rPr>
              <a:t>click on </a:t>
            </a:r>
            <a:r>
              <a:rPr sz="1200" spc="-10" dirty="0" smtClean="0">
                <a:latin typeface="Arial"/>
                <a:cs typeface="Arial"/>
              </a:rPr>
              <a:t>the </a:t>
            </a:r>
            <a:r>
              <a:rPr sz="1200" b="1" spc="-50" dirty="0" smtClean="0">
                <a:latin typeface="Arial"/>
                <a:cs typeface="Arial"/>
              </a:rPr>
              <a:t>Assessment </a:t>
            </a:r>
            <a:r>
              <a:rPr sz="1200" b="1" spc="10" dirty="0" smtClean="0">
                <a:latin typeface="Arial"/>
                <a:cs typeface="Arial"/>
              </a:rPr>
              <a:t>form page</a:t>
            </a:r>
            <a:endParaRPr sz="1200">
              <a:latin typeface="Arial"/>
              <a:cs typeface="Arial"/>
            </a:endParaRPr>
          </a:p>
          <a:p>
            <a:pPr marL="300355" marR="12700">
              <a:lnSpc>
                <a:spcPct val="123900"/>
              </a:lnSpc>
            </a:pPr>
            <a:r>
              <a:rPr sz="1200" spc="-20" dirty="0" smtClean="0">
                <a:latin typeface="Arial"/>
                <a:cs typeface="Arial"/>
              </a:rPr>
              <a:t>complete </a:t>
            </a:r>
            <a:r>
              <a:rPr sz="1200" spc="-10" dirty="0" smtClean="0">
                <a:latin typeface="Arial"/>
                <a:cs typeface="Arial"/>
              </a:rPr>
              <a:t>the </a:t>
            </a:r>
            <a:r>
              <a:rPr sz="1200" spc="-30" dirty="0" smtClean="0">
                <a:latin typeface="Arial"/>
                <a:cs typeface="Arial"/>
              </a:rPr>
              <a:t>details </a:t>
            </a:r>
            <a:r>
              <a:rPr sz="1200" spc="-40" dirty="0" smtClean="0">
                <a:latin typeface="Arial"/>
                <a:cs typeface="Arial"/>
              </a:rPr>
              <a:t>page </a:t>
            </a:r>
            <a:r>
              <a:rPr sz="1200" spc="-30" dirty="0" smtClean="0">
                <a:latin typeface="Arial"/>
                <a:cs typeface="Arial"/>
              </a:rPr>
              <a:t>and click on </a:t>
            </a:r>
            <a:r>
              <a:rPr sz="1200" spc="-165" dirty="0" smtClean="0">
                <a:latin typeface="Arial"/>
                <a:cs typeface="Arial"/>
              </a:rPr>
              <a:t>CSR </a:t>
            </a:r>
            <a:r>
              <a:rPr sz="1200" spc="-5" dirty="0" smtClean="0">
                <a:latin typeface="Arial"/>
                <a:cs typeface="Arial"/>
              </a:rPr>
              <a:t>at </a:t>
            </a:r>
            <a:r>
              <a:rPr sz="1200" spc="-10" dirty="0" smtClean="0">
                <a:latin typeface="Arial"/>
                <a:cs typeface="Arial"/>
              </a:rPr>
              <a:t>the </a:t>
            </a:r>
            <a:r>
              <a:rPr sz="1200" spc="15" dirty="0" smtClean="0">
                <a:latin typeface="Arial"/>
                <a:cs typeface="Arial"/>
              </a:rPr>
              <a:t>bottom.</a:t>
            </a:r>
            <a:r>
              <a:rPr sz="1200" spc="10" dirty="0" smtClean="0">
                <a:latin typeface="Arial"/>
                <a:cs typeface="Arial"/>
              </a:rPr>
              <a:t> </a:t>
            </a:r>
            <a:r>
              <a:rPr sz="1200" spc="-20" dirty="0" smtClean="0">
                <a:latin typeface="Arial"/>
                <a:cs typeface="Arial"/>
              </a:rPr>
              <a:t>complete </a:t>
            </a:r>
            <a:r>
              <a:rPr sz="1200" spc="-10" dirty="0" smtClean="0">
                <a:latin typeface="Arial"/>
                <a:cs typeface="Arial"/>
              </a:rPr>
              <a:t>the </a:t>
            </a:r>
            <a:r>
              <a:rPr sz="1200" spc="10" dirty="0" smtClean="0">
                <a:latin typeface="Arial"/>
                <a:cs typeface="Arial"/>
              </a:rPr>
              <a:t>form </a:t>
            </a:r>
            <a:r>
              <a:rPr sz="1200" spc="30" dirty="0" smtClean="0">
                <a:latin typeface="Arial"/>
                <a:cs typeface="Arial"/>
              </a:rPr>
              <a:t>with </a:t>
            </a:r>
            <a:r>
              <a:rPr sz="1200" spc="-10" dirty="0" smtClean="0">
                <a:latin typeface="Arial"/>
                <a:cs typeface="Arial"/>
              </a:rPr>
              <a:t>the </a:t>
            </a:r>
            <a:r>
              <a:rPr sz="1200" spc="-25" dirty="0" smtClean="0">
                <a:latin typeface="Arial"/>
                <a:cs typeface="Arial"/>
              </a:rPr>
              <a:t>trainee pr</a:t>
            </a:r>
            <a:r>
              <a:rPr sz="1200" spc="-45" dirty="0" smtClean="0">
                <a:latin typeface="Arial"/>
                <a:cs typeface="Arial"/>
              </a:rPr>
              <a:t>esent </a:t>
            </a:r>
            <a:r>
              <a:rPr sz="1200" spc="-30" dirty="0" smtClean="0">
                <a:latin typeface="Arial"/>
                <a:cs typeface="Arial"/>
              </a:rPr>
              <a:t>and </a:t>
            </a:r>
            <a:r>
              <a:rPr sz="1200" spc="-15" dirty="0" smtClean="0">
                <a:latin typeface="Arial"/>
                <a:cs typeface="Arial"/>
              </a:rPr>
              <a:t>submit.</a:t>
            </a:r>
            <a:endParaRPr sz="1200">
              <a:latin typeface="Arial"/>
              <a:cs typeface="Arial"/>
            </a:endParaRPr>
          </a:p>
        </p:txBody>
      </p:sp>
      <p:sp>
        <p:nvSpPr>
          <p:cNvPr id="17" name="object 7"/>
          <p:cNvSpPr/>
          <p:nvPr/>
        </p:nvSpPr>
        <p:spPr>
          <a:xfrm>
            <a:off x="6012279" y="3534757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8"/>
          <p:cNvSpPr/>
          <p:nvPr/>
        </p:nvSpPr>
        <p:spPr>
          <a:xfrm>
            <a:off x="6012279" y="3761258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9"/>
          <p:cNvSpPr/>
          <p:nvPr/>
        </p:nvSpPr>
        <p:spPr>
          <a:xfrm>
            <a:off x="6012279" y="3987758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10"/>
          <p:cNvSpPr/>
          <p:nvPr/>
        </p:nvSpPr>
        <p:spPr>
          <a:xfrm>
            <a:off x="6012279" y="4214257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11"/>
          <p:cNvSpPr/>
          <p:nvPr/>
        </p:nvSpPr>
        <p:spPr>
          <a:xfrm>
            <a:off x="6012279" y="4440758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12"/>
          <p:cNvSpPr txBox="1"/>
          <p:nvPr/>
        </p:nvSpPr>
        <p:spPr>
          <a:xfrm>
            <a:off x="5855299" y="2914865"/>
            <a:ext cx="4096385" cy="16573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b="1" spc="-25" dirty="0" smtClean="0">
                <a:latin typeface="Arial"/>
                <a:cs typeface="Arial"/>
              </a:rPr>
              <a:t>O</a:t>
            </a:r>
            <a:r>
              <a:rPr sz="1200" b="1" spc="0" dirty="0" smtClean="0">
                <a:latin typeface="Arial"/>
                <a:cs typeface="Arial"/>
              </a:rPr>
              <a:t>r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25" dirty="0" smtClean="0">
                <a:latin typeface="Arial"/>
                <a:cs typeface="Arial"/>
              </a:rPr>
              <a:t>yo</a:t>
            </a:r>
            <a:r>
              <a:rPr sz="1200" b="1" spc="0" dirty="0" smtClean="0">
                <a:latin typeface="Arial"/>
                <a:cs typeface="Arial"/>
              </a:rPr>
              <a:t>u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165" dirty="0" smtClean="0">
                <a:latin typeface="Arial"/>
                <a:cs typeface="Arial"/>
              </a:rPr>
              <a:t>c</a:t>
            </a:r>
            <a:r>
              <a:rPr sz="1200" b="1" spc="-25" dirty="0" smtClean="0">
                <a:latin typeface="Arial"/>
                <a:cs typeface="Arial"/>
              </a:rPr>
              <a:t>a</a:t>
            </a:r>
            <a:r>
              <a:rPr sz="1200" b="1" spc="0" dirty="0" smtClean="0">
                <a:latin typeface="Arial"/>
                <a:cs typeface="Arial"/>
              </a:rPr>
              <a:t>n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25" dirty="0" smtClean="0">
                <a:latin typeface="Arial"/>
                <a:cs typeface="Arial"/>
              </a:rPr>
              <a:t>lo</a:t>
            </a:r>
            <a:r>
              <a:rPr sz="1200" b="1" spc="0" dirty="0" smtClean="0">
                <a:latin typeface="Arial"/>
                <a:cs typeface="Arial"/>
              </a:rPr>
              <a:t>g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25" dirty="0" smtClean="0">
                <a:latin typeface="Arial"/>
                <a:cs typeface="Arial"/>
              </a:rPr>
              <a:t>i</a:t>
            </a:r>
            <a:r>
              <a:rPr sz="1200" b="1" spc="0" dirty="0" smtClean="0">
                <a:latin typeface="Arial"/>
                <a:cs typeface="Arial"/>
              </a:rPr>
              <a:t>n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105" dirty="0" smtClean="0">
                <a:latin typeface="Arial"/>
                <a:cs typeface="Arial"/>
              </a:rPr>
              <a:t>w</a:t>
            </a:r>
            <a:r>
              <a:rPr sz="1200" b="1" spc="-25" dirty="0" smtClean="0">
                <a:latin typeface="Arial"/>
                <a:cs typeface="Arial"/>
              </a:rPr>
              <a:t>i</a:t>
            </a:r>
            <a:r>
              <a:rPr sz="1200" b="1" spc="35" dirty="0" smtClean="0">
                <a:latin typeface="Arial"/>
                <a:cs typeface="Arial"/>
              </a:rPr>
              <a:t>t</a:t>
            </a:r>
            <a:r>
              <a:rPr sz="1200" b="1" spc="0" dirty="0" smtClean="0">
                <a:latin typeface="Arial"/>
                <a:cs typeface="Arial"/>
              </a:rPr>
              <a:t>h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25" dirty="0" smtClean="0">
                <a:latin typeface="Arial"/>
                <a:cs typeface="Arial"/>
              </a:rPr>
              <a:t>you</a:t>
            </a:r>
            <a:r>
              <a:rPr sz="1200" b="1" spc="0" dirty="0" smtClean="0">
                <a:latin typeface="Arial"/>
                <a:cs typeface="Arial"/>
              </a:rPr>
              <a:t>r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165" dirty="0" smtClean="0">
                <a:latin typeface="Arial"/>
                <a:cs typeface="Arial"/>
              </a:rPr>
              <a:t>RC</a:t>
            </a:r>
            <a:r>
              <a:rPr sz="1200" b="1" spc="-100" dirty="0" smtClean="0">
                <a:latin typeface="Arial"/>
                <a:cs typeface="Arial"/>
              </a:rPr>
              <a:t>G</a:t>
            </a:r>
            <a:r>
              <a:rPr sz="1200" b="1" spc="-140" dirty="0" smtClean="0">
                <a:latin typeface="Arial"/>
                <a:cs typeface="Arial"/>
              </a:rPr>
              <a:t>P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25" dirty="0" smtClean="0">
                <a:latin typeface="Arial"/>
                <a:cs typeface="Arial"/>
              </a:rPr>
              <a:t>logi</a:t>
            </a:r>
            <a:r>
              <a:rPr sz="1200" b="1" spc="0" dirty="0" smtClean="0">
                <a:latin typeface="Arial"/>
                <a:cs typeface="Arial"/>
              </a:rPr>
              <a:t>n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25" dirty="0" smtClean="0">
                <a:latin typeface="Arial"/>
                <a:cs typeface="Arial"/>
              </a:rPr>
              <a:t>de</a:t>
            </a:r>
            <a:r>
              <a:rPr sz="1200" b="1" spc="35" dirty="0" smtClean="0">
                <a:latin typeface="Arial"/>
                <a:cs typeface="Arial"/>
              </a:rPr>
              <a:t>t</a:t>
            </a:r>
            <a:r>
              <a:rPr sz="1200" b="1" spc="-25" dirty="0" smtClean="0">
                <a:latin typeface="Arial"/>
                <a:cs typeface="Arial"/>
              </a:rPr>
              <a:t>ail</a:t>
            </a:r>
            <a:r>
              <a:rPr sz="1200" b="1" spc="-140" dirty="0" smtClean="0">
                <a:latin typeface="Arial"/>
                <a:cs typeface="Arial"/>
              </a:rPr>
              <a:t>s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35" dirty="0" smtClean="0">
                <a:latin typeface="Arial"/>
                <a:cs typeface="Arial"/>
              </a:rPr>
              <a:t>t</a:t>
            </a:r>
            <a:r>
              <a:rPr sz="1200" b="1" spc="-25" dirty="0" smtClean="0">
                <a:latin typeface="Arial"/>
                <a:cs typeface="Arial"/>
              </a:rPr>
              <a:t>o</a:t>
            </a:r>
            <a:r>
              <a:rPr sz="1200" b="1" spc="-70" dirty="0" smtClean="0">
                <a:latin typeface="Arial"/>
                <a:cs typeface="Arial"/>
              </a:rPr>
              <a:t>:</a:t>
            </a:r>
            <a:endParaRPr sz="1200">
              <a:latin typeface="Arial"/>
              <a:cs typeface="Arial"/>
            </a:endParaRPr>
          </a:p>
          <a:p>
            <a:pPr>
              <a:lnSpc>
                <a:spcPts val="850"/>
              </a:lnSpc>
              <a:spcBef>
                <a:spcPts val="0"/>
              </a:spcBef>
            </a:pPr>
            <a:endParaRPr sz="850"/>
          </a:p>
          <a:p>
            <a:pPr marL="12700">
              <a:lnSpc>
                <a:spcPct val="100000"/>
              </a:lnSpc>
            </a:pPr>
            <a:r>
              <a:rPr sz="1200" b="1" spc="1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https://eportfolio.</a:t>
            </a:r>
            <a:r>
              <a:rPr sz="1200" b="1" spc="-1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rcgp.org.uk/login.asp</a:t>
            </a:r>
            <a:endParaRPr sz="1200">
              <a:latin typeface="Arial"/>
              <a:cs typeface="Arial"/>
            </a:endParaRPr>
          </a:p>
          <a:p>
            <a:pPr>
              <a:lnSpc>
                <a:spcPts val="600"/>
              </a:lnSpc>
              <a:spcBef>
                <a:spcPts val="26"/>
              </a:spcBef>
            </a:pPr>
            <a:endParaRPr sz="600"/>
          </a:p>
          <a:p>
            <a:pPr marL="300355">
              <a:lnSpc>
                <a:spcPct val="100000"/>
              </a:lnSpc>
            </a:pPr>
            <a:r>
              <a:rPr sz="1200" spc="-65" dirty="0" smtClean="0">
                <a:latin typeface="Arial"/>
                <a:cs typeface="Arial"/>
              </a:rPr>
              <a:t>Select </a:t>
            </a:r>
            <a:r>
              <a:rPr sz="1200" spc="-20" dirty="0" smtClean="0">
                <a:latin typeface="Arial"/>
                <a:cs typeface="Arial"/>
              </a:rPr>
              <a:t>your </a:t>
            </a:r>
            <a:r>
              <a:rPr sz="1200" spc="-25" dirty="0" smtClean="0">
                <a:latin typeface="Arial"/>
                <a:cs typeface="Arial"/>
              </a:rPr>
              <a:t>trainee</a:t>
            </a:r>
            <a:endParaRPr sz="1200">
              <a:latin typeface="Arial"/>
              <a:cs typeface="Arial"/>
            </a:endParaRPr>
          </a:p>
          <a:p>
            <a:pPr marL="300355">
              <a:lnSpc>
                <a:spcPct val="100000"/>
              </a:lnSpc>
              <a:spcBef>
                <a:spcPts val="340"/>
              </a:spcBef>
            </a:pPr>
            <a:r>
              <a:rPr sz="1200" spc="-20" dirty="0" smtClean="0">
                <a:latin typeface="Arial"/>
                <a:cs typeface="Arial"/>
              </a:rPr>
              <a:t>Left hand navigation </a:t>
            </a:r>
            <a:r>
              <a:rPr sz="1200" spc="-25" dirty="0" smtClean="0">
                <a:latin typeface="Arial"/>
                <a:cs typeface="Arial"/>
              </a:rPr>
              <a:t>bar </a:t>
            </a:r>
            <a:r>
              <a:rPr sz="1200" spc="10" dirty="0" smtClean="0">
                <a:latin typeface="Arial"/>
                <a:cs typeface="Arial"/>
              </a:rPr>
              <a:t>&gt; </a:t>
            </a:r>
            <a:r>
              <a:rPr sz="1200" spc="-30" dirty="0" smtClean="0">
                <a:latin typeface="Arial"/>
                <a:cs typeface="Arial"/>
              </a:rPr>
              <a:t>click</a:t>
            </a:r>
            <a:r>
              <a:rPr sz="1200" spc="-5" dirty="0" smtClean="0">
                <a:latin typeface="Arial"/>
                <a:cs typeface="Arial"/>
              </a:rPr>
              <a:t> </a:t>
            </a:r>
            <a:r>
              <a:rPr sz="1200" b="1" spc="-20" dirty="0" smtClean="0">
                <a:latin typeface="Arial"/>
                <a:cs typeface="Arial"/>
              </a:rPr>
              <a:t>evidence</a:t>
            </a:r>
            <a:endParaRPr sz="1200">
              <a:latin typeface="Arial"/>
              <a:cs typeface="Arial"/>
            </a:endParaRPr>
          </a:p>
          <a:p>
            <a:pPr marL="300355" marR="1429385">
              <a:lnSpc>
                <a:spcPct val="123900"/>
              </a:lnSpc>
            </a:pPr>
            <a:r>
              <a:rPr sz="1200" spc="-105" dirty="0" smtClean="0">
                <a:latin typeface="Arial"/>
                <a:cs typeface="Arial"/>
              </a:rPr>
              <a:t>Sc</a:t>
            </a:r>
            <a:r>
              <a:rPr sz="1200" spc="-85" dirty="0" smtClean="0">
                <a:latin typeface="Arial"/>
                <a:cs typeface="Arial"/>
              </a:rPr>
              <a:t>r</a:t>
            </a:r>
            <a:r>
              <a:rPr sz="1200" spc="0" dirty="0" smtClean="0">
                <a:latin typeface="Arial"/>
                <a:cs typeface="Arial"/>
              </a:rPr>
              <a:t>oll </a:t>
            </a:r>
            <a:r>
              <a:rPr sz="1200" spc="10" dirty="0" smtClean="0">
                <a:latin typeface="Arial"/>
                <a:cs typeface="Arial"/>
              </a:rPr>
              <a:t>down </a:t>
            </a:r>
            <a:r>
              <a:rPr sz="1200" spc="30" dirty="0" smtClean="0">
                <a:latin typeface="Arial"/>
                <a:cs typeface="Arial"/>
              </a:rPr>
              <a:t>to </a:t>
            </a:r>
            <a:r>
              <a:rPr sz="1200" spc="10" dirty="0" smtClean="0">
                <a:latin typeface="Arial"/>
                <a:cs typeface="Arial"/>
              </a:rPr>
              <a:t>find </a:t>
            </a:r>
            <a:r>
              <a:rPr sz="1200" spc="-10" dirty="0" smtClean="0">
                <a:latin typeface="Arial"/>
                <a:cs typeface="Arial"/>
              </a:rPr>
              <a:t>the </a:t>
            </a:r>
            <a:r>
              <a:rPr sz="1200" spc="-25" dirty="0" smtClean="0">
                <a:latin typeface="Arial"/>
                <a:cs typeface="Arial"/>
              </a:rPr>
              <a:t>r</a:t>
            </a:r>
            <a:r>
              <a:rPr sz="1200" spc="-35" dirty="0" smtClean="0">
                <a:latin typeface="Arial"/>
                <a:cs typeface="Arial"/>
              </a:rPr>
              <a:t>elevant </a:t>
            </a:r>
            <a:r>
              <a:rPr sz="1200" spc="-20" dirty="0" smtClean="0">
                <a:latin typeface="Arial"/>
                <a:cs typeface="Arial"/>
              </a:rPr>
              <a:t>post</a:t>
            </a:r>
            <a:r>
              <a:rPr sz="1200" spc="-10" dirty="0" smtClean="0">
                <a:latin typeface="Arial"/>
                <a:cs typeface="Arial"/>
              </a:rPr>
              <a:t> </a:t>
            </a:r>
            <a:r>
              <a:rPr sz="1200" spc="-35" dirty="0" smtClean="0">
                <a:latin typeface="Arial"/>
                <a:cs typeface="Arial"/>
              </a:rPr>
              <a:t>Click </a:t>
            </a:r>
            <a:r>
              <a:rPr sz="1200" spc="-20" dirty="0" smtClean="0">
                <a:latin typeface="Arial"/>
                <a:cs typeface="Arial"/>
              </a:rPr>
              <a:t>under </a:t>
            </a:r>
            <a:r>
              <a:rPr sz="1200" spc="-165" dirty="0" smtClean="0">
                <a:latin typeface="Arial"/>
                <a:cs typeface="Arial"/>
              </a:rPr>
              <a:t>CSR </a:t>
            </a:r>
            <a:r>
              <a:rPr sz="1200" spc="-35" dirty="0" smtClean="0">
                <a:latin typeface="Arial"/>
                <a:cs typeface="Arial"/>
              </a:rPr>
              <a:t>(hand </a:t>
            </a:r>
            <a:r>
              <a:rPr sz="1200" spc="30" dirty="0" smtClean="0">
                <a:latin typeface="Arial"/>
                <a:cs typeface="Arial"/>
              </a:rPr>
              <a:t>with </a:t>
            </a:r>
            <a:r>
              <a:rPr sz="1200" spc="-40" dirty="0" smtClean="0">
                <a:latin typeface="Arial"/>
                <a:cs typeface="Arial"/>
              </a:rPr>
              <a:t>pen)</a:t>
            </a:r>
            <a:endParaRPr sz="1200">
              <a:latin typeface="Arial"/>
              <a:cs typeface="Arial"/>
            </a:endParaRPr>
          </a:p>
          <a:p>
            <a:pPr marL="300355">
              <a:lnSpc>
                <a:spcPct val="100000"/>
              </a:lnSpc>
              <a:spcBef>
                <a:spcPts val="340"/>
              </a:spcBef>
            </a:pPr>
            <a:r>
              <a:rPr sz="1200" spc="-20" dirty="0" smtClean="0">
                <a:latin typeface="Arial"/>
                <a:cs typeface="Arial"/>
              </a:rPr>
              <a:t>Complete </a:t>
            </a:r>
            <a:r>
              <a:rPr sz="1200" spc="-10" dirty="0" smtClean="0">
                <a:latin typeface="Arial"/>
                <a:cs typeface="Arial"/>
              </a:rPr>
              <a:t>documentation </a:t>
            </a:r>
            <a:r>
              <a:rPr sz="1200" spc="30" dirty="0" smtClean="0">
                <a:latin typeface="Arial"/>
                <a:cs typeface="Arial"/>
              </a:rPr>
              <a:t>with </a:t>
            </a:r>
            <a:r>
              <a:rPr sz="1200" spc="-25" dirty="0" smtClean="0">
                <a:latin typeface="Arial"/>
                <a:cs typeface="Arial"/>
              </a:rPr>
              <a:t>trainee pr</a:t>
            </a:r>
            <a:r>
              <a:rPr sz="1200" spc="-45" dirty="0" smtClean="0">
                <a:latin typeface="Arial"/>
                <a:cs typeface="Arial"/>
              </a:rPr>
              <a:t>esent </a:t>
            </a:r>
            <a:r>
              <a:rPr sz="1200" spc="-30" dirty="0" smtClean="0">
                <a:latin typeface="Arial"/>
                <a:cs typeface="Arial"/>
              </a:rPr>
              <a:t>and </a:t>
            </a:r>
            <a:r>
              <a:rPr sz="1200" spc="-15" dirty="0" smtClean="0">
                <a:latin typeface="Arial"/>
                <a:cs typeface="Arial"/>
              </a:rPr>
              <a:t>submit</a:t>
            </a:r>
            <a:endParaRPr sz="1200">
              <a:latin typeface="Arial"/>
              <a:cs typeface="Arial"/>
            </a:endParaRPr>
          </a:p>
        </p:txBody>
      </p:sp>
      <p:sp>
        <p:nvSpPr>
          <p:cNvPr id="23" name="object 13"/>
          <p:cNvSpPr/>
          <p:nvPr/>
        </p:nvSpPr>
        <p:spPr>
          <a:xfrm>
            <a:off x="457479" y="1159156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14"/>
          <p:cNvSpPr/>
          <p:nvPr/>
        </p:nvSpPr>
        <p:spPr>
          <a:xfrm>
            <a:off x="457479" y="1802655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15"/>
          <p:cNvSpPr txBox="1"/>
          <p:nvPr/>
        </p:nvSpPr>
        <p:spPr>
          <a:xfrm>
            <a:off x="444500" y="836494"/>
            <a:ext cx="4652010" cy="128714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150" b="1" spc="-30" dirty="0" smtClean="0">
                <a:latin typeface="Arial"/>
                <a:cs typeface="Arial"/>
              </a:rPr>
              <a:t>The </a:t>
            </a:r>
            <a:r>
              <a:rPr sz="1150" b="1" spc="-25" dirty="0" smtClean="0">
                <a:latin typeface="Arial"/>
                <a:cs typeface="Arial"/>
              </a:rPr>
              <a:t>r</a:t>
            </a:r>
            <a:r>
              <a:rPr sz="1150" b="1" spc="10" dirty="0" smtClean="0">
                <a:latin typeface="Arial"/>
                <a:cs typeface="Arial"/>
              </a:rPr>
              <a:t>eport </a:t>
            </a:r>
            <a:r>
              <a:rPr sz="1150" b="1" spc="-25" dirty="0" smtClean="0">
                <a:latin typeface="Arial"/>
                <a:cs typeface="Arial"/>
              </a:rPr>
              <a:t>should </a:t>
            </a:r>
            <a:r>
              <a:rPr sz="1150" b="1" spc="15" dirty="0" smtClean="0">
                <a:latin typeface="Arial"/>
                <a:cs typeface="Arial"/>
              </a:rPr>
              <a:t>identify and </a:t>
            </a:r>
            <a:r>
              <a:rPr sz="1150" b="1" spc="-15" dirty="0" smtClean="0">
                <a:latin typeface="Arial"/>
                <a:cs typeface="Arial"/>
              </a:rPr>
              <a:t>comment </a:t>
            </a:r>
            <a:r>
              <a:rPr sz="1150" b="1" spc="-25" dirty="0" smtClean="0">
                <a:latin typeface="Arial"/>
                <a:cs typeface="Arial"/>
              </a:rPr>
              <a:t>on: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56210" marR="263525" algn="just">
              <a:lnSpc>
                <a:spcPct val="108700"/>
              </a:lnSpc>
            </a:pPr>
            <a:r>
              <a:rPr sz="1150" spc="-30" dirty="0" smtClean="0">
                <a:latin typeface="Arial"/>
                <a:cs typeface="Arial"/>
              </a:rPr>
              <a:t>Any </a:t>
            </a:r>
            <a:r>
              <a:rPr sz="1150" spc="-15" dirty="0" smtClean="0">
                <a:latin typeface="Arial"/>
                <a:cs typeface="Arial"/>
              </a:rPr>
              <a:t>significant </a:t>
            </a:r>
            <a:r>
              <a:rPr sz="1150" spc="-25" dirty="0" smtClean="0">
                <a:latin typeface="Arial"/>
                <a:cs typeface="Arial"/>
              </a:rPr>
              <a:t>developmental </a:t>
            </a:r>
            <a:r>
              <a:rPr sz="1150" spc="-60" dirty="0" smtClean="0">
                <a:latin typeface="Arial"/>
                <a:cs typeface="Arial"/>
              </a:rPr>
              <a:t>needs </a:t>
            </a:r>
            <a:r>
              <a:rPr sz="1150" spc="-5" dirty="0" smtClean="0">
                <a:latin typeface="Arial"/>
                <a:cs typeface="Arial"/>
              </a:rPr>
              <a:t>identified during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25" dirty="0" smtClean="0">
                <a:latin typeface="Arial"/>
                <a:cs typeface="Arial"/>
              </a:rPr>
              <a:t>placement, and </a:t>
            </a:r>
            <a:r>
              <a:rPr sz="1150" spc="-55" dirty="0" smtClean="0">
                <a:latin typeface="Arial"/>
                <a:cs typeface="Arial"/>
              </a:rPr>
              <a:t>also </a:t>
            </a:r>
            <a:r>
              <a:rPr sz="1150" spc="10" dirty="0" smtClean="0">
                <a:latin typeface="Arial"/>
                <a:cs typeface="Arial"/>
              </a:rPr>
              <a:t>point </a:t>
            </a:r>
            <a:r>
              <a:rPr sz="1150" spc="15" dirty="0" smtClean="0">
                <a:latin typeface="Arial"/>
                <a:cs typeface="Arial"/>
              </a:rPr>
              <a:t>out </a:t>
            </a:r>
            <a:r>
              <a:rPr sz="1150" spc="-45" dirty="0" smtClean="0">
                <a:latin typeface="Arial"/>
                <a:cs typeface="Arial"/>
              </a:rPr>
              <a:t>any 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90" dirty="0" smtClean="0">
                <a:latin typeface="Arial"/>
                <a:cs typeface="Arial"/>
              </a:rPr>
              <a:t>eas whe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trainee </a:t>
            </a:r>
            <a:r>
              <a:rPr sz="1150" spc="-70" dirty="0" smtClean="0">
                <a:latin typeface="Arial"/>
                <a:cs typeface="Arial"/>
              </a:rPr>
              <a:t>has </a:t>
            </a:r>
            <a:r>
              <a:rPr sz="1150" spc="-15" dirty="0" smtClean="0">
                <a:latin typeface="Arial"/>
                <a:cs typeface="Arial"/>
              </a:rPr>
              <a:t>shown particular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-30" dirty="0" smtClean="0">
                <a:latin typeface="Arial"/>
                <a:cs typeface="Arial"/>
              </a:rPr>
              <a:t>st</a:t>
            </a:r>
            <a:r>
              <a:rPr sz="1150" spc="-50" dirty="0" smtClean="0">
                <a:latin typeface="Arial"/>
                <a:cs typeface="Arial"/>
              </a:rPr>
              <a:t>r</a:t>
            </a:r>
            <a:r>
              <a:rPr sz="1150" spc="-25" dirty="0" smtClean="0">
                <a:latin typeface="Arial"/>
                <a:cs typeface="Arial"/>
              </a:rPr>
              <a:t>engths.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56210" marR="12700">
              <a:lnSpc>
                <a:spcPct val="108700"/>
              </a:lnSpc>
            </a:pPr>
            <a:r>
              <a:rPr sz="1150" spc="-70" dirty="0" smtClean="0">
                <a:latin typeface="Arial"/>
                <a:cs typeface="Arial"/>
              </a:rPr>
              <a:t>The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og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10" dirty="0" smtClean="0">
                <a:latin typeface="Arial"/>
                <a:cs typeface="Arial"/>
              </a:rPr>
              <a:t>ess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trainee in </a:t>
            </a:r>
            <a:r>
              <a:rPr sz="1150" spc="-30" dirty="0" smtClean="0">
                <a:latin typeface="Arial"/>
                <a:cs typeface="Arial"/>
              </a:rPr>
              <a:t>terms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45" dirty="0" smtClean="0">
                <a:latin typeface="Arial"/>
                <a:cs typeface="Arial"/>
              </a:rPr>
              <a:t>evidence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35" dirty="0" smtClean="0">
                <a:latin typeface="Arial"/>
                <a:cs typeface="Arial"/>
              </a:rPr>
              <a:t>competence (it </a:t>
            </a:r>
            <a:r>
              <a:rPr sz="1150" spc="-70" dirty="0" smtClean="0">
                <a:latin typeface="Arial"/>
                <a:cs typeface="Arial"/>
              </a:rPr>
              <a:t>is</a:t>
            </a:r>
            <a:r>
              <a:rPr sz="1150" spc="-55" dirty="0" smtClean="0">
                <a:latin typeface="Arial"/>
                <a:cs typeface="Arial"/>
              </a:rPr>
              <a:t> </a:t>
            </a:r>
            <a:r>
              <a:rPr sz="1150" spc="15" dirty="0" smtClean="0">
                <a:latin typeface="Arial"/>
                <a:cs typeface="Arial"/>
              </a:rPr>
              <a:t>not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70" dirty="0" smtClean="0">
                <a:latin typeface="Arial"/>
                <a:cs typeface="Arial"/>
              </a:rPr>
              <a:t>pass/ </a:t>
            </a:r>
            <a:r>
              <a:rPr sz="1150" spc="-5" dirty="0" smtClean="0">
                <a:latin typeface="Arial"/>
                <a:cs typeface="Arial"/>
              </a:rPr>
              <a:t>fail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0" dirty="0" smtClean="0">
                <a:latin typeface="Arial"/>
                <a:cs typeface="Arial"/>
              </a:rPr>
              <a:t>eport).</a:t>
            </a:r>
            <a:endParaRPr sz="1150">
              <a:latin typeface="Arial"/>
              <a:cs typeface="Arial"/>
            </a:endParaRPr>
          </a:p>
        </p:txBody>
      </p:sp>
      <p:sp>
        <p:nvSpPr>
          <p:cNvPr id="26" name="object 16"/>
          <p:cNvSpPr txBox="1"/>
          <p:nvPr/>
        </p:nvSpPr>
        <p:spPr>
          <a:xfrm>
            <a:off x="444500" y="2252246"/>
            <a:ext cx="4545965" cy="5867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08700"/>
              </a:lnSpc>
            </a:pPr>
            <a:r>
              <a:rPr sz="1150" spc="-5" dirty="0" smtClean="0">
                <a:latin typeface="Arial"/>
                <a:cs typeface="Arial"/>
              </a:rPr>
              <a:t>If </a:t>
            </a:r>
            <a:r>
              <a:rPr sz="1150" spc="-10" dirty="0" smtClean="0">
                <a:latin typeface="Arial"/>
                <a:cs typeface="Arial"/>
              </a:rPr>
              <a:t>the</a:t>
            </a:r>
            <a:r>
              <a:rPr sz="1150" spc="-30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50" dirty="0" smtClean="0">
                <a:latin typeface="Arial"/>
                <a:cs typeface="Arial"/>
              </a:rPr>
              <a:t>serious </a:t>
            </a:r>
            <a:r>
              <a:rPr sz="1150" spc="-80" dirty="0" smtClean="0">
                <a:latin typeface="Arial"/>
                <a:cs typeface="Arial"/>
              </a:rPr>
              <a:t>issues </a:t>
            </a:r>
            <a:r>
              <a:rPr sz="1150" spc="25" dirty="0" smtClean="0">
                <a:latin typeface="Arial"/>
                <a:cs typeface="Arial"/>
              </a:rPr>
              <a:t>of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ofessional </a:t>
            </a:r>
            <a:r>
              <a:rPr sz="1150" spc="-25" dirty="0" smtClean="0">
                <a:latin typeface="Arial"/>
                <a:cs typeface="Arial"/>
              </a:rPr>
              <a:t>performance or ill </a:t>
            </a:r>
            <a:r>
              <a:rPr sz="1150" spc="-20" dirty="0" smtClean="0">
                <a:latin typeface="Arial"/>
                <a:cs typeface="Arial"/>
              </a:rPr>
              <a:t>health during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25" dirty="0" smtClean="0">
                <a:latin typeface="Arial"/>
                <a:cs typeface="Arial"/>
              </a:rPr>
              <a:t>placement </a:t>
            </a:r>
            <a:r>
              <a:rPr sz="1150" spc="-40" dirty="0" smtClean="0">
                <a:latin typeface="Arial"/>
                <a:cs typeface="Arial"/>
              </a:rPr>
              <a:t>these </a:t>
            </a:r>
            <a:r>
              <a:rPr sz="1150" spc="15" dirty="0" smtClean="0">
                <a:latin typeface="Arial"/>
                <a:cs typeface="Arial"/>
              </a:rPr>
              <a:t>will </a:t>
            </a:r>
            <a:r>
              <a:rPr sz="1150" spc="-40" dirty="0" smtClean="0">
                <a:latin typeface="Arial"/>
                <a:cs typeface="Arial"/>
              </a:rPr>
              <a:t>need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25" dirty="0" smtClean="0">
                <a:latin typeface="Arial"/>
                <a:cs typeface="Arial"/>
              </a:rPr>
              <a:t>handled </a:t>
            </a:r>
            <a:r>
              <a:rPr sz="1150" spc="-40" dirty="0" smtClean="0">
                <a:latin typeface="Arial"/>
                <a:cs typeface="Arial"/>
              </a:rPr>
              <a:t>by </a:t>
            </a:r>
            <a:r>
              <a:rPr sz="1150" spc="-15" dirty="0" smtClean="0">
                <a:latin typeface="Arial"/>
                <a:cs typeface="Arial"/>
              </a:rPr>
              <a:t>normal </a:t>
            </a:r>
            <a:r>
              <a:rPr sz="1150" spc="-30" dirty="0" smtClean="0">
                <a:latin typeface="Arial"/>
                <a:cs typeface="Arial"/>
              </a:rPr>
              <a:t>acute </a:t>
            </a:r>
            <a:r>
              <a:rPr sz="1150" spc="-5" dirty="0" smtClean="0">
                <a:latin typeface="Arial"/>
                <a:cs typeface="Arial"/>
              </a:rPr>
              <a:t>trust/ </a:t>
            </a:r>
            <a:r>
              <a:rPr sz="1150" spc="-100" dirty="0" smtClean="0">
                <a:latin typeface="Arial"/>
                <a:cs typeface="Arial"/>
              </a:rPr>
              <a:t>PCT/</a:t>
            </a:r>
            <a:r>
              <a:rPr sz="1150" spc="-50" dirty="0" smtClean="0">
                <a:latin typeface="Arial"/>
                <a:cs typeface="Arial"/>
              </a:rPr>
              <a:t> Deanery </a:t>
            </a:r>
            <a:r>
              <a:rPr sz="1150" spc="-45" dirty="0" smtClean="0">
                <a:latin typeface="Arial"/>
                <a:cs typeface="Arial"/>
              </a:rPr>
              <a:t>mechanisms.</a:t>
            </a:r>
            <a:endParaRPr sz="1150">
              <a:latin typeface="Arial"/>
              <a:cs typeface="Arial"/>
            </a:endParaRPr>
          </a:p>
        </p:txBody>
      </p:sp>
      <p:sp>
        <p:nvSpPr>
          <p:cNvPr id="27" name="object 17"/>
          <p:cNvSpPr/>
          <p:nvPr/>
        </p:nvSpPr>
        <p:spPr>
          <a:xfrm>
            <a:off x="5663305" y="1502038"/>
            <a:ext cx="141033" cy="142051"/>
          </a:xfrm>
          <a:custGeom>
            <a:avLst/>
            <a:gdLst/>
            <a:ahLst/>
            <a:cxnLst/>
            <a:rect l="l" t="t" r="r" b="b"/>
            <a:pathLst>
              <a:path w="141033" h="142051">
                <a:moveTo>
                  <a:pt x="81825" y="0"/>
                </a:moveTo>
                <a:lnTo>
                  <a:pt x="36535" y="9971"/>
                </a:lnTo>
                <a:lnTo>
                  <a:pt x="8008" y="37363"/>
                </a:lnTo>
                <a:lnTo>
                  <a:pt x="0" y="62142"/>
                </a:lnTo>
                <a:lnTo>
                  <a:pt x="1140" y="78429"/>
                </a:lnTo>
                <a:lnTo>
                  <a:pt x="18404" y="117701"/>
                </a:lnTo>
                <a:lnTo>
                  <a:pt x="51239" y="139256"/>
                </a:lnTo>
                <a:lnTo>
                  <a:pt x="70936" y="142051"/>
                </a:lnTo>
                <a:lnTo>
                  <a:pt x="85414" y="140583"/>
                </a:lnTo>
                <a:lnTo>
                  <a:pt x="121671" y="120904"/>
                </a:lnTo>
                <a:lnTo>
                  <a:pt x="141033" y="84455"/>
                </a:lnTo>
                <a:lnTo>
                  <a:pt x="140244" y="67178"/>
                </a:lnTo>
                <a:lnTo>
                  <a:pt x="124739" y="26123"/>
                </a:lnTo>
                <a:lnTo>
                  <a:pt x="94261" y="3185"/>
                </a:lnTo>
                <a:lnTo>
                  <a:pt x="81825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18"/>
          <p:cNvSpPr/>
          <p:nvPr/>
        </p:nvSpPr>
        <p:spPr>
          <a:xfrm>
            <a:off x="5727208" y="1530624"/>
            <a:ext cx="54660" cy="84048"/>
          </a:xfrm>
          <a:custGeom>
            <a:avLst/>
            <a:gdLst/>
            <a:ahLst/>
            <a:cxnLst/>
            <a:rect l="l" t="t" r="r" b="b"/>
            <a:pathLst>
              <a:path w="54660" h="84048">
                <a:moveTo>
                  <a:pt x="0" y="0"/>
                </a:moveTo>
                <a:lnTo>
                  <a:pt x="0" y="84048"/>
                </a:lnTo>
                <a:lnTo>
                  <a:pt x="54660" y="42024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19"/>
          <p:cNvSpPr/>
          <p:nvPr/>
        </p:nvSpPr>
        <p:spPr>
          <a:xfrm>
            <a:off x="5686615" y="1572647"/>
            <a:ext cx="59944" cy="0"/>
          </a:xfrm>
          <a:custGeom>
            <a:avLst/>
            <a:gdLst/>
            <a:ahLst/>
            <a:cxnLst/>
            <a:rect l="l" t="t" r="r" b="b"/>
            <a:pathLst>
              <a:path w="59944">
                <a:moveTo>
                  <a:pt x="0" y="0"/>
                </a:moveTo>
                <a:lnTo>
                  <a:pt x="59944" y="0"/>
                </a:lnTo>
              </a:path>
            </a:pathLst>
          </a:custGeom>
          <a:ln w="34505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20"/>
          <p:cNvSpPr/>
          <p:nvPr/>
        </p:nvSpPr>
        <p:spPr>
          <a:xfrm>
            <a:off x="5663305" y="2955539"/>
            <a:ext cx="141033" cy="142051"/>
          </a:xfrm>
          <a:custGeom>
            <a:avLst/>
            <a:gdLst/>
            <a:ahLst/>
            <a:cxnLst/>
            <a:rect l="l" t="t" r="r" b="b"/>
            <a:pathLst>
              <a:path w="141033" h="142051">
                <a:moveTo>
                  <a:pt x="81825" y="0"/>
                </a:moveTo>
                <a:lnTo>
                  <a:pt x="36535" y="9971"/>
                </a:lnTo>
                <a:lnTo>
                  <a:pt x="8008" y="37363"/>
                </a:lnTo>
                <a:lnTo>
                  <a:pt x="0" y="62142"/>
                </a:lnTo>
                <a:lnTo>
                  <a:pt x="1140" y="78429"/>
                </a:lnTo>
                <a:lnTo>
                  <a:pt x="18404" y="117701"/>
                </a:lnTo>
                <a:lnTo>
                  <a:pt x="51239" y="139256"/>
                </a:lnTo>
                <a:lnTo>
                  <a:pt x="70936" y="142051"/>
                </a:lnTo>
                <a:lnTo>
                  <a:pt x="85414" y="140583"/>
                </a:lnTo>
                <a:lnTo>
                  <a:pt x="121671" y="120904"/>
                </a:lnTo>
                <a:lnTo>
                  <a:pt x="141033" y="84455"/>
                </a:lnTo>
                <a:lnTo>
                  <a:pt x="140244" y="67178"/>
                </a:lnTo>
                <a:lnTo>
                  <a:pt x="124739" y="26123"/>
                </a:lnTo>
                <a:lnTo>
                  <a:pt x="94261" y="3185"/>
                </a:lnTo>
                <a:lnTo>
                  <a:pt x="81825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21"/>
          <p:cNvSpPr/>
          <p:nvPr/>
        </p:nvSpPr>
        <p:spPr>
          <a:xfrm>
            <a:off x="5727208" y="2984124"/>
            <a:ext cx="54660" cy="84048"/>
          </a:xfrm>
          <a:custGeom>
            <a:avLst/>
            <a:gdLst/>
            <a:ahLst/>
            <a:cxnLst/>
            <a:rect l="l" t="t" r="r" b="b"/>
            <a:pathLst>
              <a:path w="54660" h="84048">
                <a:moveTo>
                  <a:pt x="0" y="0"/>
                </a:moveTo>
                <a:lnTo>
                  <a:pt x="0" y="84048"/>
                </a:lnTo>
                <a:lnTo>
                  <a:pt x="54660" y="42024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22"/>
          <p:cNvSpPr/>
          <p:nvPr/>
        </p:nvSpPr>
        <p:spPr>
          <a:xfrm>
            <a:off x="5686615" y="3026149"/>
            <a:ext cx="59944" cy="0"/>
          </a:xfrm>
          <a:custGeom>
            <a:avLst/>
            <a:gdLst/>
            <a:ahLst/>
            <a:cxnLst/>
            <a:rect l="l" t="t" r="r" b="b"/>
            <a:pathLst>
              <a:path w="59944">
                <a:moveTo>
                  <a:pt x="0" y="0"/>
                </a:moveTo>
                <a:lnTo>
                  <a:pt x="59944" y="0"/>
                </a:lnTo>
              </a:path>
            </a:pathLst>
          </a:custGeom>
          <a:ln w="34505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23"/>
          <p:cNvSpPr/>
          <p:nvPr/>
        </p:nvSpPr>
        <p:spPr>
          <a:xfrm>
            <a:off x="5508000" y="885706"/>
            <a:ext cx="4708804" cy="444500"/>
          </a:xfrm>
          <a:custGeom>
            <a:avLst/>
            <a:gdLst/>
            <a:ahLst/>
            <a:cxnLst/>
            <a:rect l="l" t="t" r="r" b="b"/>
            <a:pathLst>
              <a:path w="4708804" h="444500">
                <a:moveTo>
                  <a:pt x="204406" y="0"/>
                </a:moveTo>
                <a:lnTo>
                  <a:pt x="160066" y="281"/>
                </a:lnTo>
                <a:lnTo>
                  <a:pt x="109690" y="2622"/>
                </a:lnTo>
                <a:lnTo>
                  <a:pt x="65481" y="14068"/>
                </a:lnTo>
                <a:lnTo>
                  <a:pt x="37515" y="41652"/>
                </a:lnTo>
                <a:lnTo>
                  <a:pt x="20640" y="77277"/>
                </a:lnTo>
                <a:lnTo>
                  <a:pt x="2168" y="129092"/>
                </a:lnTo>
                <a:lnTo>
                  <a:pt x="0" y="444500"/>
                </a:lnTo>
                <a:lnTo>
                  <a:pt x="4708804" y="444500"/>
                </a:lnTo>
                <a:lnTo>
                  <a:pt x="4708804" y="143840"/>
                </a:lnTo>
                <a:lnTo>
                  <a:pt x="4705513" y="134137"/>
                </a:lnTo>
                <a:lnTo>
                  <a:pt x="4686689" y="94065"/>
                </a:lnTo>
                <a:lnTo>
                  <a:pt x="4656910" y="55729"/>
                </a:lnTo>
                <a:lnTo>
                  <a:pt x="4625864" y="31123"/>
                </a:lnTo>
                <a:lnTo>
                  <a:pt x="4586162" y="12414"/>
                </a:lnTo>
                <a:lnTo>
                  <a:pt x="4536735" y="1710"/>
                </a:lnTo>
                <a:lnTo>
                  <a:pt x="204406" y="0"/>
                </a:lnTo>
                <a:close/>
              </a:path>
            </a:pathLst>
          </a:custGeom>
          <a:solidFill>
            <a:srgbClr val="B7E1F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24"/>
          <p:cNvSpPr txBox="1"/>
          <p:nvPr/>
        </p:nvSpPr>
        <p:spPr>
          <a:xfrm>
            <a:off x="5650099" y="1002206"/>
            <a:ext cx="3888740" cy="25844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600" spc="-20" dirty="0" smtClean="0">
                <a:solidFill>
                  <a:srgbClr val="003060"/>
                </a:solidFill>
                <a:latin typeface="Myriad Pro"/>
                <a:cs typeface="Myriad Pro"/>
              </a:rPr>
              <a:t>C</a:t>
            </a:r>
            <a:r>
              <a:rPr sz="1600" spc="0" dirty="0" smtClean="0">
                <a:solidFill>
                  <a:srgbClr val="003060"/>
                </a:solidFill>
                <a:latin typeface="Myriad Pro"/>
                <a:cs typeface="Myriad Pro"/>
              </a:rPr>
              <a:t>ompleting assessme</a:t>
            </a:r>
            <a:r>
              <a:rPr sz="1600" spc="-10" dirty="0" smtClean="0">
                <a:solidFill>
                  <a:srgbClr val="003060"/>
                </a:solidFill>
                <a:latin typeface="Myriad Pro"/>
                <a:cs typeface="Myriad Pro"/>
              </a:rPr>
              <a:t>n</a:t>
            </a:r>
            <a:r>
              <a:rPr sz="1600" spc="0" dirty="0" smtClean="0">
                <a:solidFill>
                  <a:srgbClr val="003060"/>
                </a:solidFill>
                <a:latin typeface="Myriad Pro"/>
                <a:cs typeface="Myriad Pro"/>
              </a:rPr>
              <a:t>ts or CSR ele</a:t>
            </a:r>
            <a:r>
              <a:rPr sz="1600" spc="20" dirty="0" smtClean="0">
                <a:solidFill>
                  <a:srgbClr val="003060"/>
                </a:solidFill>
                <a:latin typeface="Myriad Pro"/>
                <a:cs typeface="Myriad Pro"/>
              </a:rPr>
              <a:t>c</a:t>
            </a:r>
            <a:r>
              <a:rPr sz="1600" spc="0" dirty="0" smtClean="0">
                <a:solidFill>
                  <a:srgbClr val="003060"/>
                </a:solidFill>
                <a:latin typeface="Myriad Pro"/>
                <a:cs typeface="Myriad Pro"/>
              </a:rPr>
              <a:t>t</a:t>
            </a:r>
            <a:r>
              <a:rPr sz="1600" spc="-20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1600" spc="0" dirty="0" smtClean="0">
                <a:solidFill>
                  <a:srgbClr val="003060"/>
                </a:solidFill>
                <a:latin typeface="Myriad Pro"/>
                <a:cs typeface="Myriad Pro"/>
              </a:rPr>
              <a:t>onically</a:t>
            </a:r>
            <a:endParaRPr sz="1600">
              <a:latin typeface="Myriad Pro"/>
              <a:cs typeface="Myriad Pr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  <a:buFont typeface="Arial" pitchFamily="34" charset="0"/>
              <a:buChar char="•"/>
            </a:pPr>
            <a:r>
              <a:rPr lang="en-US" sz="1050" spc="114" dirty="0" err="1" smtClean="0">
                <a:solidFill>
                  <a:srgbClr val="FFFFFF"/>
                </a:solidFill>
                <a:latin typeface="Arial"/>
                <a:cs typeface="Arial"/>
              </a:rPr>
              <a:t>Orthopaedics</a:t>
            </a: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 and Trauma</a:t>
            </a: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0408687" y="72095"/>
            <a:ext cx="152400" cy="2876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 smtClean="0">
                <a:solidFill>
                  <a:srgbClr val="FFFFFF"/>
                </a:solidFill>
                <a:latin typeface="Myriad Pro"/>
                <a:cs typeface="Myriad Pro"/>
              </a:rPr>
              <a:t>2</a:t>
            </a:r>
            <a:endParaRPr sz="1800">
              <a:latin typeface="Myriad Pro"/>
              <a:cs typeface="Myriad Pro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/>
          <p:nvPr/>
        </p:nvSpPr>
        <p:spPr>
          <a:xfrm>
            <a:off x="7942371" y="1539627"/>
            <a:ext cx="2193346" cy="4337776"/>
          </a:xfrm>
          <a:custGeom>
            <a:avLst/>
            <a:gdLst/>
            <a:ahLst/>
            <a:cxnLst/>
            <a:rect l="l" t="t" r="r" b="b"/>
            <a:pathLst>
              <a:path w="2193346" h="4337776">
                <a:moveTo>
                  <a:pt x="2051802" y="0"/>
                </a:moveTo>
                <a:lnTo>
                  <a:pt x="115097" y="201"/>
                </a:lnTo>
                <a:lnTo>
                  <a:pt x="76821" y="1737"/>
                </a:lnTo>
                <a:lnTo>
                  <a:pt x="36957" y="9388"/>
                </a:lnTo>
                <a:lnTo>
                  <a:pt x="9305" y="36484"/>
                </a:lnTo>
                <a:lnTo>
                  <a:pt x="1638" y="75234"/>
                </a:lnTo>
                <a:lnTo>
                  <a:pt x="13" y="131597"/>
                </a:lnTo>
                <a:lnTo>
                  <a:pt x="0" y="4206179"/>
                </a:lnTo>
                <a:lnTo>
                  <a:pt x="201" y="4228227"/>
                </a:lnTo>
                <a:lnTo>
                  <a:pt x="3573" y="4279363"/>
                </a:lnTo>
                <a:lnTo>
                  <a:pt x="20978" y="4318670"/>
                </a:lnTo>
                <a:lnTo>
                  <a:pt x="63279" y="4334631"/>
                </a:lnTo>
                <a:lnTo>
                  <a:pt x="118001" y="4337615"/>
                </a:lnTo>
                <a:lnTo>
                  <a:pt x="141544" y="4337776"/>
                </a:lnTo>
                <a:lnTo>
                  <a:pt x="2078249" y="4337574"/>
                </a:lnTo>
                <a:lnTo>
                  <a:pt x="2116525" y="4336038"/>
                </a:lnTo>
                <a:lnTo>
                  <a:pt x="2156388" y="4328387"/>
                </a:lnTo>
                <a:lnTo>
                  <a:pt x="2184041" y="4301292"/>
                </a:lnTo>
                <a:lnTo>
                  <a:pt x="2191708" y="4262541"/>
                </a:lnTo>
                <a:lnTo>
                  <a:pt x="2193333" y="4206179"/>
                </a:lnTo>
                <a:lnTo>
                  <a:pt x="2193346" y="131597"/>
                </a:lnTo>
                <a:lnTo>
                  <a:pt x="2193144" y="109549"/>
                </a:lnTo>
                <a:lnTo>
                  <a:pt x="2189773" y="58412"/>
                </a:lnTo>
                <a:lnTo>
                  <a:pt x="2172368" y="19105"/>
                </a:lnTo>
                <a:lnTo>
                  <a:pt x="2130066" y="3145"/>
                </a:lnTo>
                <a:lnTo>
                  <a:pt x="2075345" y="160"/>
                </a:lnTo>
                <a:lnTo>
                  <a:pt x="2051802" y="0"/>
                </a:lnTo>
                <a:close/>
              </a:path>
            </a:pathLst>
          </a:custGeom>
          <a:solidFill>
            <a:srgbClr val="FEEDD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3"/>
          <p:cNvSpPr/>
          <p:nvPr/>
        </p:nvSpPr>
        <p:spPr>
          <a:xfrm>
            <a:off x="7942342" y="1539609"/>
            <a:ext cx="2193404" cy="4337812"/>
          </a:xfrm>
          <a:custGeom>
            <a:avLst/>
            <a:gdLst/>
            <a:ahLst/>
            <a:cxnLst/>
            <a:rect l="l" t="t" r="r" b="b"/>
            <a:pathLst>
              <a:path w="2193404" h="4337812">
                <a:moveTo>
                  <a:pt x="2193404" y="4181373"/>
                </a:moveTo>
                <a:lnTo>
                  <a:pt x="2193404" y="3815892"/>
                </a:lnTo>
                <a:lnTo>
                  <a:pt x="2193404" y="521919"/>
                </a:lnTo>
                <a:lnTo>
                  <a:pt x="2193404" y="156438"/>
                </a:lnTo>
                <a:lnTo>
                  <a:pt x="2193375" y="131615"/>
                </a:lnTo>
                <a:lnTo>
                  <a:pt x="2192626" y="90129"/>
                </a:lnTo>
                <a:lnTo>
                  <a:pt x="2187180" y="45839"/>
                </a:lnTo>
                <a:lnTo>
                  <a:pt x="2164588" y="13356"/>
                </a:lnTo>
                <a:lnTo>
                  <a:pt x="2114333" y="1586"/>
                </a:lnTo>
                <a:lnTo>
                  <a:pt x="2075374" y="178"/>
                </a:lnTo>
                <a:lnTo>
                  <a:pt x="1960219" y="0"/>
                </a:lnTo>
                <a:lnTo>
                  <a:pt x="1823021" y="0"/>
                </a:lnTo>
                <a:lnTo>
                  <a:pt x="1754212" y="0"/>
                </a:lnTo>
                <a:lnTo>
                  <a:pt x="164376" y="0"/>
                </a:lnTo>
                <a:lnTo>
                  <a:pt x="138293" y="27"/>
                </a:lnTo>
                <a:lnTo>
                  <a:pt x="94703" y="740"/>
                </a:lnTo>
                <a:lnTo>
                  <a:pt x="48165" y="5923"/>
                </a:lnTo>
                <a:lnTo>
                  <a:pt x="14033" y="27424"/>
                </a:lnTo>
                <a:lnTo>
                  <a:pt x="1667" y="75252"/>
                </a:lnTo>
                <a:lnTo>
                  <a:pt x="18" y="134736"/>
                </a:lnTo>
                <a:lnTo>
                  <a:pt x="0" y="521919"/>
                </a:lnTo>
                <a:lnTo>
                  <a:pt x="0" y="3815892"/>
                </a:lnTo>
                <a:lnTo>
                  <a:pt x="0" y="4181373"/>
                </a:lnTo>
                <a:lnTo>
                  <a:pt x="230" y="4228244"/>
                </a:lnTo>
                <a:lnTo>
                  <a:pt x="3601" y="4279381"/>
                </a:lnTo>
                <a:lnTo>
                  <a:pt x="21006" y="4318688"/>
                </a:lnTo>
                <a:lnTo>
                  <a:pt x="63308" y="4334648"/>
                </a:lnTo>
                <a:lnTo>
                  <a:pt x="118030" y="4337633"/>
                </a:lnTo>
                <a:lnTo>
                  <a:pt x="233184" y="4337812"/>
                </a:lnTo>
                <a:lnTo>
                  <a:pt x="370382" y="4337812"/>
                </a:lnTo>
                <a:lnTo>
                  <a:pt x="439191" y="4337812"/>
                </a:lnTo>
                <a:lnTo>
                  <a:pt x="2029028" y="4337812"/>
                </a:lnTo>
                <a:lnTo>
                  <a:pt x="2055111" y="4337784"/>
                </a:lnTo>
                <a:lnTo>
                  <a:pt x="2098701" y="4337071"/>
                </a:lnTo>
                <a:lnTo>
                  <a:pt x="2145239" y="4331888"/>
                </a:lnTo>
                <a:lnTo>
                  <a:pt x="2179370" y="4310387"/>
                </a:lnTo>
                <a:lnTo>
                  <a:pt x="2191737" y="4262559"/>
                </a:lnTo>
                <a:lnTo>
                  <a:pt x="2193385" y="4203075"/>
                </a:lnTo>
                <a:lnTo>
                  <a:pt x="2193404" y="4181373"/>
                </a:lnTo>
                <a:close/>
              </a:path>
            </a:pathLst>
          </a:custGeom>
          <a:ln w="24180">
            <a:solidFill>
              <a:srgbClr val="F8B53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4"/>
          <p:cNvSpPr/>
          <p:nvPr/>
        </p:nvSpPr>
        <p:spPr>
          <a:xfrm>
            <a:off x="5521112" y="1539632"/>
            <a:ext cx="2502521" cy="4337763"/>
          </a:xfrm>
          <a:custGeom>
            <a:avLst/>
            <a:gdLst/>
            <a:ahLst/>
            <a:cxnLst/>
            <a:rect l="l" t="t" r="r" b="b"/>
            <a:pathLst>
              <a:path w="2502521" h="4337763">
                <a:moveTo>
                  <a:pt x="1982993" y="0"/>
                </a:moveTo>
                <a:lnTo>
                  <a:pt x="115097" y="201"/>
                </a:lnTo>
                <a:lnTo>
                  <a:pt x="76821" y="1737"/>
                </a:lnTo>
                <a:lnTo>
                  <a:pt x="36957" y="9388"/>
                </a:lnTo>
                <a:lnTo>
                  <a:pt x="9305" y="36484"/>
                </a:lnTo>
                <a:lnTo>
                  <a:pt x="1638" y="75234"/>
                </a:lnTo>
                <a:lnTo>
                  <a:pt x="13" y="131597"/>
                </a:lnTo>
                <a:lnTo>
                  <a:pt x="0" y="4206177"/>
                </a:lnTo>
                <a:lnTo>
                  <a:pt x="201" y="4228224"/>
                </a:lnTo>
                <a:lnTo>
                  <a:pt x="3573" y="4279358"/>
                </a:lnTo>
                <a:lnTo>
                  <a:pt x="20980" y="4318661"/>
                </a:lnTo>
                <a:lnTo>
                  <a:pt x="63287" y="4334619"/>
                </a:lnTo>
                <a:lnTo>
                  <a:pt x="118015" y="4337602"/>
                </a:lnTo>
                <a:lnTo>
                  <a:pt x="141560" y="4337763"/>
                </a:lnTo>
                <a:lnTo>
                  <a:pt x="2009442" y="4337561"/>
                </a:lnTo>
                <a:lnTo>
                  <a:pt x="2047719" y="4336026"/>
                </a:lnTo>
                <a:lnTo>
                  <a:pt x="2087582" y="4328374"/>
                </a:lnTo>
                <a:lnTo>
                  <a:pt x="2115234" y="4301278"/>
                </a:lnTo>
                <a:lnTo>
                  <a:pt x="2122900" y="4262525"/>
                </a:lnTo>
                <a:lnTo>
                  <a:pt x="2124524" y="4206177"/>
                </a:lnTo>
                <a:lnTo>
                  <a:pt x="2124566" y="2271770"/>
                </a:lnTo>
                <a:lnTo>
                  <a:pt x="2423432" y="2271770"/>
                </a:lnTo>
                <a:lnTo>
                  <a:pt x="2475594" y="2224475"/>
                </a:lnTo>
                <a:lnTo>
                  <a:pt x="2500558" y="2186780"/>
                </a:lnTo>
                <a:lnTo>
                  <a:pt x="2502521" y="2174916"/>
                </a:lnTo>
                <a:lnTo>
                  <a:pt x="2502147" y="2163660"/>
                </a:lnTo>
                <a:lnTo>
                  <a:pt x="2487374" y="2127785"/>
                </a:lnTo>
                <a:lnTo>
                  <a:pt x="2475820" y="2114151"/>
                </a:lnTo>
                <a:lnTo>
                  <a:pt x="2475594" y="2114151"/>
                </a:lnTo>
                <a:lnTo>
                  <a:pt x="2423437" y="2066856"/>
                </a:lnTo>
                <a:lnTo>
                  <a:pt x="2124566" y="2066856"/>
                </a:lnTo>
                <a:lnTo>
                  <a:pt x="2124538" y="131597"/>
                </a:lnTo>
                <a:lnTo>
                  <a:pt x="2124336" y="109549"/>
                </a:lnTo>
                <a:lnTo>
                  <a:pt x="2120964" y="58412"/>
                </a:lnTo>
                <a:lnTo>
                  <a:pt x="2103560" y="19105"/>
                </a:lnTo>
                <a:lnTo>
                  <a:pt x="2061258" y="3145"/>
                </a:lnTo>
                <a:lnTo>
                  <a:pt x="2006536" y="160"/>
                </a:lnTo>
                <a:lnTo>
                  <a:pt x="1982993" y="0"/>
                </a:lnTo>
                <a:close/>
              </a:path>
              <a:path w="2502521" h="4337763">
                <a:moveTo>
                  <a:pt x="2423432" y="2271770"/>
                </a:moveTo>
                <a:lnTo>
                  <a:pt x="2233393" y="2271770"/>
                </a:lnTo>
                <a:lnTo>
                  <a:pt x="2251989" y="2272985"/>
                </a:lnTo>
                <a:lnTo>
                  <a:pt x="2257684" y="2281486"/>
                </a:lnTo>
                <a:lnTo>
                  <a:pt x="2258094" y="2341735"/>
                </a:lnTo>
                <a:lnTo>
                  <a:pt x="2268089" y="2379851"/>
                </a:lnTo>
                <a:lnTo>
                  <a:pt x="2282028" y="2385071"/>
                </a:lnTo>
                <a:lnTo>
                  <a:pt x="2289803" y="2383779"/>
                </a:lnTo>
                <a:lnTo>
                  <a:pt x="2318350" y="2367046"/>
                </a:lnTo>
                <a:lnTo>
                  <a:pt x="2423432" y="2271770"/>
                </a:lnTo>
                <a:close/>
              </a:path>
              <a:path w="2502521" h="4337763">
                <a:moveTo>
                  <a:pt x="2475594" y="2113935"/>
                </a:moveTo>
                <a:lnTo>
                  <a:pt x="2475594" y="2114151"/>
                </a:lnTo>
                <a:lnTo>
                  <a:pt x="2475820" y="2114151"/>
                </a:lnTo>
                <a:lnTo>
                  <a:pt x="2475594" y="2113935"/>
                </a:lnTo>
                <a:close/>
              </a:path>
              <a:path w="2502521" h="4337763">
                <a:moveTo>
                  <a:pt x="2283034" y="1952685"/>
                </a:moveTo>
                <a:lnTo>
                  <a:pt x="2258821" y="1986923"/>
                </a:lnTo>
                <a:lnTo>
                  <a:pt x="2258094" y="2043348"/>
                </a:lnTo>
                <a:lnTo>
                  <a:pt x="2256818" y="2061046"/>
                </a:lnTo>
                <a:lnTo>
                  <a:pt x="2247885" y="2066465"/>
                </a:lnTo>
                <a:lnTo>
                  <a:pt x="2124566" y="2066856"/>
                </a:lnTo>
                <a:lnTo>
                  <a:pt x="2423437" y="2066856"/>
                </a:lnTo>
                <a:lnTo>
                  <a:pt x="2318927" y="1972088"/>
                </a:lnTo>
                <a:lnTo>
                  <a:pt x="2304588" y="1960749"/>
                </a:lnTo>
                <a:lnTo>
                  <a:pt x="2292700" y="1954552"/>
                </a:lnTo>
                <a:lnTo>
                  <a:pt x="2283034" y="1952685"/>
                </a:lnTo>
                <a:close/>
              </a:path>
            </a:pathLst>
          </a:custGeom>
          <a:solidFill>
            <a:srgbClr val="C8E8F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5"/>
          <p:cNvSpPr/>
          <p:nvPr/>
        </p:nvSpPr>
        <p:spPr>
          <a:xfrm>
            <a:off x="5521083" y="1539614"/>
            <a:ext cx="2502550" cy="4337799"/>
          </a:xfrm>
          <a:custGeom>
            <a:avLst/>
            <a:gdLst/>
            <a:ahLst/>
            <a:cxnLst/>
            <a:rect l="l" t="t" r="r" b="b"/>
            <a:pathLst>
              <a:path w="2502550" h="4337799">
                <a:moveTo>
                  <a:pt x="2475623" y="2113953"/>
                </a:moveTo>
                <a:lnTo>
                  <a:pt x="2475623" y="2114169"/>
                </a:lnTo>
                <a:lnTo>
                  <a:pt x="2457742" y="2097951"/>
                </a:lnTo>
                <a:lnTo>
                  <a:pt x="2318956" y="1972106"/>
                </a:lnTo>
                <a:lnTo>
                  <a:pt x="2304617" y="1960767"/>
                </a:lnTo>
                <a:lnTo>
                  <a:pt x="2292729" y="1954570"/>
                </a:lnTo>
                <a:lnTo>
                  <a:pt x="2283063" y="1952703"/>
                </a:lnTo>
                <a:lnTo>
                  <a:pt x="2275388" y="1954354"/>
                </a:lnTo>
                <a:lnTo>
                  <a:pt x="2258301" y="1992637"/>
                </a:lnTo>
                <a:lnTo>
                  <a:pt x="2258123" y="2043366"/>
                </a:lnTo>
                <a:lnTo>
                  <a:pt x="2256847" y="2061064"/>
                </a:lnTo>
                <a:lnTo>
                  <a:pt x="2247914" y="2066483"/>
                </a:lnTo>
                <a:lnTo>
                  <a:pt x="2124595" y="2066874"/>
                </a:lnTo>
                <a:lnTo>
                  <a:pt x="2124595" y="521919"/>
                </a:lnTo>
                <a:lnTo>
                  <a:pt x="2124595" y="156438"/>
                </a:lnTo>
                <a:lnTo>
                  <a:pt x="2124365" y="109567"/>
                </a:lnTo>
                <a:lnTo>
                  <a:pt x="2120993" y="58430"/>
                </a:lnTo>
                <a:lnTo>
                  <a:pt x="2103588" y="19123"/>
                </a:lnTo>
                <a:lnTo>
                  <a:pt x="2061286" y="3163"/>
                </a:lnTo>
                <a:lnTo>
                  <a:pt x="2006565" y="178"/>
                </a:lnTo>
                <a:lnTo>
                  <a:pt x="1754212" y="0"/>
                </a:lnTo>
                <a:lnTo>
                  <a:pt x="1546212" y="0"/>
                </a:lnTo>
                <a:lnTo>
                  <a:pt x="578370" y="0"/>
                </a:lnTo>
                <a:lnTo>
                  <a:pt x="370382" y="0"/>
                </a:lnTo>
                <a:lnTo>
                  <a:pt x="164376" y="0"/>
                </a:lnTo>
                <a:lnTo>
                  <a:pt x="138293" y="27"/>
                </a:lnTo>
                <a:lnTo>
                  <a:pt x="94703" y="740"/>
                </a:lnTo>
                <a:lnTo>
                  <a:pt x="48165" y="5923"/>
                </a:lnTo>
                <a:lnTo>
                  <a:pt x="14033" y="27424"/>
                </a:lnTo>
                <a:lnTo>
                  <a:pt x="1667" y="75252"/>
                </a:lnTo>
                <a:lnTo>
                  <a:pt x="18" y="134736"/>
                </a:lnTo>
                <a:lnTo>
                  <a:pt x="0" y="521919"/>
                </a:lnTo>
                <a:lnTo>
                  <a:pt x="0" y="3815892"/>
                </a:lnTo>
                <a:lnTo>
                  <a:pt x="0" y="4181373"/>
                </a:lnTo>
                <a:lnTo>
                  <a:pt x="230" y="4228242"/>
                </a:lnTo>
                <a:lnTo>
                  <a:pt x="3602" y="4279376"/>
                </a:lnTo>
                <a:lnTo>
                  <a:pt x="21009" y="4318679"/>
                </a:lnTo>
                <a:lnTo>
                  <a:pt x="63316" y="4334637"/>
                </a:lnTo>
                <a:lnTo>
                  <a:pt x="118043" y="4337620"/>
                </a:lnTo>
                <a:lnTo>
                  <a:pt x="370382" y="4337799"/>
                </a:lnTo>
                <a:lnTo>
                  <a:pt x="578370" y="4337799"/>
                </a:lnTo>
                <a:lnTo>
                  <a:pt x="1546212" y="4337799"/>
                </a:lnTo>
                <a:lnTo>
                  <a:pt x="1754212" y="4337799"/>
                </a:lnTo>
                <a:lnTo>
                  <a:pt x="1960219" y="4337799"/>
                </a:lnTo>
                <a:lnTo>
                  <a:pt x="1986303" y="4337771"/>
                </a:lnTo>
                <a:lnTo>
                  <a:pt x="2029894" y="4337058"/>
                </a:lnTo>
                <a:lnTo>
                  <a:pt x="2076433" y="4331875"/>
                </a:lnTo>
                <a:lnTo>
                  <a:pt x="2110563" y="4310373"/>
                </a:lnTo>
                <a:lnTo>
                  <a:pt x="2122929" y="4262543"/>
                </a:lnTo>
                <a:lnTo>
                  <a:pt x="2124576" y="4203058"/>
                </a:lnTo>
                <a:lnTo>
                  <a:pt x="2124595" y="3815892"/>
                </a:lnTo>
                <a:lnTo>
                  <a:pt x="2124595" y="2271788"/>
                </a:lnTo>
                <a:lnTo>
                  <a:pt x="2233422" y="2271788"/>
                </a:lnTo>
                <a:lnTo>
                  <a:pt x="2252018" y="2273003"/>
                </a:lnTo>
                <a:lnTo>
                  <a:pt x="2257713" y="2281504"/>
                </a:lnTo>
                <a:lnTo>
                  <a:pt x="2258123" y="2341753"/>
                </a:lnTo>
                <a:lnTo>
                  <a:pt x="2259387" y="2359454"/>
                </a:lnTo>
                <a:lnTo>
                  <a:pt x="2262871" y="2371920"/>
                </a:lnTo>
                <a:lnTo>
                  <a:pt x="2268117" y="2379869"/>
                </a:lnTo>
                <a:lnTo>
                  <a:pt x="2274666" y="2384019"/>
                </a:lnTo>
                <a:lnTo>
                  <a:pt x="2282057" y="2385089"/>
                </a:lnTo>
                <a:lnTo>
                  <a:pt x="2289832" y="2383797"/>
                </a:lnTo>
                <a:lnTo>
                  <a:pt x="2475623" y="2224493"/>
                </a:lnTo>
                <a:lnTo>
                  <a:pt x="2500587" y="2186798"/>
                </a:lnTo>
                <a:lnTo>
                  <a:pt x="2502550" y="2174934"/>
                </a:lnTo>
                <a:lnTo>
                  <a:pt x="2502175" y="2163678"/>
                </a:lnTo>
                <a:lnTo>
                  <a:pt x="2487403" y="2127803"/>
                </a:lnTo>
                <a:lnTo>
                  <a:pt x="2476522" y="2114814"/>
                </a:lnTo>
                <a:lnTo>
                  <a:pt x="2475623" y="2113953"/>
                </a:lnTo>
                <a:close/>
              </a:path>
            </a:pathLst>
          </a:custGeom>
          <a:ln w="24180">
            <a:solidFill>
              <a:srgbClr val="009DE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6"/>
          <p:cNvSpPr/>
          <p:nvPr/>
        </p:nvSpPr>
        <p:spPr>
          <a:xfrm>
            <a:off x="2838121" y="1539632"/>
            <a:ext cx="2761512" cy="4337763"/>
          </a:xfrm>
          <a:custGeom>
            <a:avLst/>
            <a:gdLst/>
            <a:ahLst/>
            <a:cxnLst/>
            <a:rect l="l" t="t" r="r" b="b"/>
            <a:pathLst>
              <a:path w="2761512" h="4337763">
                <a:moveTo>
                  <a:pt x="2190981" y="0"/>
                </a:moveTo>
                <a:lnTo>
                  <a:pt x="115097" y="201"/>
                </a:lnTo>
                <a:lnTo>
                  <a:pt x="76821" y="1737"/>
                </a:lnTo>
                <a:lnTo>
                  <a:pt x="36957" y="9388"/>
                </a:lnTo>
                <a:lnTo>
                  <a:pt x="9305" y="36484"/>
                </a:lnTo>
                <a:lnTo>
                  <a:pt x="1638" y="75234"/>
                </a:lnTo>
                <a:lnTo>
                  <a:pt x="13" y="131597"/>
                </a:lnTo>
                <a:lnTo>
                  <a:pt x="0" y="4206177"/>
                </a:lnTo>
                <a:lnTo>
                  <a:pt x="201" y="4228224"/>
                </a:lnTo>
                <a:lnTo>
                  <a:pt x="3573" y="4279358"/>
                </a:lnTo>
                <a:lnTo>
                  <a:pt x="20980" y="4318661"/>
                </a:lnTo>
                <a:lnTo>
                  <a:pt x="63287" y="4334619"/>
                </a:lnTo>
                <a:lnTo>
                  <a:pt x="118015" y="4337602"/>
                </a:lnTo>
                <a:lnTo>
                  <a:pt x="141560" y="4337763"/>
                </a:lnTo>
                <a:lnTo>
                  <a:pt x="2217430" y="4337561"/>
                </a:lnTo>
                <a:lnTo>
                  <a:pt x="2255706" y="4336026"/>
                </a:lnTo>
                <a:lnTo>
                  <a:pt x="2295570" y="4328374"/>
                </a:lnTo>
                <a:lnTo>
                  <a:pt x="2323222" y="4301278"/>
                </a:lnTo>
                <a:lnTo>
                  <a:pt x="2330888" y="4262525"/>
                </a:lnTo>
                <a:lnTo>
                  <a:pt x="2332512" y="4206177"/>
                </a:lnTo>
                <a:lnTo>
                  <a:pt x="2332554" y="2271770"/>
                </a:lnTo>
                <a:lnTo>
                  <a:pt x="2682423" y="2271770"/>
                </a:lnTo>
                <a:lnTo>
                  <a:pt x="2734585" y="2224475"/>
                </a:lnTo>
                <a:lnTo>
                  <a:pt x="2759549" y="2186780"/>
                </a:lnTo>
                <a:lnTo>
                  <a:pt x="2761512" y="2174916"/>
                </a:lnTo>
                <a:lnTo>
                  <a:pt x="2761138" y="2163660"/>
                </a:lnTo>
                <a:lnTo>
                  <a:pt x="2746365" y="2127785"/>
                </a:lnTo>
                <a:lnTo>
                  <a:pt x="2734811" y="2114151"/>
                </a:lnTo>
                <a:lnTo>
                  <a:pt x="2734585" y="2114151"/>
                </a:lnTo>
                <a:lnTo>
                  <a:pt x="2682428" y="2066856"/>
                </a:lnTo>
                <a:lnTo>
                  <a:pt x="2332554" y="2066856"/>
                </a:lnTo>
                <a:lnTo>
                  <a:pt x="2332525" y="131597"/>
                </a:lnTo>
                <a:lnTo>
                  <a:pt x="2332324" y="109549"/>
                </a:lnTo>
                <a:lnTo>
                  <a:pt x="2328952" y="58412"/>
                </a:lnTo>
                <a:lnTo>
                  <a:pt x="2311547" y="19105"/>
                </a:lnTo>
                <a:lnTo>
                  <a:pt x="2269246" y="3145"/>
                </a:lnTo>
                <a:lnTo>
                  <a:pt x="2214524" y="160"/>
                </a:lnTo>
                <a:lnTo>
                  <a:pt x="2190981" y="0"/>
                </a:lnTo>
                <a:close/>
              </a:path>
              <a:path w="2761512" h="4337763">
                <a:moveTo>
                  <a:pt x="2682423" y="2271770"/>
                </a:moveTo>
                <a:lnTo>
                  <a:pt x="2492384" y="2271770"/>
                </a:lnTo>
                <a:lnTo>
                  <a:pt x="2510980" y="2272985"/>
                </a:lnTo>
                <a:lnTo>
                  <a:pt x="2516675" y="2281486"/>
                </a:lnTo>
                <a:lnTo>
                  <a:pt x="2517085" y="2341735"/>
                </a:lnTo>
                <a:lnTo>
                  <a:pt x="2527080" y="2379851"/>
                </a:lnTo>
                <a:lnTo>
                  <a:pt x="2541019" y="2385071"/>
                </a:lnTo>
                <a:lnTo>
                  <a:pt x="2548794" y="2383779"/>
                </a:lnTo>
                <a:lnTo>
                  <a:pt x="2577341" y="2367046"/>
                </a:lnTo>
                <a:lnTo>
                  <a:pt x="2682423" y="2271770"/>
                </a:lnTo>
                <a:close/>
              </a:path>
              <a:path w="2761512" h="4337763">
                <a:moveTo>
                  <a:pt x="2734585" y="2113935"/>
                </a:moveTo>
                <a:lnTo>
                  <a:pt x="2734585" y="2114151"/>
                </a:lnTo>
                <a:lnTo>
                  <a:pt x="2734811" y="2114151"/>
                </a:lnTo>
                <a:lnTo>
                  <a:pt x="2734585" y="2113935"/>
                </a:lnTo>
                <a:close/>
              </a:path>
              <a:path w="2761512" h="4337763">
                <a:moveTo>
                  <a:pt x="2542025" y="1952685"/>
                </a:moveTo>
                <a:lnTo>
                  <a:pt x="2517812" y="1986923"/>
                </a:lnTo>
                <a:lnTo>
                  <a:pt x="2517085" y="2043348"/>
                </a:lnTo>
                <a:lnTo>
                  <a:pt x="2515809" y="2061046"/>
                </a:lnTo>
                <a:lnTo>
                  <a:pt x="2506876" y="2066465"/>
                </a:lnTo>
                <a:lnTo>
                  <a:pt x="2332554" y="2066856"/>
                </a:lnTo>
                <a:lnTo>
                  <a:pt x="2682428" y="2066856"/>
                </a:lnTo>
                <a:lnTo>
                  <a:pt x="2577918" y="1972088"/>
                </a:lnTo>
                <a:lnTo>
                  <a:pt x="2563579" y="1960749"/>
                </a:lnTo>
                <a:lnTo>
                  <a:pt x="2551691" y="1954552"/>
                </a:lnTo>
                <a:lnTo>
                  <a:pt x="2542025" y="1952685"/>
                </a:lnTo>
                <a:close/>
              </a:path>
            </a:pathLst>
          </a:custGeom>
          <a:solidFill>
            <a:srgbClr val="E4EDC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7"/>
          <p:cNvSpPr/>
          <p:nvPr/>
        </p:nvSpPr>
        <p:spPr>
          <a:xfrm>
            <a:off x="2838093" y="1539614"/>
            <a:ext cx="2761541" cy="4337799"/>
          </a:xfrm>
          <a:custGeom>
            <a:avLst/>
            <a:gdLst/>
            <a:ahLst/>
            <a:cxnLst/>
            <a:rect l="l" t="t" r="r" b="b"/>
            <a:pathLst>
              <a:path w="2761541" h="4337799">
                <a:moveTo>
                  <a:pt x="2734614" y="2113953"/>
                </a:moveTo>
                <a:lnTo>
                  <a:pt x="2734614" y="2114169"/>
                </a:lnTo>
                <a:lnTo>
                  <a:pt x="2716733" y="2097951"/>
                </a:lnTo>
                <a:lnTo>
                  <a:pt x="2577947" y="1972106"/>
                </a:lnTo>
                <a:lnTo>
                  <a:pt x="2563608" y="1960767"/>
                </a:lnTo>
                <a:lnTo>
                  <a:pt x="2551720" y="1954570"/>
                </a:lnTo>
                <a:lnTo>
                  <a:pt x="2542054" y="1952703"/>
                </a:lnTo>
                <a:lnTo>
                  <a:pt x="2534379" y="1954354"/>
                </a:lnTo>
                <a:lnTo>
                  <a:pt x="2517292" y="1992637"/>
                </a:lnTo>
                <a:lnTo>
                  <a:pt x="2517114" y="2043366"/>
                </a:lnTo>
                <a:lnTo>
                  <a:pt x="2515838" y="2061064"/>
                </a:lnTo>
                <a:lnTo>
                  <a:pt x="2506905" y="2066483"/>
                </a:lnTo>
                <a:lnTo>
                  <a:pt x="2332583" y="2066874"/>
                </a:lnTo>
                <a:lnTo>
                  <a:pt x="2332583" y="521919"/>
                </a:lnTo>
                <a:lnTo>
                  <a:pt x="2332583" y="156438"/>
                </a:lnTo>
                <a:lnTo>
                  <a:pt x="2332353" y="109567"/>
                </a:lnTo>
                <a:lnTo>
                  <a:pt x="2328981" y="58430"/>
                </a:lnTo>
                <a:lnTo>
                  <a:pt x="2311576" y="19123"/>
                </a:lnTo>
                <a:lnTo>
                  <a:pt x="2269274" y="3163"/>
                </a:lnTo>
                <a:lnTo>
                  <a:pt x="2214553" y="178"/>
                </a:lnTo>
                <a:lnTo>
                  <a:pt x="1754212" y="0"/>
                </a:lnTo>
                <a:lnTo>
                  <a:pt x="578370" y="0"/>
                </a:lnTo>
                <a:lnTo>
                  <a:pt x="164376" y="0"/>
                </a:lnTo>
                <a:lnTo>
                  <a:pt x="115126" y="219"/>
                </a:lnTo>
                <a:lnTo>
                  <a:pt x="76850" y="1755"/>
                </a:lnTo>
                <a:lnTo>
                  <a:pt x="36986" y="9406"/>
                </a:lnTo>
                <a:lnTo>
                  <a:pt x="9333" y="36502"/>
                </a:lnTo>
                <a:lnTo>
                  <a:pt x="1667" y="75252"/>
                </a:lnTo>
                <a:lnTo>
                  <a:pt x="18" y="134736"/>
                </a:lnTo>
                <a:lnTo>
                  <a:pt x="0" y="521919"/>
                </a:lnTo>
                <a:lnTo>
                  <a:pt x="0" y="3815892"/>
                </a:lnTo>
                <a:lnTo>
                  <a:pt x="0" y="4181373"/>
                </a:lnTo>
                <a:lnTo>
                  <a:pt x="230" y="4228242"/>
                </a:lnTo>
                <a:lnTo>
                  <a:pt x="3602" y="4279376"/>
                </a:lnTo>
                <a:lnTo>
                  <a:pt x="21009" y="4318679"/>
                </a:lnTo>
                <a:lnTo>
                  <a:pt x="63316" y="4334637"/>
                </a:lnTo>
                <a:lnTo>
                  <a:pt x="118043" y="4337620"/>
                </a:lnTo>
                <a:lnTo>
                  <a:pt x="578370" y="4337799"/>
                </a:lnTo>
                <a:lnTo>
                  <a:pt x="1754212" y="4337799"/>
                </a:lnTo>
                <a:lnTo>
                  <a:pt x="2168207" y="4337799"/>
                </a:lnTo>
                <a:lnTo>
                  <a:pt x="2217458" y="4337579"/>
                </a:lnTo>
                <a:lnTo>
                  <a:pt x="2255735" y="4336044"/>
                </a:lnTo>
                <a:lnTo>
                  <a:pt x="2295599" y="4328392"/>
                </a:lnTo>
                <a:lnTo>
                  <a:pt x="2323251" y="4301296"/>
                </a:lnTo>
                <a:lnTo>
                  <a:pt x="2330917" y="4262543"/>
                </a:lnTo>
                <a:lnTo>
                  <a:pt x="2332564" y="4203058"/>
                </a:lnTo>
                <a:lnTo>
                  <a:pt x="2332583" y="3815892"/>
                </a:lnTo>
                <a:lnTo>
                  <a:pt x="2332583" y="2271788"/>
                </a:lnTo>
                <a:lnTo>
                  <a:pt x="2492413" y="2271788"/>
                </a:lnTo>
                <a:lnTo>
                  <a:pt x="2511009" y="2273003"/>
                </a:lnTo>
                <a:lnTo>
                  <a:pt x="2516704" y="2281504"/>
                </a:lnTo>
                <a:lnTo>
                  <a:pt x="2517114" y="2341753"/>
                </a:lnTo>
                <a:lnTo>
                  <a:pt x="2518378" y="2359454"/>
                </a:lnTo>
                <a:lnTo>
                  <a:pt x="2521862" y="2371920"/>
                </a:lnTo>
                <a:lnTo>
                  <a:pt x="2527108" y="2379869"/>
                </a:lnTo>
                <a:lnTo>
                  <a:pt x="2533657" y="2384019"/>
                </a:lnTo>
                <a:lnTo>
                  <a:pt x="2541048" y="2385089"/>
                </a:lnTo>
                <a:lnTo>
                  <a:pt x="2548823" y="2383797"/>
                </a:lnTo>
                <a:lnTo>
                  <a:pt x="2734614" y="2224493"/>
                </a:lnTo>
                <a:lnTo>
                  <a:pt x="2759578" y="2186798"/>
                </a:lnTo>
                <a:lnTo>
                  <a:pt x="2761541" y="2174934"/>
                </a:lnTo>
                <a:lnTo>
                  <a:pt x="2761166" y="2163678"/>
                </a:lnTo>
                <a:lnTo>
                  <a:pt x="2746394" y="2127803"/>
                </a:lnTo>
                <a:lnTo>
                  <a:pt x="2735513" y="2114814"/>
                </a:lnTo>
                <a:lnTo>
                  <a:pt x="2734614" y="2113953"/>
                </a:lnTo>
                <a:close/>
              </a:path>
            </a:pathLst>
          </a:custGeom>
          <a:ln w="24180">
            <a:solidFill>
              <a:srgbClr val="83B71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8"/>
          <p:cNvSpPr/>
          <p:nvPr/>
        </p:nvSpPr>
        <p:spPr>
          <a:xfrm>
            <a:off x="8114420" y="2539606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9"/>
          <p:cNvSpPr/>
          <p:nvPr/>
        </p:nvSpPr>
        <p:spPr>
          <a:xfrm>
            <a:off x="8114420" y="3265782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10"/>
          <p:cNvSpPr/>
          <p:nvPr/>
        </p:nvSpPr>
        <p:spPr>
          <a:xfrm>
            <a:off x="8114420" y="3991954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11"/>
          <p:cNvSpPr/>
          <p:nvPr/>
        </p:nvSpPr>
        <p:spPr>
          <a:xfrm>
            <a:off x="8114420" y="4207247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12"/>
          <p:cNvSpPr/>
          <p:nvPr/>
        </p:nvSpPr>
        <p:spPr>
          <a:xfrm>
            <a:off x="8114420" y="4763126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13"/>
          <p:cNvSpPr txBox="1"/>
          <p:nvPr/>
        </p:nvSpPr>
        <p:spPr>
          <a:xfrm>
            <a:off x="8208933" y="1896148"/>
            <a:ext cx="1785620" cy="3322954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24485" marR="129539" indent="-286385">
              <a:lnSpc>
                <a:spcPts val="1970"/>
              </a:lnSpc>
            </a:pPr>
            <a:r>
              <a:rPr sz="1750" spc="-12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T</a:t>
            </a:r>
            <a:r>
              <a:rPr sz="1750" spc="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o</a:t>
            </a:r>
            <a:r>
              <a:rPr sz="1750" spc="1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w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a</a:t>
            </a:r>
            <a:r>
              <a:rPr sz="1750" spc="-1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r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ds</a:t>
            </a:r>
            <a:r>
              <a:rPr sz="1750" spc="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 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the</a:t>
            </a:r>
            <a:r>
              <a:rPr sz="1750" spc="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 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End</a:t>
            </a:r>
            <a:r>
              <a:rPr sz="1750" spc="1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 of</a:t>
            </a:r>
            <a:r>
              <a:rPr sz="1750" spc="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 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the</a:t>
            </a:r>
            <a:r>
              <a:rPr sz="1750" spc="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 </a:t>
            </a:r>
            <a:r>
              <a:rPr sz="1750" spc="-3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P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ost</a:t>
            </a:r>
            <a:endParaRPr sz="1750">
              <a:latin typeface="Myriad Pro Light"/>
              <a:cs typeface="Myriad Pro Light"/>
            </a:endParaRPr>
          </a:p>
          <a:p>
            <a:pPr>
              <a:lnSpc>
                <a:spcPts val="550"/>
              </a:lnSpc>
              <a:spcBef>
                <a:spcPts val="26"/>
              </a:spcBef>
            </a:pPr>
            <a:endParaRPr sz="550"/>
          </a:p>
          <a:p>
            <a:pPr marL="12700" marR="44450" indent="-635">
              <a:lnSpc>
                <a:spcPct val="106400"/>
              </a:lnSpc>
            </a:pPr>
            <a:r>
              <a:rPr sz="1050" spc="-55" dirty="0" smtClean="0">
                <a:latin typeface="Arial"/>
                <a:cs typeface="Arial"/>
              </a:rPr>
              <a:t>The final </a:t>
            </a:r>
            <a:r>
              <a:rPr sz="1050" spc="-10" dirty="0" smtClean="0">
                <a:latin typeface="Arial"/>
                <a:cs typeface="Arial"/>
              </a:rPr>
              <a:t>meeting </a:t>
            </a:r>
            <a:r>
              <a:rPr sz="1050" spc="-20" dirty="0" smtClean="0">
                <a:latin typeface="Arial"/>
                <a:cs typeface="Arial"/>
              </a:rPr>
              <a:t>should </a:t>
            </a:r>
            <a:r>
              <a:rPr sz="1050" spc="-40" dirty="0" smtClean="0">
                <a:latin typeface="Arial"/>
                <a:cs typeface="Arial"/>
              </a:rPr>
              <a:t>have</a:t>
            </a:r>
            <a:r>
              <a:rPr sz="1050" spc="-25" dirty="0" smtClean="0">
                <a:latin typeface="Arial"/>
                <a:cs typeface="Arial"/>
              </a:rPr>
              <a:t> occur</a:t>
            </a:r>
            <a:r>
              <a:rPr sz="1050" spc="-35" dirty="0" smtClean="0">
                <a:latin typeface="Arial"/>
                <a:cs typeface="Arial"/>
              </a:rPr>
              <a:t>r</a:t>
            </a:r>
            <a:r>
              <a:rPr sz="1050" spc="-30" dirty="0" smtClean="0">
                <a:latin typeface="Arial"/>
                <a:cs typeface="Arial"/>
              </a:rPr>
              <a:t>ed by </a:t>
            </a:r>
            <a:r>
              <a:rPr sz="1050" spc="-50" dirty="0" smtClean="0">
                <a:latin typeface="Arial"/>
                <a:cs typeface="Arial"/>
              </a:rPr>
              <a:t>January or mid </a:t>
            </a:r>
            <a:r>
              <a:rPr sz="1050" spc="-60" dirty="0" smtClean="0">
                <a:latin typeface="Arial"/>
                <a:cs typeface="Arial"/>
              </a:rPr>
              <a:t>June prior </a:t>
            </a:r>
            <a:r>
              <a:rPr sz="1050" spc="30" dirty="0" smtClean="0">
                <a:latin typeface="Arial"/>
                <a:cs typeface="Arial"/>
              </a:rPr>
              <a:t>to the </a:t>
            </a:r>
            <a:r>
              <a:rPr sz="1050" spc="-105" dirty="0" smtClean="0">
                <a:latin typeface="Arial"/>
                <a:cs typeface="Arial"/>
              </a:rPr>
              <a:t>ARCP </a:t>
            </a:r>
            <a:r>
              <a:rPr sz="1050" spc="-25" dirty="0" smtClean="0">
                <a:latin typeface="Arial"/>
                <a:cs typeface="Arial"/>
              </a:rPr>
              <a:t>panel</a:t>
            </a:r>
            <a:r>
              <a:rPr sz="1050" spc="-15" dirty="0" smtClean="0">
                <a:latin typeface="Arial"/>
                <a:cs typeface="Arial"/>
              </a:rPr>
              <a:t> </a:t>
            </a:r>
            <a:r>
              <a:rPr sz="1050" spc="-10" dirty="0" smtClean="0">
                <a:latin typeface="Arial"/>
                <a:cs typeface="Arial"/>
              </a:rPr>
              <a:t>meeting</a:t>
            </a:r>
            <a:endParaRPr sz="1050">
              <a:latin typeface="Arial"/>
              <a:cs typeface="Arial"/>
            </a:endParaRPr>
          </a:p>
          <a:p>
            <a:pPr marL="12700" marR="45085" indent="-635">
              <a:lnSpc>
                <a:spcPct val="106400"/>
              </a:lnSpc>
              <a:spcBef>
                <a:spcPts val="355"/>
              </a:spcBef>
            </a:pPr>
            <a:r>
              <a:rPr sz="1050" spc="-50" dirty="0" smtClean="0">
                <a:latin typeface="Arial"/>
                <a:cs typeface="Arial"/>
              </a:rPr>
              <a:t>Review p</a:t>
            </a:r>
            <a:r>
              <a:rPr sz="1050" spc="-20" dirty="0" smtClean="0">
                <a:latin typeface="Arial"/>
                <a:cs typeface="Arial"/>
              </a:rPr>
              <a:t>r</a:t>
            </a:r>
            <a:r>
              <a:rPr sz="1050" spc="0" dirty="0" smtClean="0">
                <a:latin typeface="Arial"/>
                <a:cs typeface="Arial"/>
              </a:rPr>
              <a:t>og</a:t>
            </a:r>
            <a:r>
              <a:rPr sz="1050" spc="-20" dirty="0" smtClean="0">
                <a:latin typeface="Arial"/>
                <a:cs typeface="Arial"/>
              </a:rPr>
              <a:t>r</a:t>
            </a:r>
            <a:r>
              <a:rPr sz="1050" spc="-100" dirty="0" smtClean="0">
                <a:latin typeface="Arial"/>
                <a:cs typeface="Arial"/>
              </a:rPr>
              <a:t>ess </a:t>
            </a:r>
            <a:r>
              <a:rPr sz="1050" spc="30" dirty="0" smtClean="0">
                <a:latin typeface="Arial"/>
                <a:cs typeface="Arial"/>
              </a:rPr>
              <a:t>with</a:t>
            </a:r>
            <a:r>
              <a:rPr sz="1050" spc="20" dirty="0" smtClean="0">
                <a:latin typeface="Arial"/>
                <a:cs typeface="Arial"/>
              </a:rPr>
              <a:t> </a:t>
            </a:r>
            <a:r>
              <a:rPr sz="1050" spc="-15" dirty="0" smtClean="0">
                <a:latin typeface="Arial"/>
                <a:cs typeface="Arial"/>
              </a:rPr>
              <a:t>mandatory </a:t>
            </a:r>
            <a:r>
              <a:rPr sz="1050" spc="-30" dirty="0" smtClean="0">
                <a:latin typeface="Arial"/>
                <a:cs typeface="Arial"/>
              </a:rPr>
              <a:t>elements </a:t>
            </a:r>
            <a:r>
              <a:rPr sz="1050" spc="30" dirty="0" smtClean="0">
                <a:latin typeface="Arial"/>
                <a:cs typeface="Arial"/>
              </a:rPr>
              <a:t>of </a:t>
            </a:r>
            <a:r>
              <a:rPr sz="1050" spc="-70" dirty="0" smtClean="0">
                <a:latin typeface="Arial"/>
                <a:cs typeface="Arial"/>
              </a:rPr>
              <a:t>WPBA</a:t>
            </a:r>
            <a:r>
              <a:rPr sz="1050" spc="-30" dirty="0" smtClean="0">
                <a:latin typeface="Arial"/>
                <a:cs typeface="Arial"/>
              </a:rPr>
              <a:t> </a:t>
            </a:r>
            <a:r>
              <a:rPr sz="1050" spc="-20" dirty="0" smtClean="0">
                <a:latin typeface="Arial"/>
                <a:cs typeface="Arial"/>
              </a:rPr>
              <a:t>and </a:t>
            </a:r>
            <a:r>
              <a:rPr sz="1050" spc="-40" dirty="0" smtClean="0">
                <a:latin typeface="Arial"/>
                <a:cs typeface="Arial"/>
              </a:rPr>
              <a:t>any </a:t>
            </a:r>
            <a:r>
              <a:rPr sz="1050" spc="5" dirty="0" smtClean="0">
                <a:latin typeface="Arial"/>
                <a:cs typeface="Arial"/>
              </a:rPr>
              <a:t>further </a:t>
            </a:r>
            <a:r>
              <a:rPr sz="1050" spc="-40" dirty="0" smtClean="0">
                <a:latin typeface="Arial"/>
                <a:cs typeface="Arial"/>
              </a:rPr>
              <a:t>evidence</a:t>
            </a:r>
            <a:r>
              <a:rPr sz="1050" spc="-25" dirty="0" smtClean="0">
                <a:latin typeface="Arial"/>
                <a:cs typeface="Arial"/>
              </a:rPr>
              <a:t> </a:t>
            </a:r>
            <a:r>
              <a:rPr sz="1050" spc="-5" dirty="0" smtClean="0">
                <a:latin typeface="Arial"/>
                <a:cs typeface="Arial"/>
              </a:rPr>
              <a:t>including audit &amp; </a:t>
            </a:r>
            <a:r>
              <a:rPr sz="1050" spc="-114" dirty="0" smtClean="0">
                <a:latin typeface="Arial"/>
                <a:cs typeface="Arial"/>
              </a:rPr>
              <a:t>SEA</a:t>
            </a:r>
            <a:endParaRPr sz="1050">
              <a:latin typeface="Arial"/>
              <a:cs typeface="Arial"/>
            </a:endParaRPr>
          </a:p>
          <a:p>
            <a:pPr marL="12700" marR="29845">
              <a:lnSpc>
                <a:spcPct val="134500"/>
              </a:lnSpc>
            </a:pPr>
            <a:r>
              <a:rPr sz="1050" spc="-15" dirty="0" smtClean="0">
                <a:latin typeface="Arial"/>
                <a:cs typeface="Arial"/>
              </a:rPr>
              <a:t>Complete </a:t>
            </a:r>
            <a:r>
              <a:rPr sz="1050" spc="-135" dirty="0" smtClean="0">
                <a:latin typeface="Arial"/>
                <a:cs typeface="Arial"/>
              </a:rPr>
              <a:t>CSR documentation If </a:t>
            </a:r>
            <a:r>
              <a:rPr sz="1050" spc="-40" dirty="0" smtClean="0">
                <a:latin typeface="Arial"/>
                <a:cs typeface="Arial"/>
              </a:rPr>
              <a:t>any </a:t>
            </a:r>
            <a:r>
              <a:rPr sz="1050" spc="-30" dirty="0" smtClean="0">
                <a:latin typeface="Arial"/>
                <a:cs typeface="Arial"/>
              </a:rPr>
              <a:t>conce</a:t>
            </a:r>
            <a:r>
              <a:rPr sz="1050" spc="-5" dirty="0" smtClean="0">
                <a:latin typeface="Arial"/>
                <a:cs typeface="Arial"/>
              </a:rPr>
              <a:t>r</a:t>
            </a:r>
            <a:r>
              <a:rPr sz="1050" spc="-60" dirty="0" smtClean="0">
                <a:latin typeface="Arial"/>
                <a:cs typeface="Arial"/>
              </a:rPr>
              <a:t>ns </a:t>
            </a:r>
            <a:r>
              <a:rPr sz="1050" spc="-5" dirty="0" smtClean="0">
                <a:latin typeface="Arial"/>
                <a:cs typeface="Arial"/>
              </a:rPr>
              <a:t>contact the</a:t>
            </a:r>
            <a:endParaRPr sz="1050">
              <a:latin typeface="Arial"/>
              <a:cs typeface="Arial"/>
            </a:endParaRPr>
          </a:p>
          <a:p>
            <a:pPr marL="12700" marR="239395">
              <a:lnSpc>
                <a:spcPct val="106400"/>
              </a:lnSpc>
            </a:pPr>
            <a:r>
              <a:rPr sz="1050" spc="-15" dirty="0" smtClean="0">
                <a:latin typeface="Arial"/>
                <a:cs typeface="Arial"/>
              </a:rPr>
              <a:t>trainee</a:t>
            </a:r>
            <a:r>
              <a:rPr sz="1050" spc="-60" dirty="0" smtClean="0">
                <a:latin typeface="Arial"/>
                <a:cs typeface="Arial"/>
              </a:rPr>
              <a:t>’</a:t>
            </a:r>
            <a:r>
              <a:rPr sz="1050" spc="-120" dirty="0" smtClean="0">
                <a:latin typeface="Arial"/>
                <a:cs typeface="Arial"/>
              </a:rPr>
              <a:t>s </a:t>
            </a:r>
            <a:r>
              <a:rPr sz="1050" spc="-114" dirty="0" smtClean="0">
                <a:latin typeface="Arial"/>
                <a:cs typeface="Arial"/>
              </a:rPr>
              <a:t>GP </a:t>
            </a:r>
            <a:r>
              <a:rPr sz="1050" spc="-25" dirty="0" smtClean="0">
                <a:latin typeface="Arial"/>
                <a:cs typeface="Arial"/>
              </a:rPr>
              <a:t>Educational</a:t>
            </a:r>
            <a:r>
              <a:rPr sz="1050" spc="-15" dirty="0" smtClean="0">
                <a:latin typeface="Arial"/>
                <a:cs typeface="Arial"/>
              </a:rPr>
              <a:t> </a:t>
            </a:r>
            <a:r>
              <a:rPr sz="1050" spc="-50" dirty="0" smtClean="0">
                <a:latin typeface="Arial"/>
                <a:cs typeface="Arial"/>
              </a:rPr>
              <a:t>Supervisory/GP </a:t>
            </a:r>
            <a:r>
              <a:rPr sz="1050" spc="15" dirty="0" smtClean="0">
                <a:latin typeface="Arial"/>
                <a:cs typeface="Arial"/>
              </a:rPr>
              <a:t>unit or </a:t>
            </a:r>
            <a:r>
              <a:rPr sz="1050" spc="-114" dirty="0" smtClean="0">
                <a:latin typeface="Arial"/>
                <a:cs typeface="Arial"/>
              </a:rPr>
              <a:t>TDP</a:t>
            </a:r>
            <a:endParaRPr sz="1050">
              <a:latin typeface="Arial"/>
              <a:cs typeface="Arial"/>
            </a:endParaRPr>
          </a:p>
          <a:p>
            <a:pPr marL="12700" marR="12700" indent="-635" algn="just">
              <a:lnSpc>
                <a:spcPct val="106400"/>
              </a:lnSpc>
              <a:spcBef>
                <a:spcPts val="355"/>
              </a:spcBef>
            </a:pPr>
            <a:r>
              <a:rPr sz="1050" spc="-220" dirty="0" smtClean="0">
                <a:latin typeface="Arial"/>
                <a:cs typeface="Arial"/>
              </a:rPr>
              <a:t>T</a:t>
            </a:r>
            <a:r>
              <a:rPr sz="1050" spc="-30" dirty="0" smtClean="0">
                <a:latin typeface="Arial"/>
                <a:cs typeface="Arial"/>
              </a:rPr>
              <a:t>rainee completes the </a:t>
            </a:r>
            <a:r>
              <a:rPr sz="1050" spc="-40" dirty="0" smtClean="0">
                <a:latin typeface="Arial"/>
                <a:cs typeface="Arial"/>
              </a:rPr>
              <a:t>Deanery</a:t>
            </a:r>
            <a:r>
              <a:rPr sz="1050" spc="-25" dirty="0" smtClean="0">
                <a:latin typeface="Arial"/>
                <a:cs typeface="Arial"/>
              </a:rPr>
              <a:t> </a:t>
            </a:r>
            <a:r>
              <a:rPr sz="1050" spc="-15" dirty="0" smtClean="0">
                <a:latin typeface="Arial"/>
                <a:cs typeface="Arial"/>
              </a:rPr>
              <a:t>post </a:t>
            </a:r>
            <a:r>
              <a:rPr sz="1050" spc="-60" dirty="0" smtClean="0">
                <a:latin typeface="Arial"/>
                <a:cs typeface="Arial"/>
              </a:rPr>
              <a:t>assessment </a:t>
            </a:r>
            <a:r>
              <a:rPr sz="1050" spc="-15" dirty="0" smtClean="0">
                <a:latin typeface="Arial"/>
                <a:cs typeface="Arial"/>
              </a:rPr>
              <a:t>questionnai</a:t>
            </a:r>
            <a:r>
              <a:rPr sz="1050" spc="-35" dirty="0" smtClean="0">
                <a:latin typeface="Arial"/>
                <a:cs typeface="Arial"/>
              </a:rPr>
              <a:t>r</a:t>
            </a:r>
            <a:r>
              <a:rPr sz="1050" spc="-60" dirty="0" smtClean="0">
                <a:latin typeface="Arial"/>
                <a:cs typeface="Arial"/>
              </a:rPr>
              <a:t>e</a:t>
            </a:r>
            <a:r>
              <a:rPr sz="1050" spc="-30" dirty="0" smtClean="0">
                <a:latin typeface="Arial"/>
                <a:cs typeface="Arial"/>
              </a:rPr>
              <a:t> </a:t>
            </a:r>
            <a:r>
              <a:rPr sz="1050" spc="-80" dirty="0" smtClean="0">
                <a:latin typeface="Arial"/>
                <a:cs typeface="Arial"/>
              </a:rPr>
              <a:t>(</a:t>
            </a:r>
            <a:r>
              <a:rPr sz="1050" spc="-235" dirty="0" smtClean="0">
                <a:latin typeface="Arial"/>
                <a:cs typeface="Arial"/>
              </a:rPr>
              <a:t>P</a:t>
            </a:r>
            <a:r>
              <a:rPr sz="1050" spc="-40" dirty="0" smtClean="0">
                <a:latin typeface="Arial"/>
                <a:cs typeface="Arial"/>
              </a:rPr>
              <a:t>AQ)</a:t>
            </a:r>
            <a:endParaRPr sz="1050">
              <a:latin typeface="Arial"/>
              <a:cs typeface="Arial"/>
            </a:endParaRPr>
          </a:p>
        </p:txBody>
      </p:sp>
      <p:sp>
        <p:nvSpPr>
          <p:cNvPr id="24" name="object 14"/>
          <p:cNvSpPr/>
          <p:nvPr/>
        </p:nvSpPr>
        <p:spPr>
          <a:xfrm>
            <a:off x="5659437" y="2078171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15"/>
          <p:cNvSpPr/>
          <p:nvPr/>
        </p:nvSpPr>
        <p:spPr>
          <a:xfrm>
            <a:off x="5659437" y="2804342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16"/>
          <p:cNvSpPr/>
          <p:nvPr/>
        </p:nvSpPr>
        <p:spPr>
          <a:xfrm>
            <a:off x="5659437" y="3360222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17"/>
          <p:cNvSpPr/>
          <p:nvPr/>
        </p:nvSpPr>
        <p:spPr>
          <a:xfrm>
            <a:off x="5659437" y="4256688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18"/>
          <p:cNvSpPr txBox="1"/>
          <p:nvPr/>
        </p:nvSpPr>
        <p:spPr>
          <a:xfrm>
            <a:off x="5703633" y="1662376"/>
            <a:ext cx="1791970" cy="304990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750" spc="4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M</a:t>
            </a:r>
            <a:r>
              <a:rPr sz="1750" spc="1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id</a:t>
            </a:r>
            <a:r>
              <a:rPr sz="1750" spc="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 </a:t>
            </a:r>
            <a:r>
              <a:rPr sz="1750" spc="-3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P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ost</a:t>
            </a:r>
            <a:r>
              <a:rPr sz="1750" spc="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 </a:t>
            </a:r>
            <a:r>
              <a:rPr sz="1750" spc="3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M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eeting</a:t>
            </a:r>
            <a:endParaRPr sz="1750">
              <a:latin typeface="Myriad Pro Light"/>
              <a:cs typeface="Myriad Pro Light"/>
            </a:endParaRPr>
          </a:p>
          <a:p>
            <a:pPr>
              <a:lnSpc>
                <a:spcPts val="600"/>
              </a:lnSpc>
              <a:spcBef>
                <a:spcPts val="20"/>
              </a:spcBef>
            </a:pPr>
            <a:endParaRPr sz="600"/>
          </a:p>
          <a:p>
            <a:pPr marL="62865" marR="12700" indent="-635">
              <a:lnSpc>
                <a:spcPct val="106400"/>
              </a:lnSpc>
            </a:pPr>
            <a:r>
              <a:rPr sz="1050" spc="-50" dirty="0" smtClean="0">
                <a:latin typeface="Arial"/>
                <a:cs typeface="Arial"/>
              </a:rPr>
              <a:t>Review p</a:t>
            </a:r>
            <a:r>
              <a:rPr sz="1050" spc="-20" dirty="0" smtClean="0">
                <a:latin typeface="Arial"/>
                <a:cs typeface="Arial"/>
              </a:rPr>
              <a:t>r</a:t>
            </a:r>
            <a:r>
              <a:rPr sz="1050" spc="0" dirty="0" smtClean="0">
                <a:latin typeface="Arial"/>
                <a:cs typeface="Arial"/>
              </a:rPr>
              <a:t>og</a:t>
            </a:r>
            <a:r>
              <a:rPr sz="1050" spc="-20" dirty="0" smtClean="0">
                <a:latin typeface="Arial"/>
                <a:cs typeface="Arial"/>
              </a:rPr>
              <a:t>r</a:t>
            </a:r>
            <a:r>
              <a:rPr sz="1050" spc="-100" dirty="0" smtClean="0">
                <a:latin typeface="Arial"/>
                <a:cs typeface="Arial"/>
              </a:rPr>
              <a:t>ess </a:t>
            </a:r>
            <a:r>
              <a:rPr sz="1050" spc="30" dirty="0" smtClean="0">
                <a:latin typeface="Arial"/>
                <a:cs typeface="Arial"/>
              </a:rPr>
              <a:t>with </a:t>
            </a:r>
            <a:r>
              <a:rPr sz="1050" spc="-10" dirty="0" smtClean="0">
                <a:latin typeface="Arial"/>
                <a:cs typeface="Arial"/>
              </a:rPr>
              <a:t>action plan, </a:t>
            </a:r>
            <a:r>
              <a:rPr sz="1050" spc="-20" dirty="0" smtClean="0">
                <a:latin typeface="Arial"/>
                <a:cs typeface="Arial"/>
              </a:rPr>
              <a:t>confidence rating </a:t>
            </a:r>
            <a:r>
              <a:rPr sz="1050" spc="-50" dirty="0" smtClean="0">
                <a:latin typeface="Arial"/>
                <a:cs typeface="Arial"/>
              </a:rPr>
              <a:t>scale,</a:t>
            </a:r>
            <a:r>
              <a:rPr sz="1050" spc="-30" dirty="0" smtClean="0">
                <a:latin typeface="Arial"/>
                <a:cs typeface="Arial"/>
              </a:rPr>
              <a:t> </a:t>
            </a:r>
            <a:r>
              <a:rPr sz="1050" spc="-100" dirty="0" smtClean="0">
                <a:latin typeface="Arial"/>
                <a:cs typeface="Arial"/>
              </a:rPr>
              <a:t>MSF (if </a:t>
            </a:r>
            <a:r>
              <a:rPr sz="1050" spc="-20" dirty="0" smtClean="0">
                <a:latin typeface="Arial"/>
                <a:cs typeface="Arial"/>
              </a:rPr>
              <a:t>r</a:t>
            </a:r>
            <a:r>
              <a:rPr sz="1050" spc="-10" dirty="0" smtClean="0">
                <a:latin typeface="Arial"/>
                <a:cs typeface="Arial"/>
              </a:rPr>
              <a:t>equi</a:t>
            </a:r>
            <a:r>
              <a:rPr sz="1050" spc="-30" dirty="0" smtClean="0">
                <a:latin typeface="Arial"/>
                <a:cs typeface="Arial"/>
              </a:rPr>
              <a:t>r</a:t>
            </a:r>
            <a:r>
              <a:rPr sz="1050" spc="-40" dirty="0" smtClean="0">
                <a:latin typeface="Arial"/>
                <a:cs typeface="Arial"/>
              </a:rPr>
              <a:t>ed) </a:t>
            </a:r>
            <a:r>
              <a:rPr sz="1050" spc="-20" dirty="0" smtClean="0">
                <a:latin typeface="Arial"/>
                <a:cs typeface="Arial"/>
              </a:rPr>
              <a:t>and </a:t>
            </a:r>
            <a:r>
              <a:rPr sz="1050" spc="-30" dirty="0" smtClean="0">
                <a:latin typeface="Arial"/>
                <a:cs typeface="Arial"/>
              </a:rPr>
              <a:t>consider</a:t>
            </a:r>
            <a:r>
              <a:rPr sz="1050" spc="-20" dirty="0" smtClean="0">
                <a:latin typeface="Arial"/>
                <a:cs typeface="Arial"/>
              </a:rPr>
              <a:t> </a:t>
            </a:r>
            <a:r>
              <a:rPr sz="1050" spc="-15" dirty="0" smtClean="0">
                <a:latin typeface="Arial"/>
                <a:cs typeface="Arial"/>
              </a:rPr>
              <a:t>pointers </a:t>
            </a:r>
            <a:r>
              <a:rPr sz="1050" spc="20" dirty="0" smtClean="0">
                <a:latin typeface="Arial"/>
                <a:cs typeface="Arial"/>
              </a:rPr>
              <a:t>for </a:t>
            </a:r>
            <a:r>
              <a:rPr sz="1050" spc="-50" dirty="0" smtClean="0">
                <a:latin typeface="Arial"/>
                <a:cs typeface="Arial"/>
              </a:rPr>
              <a:t>needs</a:t>
            </a:r>
            <a:endParaRPr sz="1050">
              <a:latin typeface="Arial"/>
              <a:cs typeface="Arial"/>
            </a:endParaRPr>
          </a:p>
          <a:p>
            <a:pPr marL="62865" marR="141605" indent="-635">
              <a:lnSpc>
                <a:spcPct val="106400"/>
              </a:lnSpc>
              <a:spcBef>
                <a:spcPts val="355"/>
              </a:spcBef>
            </a:pPr>
            <a:r>
              <a:rPr sz="1050" spc="-65" dirty="0" smtClean="0">
                <a:latin typeface="Arial"/>
                <a:cs typeface="Arial"/>
              </a:rPr>
              <a:t>Discuss </a:t>
            </a:r>
            <a:r>
              <a:rPr sz="1050" spc="-25" dirty="0" smtClean="0">
                <a:latin typeface="Arial"/>
                <a:cs typeface="Arial"/>
              </a:rPr>
              <a:t>general p</a:t>
            </a:r>
            <a:r>
              <a:rPr sz="1050" spc="-20" dirty="0" smtClean="0">
                <a:latin typeface="Arial"/>
                <a:cs typeface="Arial"/>
              </a:rPr>
              <a:t>r</a:t>
            </a:r>
            <a:r>
              <a:rPr sz="1050" spc="0" dirty="0" smtClean="0">
                <a:latin typeface="Arial"/>
                <a:cs typeface="Arial"/>
              </a:rPr>
              <a:t>og</a:t>
            </a:r>
            <a:r>
              <a:rPr sz="1050" spc="-20" dirty="0" smtClean="0">
                <a:latin typeface="Arial"/>
                <a:cs typeface="Arial"/>
              </a:rPr>
              <a:t>r</a:t>
            </a:r>
            <a:r>
              <a:rPr sz="1050" spc="-100" dirty="0" smtClean="0">
                <a:latin typeface="Arial"/>
                <a:cs typeface="Arial"/>
              </a:rPr>
              <a:t>ess</a:t>
            </a:r>
            <a:r>
              <a:rPr sz="1050" spc="-55" dirty="0" smtClean="0">
                <a:latin typeface="Arial"/>
                <a:cs typeface="Arial"/>
              </a:rPr>
              <a:t> </a:t>
            </a:r>
            <a:r>
              <a:rPr sz="1050" spc="-20" dirty="0" smtClean="0">
                <a:latin typeface="Arial"/>
                <a:cs typeface="Arial"/>
              </a:rPr>
              <a:t>using the </a:t>
            </a:r>
            <a:r>
              <a:rPr sz="1050" spc="-40" dirty="0" smtClean="0">
                <a:latin typeface="Arial"/>
                <a:cs typeface="Arial"/>
              </a:rPr>
              <a:t>RDMp </a:t>
            </a:r>
            <a:r>
              <a:rPr sz="1050" spc="-15" dirty="0" smtClean="0">
                <a:latin typeface="Arial"/>
                <a:cs typeface="Arial"/>
              </a:rPr>
              <a:t>model </a:t>
            </a:r>
            <a:r>
              <a:rPr sz="1050" spc="-90" dirty="0" smtClean="0">
                <a:latin typeface="Arial"/>
                <a:cs typeface="Arial"/>
              </a:rPr>
              <a:t>as </a:t>
            </a:r>
            <a:r>
              <a:rPr sz="1050" spc="-60" dirty="0" smtClean="0">
                <a:latin typeface="Arial"/>
                <a:cs typeface="Arial"/>
              </a:rPr>
              <a:t>a</a:t>
            </a:r>
            <a:r>
              <a:rPr sz="1050" spc="-30" dirty="0" smtClean="0">
                <a:latin typeface="Arial"/>
                <a:cs typeface="Arial"/>
              </a:rPr>
              <a:t> </a:t>
            </a:r>
            <a:r>
              <a:rPr sz="1050" spc="-15" dirty="0" smtClean="0">
                <a:latin typeface="Arial"/>
                <a:cs typeface="Arial"/>
              </a:rPr>
              <a:t>guide </a:t>
            </a:r>
            <a:r>
              <a:rPr sz="1050" spc="-75" dirty="0" smtClean="0">
                <a:latin typeface="Arial"/>
                <a:cs typeface="Arial"/>
              </a:rPr>
              <a:t>(see </a:t>
            </a:r>
            <a:r>
              <a:rPr sz="1050" spc="-120" dirty="0" smtClean="0">
                <a:latin typeface="Arial"/>
                <a:cs typeface="Arial"/>
              </a:rPr>
              <a:t>CSR)</a:t>
            </a:r>
            <a:endParaRPr sz="1050">
              <a:latin typeface="Arial"/>
              <a:cs typeface="Arial"/>
            </a:endParaRPr>
          </a:p>
          <a:p>
            <a:pPr marL="62865" marR="30480" indent="-635">
              <a:lnSpc>
                <a:spcPct val="106400"/>
              </a:lnSpc>
              <a:spcBef>
                <a:spcPts val="355"/>
              </a:spcBef>
            </a:pPr>
            <a:r>
              <a:rPr sz="1050" spc="-25" dirty="0" smtClean="0">
                <a:latin typeface="Arial"/>
                <a:cs typeface="Arial"/>
              </a:rPr>
              <a:t>Clinical </a:t>
            </a:r>
            <a:r>
              <a:rPr sz="1050" spc="-35" dirty="0" smtClean="0">
                <a:latin typeface="Arial"/>
                <a:cs typeface="Arial"/>
              </a:rPr>
              <a:t>supervisor </a:t>
            </a:r>
            <a:r>
              <a:rPr sz="1050" spc="-20" dirty="0" smtClean="0">
                <a:latin typeface="Arial"/>
                <a:cs typeface="Arial"/>
              </a:rPr>
              <a:t>documents</a:t>
            </a:r>
            <a:r>
              <a:rPr sz="1050" spc="-10" dirty="0" smtClean="0">
                <a:latin typeface="Arial"/>
                <a:cs typeface="Arial"/>
              </a:rPr>
              <a:t> in </a:t>
            </a:r>
            <a:r>
              <a:rPr sz="1050" spc="-15" dirty="0" smtClean="0">
                <a:latin typeface="Arial"/>
                <a:cs typeface="Arial"/>
              </a:rPr>
              <a:t>educator </a:t>
            </a:r>
            <a:r>
              <a:rPr sz="1050" spc="-25" dirty="0" smtClean="0">
                <a:latin typeface="Arial"/>
                <a:cs typeface="Arial"/>
              </a:rPr>
              <a:t>notes </a:t>
            </a:r>
            <a:r>
              <a:rPr sz="1050" spc="-20" dirty="0" smtClean="0">
                <a:latin typeface="Arial"/>
                <a:cs typeface="Arial"/>
              </a:rPr>
              <a:t>and </a:t>
            </a:r>
            <a:r>
              <a:rPr sz="1050" spc="-15" dirty="0" smtClean="0">
                <a:latin typeface="Arial"/>
                <a:cs typeface="Arial"/>
              </a:rPr>
              <a:t>trainee</a:t>
            </a:r>
            <a:r>
              <a:rPr sz="1050" spc="-20" dirty="0" smtClean="0">
                <a:latin typeface="Arial"/>
                <a:cs typeface="Arial"/>
              </a:rPr>
              <a:t> documents in </a:t>
            </a:r>
            <a:r>
              <a:rPr sz="1050" spc="5" dirty="0" smtClean="0">
                <a:latin typeface="Arial"/>
                <a:cs typeface="Arial"/>
              </a:rPr>
              <a:t>e-portfolio </a:t>
            </a:r>
            <a:r>
              <a:rPr sz="1050" spc="-30" dirty="0" smtClean="0">
                <a:latin typeface="Arial"/>
                <a:cs typeface="Arial"/>
              </a:rPr>
              <a:t>lea</a:t>
            </a:r>
            <a:r>
              <a:rPr sz="1050" spc="-10" dirty="0" smtClean="0">
                <a:latin typeface="Arial"/>
                <a:cs typeface="Arial"/>
              </a:rPr>
              <a:t>r</a:t>
            </a:r>
            <a:r>
              <a:rPr sz="1050" spc="0" dirty="0" smtClean="0">
                <a:latin typeface="Arial"/>
                <a:cs typeface="Arial"/>
              </a:rPr>
              <a:t>ning log </a:t>
            </a:r>
            <a:r>
              <a:rPr sz="1050" spc="-20" dirty="0" smtClean="0">
                <a:latin typeface="Arial"/>
                <a:cs typeface="Arial"/>
              </a:rPr>
              <a:t>and </a:t>
            </a:r>
            <a:r>
              <a:rPr sz="1050" spc="-25" dirty="0" smtClean="0">
                <a:latin typeface="Arial"/>
                <a:cs typeface="Arial"/>
              </a:rPr>
              <a:t>updates pdp </a:t>
            </a:r>
            <a:r>
              <a:rPr sz="1050" spc="-20" dirty="0" smtClean="0">
                <a:latin typeface="Arial"/>
                <a:cs typeface="Arial"/>
              </a:rPr>
              <a:t>and </a:t>
            </a:r>
            <a:r>
              <a:rPr sz="1050" spc="-30" dirty="0" smtClean="0">
                <a:latin typeface="Arial"/>
                <a:cs typeface="Arial"/>
              </a:rPr>
              <a:t>lea</a:t>
            </a:r>
            <a:r>
              <a:rPr sz="1050" spc="-10" dirty="0" smtClean="0">
                <a:latin typeface="Arial"/>
                <a:cs typeface="Arial"/>
              </a:rPr>
              <a:t>r</a:t>
            </a:r>
            <a:r>
              <a:rPr sz="1050" spc="0" dirty="0" smtClean="0">
                <a:latin typeface="Arial"/>
                <a:cs typeface="Arial"/>
              </a:rPr>
              <a:t>ning </a:t>
            </a:r>
            <a:r>
              <a:rPr sz="1050" spc="-15" dirty="0" smtClean="0">
                <a:latin typeface="Arial"/>
                <a:cs typeface="Arial"/>
              </a:rPr>
              <a:t>plan</a:t>
            </a:r>
            <a:endParaRPr sz="1050">
              <a:latin typeface="Arial"/>
              <a:cs typeface="Arial"/>
            </a:endParaRPr>
          </a:p>
          <a:p>
            <a:pPr marL="62865" marR="177800" indent="-635">
              <a:lnSpc>
                <a:spcPct val="106400"/>
              </a:lnSpc>
              <a:spcBef>
                <a:spcPts val="355"/>
              </a:spcBef>
            </a:pPr>
            <a:r>
              <a:rPr sz="1050" dirty="0" smtClean="0">
                <a:latin typeface="Arial"/>
                <a:cs typeface="Arial"/>
              </a:rPr>
              <a:t>If </a:t>
            </a:r>
            <a:r>
              <a:rPr sz="1050" spc="-40" dirty="0" smtClean="0">
                <a:latin typeface="Arial"/>
                <a:cs typeface="Arial"/>
              </a:rPr>
              <a:t>any </a:t>
            </a:r>
            <a:r>
              <a:rPr sz="1050" spc="-30" dirty="0" smtClean="0">
                <a:latin typeface="Arial"/>
                <a:cs typeface="Arial"/>
              </a:rPr>
              <a:t>conce</a:t>
            </a:r>
            <a:r>
              <a:rPr sz="1050" spc="-5" dirty="0" smtClean="0">
                <a:latin typeface="Arial"/>
                <a:cs typeface="Arial"/>
              </a:rPr>
              <a:t>r</a:t>
            </a:r>
            <a:r>
              <a:rPr sz="1050" spc="-60" dirty="0" smtClean="0">
                <a:latin typeface="Arial"/>
                <a:cs typeface="Arial"/>
              </a:rPr>
              <a:t>ns </a:t>
            </a:r>
            <a:r>
              <a:rPr sz="1050" spc="-5" dirty="0" smtClean="0">
                <a:latin typeface="Arial"/>
                <a:cs typeface="Arial"/>
              </a:rPr>
              <a:t>contact the </a:t>
            </a:r>
            <a:r>
              <a:rPr sz="1050" spc="-15" dirty="0" smtClean="0">
                <a:latin typeface="Arial"/>
                <a:cs typeface="Arial"/>
              </a:rPr>
              <a:t>trainee</a:t>
            </a:r>
            <a:r>
              <a:rPr sz="1050" spc="-60" dirty="0" smtClean="0">
                <a:latin typeface="Arial"/>
                <a:cs typeface="Arial"/>
              </a:rPr>
              <a:t>’</a:t>
            </a:r>
            <a:r>
              <a:rPr sz="1050" spc="-120" dirty="0" smtClean="0">
                <a:latin typeface="Arial"/>
                <a:cs typeface="Arial"/>
              </a:rPr>
              <a:t>s </a:t>
            </a:r>
            <a:r>
              <a:rPr sz="1050" spc="-114" dirty="0" smtClean="0">
                <a:latin typeface="Arial"/>
                <a:cs typeface="Arial"/>
              </a:rPr>
              <a:t>GP </a:t>
            </a:r>
            <a:r>
              <a:rPr sz="1050" spc="-25" dirty="0" smtClean="0">
                <a:latin typeface="Arial"/>
                <a:cs typeface="Arial"/>
              </a:rPr>
              <a:t>Educational</a:t>
            </a:r>
            <a:r>
              <a:rPr sz="1050" spc="-15" dirty="0" smtClean="0">
                <a:latin typeface="Arial"/>
                <a:cs typeface="Arial"/>
              </a:rPr>
              <a:t> </a:t>
            </a:r>
            <a:r>
              <a:rPr sz="1050" spc="-50" dirty="0" smtClean="0">
                <a:latin typeface="Arial"/>
                <a:cs typeface="Arial"/>
              </a:rPr>
              <a:t>Supervisor/GP </a:t>
            </a:r>
            <a:r>
              <a:rPr sz="1050" spc="15" dirty="0" smtClean="0">
                <a:latin typeface="Arial"/>
                <a:cs typeface="Arial"/>
              </a:rPr>
              <a:t>unit or </a:t>
            </a:r>
            <a:r>
              <a:rPr sz="1050" spc="-114" dirty="0" smtClean="0">
                <a:latin typeface="Arial"/>
                <a:cs typeface="Arial"/>
              </a:rPr>
              <a:t>TPD</a:t>
            </a:r>
            <a:endParaRPr sz="1050">
              <a:latin typeface="Arial"/>
              <a:cs typeface="Arial"/>
            </a:endParaRPr>
          </a:p>
        </p:txBody>
      </p:sp>
      <p:sp>
        <p:nvSpPr>
          <p:cNvPr id="29" name="object 19"/>
          <p:cNvSpPr/>
          <p:nvPr/>
        </p:nvSpPr>
        <p:spPr>
          <a:xfrm>
            <a:off x="2988720" y="2078171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20"/>
          <p:cNvSpPr/>
          <p:nvPr/>
        </p:nvSpPr>
        <p:spPr>
          <a:xfrm>
            <a:off x="2988720" y="2463756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21"/>
          <p:cNvSpPr/>
          <p:nvPr/>
        </p:nvSpPr>
        <p:spPr>
          <a:xfrm>
            <a:off x="2988720" y="3189928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22"/>
          <p:cNvSpPr/>
          <p:nvPr/>
        </p:nvSpPr>
        <p:spPr>
          <a:xfrm>
            <a:off x="2988720" y="3575517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23"/>
          <p:cNvSpPr/>
          <p:nvPr/>
        </p:nvSpPr>
        <p:spPr>
          <a:xfrm>
            <a:off x="2988720" y="4301690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24"/>
          <p:cNvSpPr/>
          <p:nvPr/>
        </p:nvSpPr>
        <p:spPr>
          <a:xfrm>
            <a:off x="2988720" y="4857569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25"/>
          <p:cNvSpPr/>
          <p:nvPr/>
        </p:nvSpPr>
        <p:spPr>
          <a:xfrm>
            <a:off x="2988720" y="5413448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26"/>
          <p:cNvSpPr txBox="1"/>
          <p:nvPr/>
        </p:nvSpPr>
        <p:spPr>
          <a:xfrm>
            <a:off x="3083232" y="1662376"/>
            <a:ext cx="1965325" cy="403669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15900">
              <a:lnSpc>
                <a:spcPct val="100000"/>
              </a:lnSpc>
            </a:pP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I</a:t>
            </a:r>
            <a:r>
              <a:rPr sz="1750" spc="1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nitial</a:t>
            </a:r>
            <a:r>
              <a:rPr sz="1750" spc="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 </a:t>
            </a:r>
            <a:r>
              <a:rPr sz="1750" spc="3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M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eeting</a:t>
            </a:r>
            <a:endParaRPr sz="1750">
              <a:latin typeface="Myriad Pro Light"/>
              <a:cs typeface="Myriad Pro Light"/>
            </a:endParaRPr>
          </a:p>
          <a:p>
            <a:pPr>
              <a:lnSpc>
                <a:spcPts val="600"/>
              </a:lnSpc>
              <a:spcBef>
                <a:spcPts val="20"/>
              </a:spcBef>
            </a:pPr>
            <a:endParaRPr sz="600"/>
          </a:p>
          <a:p>
            <a:pPr marL="12700" marR="12700" indent="-635">
              <a:lnSpc>
                <a:spcPct val="106400"/>
              </a:lnSpc>
            </a:pPr>
            <a:r>
              <a:rPr sz="1050" spc="-220" dirty="0" smtClean="0">
                <a:latin typeface="Arial"/>
                <a:cs typeface="Arial"/>
              </a:rPr>
              <a:t>T</a:t>
            </a:r>
            <a:r>
              <a:rPr sz="1050" spc="-30" dirty="0" smtClean="0">
                <a:latin typeface="Arial"/>
                <a:cs typeface="Arial"/>
              </a:rPr>
              <a:t>rainee &amp; </a:t>
            </a:r>
            <a:r>
              <a:rPr sz="1050" spc="-25" dirty="0" smtClean="0">
                <a:latin typeface="Arial"/>
                <a:cs typeface="Arial"/>
              </a:rPr>
              <a:t>Clinical </a:t>
            </a:r>
            <a:r>
              <a:rPr sz="1050" spc="-45" dirty="0" smtClean="0">
                <a:latin typeface="Arial"/>
                <a:cs typeface="Arial"/>
              </a:rPr>
              <a:t>Supervisor </a:t>
            </a:r>
            <a:r>
              <a:rPr sz="1050" spc="-15" dirty="0" smtClean="0">
                <a:latin typeface="Arial"/>
                <a:cs typeface="Arial"/>
              </a:rPr>
              <a:t>meet</a:t>
            </a:r>
            <a:r>
              <a:rPr sz="1050" spc="-10" dirty="0" smtClean="0">
                <a:latin typeface="Arial"/>
                <a:cs typeface="Arial"/>
              </a:rPr>
              <a:t> </a:t>
            </a:r>
            <a:r>
              <a:rPr sz="1050" spc="20" dirty="0" smtClean="0">
                <a:latin typeface="Arial"/>
                <a:cs typeface="Arial"/>
              </a:rPr>
              <a:t>within 2 </a:t>
            </a:r>
            <a:r>
              <a:rPr sz="1050" spc="-30" dirty="0" smtClean="0">
                <a:latin typeface="Arial"/>
                <a:cs typeface="Arial"/>
              </a:rPr>
              <a:t>weeks </a:t>
            </a:r>
            <a:r>
              <a:rPr sz="1050" spc="30" dirty="0" smtClean="0">
                <a:latin typeface="Arial"/>
                <a:cs typeface="Arial"/>
              </a:rPr>
              <a:t>of </a:t>
            </a:r>
            <a:r>
              <a:rPr sz="1050" spc="-5" dirty="0" smtClean="0">
                <a:latin typeface="Arial"/>
                <a:cs typeface="Arial"/>
              </a:rPr>
              <a:t>starting </a:t>
            </a:r>
            <a:r>
              <a:rPr sz="1050" spc="-15" dirty="0" smtClean="0">
                <a:latin typeface="Arial"/>
                <a:cs typeface="Arial"/>
              </a:rPr>
              <a:t>post</a:t>
            </a:r>
            <a:endParaRPr sz="1050">
              <a:latin typeface="Arial"/>
              <a:cs typeface="Arial"/>
            </a:endParaRPr>
          </a:p>
          <a:p>
            <a:pPr marL="12700" marR="59055" indent="-635">
              <a:lnSpc>
                <a:spcPct val="106400"/>
              </a:lnSpc>
              <a:spcBef>
                <a:spcPts val="355"/>
              </a:spcBef>
            </a:pPr>
            <a:r>
              <a:rPr sz="1050" spc="-65" dirty="0" smtClean="0">
                <a:latin typeface="Arial"/>
                <a:cs typeface="Arial"/>
              </a:rPr>
              <a:t>Discuss </a:t>
            </a:r>
            <a:r>
              <a:rPr sz="1050" spc="-40" dirty="0" smtClean="0">
                <a:latin typeface="Arial"/>
                <a:cs typeface="Arial"/>
              </a:rPr>
              <a:t>ideas, </a:t>
            </a:r>
            <a:r>
              <a:rPr sz="1050" spc="-30" dirty="0" smtClean="0">
                <a:latin typeface="Arial"/>
                <a:cs typeface="Arial"/>
              </a:rPr>
              <a:t>conce</a:t>
            </a:r>
            <a:r>
              <a:rPr sz="1050" spc="-5" dirty="0" smtClean="0">
                <a:latin typeface="Arial"/>
                <a:cs typeface="Arial"/>
              </a:rPr>
              <a:t>r</a:t>
            </a:r>
            <a:r>
              <a:rPr sz="1050" spc="-60" dirty="0" smtClean="0">
                <a:latin typeface="Arial"/>
                <a:cs typeface="Arial"/>
              </a:rPr>
              <a:t>ns &amp; </a:t>
            </a:r>
            <a:r>
              <a:rPr sz="1050" spc="-25" dirty="0" smtClean="0">
                <a:latin typeface="Arial"/>
                <a:cs typeface="Arial"/>
              </a:rPr>
              <a:t>expectations </a:t>
            </a:r>
            <a:r>
              <a:rPr sz="1050" spc="20" dirty="0" smtClean="0">
                <a:latin typeface="Arial"/>
                <a:cs typeface="Arial"/>
              </a:rPr>
              <a:t>for the </a:t>
            </a:r>
            <a:r>
              <a:rPr sz="1050" spc="-15" dirty="0" smtClean="0">
                <a:latin typeface="Arial"/>
                <a:cs typeface="Arial"/>
              </a:rPr>
              <a:t>post </a:t>
            </a:r>
            <a:r>
              <a:rPr sz="1050" spc="-20" dirty="0" smtClean="0">
                <a:latin typeface="Arial"/>
                <a:cs typeface="Arial"/>
              </a:rPr>
              <a:t>and</a:t>
            </a:r>
            <a:r>
              <a:rPr sz="1050" spc="-10" dirty="0" smtClean="0">
                <a:latin typeface="Arial"/>
                <a:cs typeface="Arial"/>
              </a:rPr>
              <a:t> </a:t>
            </a:r>
            <a:r>
              <a:rPr sz="1050" spc="25" dirty="0" smtClean="0">
                <a:latin typeface="Arial"/>
                <a:cs typeface="Arial"/>
              </a:rPr>
              <a:t>how </a:t>
            </a:r>
            <a:r>
              <a:rPr sz="1050" spc="30" dirty="0" smtClean="0">
                <a:latin typeface="Arial"/>
                <a:cs typeface="Arial"/>
              </a:rPr>
              <a:t>to </a:t>
            </a:r>
            <a:r>
              <a:rPr sz="1050" spc="-20" dirty="0" smtClean="0">
                <a:latin typeface="Arial"/>
                <a:cs typeface="Arial"/>
              </a:rPr>
              <a:t>focus </a:t>
            </a:r>
            <a:r>
              <a:rPr sz="1050" spc="-30" dirty="0" smtClean="0">
                <a:latin typeface="Arial"/>
                <a:cs typeface="Arial"/>
              </a:rPr>
              <a:t>lea</a:t>
            </a:r>
            <a:r>
              <a:rPr sz="1050" spc="-10" dirty="0" smtClean="0">
                <a:latin typeface="Arial"/>
                <a:cs typeface="Arial"/>
              </a:rPr>
              <a:t>r</a:t>
            </a:r>
            <a:r>
              <a:rPr sz="1050" spc="0" dirty="0" smtClean="0">
                <a:latin typeface="Arial"/>
                <a:cs typeface="Arial"/>
              </a:rPr>
              <a:t>ning in </a:t>
            </a:r>
            <a:r>
              <a:rPr sz="1050" spc="-35" dirty="0" smtClean="0">
                <a:latin typeface="Arial"/>
                <a:cs typeface="Arial"/>
              </a:rPr>
              <a:t>a</a:t>
            </a:r>
            <a:r>
              <a:rPr sz="1050" spc="-45" dirty="0" smtClean="0">
                <a:latin typeface="Arial"/>
                <a:cs typeface="Arial"/>
              </a:rPr>
              <a:t>r</a:t>
            </a:r>
            <a:r>
              <a:rPr sz="1050" spc="-80" dirty="0" smtClean="0">
                <a:latin typeface="Arial"/>
                <a:cs typeface="Arial"/>
              </a:rPr>
              <a:t>eas </a:t>
            </a:r>
            <a:r>
              <a:rPr sz="1050" spc="30" dirty="0" smtClean="0">
                <a:latin typeface="Arial"/>
                <a:cs typeface="Arial"/>
              </a:rPr>
              <a:t>of</a:t>
            </a:r>
            <a:r>
              <a:rPr sz="1050" spc="20" dirty="0" smtClean="0">
                <a:latin typeface="Arial"/>
                <a:cs typeface="Arial"/>
              </a:rPr>
              <a:t> identified </a:t>
            </a:r>
            <a:r>
              <a:rPr sz="1050" spc="-40" dirty="0" smtClean="0">
                <a:latin typeface="Arial"/>
                <a:cs typeface="Arial"/>
              </a:rPr>
              <a:t>needs.</a:t>
            </a:r>
            <a:endParaRPr sz="1050">
              <a:latin typeface="Arial"/>
              <a:cs typeface="Arial"/>
            </a:endParaRPr>
          </a:p>
          <a:p>
            <a:pPr marL="12700" marR="306705" indent="-635">
              <a:lnSpc>
                <a:spcPct val="106400"/>
              </a:lnSpc>
              <a:spcBef>
                <a:spcPts val="355"/>
              </a:spcBef>
            </a:pPr>
            <a:r>
              <a:rPr sz="1050" spc="-65" dirty="0" smtClean="0">
                <a:latin typeface="Arial"/>
                <a:cs typeface="Arial"/>
              </a:rPr>
              <a:t>Discuss </a:t>
            </a:r>
            <a:r>
              <a:rPr sz="1050" spc="-35" dirty="0" smtClean="0">
                <a:latin typeface="Arial"/>
                <a:cs typeface="Arial"/>
              </a:rPr>
              <a:t>plans </a:t>
            </a:r>
            <a:r>
              <a:rPr sz="1050" spc="20" dirty="0" smtClean="0">
                <a:latin typeface="Arial"/>
                <a:cs typeface="Arial"/>
              </a:rPr>
              <a:t>for </a:t>
            </a:r>
            <a:r>
              <a:rPr sz="1050" spc="-130" dirty="0" smtClean="0">
                <a:latin typeface="Arial"/>
                <a:cs typeface="Arial"/>
              </a:rPr>
              <a:t>GPST </a:t>
            </a:r>
            <a:r>
              <a:rPr sz="1050" spc="-90" dirty="0" smtClean="0">
                <a:latin typeface="Arial"/>
                <a:cs typeface="Arial"/>
              </a:rPr>
              <a:t>HBGL</a:t>
            </a:r>
            <a:r>
              <a:rPr sz="1050" spc="-35" dirty="0" smtClean="0">
                <a:latin typeface="Arial"/>
                <a:cs typeface="Arial"/>
              </a:rPr>
              <a:t> </a:t>
            </a:r>
            <a:r>
              <a:rPr sz="1050" spc="-20" dirty="0" smtClean="0">
                <a:latin typeface="Arial"/>
                <a:cs typeface="Arial"/>
              </a:rPr>
              <a:t>attendance in </a:t>
            </a:r>
            <a:r>
              <a:rPr sz="1050" spc="-15" dirty="0" smtClean="0">
                <a:latin typeface="Arial"/>
                <a:cs typeface="Arial"/>
              </a:rPr>
              <a:t>this </a:t>
            </a:r>
            <a:r>
              <a:rPr sz="1050" spc="-10" dirty="0" smtClean="0">
                <a:latin typeface="Arial"/>
                <a:cs typeface="Arial"/>
              </a:rPr>
              <a:t>post.</a:t>
            </a:r>
            <a:endParaRPr sz="1050">
              <a:latin typeface="Arial"/>
              <a:cs typeface="Arial"/>
            </a:endParaRPr>
          </a:p>
          <a:p>
            <a:pPr marL="12700" marR="119380" indent="-635" algn="just">
              <a:lnSpc>
                <a:spcPct val="106400"/>
              </a:lnSpc>
              <a:spcBef>
                <a:spcPts val="355"/>
              </a:spcBef>
            </a:pPr>
            <a:r>
              <a:rPr sz="1050" spc="-15" dirty="0" smtClean="0">
                <a:latin typeface="Arial"/>
                <a:cs typeface="Arial"/>
              </a:rPr>
              <a:t>Complete </a:t>
            </a:r>
            <a:r>
              <a:rPr sz="1050" spc="-60" dirty="0" smtClean="0">
                <a:latin typeface="Arial"/>
                <a:cs typeface="Arial"/>
              </a:rPr>
              <a:t>a brief </a:t>
            </a:r>
            <a:r>
              <a:rPr sz="1050" spc="-30" dirty="0" smtClean="0">
                <a:latin typeface="Arial"/>
                <a:cs typeface="Arial"/>
              </a:rPr>
              <a:t>lea</a:t>
            </a:r>
            <a:r>
              <a:rPr sz="1050" spc="-10" dirty="0" smtClean="0">
                <a:latin typeface="Arial"/>
                <a:cs typeface="Arial"/>
              </a:rPr>
              <a:t>r</a:t>
            </a:r>
            <a:r>
              <a:rPr sz="1050" spc="0" dirty="0" smtClean="0">
                <a:latin typeface="Arial"/>
                <a:cs typeface="Arial"/>
              </a:rPr>
              <a:t>ning </a:t>
            </a:r>
            <a:r>
              <a:rPr sz="1050" spc="-15" dirty="0" smtClean="0">
                <a:latin typeface="Arial"/>
                <a:cs typeface="Arial"/>
              </a:rPr>
              <a:t>plan</a:t>
            </a:r>
            <a:r>
              <a:rPr sz="1050" spc="-10" dirty="0" smtClean="0">
                <a:latin typeface="Arial"/>
                <a:cs typeface="Arial"/>
              </a:rPr>
              <a:t> togethe</a:t>
            </a:r>
            <a:r>
              <a:rPr sz="1050" spc="-100" dirty="0" smtClean="0">
                <a:latin typeface="Arial"/>
                <a:cs typeface="Arial"/>
              </a:rPr>
              <a:t>r</a:t>
            </a:r>
            <a:r>
              <a:rPr sz="1050" spc="0" dirty="0" smtClean="0">
                <a:latin typeface="Arial"/>
                <a:cs typeface="Arial"/>
              </a:rPr>
              <a:t>, </a:t>
            </a:r>
            <a:r>
              <a:rPr sz="1050" spc="-15" dirty="0" smtClean="0">
                <a:latin typeface="Arial"/>
                <a:cs typeface="Arial"/>
              </a:rPr>
              <a:t>trainee </a:t>
            </a:r>
            <a:r>
              <a:rPr sz="1050" spc="-20" dirty="0" smtClean="0">
                <a:latin typeface="Arial"/>
                <a:cs typeface="Arial"/>
              </a:rPr>
              <a:t>documents in the </a:t>
            </a:r>
            <a:r>
              <a:rPr sz="1050" spc="5" dirty="0" smtClean="0">
                <a:latin typeface="Arial"/>
                <a:cs typeface="Arial"/>
              </a:rPr>
              <a:t>e-portfolio </a:t>
            </a:r>
            <a:r>
              <a:rPr sz="1050" spc="-30" dirty="0" smtClean="0">
                <a:latin typeface="Arial"/>
                <a:cs typeface="Arial"/>
              </a:rPr>
              <a:t>lea</a:t>
            </a:r>
            <a:r>
              <a:rPr sz="1050" spc="-10" dirty="0" smtClean="0">
                <a:latin typeface="Arial"/>
                <a:cs typeface="Arial"/>
              </a:rPr>
              <a:t>r</a:t>
            </a:r>
            <a:r>
              <a:rPr sz="1050" spc="0" dirty="0" smtClean="0">
                <a:latin typeface="Arial"/>
                <a:cs typeface="Arial"/>
              </a:rPr>
              <a:t>ning log </a:t>
            </a:r>
            <a:r>
              <a:rPr sz="1050" spc="-20" dirty="0" smtClean="0">
                <a:latin typeface="Arial"/>
                <a:cs typeface="Arial"/>
              </a:rPr>
              <a:t>and</a:t>
            </a:r>
            <a:r>
              <a:rPr sz="1050" spc="-10" dirty="0" smtClean="0">
                <a:latin typeface="Arial"/>
                <a:cs typeface="Arial"/>
              </a:rPr>
              <a:t> </a:t>
            </a:r>
            <a:r>
              <a:rPr sz="1050" spc="-35" dirty="0" smtClean="0">
                <a:latin typeface="Arial"/>
                <a:cs typeface="Arial"/>
              </a:rPr>
              <a:t>c</a:t>
            </a:r>
            <a:r>
              <a:rPr sz="1050" spc="-45" dirty="0" smtClean="0">
                <a:latin typeface="Arial"/>
                <a:cs typeface="Arial"/>
              </a:rPr>
              <a:t>r</a:t>
            </a:r>
            <a:r>
              <a:rPr sz="1050" spc="-50" dirty="0" smtClean="0">
                <a:latin typeface="Arial"/>
                <a:cs typeface="Arial"/>
              </a:rPr>
              <a:t>eates </a:t>
            </a:r>
            <a:r>
              <a:rPr sz="1050" spc="-60" dirty="0" smtClean="0">
                <a:latin typeface="Arial"/>
                <a:cs typeface="Arial"/>
              </a:rPr>
              <a:t>a pdp </a:t>
            </a:r>
            <a:r>
              <a:rPr sz="1050" spc="20" dirty="0" smtClean="0">
                <a:latin typeface="Arial"/>
                <a:cs typeface="Arial"/>
              </a:rPr>
              <a:t>for </a:t>
            </a:r>
            <a:r>
              <a:rPr sz="1050" spc="-40" dirty="0" smtClean="0">
                <a:latin typeface="Arial"/>
                <a:cs typeface="Arial"/>
              </a:rPr>
              <a:t>each </a:t>
            </a:r>
            <a:r>
              <a:rPr sz="1050" spc="-20" dirty="0" smtClean="0">
                <a:latin typeface="Arial"/>
                <a:cs typeface="Arial"/>
              </a:rPr>
              <a:t>categor</a:t>
            </a:r>
            <a:r>
              <a:rPr sz="1050" spc="-125" dirty="0" smtClean="0">
                <a:latin typeface="Arial"/>
                <a:cs typeface="Arial"/>
              </a:rPr>
              <a:t>y</a:t>
            </a:r>
            <a:r>
              <a:rPr sz="1050" spc="0" dirty="0" smtClean="0">
                <a:latin typeface="Arial"/>
                <a:cs typeface="Arial"/>
              </a:rPr>
              <a:t>.</a:t>
            </a:r>
            <a:endParaRPr sz="1050">
              <a:latin typeface="Arial"/>
              <a:cs typeface="Arial"/>
            </a:endParaRPr>
          </a:p>
          <a:p>
            <a:pPr marL="12700" marR="97155" indent="-635">
              <a:lnSpc>
                <a:spcPct val="106400"/>
              </a:lnSpc>
              <a:spcBef>
                <a:spcPts val="355"/>
              </a:spcBef>
            </a:pPr>
            <a:r>
              <a:rPr sz="1050" spc="-25" dirty="0" smtClean="0">
                <a:latin typeface="Arial"/>
                <a:cs typeface="Arial"/>
              </a:rPr>
              <a:t>Clinical </a:t>
            </a:r>
            <a:r>
              <a:rPr sz="1050" spc="-45" dirty="0" smtClean="0">
                <a:latin typeface="Arial"/>
                <a:cs typeface="Arial"/>
              </a:rPr>
              <a:t>Supervisor </a:t>
            </a:r>
            <a:r>
              <a:rPr sz="1050" spc="-20" dirty="0" smtClean="0">
                <a:latin typeface="Arial"/>
                <a:cs typeface="Arial"/>
              </a:rPr>
              <a:t>documents</a:t>
            </a:r>
            <a:r>
              <a:rPr sz="1050" spc="-10" dirty="0" smtClean="0">
                <a:latin typeface="Arial"/>
                <a:cs typeface="Arial"/>
              </a:rPr>
              <a:t> brief </a:t>
            </a:r>
            <a:r>
              <a:rPr sz="1050" spc="-35" dirty="0" smtClean="0">
                <a:latin typeface="Arial"/>
                <a:cs typeface="Arial"/>
              </a:rPr>
              <a:t>summary </a:t>
            </a:r>
            <a:r>
              <a:rPr sz="1050" spc="30" dirty="0" smtClean="0">
                <a:latin typeface="Arial"/>
                <a:cs typeface="Arial"/>
              </a:rPr>
              <a:t>of </a:t>
            </a:r>
            <a:r>
              <a:rPr sz="1050" spc="-10" dirty="0" smtClean="0">
                <a:latin typeface="Arial"/>
                <a:cs typeface="Arial"/>
              </a:rPr>
              <a:t>meeting in the </a:t>
            </a:r>
            <a:r>
              <a:rPr sz="1050" spc="-15" dirty="0" smtClean="0">
                <a:latin typeface="Arial"/>
                <a:cs typeface="Arial"/>
              </a:rPr>
              <a:t>educator </a:t>
            </a:r>
            <a:r>
              <a:rPr sz="1050" spc="-20" dirty="0" smtClean="0">
                <a:latin typeface="Arial"/>
                <a:cs typeface="Arial"/>
              </a:rPr>
              <a:t>notes.</a:t>
            </a:r>
            <a:endParaRPr sz="1050">
              <a:latin typeface="Arial"/>
              <a:cs typeface="Arial"/>
            </a:endParaRPr>
          </a:p>
          <a:p>
            <a:pPr marL="12700" marR="264160" indent="-635">
              <a:lnSpc>
                <a:spcPct val="106400"/>
              </a:lnSpc>
              <a:spcBef>
                <a:spcPts val="355"/>
              </a:spcBef>
            </a:pPr>
            <a:r>
              <a:rPr sz="1050" spc="-15" dirty="0" smtClean="0">
                <a:latin typeface="Arial"/>
                <a:cs typeface="Arial"/>
              </a:rPr>
              <a:t>Both </a:t>
            </a:r>
            <a:r>
              <a:rPr sz="1050" spc="-40" dirty="0" smtClean="0">
                <a:latin typeface="Arial"/>
                <a:cs typeface="Arial"/>
              </a:rPr>
              <a:t>set </a:t>
            </a:r>
            <a:r>
              <a:rPr sz="1050" spc="-35" dirty="0" smtClean="0">
                <a:latin typeface="Arial"/>
                <a:cs typeface="Arial"/>
              </a:rPr>
              <a:t>dates </a:t>
            </a:r>
            <a:r>
              <a:rPr sz="1050" spc="-20" dirty="0" smtClean="0">
                <a:latin typeface="Arial"/>
                <a:cs typeface="Arial"/>
              </a:rPr>
              <a:t>and times </a:t>
            </a:r>
            <a:r>
              <a:rPr sz="1050" spc="20" dirty="0" smtClean="0">
                <a:latin typeface="Arial"/>
                <a:cs typeface="Arial"/>
              </a:rPr>
              <a:t>for</a:t>
            </a:r>
            <a:r>
              <a:rPr sz="1050" spc="10" dirty="0" smtClean="0">
                <a:latin typeface="Arial"/>
                <a:cs typeface="Arial"/>
              </a:rPr>
              <a:t> </a:t>
            </a:r>
            <a:r>
              <a:rPr sz="1050" spc="-5" dirty="0" smtClean="0">
                <a:latin typeface="Arial"/>
                <a:cs typeface="Arial"/>
              </a:rPr>
              <a:t>completion </a:t>
            </a:r>
            <a:r>
              <a:rPr sz="1050" spc="30" dirty="0" smtClean="0">
                <a:latin typeface="Arial"/>
                <a:cs typeface="Arial"/>
              </a:rPr>
              <a:t>of </a:t>
            </a:r>
            <a:r>
              <a:rPr sz="1050" spc="-20" dirty="0" smtClean="0">
                <a:latin typeface="Arial"/>
                <a:cs typeface="Arial"/>
              </a:rPr>
              <a:t>r</a:t>
            </a:r>
            <a:r>
              <a:rPr sz="1050" spc="-25" dirty="0" smtClean="0">
                <a:latin typeface="Arial"/>
                <a:cs typeface="Arial"/>
              </a:rPr>
              <a:t>elevant </a:t>
            </a:r>
            <a:r>
              <a:rPr sz="1050" spc="-70" dirty="0" smtClean="0">
                <a:latin typeface="Arial"/>
                <a:cs typeface="Arial"/>
              </a:rPr>
              <a:t>WPBA</a:t>
            </a:r>
            <a:r>
              <a:rPr sz="1050" spc="-30" dirty="0" smtClean="0">
                <a:latin typeface="Arial"/>
                <a:cs typeface="Arial"/>
              </a:rPr>
              <a:t> </a:t>
            </a:r>
            <a:r>
              <a:rPr sz="1050" spc="-65" dirty="0" smtClean="0">
                <a:latin typeface="Arial"/>
                <a:cs typeface="Arial"/>
              </a:rPr>
              <a:t>assessments</a:t>
            </a:r>
            <a:endParaRPr sz="1050">
              <a:latin typeface="Arial"/>
              <a:cs typeface="Arial"/>
            </a:endParaRPr>
          </a:p>
          <a:p>
            <a:pPr marL="12700" marR="194310" indent="-635">
              <a:lnSpc>
                <a:spcPct val="106400"/>
              </a:lnSpc>
              <a:spcBef>
                <a:spcPts val="355"/>
              </a:spcBef>
            </a:pPr>
            <a:r>
              <a:rPr sz="1050" spc="-60" dirty="0" smtClean="0">
                <a:latin typeface="Arial"/>
                <a:cs typeface="Arial"/>
              </a:rPr>
              <a:t>Set </a:t>
            </a:r>
            <a:r>
              <a:rPr sz="1050" spc="-20" dirty="0" smtClean="0">
                <a:latin typeface="Arial"/>
                <a:cs typeface="Arial"/>
              </a:rPr>
              <a:t>date and time </a:t>
            </a:r>
            <a:r>
              <a:rPr sz="1050" spc="20" dirty="0" smtClean="0">
                <a:latin typeface="Arial"/>
                <a:cs typeface="Arial"/>
              </a:rPr>
              <a:t>for mid </a:t>
            </a:r>
            <a:r>
              <a:rPr sz="1050" spc="-15" dirty="0" smtClean="0">
                <a:latin typeface="Arial"/>
                <a:cs typeface="Arial"/>
              </a:rPr>
              <a:t>post</a:t>
            </a:r>
            <a:r>
              <a:rPr sz="1050" spc="-10" dirty="0" smtClean="0">
                <a:latin typeface="Arial"/>
                <a:cs typeface="Arial"/>
              </a:rPr>
              <a:t> </a:t>
            </a:r>
            <a:r>
              <a:rPr sz="1050" spc="-20" dirty="0" smtClean="0">
                <a:latin typeface="Arial"/>
                <a:cs typeface="Arial"/>
              </a:rPr>
              <a:t>r</a:t>
            </a:r>
            <a:r>
              <a:rPr sz="1050" spc="-25" dirty="0" smtClean="0">
                <a:latin typeface="Arial"/>
                <a:cs typeface="Arial"/>
              </a:rPr>
              <a:t>eview</a:t>
            </a:r>
            <a:endParaRPr sz="1050">
              <a:latin typeface="Arial"/>
              <a:cs typeface="Arial"/>
            </a:endParaRPr>
          </a:p>
        </p:txBody>
      </p:sp>
      <p:sp>
        <p:nvSpPr>
          <p:cNvPr id="37" name="object 27"/>
          <p:cNvSpPr/>
          <p:nvPr/>
        </p:nvSpPr>
        <p:spPr>
          <a:xfrm>
            <a:off x="588115" y="1539632"/>
            <a:ext cx="2342196" cy="4337763"/>
          </a:xfrm>
          <a:custGeom>
            <a:avLst/>
            <a:gdLst/>
            <a:ahLst/>
            <a:cxnLst/>
            <a:rect l="l" t="t" r="r" b="b"/>
            <a:pathLst>
              <a:path w="2342196" h="4337763">
                <a:moveTo>
                  <a:pt x="1776987" y="0"/>
                </a:moveTo>
                <a:lnTo>
                  <a:pt x="115097" y="201"/>
                </a:lnTo>
                <a:lnTo>
                  <a:pt x="76821" y="1737"/>
                </a:lnTo>
                <a:lnTo>
                  <a:pt x="36957" y="9388"/>
                </a:lnTo>
                <a:lnTo>
                  <a:pt x="9305" y="36484"/>
                </a:lnTo>
                <a:lnTo>
                  <a:pt x="1638" y="75234"/>
                </a:lnTo>
                <a:lnTo>
                  <a:pt x="13" y="131597"/>
                </a:lnTo>
                <a:lnTo>
                  <a:pt x="0" y="4206177"/>
                </a:lnTo>
                <a:lnTo>
                  <a:pt x="201" y="4228224"/>
                </a:lnTo>
                <a:lnTo>
                  <a:pt x="3573" y="4279358"/>
                </a:lnTo>
                <a:lnTo>
                  <a:pt x="20980" y="4318661"/>
                </a:lnTo>
                <a:lnTo>
                  <a:pt x="63287" y="4334619"/>
                </a:lnTo>
                <a:lnTo>
                  <a:pt x="118015" y="4337602"/>
                </a:lnTo>
                <a:lnTo>
                  <a:pt x="141560" y="4337763"/>
                </a:lnTo>
                <a:lnTo>
                  <a:pt x="1803435" y="4337561"/>
                </a:lnTo>
                <a:lnTo>
                  <a:pt x="1841712" y="4336026"/>
                </a:lnTo>
                <a:lnTo>
                  <a:pt x="1881576" y="4328374"/>
                </a:lnTo>
                <a:lnTo>
                  <a:pt x="1909227" y="4301278"/>
                </a:lnTo>
                <a:lnTo>
                  <a:pt x="1916893" y="4262525"/>
                </a:lnTo>
                <a:lnTo>
                  <a:pt x="1918517" y="4206177"/>
                </a:lnTo>
                <a:lnTo>
                  <a:pt x="1918560" y="2271770"/>
                </a:lnTo>
                <a:lnTo>
                  <a:pt x="2263107" y="2271770"/>
                </a:lnTo>
                <a:lnTo>
                  <a:pt x="2315270" y="2224475"/>
                </a:lnTo>
                <a:lnTo>
                  <a:pt x="2340233" y="2186780"/>
                </a:lnTo>
                <a:lnTo>
                  <a:pt x="2342196" y="2174916"/>
                </a:lnTo>
                <a:lnTo>
                  <a:pt x="2341822" y="2163660"/>
                </a:lnTo>
                <a:lnTo>
                  <a:pt x="2327049" y="2127785"/>
                </a:lnTo>
                <a:lnTo>
                  <a:pt x="2315495" y="2114151"/>
                </a:lnTo>
                <a:lnTo>
                  <a:pt x="2315270" y="2114151"/>
                </a:lnTo>
                <a:lnTo>
                  <a:pt x="2263113" y="2066856"/>
                </a:lnTo>
                <a:lnTo>
                  <a:pt x="1918560" y="2066856"/>
                </a:lnTo>
                <a:lnTo>
                  <a:pt x="1918531" y="131597"/>
                </a:lnTo>
                <a:lnTo>
                  <a:pt x="1918329" y="109549"/>
                </a:lnTo>
                <a:lnTo>
                  <a:pt x="1914958" y="58412"/>
                </a:lnTo>
                <a:lnTo>
                  <a:pt x="1897553" y="19105"/>
                </a:lnTo>
                <a:lnTo>
                  <a:pt x="1855251" y="3145"/>
                </a:lnTo>
                <a:lnTo>
                  <a:pt x="1800529" y="160"/>
                </a:lnTo>
                <a:lnTo>
                  <a:pt x="1776987" y="0"/>
                </a:lnTo>
                <a:close/>
              </a:path>
              <a:path w="2342196" h="4337763">
                <a:moveTo>
                  <a:pt x="2263107" y="2271770"/>
                </a:moveTo>
                <a:lnTo>
                  <a:pt x="2073068" y="2271770"/>
                </a:lnTo>
                <a:lnTo>
                  <a:pt x="2091664" y="2272985"/>
                </a:lnTo>
                <a:lnTo>
                  <a:pt x="2097359" y="2281486"/>
                </a:lnTo>
                <a:lnTo>
                  <a:pt x="2097769" y="2341735"/>
                </a:lnTo>
                <a:lnTo>
                  <a:pt x="2107764" y="2379851"/>
                </a:lnTo>
                <a:lnTo>
                  <a:pt x="2121703" y="2385071"/>
                </a:lnTo>
                <a:lnTo>
                  <a:pt x="2129478" y="2383779"/>
                </a:lnTo>
                <a:lnTo>
                  <a:pt x="2158025" y="2367046"/>
                </a:lnTo>
                <a:lnTo>
                  <a:pt x="2263107" y="2271770"/>
                </a:lnTo>
                <a:close/>
              </a:path>
              <a:path w="2342196" h="4337763">
                <a:moveTo>
                  <a:pt x="2315270" y="2113935"/>
                </a:moveTo>
                <a:lnTo>
                  <a:pt x="2315270" y="2114151"/>
                </a:lnTo>
                <a:lnTo>
                  <a:pt x="2315495" y="2114151"/>
                </a:lnTo>
                <a:lnTo>
                  <a:pt x="2315270" y="2113935"/>
                </a:lnTo>
                <a:close/>
              </a:path>
              <a:path w="2342196" h="4337763">
                <a:moveTo>
                  <a:pt x="2122709" y="1952685"/>
                </a:moveTo>
                <a:lnTo>
                  <a:pt x="2098496" y="1986923"/>
                </a:lnTo>
                <a:lnTo>
                  <a:pt x="2097769" y="2043348"/>
                </a:lnTo>
                <a:lnTo>
                  <a:pt x="2096493" y="2061046"/>
                </a:lnTo>
                <a:lnTo>
                  <a:pt x="2087560" y="2066465"/>
                </a:lnTo>
                <a:lnTo>
                  <a:pt x="1918560" y="2066856"/>
                </a:lnTo>
                <a:lnTo>
                  <a:pt x="2263113" y="2066856"/>
                </a:lnTo>
                <a:lnTo>
                  <a:pt x="2158602" y="1972088"/>
                </a:lnTo>
                <a:lnTo>
                  <a:pt x="2144263" y="1960749"/>
                </a:lnTo>
                <a:lnTo>
                  <a:pt x="2132375" y="1954552"/>
                </a:lnTo>
                <a:lnTo>
                  <a:pt x="2122709" y="1952685"/>
                </a:lnTo>
                <a:close/>
              </a:path>
            </a:pathLst>
          </a:custGeom>
          <a:solidFill>
            <a:srgbClr val="DCEEE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28"/>
          <p:cNvSpPr/>
          <p:nvPr/>
        </p:nvSpPr>
        <p:spPr>
          <a:xfrm>
            <a:off x="588086" y="1539614"/>
            <a:ext cx="2342225" cy="4337799"/>
          </a:xfrm>
          <a:custGeom>
            <a:avLst/>
            <a:gdLst/>
            <a:ahLst/>
            <a:cxnLst/>
            <a:rect l="l" t="t" r="r" b="b"/>
            <a:pathLst>
              <a:path w="2342225" h="4337799">
                <a:moveTo>
                  <a:pt x="2315298" y="2113953"/>
                </a:moveTo>
                <a:lnTo>
                  <a:pt x="2315298" y="2114169"/>
                </a:lnTo>
                <a:lnTo>
                  <a:pt x="2297417" y="2097951"/>
                </a:lnTo>
                <a:lnTo>
                  <a:pt x="2158631" y="1972106"/>
                </a:lnTo>
                <a:lnTo>
                  <a:pt x="2144292" y="1960767"/>
                </a:lnTo>
                <a:lnTo>
                  <a:pt x="2132404" y="1954570"/>
                </a:lnTo>
                <a:lnTo>
                  <a:pt x="2122738" y="1952703"/>
                </a:lnTo>
                <a:lnTo>
                  <a:pt x="2115063" y="1954354"/>
                </a:lnTo>
                <a:lnTo>
                  <a:pt x="2097976" y="1992637"/>
                </a:lnTo>
                <a:lnTo>
                  <a:pt x="2097798" y="2043366"/>
                </a:lnTo>
                <a:lnTo>
                  <a:pt x="2096522" y="2061064"/>
                </a:lnTo>
                <a:lnTo>
                  <a:pt x="2087589" y="2066483"/>
                </a:lnTo>
                <a:lnTo>
                  <a:pt x="1918589" y="2066874"/>
                </a:lnTo>
                <a:lnTo>
                  <a:pt x="1918589" y="521919"/>
                </a:lnTo>
                <a:lnTo>
                  <a:pt x="1918589" y="156438"/>
                </a:lnTo>
                <a:lnTo>
                  <a:pt x="1918358" y="109567"/>
                </a:lnTo>
                <a:lnTo>
                  <a:pt x="1914987" y="58430"/>
                </a:lnTo>
                <a:lnTo>
                  <a:pt x="1897582" y="19123"/>
                </a:lnTo>
                <a:lnTo>
                  <a:pt x="1855280" y="3163"/>
                </a:lnTo>
                <a:lnTo>
                  <a:pt x="1800558" y="178"/>
                </a:lnTo>
                <a:lnTo>
                  <a:pt x="164376" y="0"/>
                </a:lnTo>
                <a:lnTo>
                  <a:pt x="138293" y="27"/>
                </a:lnTo>
                <a:lnTo>
                  <a:pt x="94703" y="740"/>
                </a:lnTo>
                <a:lnTo>
                  <a:pt x="48165" y="5923"/>
                </a:lnTo>
                <a:lnTo>
                  <a:pt x="14033" y="27424"/>
                </a:lnTo>
                <a:lnTo>
                  <a:pt x="1667" y="75252"/>
                </a:lnTo>
                <a:lnTo>
                  <a:pt x="18" y="134736"/>
                </a:lnTo>
                <a:lnTo>
                  <a:pt x="0" y="521919"/>
                </a:lnTo>
                <a:lnTo>
                  <a:pt x="0" y="3815892"/>
                </a:lnTo>
                <a:lnTo>
                  <a:pt x="0" y="4181373"/>
                </a:lnTo>
                <a:lnTo>
                  <a:pt x="230" y="4228242"/>
                </a:lnTo>
                <a:lnTo>
                  <a:pt x="3602" y="4279376"/>
                </a:lnTo>
                <a:lnTo>
                  <a:pt x="21009" y="4318679"/>
                </a:lnTo>
                <a:lnTo>
                  <a:pt x="63316" y="4334637"/>
                </a:lnTo>
                <a:lnTo>
                  <a:pt x="118043" y="4337620"/>
                </a:lnTo>
                <a:lnTo>
                  <a:pt x="1754212" y="4337799"/>
                </a:lnTo>
                <a:lnTo>
                  <a:pt x="1780296" y="4337771"/>
                </a:lnTo>
                <a:lnTo>
                  <a:pt x="1823888" y="4337058"/>
                </a:lnTo>
                <a:lnTo>
                  <a:pt x="1870426" y="4331875"/>
                </a:lnTo>
                <a:lnTo>
                  <a:pt x="1904557" y="4310373"/>
                </a:lnTo>
                <a:lnTo>
                  <a:pt x="1916922" y="4262543"/>
                </a:lnTo>
                <a:lnTo>
                  <a:pt x="1918570" y="4203058"/>
                </a:lnTo>
                <a:lnTo>
                  <a:pt x="1918589" y="3815892"/>
                </a:lnTo>
                <a:lnTo>
                  <a:pt x="1918589" y="2271788"/>
                </a:lnTo>
                <a:lnTo>
                  <a:pt x="2073097" y="2271788"/>
                </a:lnTo>
                <a:lnTo>
                  <a:pt x="2091693" y="2273003"/>
                </a:lnTo>
                <a:lnTo>
                  <a:pt x="2097388" y="2281504"/>
                </a:lnTo>
                <a:lnTo>
                  <a:pt x="2097798" y="2341753"/>
                </a:lnTo>
                <a:lnTo>
                  <a:pt x="2099062" y="2359454"/>
                </a:lnTo>
                <a:lnTo>
                  <a:pt x="2102546" y="2371920"/>
                </a:lnTo>
                <a:lnTo>
                  <a:pt x="2107793" y="2379869"/>
                </a:lnTo>
                <a:lnTo>
                  <a:pt x="2114341" y="2384019"/>
                </a:lnTo>
                <a:lnTo>
                  <a:pt x="2121732" y="2385089"/>
                </a:lnTo>
                <a:lnTo>
                  <a:pt x="2129507" y="2383797"/>
                </a:lnTo>
                <a:lnTo>
                  <a:pt x="2315298" y="2224493"/>
                </a:lnTo>
                <a:lnTo>
                  <a:pt x="2340262" y="2186798"/>
                </a:lnTo>
                <a:lnTo>
                  <a:pt x="2342225" y="2174934"/>
                </a:lnTo>
                <a:lnTo>
                  <a:pt x="2341851" y="2163678"/>
                </a:lnTo>
                <a:lnTo>
                  <a:pt x="2327078" y="2127803"/>
                </a:lnTo>
                <a:lnTo>
                  <a:pt x="2316198" y="2114814"/>
                </a:lnTo>
                <a:lnTo>
                  <a:pt x="2315298" y="2113953"/>
                </a:lnTo>
                <a:close/>
              </a:path>
            </a:pathLst>
          </a:custGeom>
          <a:ln w="24180">
            <a:solidFill>
              <a:srgbClr val="44B5A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29"/>
          <p:cNvSpPr/>
          <p:nvPr/>
        </p:nvSpPr>
        <p:spPr>
          <a:xfrm>
            <a:off x="0" y="776359"/>
            <a:ext cx="6787952" cy="493293"/>
          </a:xfrm>
          <a:custGeom>
            <a:avLst/>
            <a:gdLst/>
            <a:ahLst/>
            <a:cxnLst/>
            <a:rect l="l" t="t" r="r" b="b"/>
            <a:pathLst>
              <a:path w="6787952" h="493293">
                <a:moveTo>
                  <a:pt x="0" y="493293"/>
                </a:moveTo>
                <a:lnTo>
                  <a:pt x="6612074" y="493052"/>
                </a:lnTo>
                <a:lnTo>
                  <a:pt x="6664436" y="491363"/>
                </a:lnTo>
                <a:lnTo>
                  <a:pt x="6705216" y="486778"/>
                </a:lnTo>
                <a:lnTo>
                  <a:pt x="6747836" y="471304"/>
                </a:lnTo>
                <a:lnTo>
                  <a:pt x="6772539" y="441172"/>
                </a:lnTo>
                <a:lnTo>
                  <a:pt x="6784212" y="391494"/>
                </a:lnTo>
                <a:lnTo>
                  <a:pt x="6787167" y="345105"/>
                </a:lnTo>
                <a:lnTo>
                  <a:pt x="6787952" y="286408"/>
                </a:lnTo>
                <a:lnTo>
                  <a:pt x="6787952" y="206884"/>
                </a:lnTo>
                <a:lnTo>
                  <a:pt x="6787167" y="148188"/>
                </a:lnTo>
                <a:lnTo>
                  <a:pt x="6784212" y="101798"/>
                </a:lnTo>
                <a:lnTo>
                  <a:pt x="6772539" y="52120"/>
                </a:lnTo>
                <a:lnTo>
                  <a:pt x="6747836" y="21988"/>
                </a:lnTo>
                <a:lnTo>
                  <a:pt x="6705216" y="6515"/>
                </a:lnTo>
                <a:lnTo>
                  <a:pt x="6664436" y="1930"/>
                </a:lnTo>
                <a:lnTo>
                  <a:pt x="6612074" y="241"/>
                </a:lnTo>
                <a:lnTo>
                  <a:pt x="0" y="0"/>
                </a:lnTo>
                <a:lnTo>
                  <a:pt x="0" y="493293"/>
                </a:lnTo>
              </a:path>
            </a:pathLst>
          </a:custGeom>
          <a:solidFill>
            <a:srgbClr val="C0E5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30"/>
          <p:cNvSpPr txBox="1"/>
          <p:nvPr/>
        </p:nvSpPr>
        <p:spPr>
          <a:xfrm>
            <a:off x="430872" y="802803"/>
            <a:ext cx="6171565" cy="3962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500" spc="-80" dirty="0" smtClean="0">
                <a:solidFill>
                  <a:srgbClr val="003060"/>
                </a:solidFill>
                <a:latin typeface="Myriad Pro"/>
                <a:cs typeface="Myriad Pro"/>
              </a:rPr>
              <a:t>T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imelin</a:t>
            </a:r>
            <a:r>
              <a:rPr sz="2500" spc="0" dirty="0" smtClean="0">
                <a:solidFill>
                  <a:srgbClr val="003060"/>
                </a:solidFill>
                <a:latin typeface="Myriad Pro"/>
                <a:cs typeface="Myriad Pro"/>
              </a:rPr>
              <a:t>e</a:t>
            </a:r>
            <a:r>
              <a:rPr sz="2500" spc="-100" dirty="0" smtClean="0">
                <a:solidFill>
                  <a:srgbClr val="003060"/>
                </a:solidFill>
                <a:latin typeface="Myriad Pro"/>
                <a:cs typeface="Myriad Pro"/>
              </a:rPr>
              <a:t> </a:t>
            </a:r>
            <a:r>
              <a:rPr sz="2500" spc="-85" dirty="0" smtClean="0">
                <a:solidFill>
                  <a:srgbClr val="003060"/>
                </a:solidFill>
                <a:latin typeface="Myriad Pro"/>
                <a:cs typeface="Myriad Pro"/>
              </a:rPr>
              <a:t>f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o</a:t>
            </a:r>
            <a:r>
              <a:rPr sz="2500" spc="0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2500" spc="-100" dirty="0" smtClean="0">
                <a:solidFill>
                  <a:srgbClr val="003060"/>
                </a:solidFill>
                <a:latin typeface="Myriad Pro"/>
                <a:cs typeface="Myriad Pro"/>
              </a:rPr>
              <a:t> 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Clinica</a:t>
            </a:r>
            <a:r>
              <a:rPr sz="2500" spc="0" dirty="0" smtClean="0">
                <a:solidFill>
                  <a:srgbClr val="003060"/>
                </a:solidFill>
                <a:latin typeface="Myriad Pro"/>
                <a:cs typeface="Myriad Pro"/>
              </a:rPr>
              <a:t>l</a:t>
            </a:r>
            <a:r>
              <a:rPr sz="2500" spc="-100" dirty="0" smtClean="0">
                <a:solidFill>
                  <a:srgbClr val="003060"/>
                </a:solidFill>
                <a:latin typeface="Myriad Pro"/>
                <a:cs typeface="Myriad Pro"/>
              </a:rPr>
              <a:t> 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Supe</a:t>
            </a:r>
            <a:r>
              <a:rPr sz="2500" spc="10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visor/</a:t>
            </a:r>
            <a:r>
              <a:rPr sz="2500" spc="-165" dirty="0" smtClean="0">
                <a:solidFill>
                  <a:srgbClr val="003060"/>
                </a:solidFill>
                <a:latin typeface="Myriad Pro"/>
                <a:cs typeface="Myriad Pro"/>
              </a:rPr>
              <a:t>T</a:t>
            </a:r>
            <a:r>
              <a:rPr sz="2500" spc="-65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aine</a:t>
            </a:r>
            <a:r>
              <a:rPr sz="2500" spc="0" dirty="0" smtClean="0">
                <a:solidFill>
                  <a:srgbClr val="003060"/>
                </a:solidFill>
                <a:latin typeface="Myriad Pro"/>
                <a:cs typeface="Myriad Pro"/>
              </a:rPr>
              <a:t>e</a:t>
            </a:r>
            <a:r>
              <a:rPr sz="2500" spc="-100" dirty="0" smtClean="0">
                <a:solidFill>
                  <a:srgbClr val="003060"/>
                </a:solidFill>
                <a:latin typeface="Myriad Pro"/>
                <a:cs typeface="Myriad Pro"/>
              </a:rPr>
              <a:t> </a:t>
            </a:r>
            <a:r>
              <a:rPr sz="2500" spc="-35" dirty="0" smtClean="0">
                <a:solidFill>
                  <a:srgbClr val="003060"/>
                </a:solidFill>
                <a:latin typeface="Myriad Pro"/>
                <a:cs typeface="Myriad Pro"/>
              </a:rPr>
              <a:t>M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eeting</a:t>
            </a:r>
            <a:r>
              <a:rPr sz="2500" spc="0" dirty="0" smtClean="0">
                <a:solidFill>
                  <a:srgbClr val="003060"/>
                </a:solidFill>
                <a:latin typeface="Myriad Pro"/>
                <a:cs typeface="Myriad Pro"/>
              </a:rPr>
              <a:t>s</a:t>
            </a:r>
            <a:endParaRPr sz="2500">
              <a:latin typeface="Myriad Pro"/>
              <a:cs typeface="Myriad Pro"/>
            </a:endParaRPr>
          </a:p>
        </p:txBody>
      </p:sp>
      <p:sp>
        <p:nvSpPr>
          <p:cNvPr id="41" name="object 31"/>
          <p:cNvSpPr/>
          <p:nvPr/>
        </p:nvSpPr>
        <p:spPr>
          <a:xfrm>
            <a:off x="2875540" y="6462739"/>
            <a:ext cx="0" cy="211340"/>
          </a:xfrm>
          <a:custGeom>
            <a:avLst/>
            <a:gdLst/>
            <a:ahLst/>
            <a:cxnLst/>
            <a:rect l="l" t="t" r="r" b="b"/>
            <a:pathLst>
              <a:path h="211340">
                <a:moveTo>
                  <a:pt x="0" y="0"/>
                </a:moveTo>
                <a:lnTo>
                  <a:pt x="0" y="211340"/>
                </a:lnTo>
              </a:path>
            </a:pathLst>
          </a:custGeom>
          <a:ln w="24180">
            <a:solidFill>
              <a:srgbClr val="7C90B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32"/>
          <p:cNvSpPr/>
          <p:nvPr/>
        </p:nvSpPr>
        <p:spPr>
          <a:xfrm>
            <a:off x="5336518" y="6462739"/>
            <a:ext cx="0" cy="211340"/>
          </a:xfrm>
          <a:custGeom>
            <a:avLst/>
            <a:gdLst/>
            <a:ahLst/>
            <a:cxnLst/>
            <a:rect l="l" t="t" r="r" b="b"/>
            <a:pathLst>
              <a:path h="211340">
                <a:moveTo>
                  <a:pt x="0" y="0"/>
                </a:moveTo>
                <a:lnTo>
                  <a:pt x="0" y="211340"/>
                </a:lnTo>
              </a:path>
            </a:pathLst>
          </a:custGeom>
          <a:ln w="24180">
            <a:solidFill>
              <a:srgbClr val="7C90B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33"/>
          <p:cNvSpPr/>
          <p:nvPr/>
        </p:nvSpPr>
        <p:spPr>
          <a:xfrm>
            <a:off x="7814664" y="6462739"/>
            <a:ext cx="0" cy="211340"/>
          </a:xfrm>
          <a:custGeom>
            <a:avLst/>
            <a:gdLst/>
            <a:ahLst/>
            <a:cxnLst/>
            <a:rect l="l" t="t" r="r" b="b"/>
            <a:pathLst>
              <a:path h="211340">
                <a:moveTo>
                  <a:pt x="0" y="0"/>
                </a:moveTo>
                <a:lnTo>
                  <a:pt x="0" y="211340"/>
                </a:lnTo>
              </a:path>
            </a:pathLst>
          </a:custGeom>
          <a:ln w="24180">
            <a:solidFill>
              <a:srgbClr val="7C90B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34"/>
          <p:cNvSpPr txBox="1"/>
          <p:nvPr/>
        </p:nvSpPr>
        <p:spPr>
          <a:xfrm>
            <a:off x="1248999" y="6151294"/>
            <a:ext cx="758825" cy="39306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51435" marR="12700" indent="-39370">
              <a:lnSpc>
                <a:spcPct val="103099"/>
              </a:lnSpc>
            </a:pPr>
            <a:r>
              <a:rPr sz="1200" b="1" spc="5" dirty="0" smtClean="0">
                <a:latin typeface="Arial"/>
                <a:cs typeface="Arial"/>
              </a:rPr>
              <a:t>August</a:t>
            </a:r>
            <a:r>
              <a:rPr sz="1200" b="1" spc="10" dirty="0" smtClean="0">
                <a:latin typeface="Arial"/>
                <a:cs typeface="Arial"/>
              </a:rPr>
              <a:t> </a:t>
            </a:r>
            <a:r>
              <a:rPr sz="1200" b="1" spc="15" dirty="0" smtClean="0">
                <a:latin typeface="Arial"/>
                <a:cs typeface="Arial"/>
              </a:rPr>
              <a:t>or</a:t>
            </a:r>
            <a:r>
              <a:rPr sz="1200" b="1" spc="10" dirty="0" smtClean="0">
                <a:latin typeface="Arial"/>
                <a:cs typeface="Arial"/>
              </a:rPr>
              <a:t> February</a:t>
            </a:r>
            <a:endParaRPr sz="1200">
              <a:latin typeface="Arial"/>
              <a:cs typeface="Arial"/>
            </a:endParaRPr>
          </a:p>
        </p:txBody>
      </p:sp>
      <p:sp>
        <p:nvSpPr>
          <p:cNvPr id="45" name="object 35"/>
          <p:cNvSpPr txBox="1"/>
          <p:nvPr/>
        </p:nvSpPr>
        <p:spPr>
          <a:xfrm>
            <a:off x="3734061" y="6151294"/>
            <a:ext cx="758825" cy="39306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51435" marR="12700" indent="-39370">
              <a:lnSpc>
                <a:spcPct val="103099"/>
              </a:lnSpc>
            </a:pPr>
            <a:r>
              <a:rPr sz="1200" b="1" spc="5" dirty="0" smtClean="0">
                <a:latin typeface="Arial"/>
                <a:cs typeface="Arial"/>
              </a:rPr>
              <a:t>August</a:t>
            </a:r>
            <a:r>
              <a:rPr sz="1200" b="1" spc="10" dirty="0" smtClean="0">
                <a:latin typeface="Arial"/>
                <a:cs typeface="Arial"/>
              </a:rPr>
              <a:t> </a:t>
            </a:r>
            <a:r>
              <a:rPr sz="1200" b="1" spc="15" dirty="0" smtClean="0">
                <a:latin typeface="Arial"/>
                <a:cs typeface="Arial"/>
              </a:rPr>
              <a:t>or</a:t>
            </a:r>
            <a:r>
              <a:rPr sz="1200" b="1" spc="10" dirty="0" smtClean="0">
                <a:latin typeface="Arial"/>
                <a:cs typeface="Arial"/>
              </a:rPr>
              <a:t> February</a:t>
            </a:r>
            <a:endParaRPr sz="1200">
              <a:latin typeface="Arial"/>
              <a:cs typeface="Arial"/>
            </a:endParaRPr>
          </a:p>
        </p:txBody>
      </p:sp>
      <p:sp>
        <p:nvSpPr>
          <p:cNvPr id="46" name="object 36"/>
          <p:cNvSpPr txBox="1"/>
          <p:nvPr/>
        </p:nvSpPr>
        <p:spPr>
          <a:xfrm>
            <a:off x="6125277" y="6151294"/>
            <a:ext cx="942975" cy="39306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91135" marR="12700" indent="-179070">
              <a:lnSpc>
                <a:spcPct val="103099"/>
              </a:lnSpc>
            </a:pPr>
            <a:r>
              <a:rPr sz="1200" b="1" spc="-25" dirty="0" smtClean="0">
                <a:latin typeface="Arial"/>
                <a:cs typeface="Arial"/>
              </a:rPr>
              <a:t>End</a:t>
            </a:r>
            <a:r>
              <a:rPr sz="1200" b="1" spc="10" dirty="0" smtClean="0">
                <a:latin typeface="Arial"/>
                <a:cs typeface="Arial"/>
              </a:rPr>
              <a:t> </a:t>
            </a:r>
            <a:r>
              <a:rPr sz="1200" b="1" spc="5" dirty="0" smtClean="0">
                <a:latin typeface="Arial"/>
                <a:cs typeface="Arial"/>
              </a:rPr>
              <a:t>October</a:t>
            </a:r>
            <a:r>
              <a:rPr sz="1200" b="1" spc="0" dirty="0" smtClean="0">
                <a:latin typeface="Arial"/>
                <a:cs typeface="Arial"/>
              </a:rPr>
              <a:t> </a:t>
            </a:r>
            <a:r>
              <a:rPr sz="1200" b="1" spc="15" dirty="0" smtClean="0">
                <a:latin typeface="Arial"/>
                <a:cs typeface="Arial"/>
              </a:rPr>
              <a:t>or</a:t>
            </a:r>
            <a:r>
              <a:rPr sz="1200" b="1" spc="10" dirty="0" smtClean="0">
                <a:latin typeface="Arial"/>
                <a:cs typeface="Arial"/>
              </a:rPr>
              <a:t> </a:t>
            </a:r>
            <a:r>
              <a:rPr sz="1200" b="1" spc="15" dirty="0" smtClean="0">
                <a:latin typeface="Arial"/>
                <a:cs typeface="Arial"/>
              </a:rPr>
              <a:t>April</a:t>
            </a:r>
            <a:endParaRPr sz="1200">
              <a:latin typeface="Arial"/>
              <a:cs typeface="Arial"/>
            </a:endParaRPr>
          </a:p>
        </p:txBody>
      </p:sp>
      <p:sp>
        <p:nvSpPr>
          <p:cNvPr id="47" name="object 37"/>
          <p:cNvSpPr/>
          <p:nvPr/>
        </p:nvSpPr>
        <p:spPr>
          <a:xfrm>
            <a:off x="4842079" y="5881491"/>
            <a:ext cx="1028075" cy="481368"/>
          </a:xfrm>
          <a:custGeom>
            <a:avLst/>
            <a:gdLst/>
            <a:ahLst/>
            <a:cxnLst/>
            <a:rect l="l" t="t" r="r" b="b"/>
            <a:pathLst>
              <a:path w="1028075" h="481368">
                <a:moveTo>
                  <a:pt x="492581" y="0"/>
                </a:moveTo>
                <a:lnTo>
                  <a:pt x="354341" y="202844"/>
                </a:lnTo>
                <a:lnTo>
                  <a:pt x="44937" y="202998"/>
                </a:lnTo>
                <a:lnTo>
                  <a:pt x="27507" y="204077"/>
                </a:lnTo>
                <a:lnTo>
                  <a:pt x="631" y="236141"/>
                </a:lnTo>
                <a:lnTo>
                  <a:pt x="0" y="255719"/>
                </a:lnTo>
                <a:lnTo>
                  <a:pt x="63" y="428493"/>
                </a:lnTo>
                <a:lnTo>
                  <a:pt x="9826" y="473979"/>
                </a:lnTo>
                <a:lnTo>
                  <a:pt x="52835" y="481329"/>
                </a:lnTo>
                <a:lnTo>
                  <a:pt x="959572" y="481368"/>
                </a:lnTo>
                <a:lnTo>
                  <a:pt x="983138" y="481213"/>
                </a:lnTo>
                <a:lnTo>
                  <a:pt x="1020726" y="471502"/>
                </a:lnTo>
                <a:lnTo>
                  <a:pt x="1028075" y="428493"/>
                </a:lnTo>
                <a:lnTo>
                  <a:pt x="1027960" y="247821"/>
                </a:lnTo>
                <a:lnTo>
                  <a:pt x="1018249" y="210233"/>
                </a:lnTo>
                <a:lnTo>
                  <a:pt x="975240" y="202883"/>
                </a:lnTo>
                <a:lnTo>
                  <a:pt x="630808" y="202844"/>
                </a:lnTo>
                <a:lnTo>
                  <a:pt x="492581" y="0"/>
                </a:lnTo>
                <a:close/>
              </a:path>
            </a:pathLst>
          </a:custGeom>
          <a:solidFill>
            <a:srgbClr val="4FBCC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38"/>
          <p:cNvSpPr txBox="1"/>
          <p:nvPr/>
        </p:nvSpPr>
        <p:spPr>
          <a:xfrm>
            <a:off x="4897986" y="6116222"/>
            <a:ext cx="916305" cy="1987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15" dirty="0" smtClean="0">
                <a:solidFill>
                  <a:srgbClr val="FFFFFF"/>
                </a:solidFill>
                <a:latin typeface="Arial"/>
                <a:cs typeface="Arial"/>
              </a:rPr>
              <a:t>Assessments</a:t>
            </a:r>
            <a:endParaRPr sz="1200">
              <a:latin typeface="Arial"/>
              <a:cs typeface="Arial"/>
            </a:endParaRPr>
          </a:p>
        </p:txBody>
      </p:sp>
      <p:sp>
        <p:nvSpPr>
          <p:cNvPr id="49" name="object 39"/>
          <p:cNvSpPr/>
          <p:nvPr/>
        </p:nvSpPr>
        <p:spPr>
          <a:xfrm>
            <a:off x="7312865" y="5881491"/>
            <a:ext cx="1028075" cy="481368"/>
          </a:xfrm>
          <a:custGeom>
            <a:avLst/>
            <a:gdLst/>
            <a:ahLst/>
            <a:cxnLst/>
            <a:rect l="l" t="t" r="r" b="b"/>
            <a:pathLst>
              <a:path w="1028075" h="481368">
                <a:moveTo>
                  <a:pt x="492581" y="0"/>
                </a:moveTo>
                <a:lnTo>
                  <a:pt x="354341" y="202844"/>
                </a:lnTo>
                <a:lnTo>
                  <a:pt x="44937" y="202998"/>
                </a:lnTo>
                <a:lnTo>
                  <a:pt x="27507" y="204077"/>
                </a:lnTo>
                <a:lnTo>
                  <a:pt x="631" y="236141"/>
                </a:lnTo>
                <a:lnTo>
                  <a:pt x="0" y="255719"/>
                </a:lnTo>
                <a:lnTo>
                  <a:pt x="63" y="428493"/>
                </a:lnTo>
                <a:lnTo>
                  <a:pt x="9826" y="473979"/>
                </a:lnTo>
                <a:lnTo>
                  <a:pt x="52835" y="481329"/>
                </a:lnTo>
                <a:lnTo>
                  <a:pt x="959572" y="481368"/>
                </a:lnTo>
                <a:lnTo>
                  <a:pt x="983138" y="481213"/>
                </a:lnTo>
                <a:lnTo>
                  <a:pt x="1020726" y="471502"/>
                </a:lnTo>
                <a:lnTo>
                  <a:pt x="1028075" y="428493"/>
                </a:lnTo>
                <a:lnTo>
                  <a:pt x="1027960" y="247821"/>
                </a:lnTo>
                <a:lnTo>
                  <a:pt x="1018249" y="210233"/>
                </a:lnTo>
                <a:lnTo>
                  <a:pt x="975240" y="202883"/>
                </a:lnTo>
                <a:lnTo>
                  <a:pt x="630808" y="202844"/>
                </a:lnTo>
                <a:lnTo>
                  <a:pt x="492581" y="0"/>
                </a:lnTo>
                <a:close/>
              </a:path>
            </a:pathLst>
          </a:custGeom>
          <a:solidFill>
            <a:srgbClr val="4FBCC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40"/>
          <p:cNvSpPr txBox="1"/>
          <p:nvPr/>
        </p:nvSpPr>
        <p:spPr>
          <a:xfrm>
            <a:off x="7368771" y="6116222"/>
            <a:ext cx="916305" cy="1987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15" dirty="0" smtClean="0">
                <a:solidFill>
                  <a:srgbClr val="FFFFFF"/>
                </a:solidFill>
                <a:latin typeface="Arial"/>
                <a:cs typeface="Arial"/>
              </a:rPr>
              <a:t>Assessments</a:t>
            </a:r>
            <a:endParaRPr sz="1200">
              <a:latin typeface="Arial"/>
              <a:cs typeface="Arial"/>
            </a:endParaRPr>
          </a:p>
        </p:txBody>
      </p:sp>
      <p:sp>
        <p:nvSpPr>
          <p:cNvPr id="51" name="object 41"/>
          <p:cNvSpPr/>
          <p:nvPr/>
        </p:nvSpPr>
        <p:spPr>
          <a:xfrm>
            <a:off x="9502804" y="6234714"/>
            <a:ext cx="556577" cy="339978"/>
          </a:xfrm>
          <a:custGeom>
            <a:avLst/>
            <a:gdLst/>
            <a:ahLst/>
            <a:cxnLst/>
            <a:rect l="l" t="t" r="r" b="b"/>
            <a:pathLst>
              <a:path w="556577" h="339978">
                <a:moveTo>
                  <a:pt x="71996" y="0"/>
                </a:moveTo>
                <a:lnTo>
                  <a:pt x="30438" y="1117"/>
                </a:lnTo>
                <a:lnTo>
                  <a:pt x="1146" y="30178"/>
                </a:lnTo>
                <a:lnTo>
                  <a:pt x="0" y="71534"/>
                </a:lnTo>
                <a:lnTo>
                  <a:pt x="2" y="268463"/>
                </a:lnTo>
                <a:lnTo>
                  <a:pt x="1117" y="309540"/>
                </a:lnTo>
                <a:lnTo>
                  <a:pt x="30178" y="338832"/>
                </a:lnTo>
                <a:lnTo>
                  <a:pt x="484568" y="339978"/>
                </a:lnTo>
                <a:lnTo>
                  <a:pt x="508290" y="339839"/>
                </a:lnTo>
                <a:lnTo>
                  <a:pt x="547516" y="331039"/>
                </a:lnTo>
                <a:lnTo>
                  <a:pt x="556430" y="292069"/>
                </a:lnTo>
                <a:lnTo>
                  <a:pt x="556577" y="268463"/>
                </a:lnTo>
                <a:lnTo>
                  <a:pt x="556574" y="71534"/>
                </a:lnTo>
                <a:lnTo>
                  <a:pt x="555459" y="30441"/>
                </a:lnTo>
                <a:lnTo>
                  <a:pt x="526401" y="1147"/>
                </a:lnTo>
                <a:lnTo>
                  <a:pt x="71996" y="0"/>
                </a:lnTo>
                <a:close/>
              </a:path>
            </a:pathLst>
          </a:custGeom>
          <a:solidFill>
            <a:srgbClr val="009DE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42"/>
          <p:cNvSpPr txBox="1"/>
          <p:nvPr/>
        </p:nvSpPr>
        <p:spPr>
          <a:xfrm>
            <a:off x="9610525" y="6298542"/>
            <a:ext cx="335280" cy="22097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350" b="1" spc="-145" dirty="0" smtClean="0">
                <a:solidFill>
                  <a:srgbClr val="FFFFFF"/>
                </a:solidFill>
                <a:latin typeface="Arial"/>
                <a:cs typeface="Arial"/>
              </a:rPr>
              <a:t>CSR</a:t>
            </a:r>
            <a:endParaRPr sz="1350">
              <a:latin typeface="Arial"/>
              <a:cs typeface="Arial"/>
            </a:endParaRPr>
          </a:p>
        </p:txBody>
      </p:sp>
      <p:sp>
        <p:nvSpPr>
          <p:cNvPr id="53" name="object 43"/>
          <p:cNvSpPr txBox="1"/>
          <p:nvPr/>
        </p:nvSpPr>
        <p:spPr>
          <a:xfrm>
            <a:off x="8520500" y="6128875"/>
            <a:ext cx="803275" cy="39306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64769" marR="12700" indent="-52705">
              <a:lnSpc>
                <a:spcPct val="103099"/>
              </a:lnSpc>
            </a:pPr>
            <a:r>
              <a:rPr sz="1200" b="1" spc="-15" dirty="0" smtClean="0">
                <a:latin typeface="Arial"/>
                <a:cs typeface="Arial"/>
              </a:rPr>
              <a:t>January</a:t>
            </a:r>
            <a:r>
              <a:rPr sz="1200" b="1" spc="10" dirty="0" smtClean="0">
                <a:latin typeface="Arial"/>
                <a:cs typeface="Arial"/>
              </a:rPr>
              <a:t> </a:t>
            </a:r>
            <a:r>
              <a:rPr sz="1200" b="1" spc="15" dirty="0" smtClean="0">
                <a:latin typeface="Arial"/>
                <a:cs typeface="Arial"/>
              </a:rPr>
              <a:t>or</a:t>
            </a:r>
            <a:r>
              <a:rPr sz="1200" b="1" spc="10" dirty="0" smtClean="0">
                <a:latin typeface="Arial"/>
                <a:cs typeface="Arial"/>
              </a:rPr>
              <a:t> </a:t>
            </a:r>
            <a:r>
              <a:rPr sz="1200" b="1" spc="60" dirty="0" smtClean="0">
                <a:latin typeface="Arial"/>
                <a:cs typeface="Arial"/>
              </a:rPr>
              <a:t>Mid</a:t>
            </a:r>
            <a:r>
              <a:rPr sz="1200" b="1" spc="10" dirty="0" smtClean="0">
                <a:latin typeface="Arial"/>
                <a:cs typeface="Arial"/>
              </a:rPr>
              <a:t> </a:t>
            </a:r>
            <a:r>
              <a:rPr sz="1200" b="1" spc="-35" dirty="0" smtClean="0">
                <a:latin typeface="Arial"/>
                <a:cs typeface="Arial"/>
              </a:rPr>
              <a:t>June</a:t>
            </a:r>
            <a:endParaRPr sz="1200">
              <a:latin typeface="Arial"/>
              <a:cs typeface="Arial"/>
            </a:endParaRPr>
          </a:p>
        </p:txBody>
      </p:sp>
      <p:sp>
        <p:nvSpPr>
          <p:cNvPr id="54" name="object 44"/>
          <p:cNvSpPr/>
          <p:nvPr/>
        </p:nvSpPr>
        <p:spPr>
          <a:xfrm>
            <a:off x="567321" y="6048617"/>
            <a:ext cx="9586912" cy="629399"/>
          </a:xfrm>
          <a:custGeom>
            <a:avLst/>
            <a:gdLst/>
            <a:ahLst/>
            <a:cxnLst/>
            <a:rect l="l" t="t" r="r" b="b"/>
            <a:pathLst>
              <a:path w="9586912" h="629399">
                <a:moveTo>
                  <a:pt x="0" y="0"/>
                </a:moveTo>
                <a:lnTo>
                  <a:pt x="0" y="629399"/>
                </a:lnTo>
                <a:lnTo>
                  <a:pt x="9586912" y="629399"/>
                </a:lnTo>
                <a:lnTo>
                  <a:pt x="9586912" y="0"/>
                </a:lnTo>
              </a:path>
            </a:pathLst>
          </a:custGeom>
          <a:ln w="24180">
            <a:solidFill>
              <a:srgbClr val="7FA2C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45"/>
          <p:cNvSpPr/>
          <p:nvPr/>
        </p:nvSpPr>
        <p:spPr>
          <a:xfrm>
            <a:off x="710874" y="2078171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46"/>
          <p:cNvSpPr/>
          <p:nvPr/>
        </p:nvSpPr>
        <p:spPr>
          <a:xfrm>
            <a:off x="710874" y="3144930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47"/>
          <p:cNvSpPr txBox="1"/>
          <p:nvPr/>
        </p:nvSpPr>
        <p:spPr>
          <a:xfrm>
            <a:off x="805387" y="1662376"/>
            <a:ext cx="1522095" cy="159766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R="67310" algn="ctr">
              <a:lnSpc>
                <a:spcPct val="100000"/>
              </a:lnSpc>
            </a:pPr>
            <a:r>
              <a:rPr sz="1750" spc="-1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Pr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epa</a:t>
            </a:r>
            <a:r>
              <a:rPr sz="1750" spc="-1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r</a:t>
            </a:r>
            <a:r>
              <a:rPr sz="1750" spc="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a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tion</a:t>
            </a:r>
            <a:endParaRPr sz="1750">
              <a:latin typeface="Myriad Pro Light"/>
              <a:cs typeface="Myriad Pro Light"/>
            </a:endParaRPr>
          </a:p>
          <a:p>
            <a:pPr>
              <a:lnSpc>
                <a:spcPts val="700"/>
              </a:lnSpc>
              <a:spcBef>
                <a:spcPts val="1"/>
              </a:spcBef>
            </a:pPr>
            <a:endParaRPr sz="700"/>
          </a:p>
          <a:p>
            <a:pPr marL="12700">
              <a:lnSpc>
                <a:spcPct val="100000"/>
              </a:lnSpc>
            </a:pPr>
            <a:r>
              <a:rPr sz="1050" spc="-220" dirty="0" smtClean="0">
                <a:latin typeface="Arial"/>
                <a:cs typeface="Arial"/>
              </a:rPr>
              <a:t>T</a:t>
            </a:r>
            <a:r>
              <a:rPr sz="1050" spc="-30" dirty="0" smtClean="0">
                <a:latin typeface="Arial"/>
                <a:cs typeface="Arial"/>
              </a:rPr>
              <a:t>rainee </a:t>
            </a:r>
            <a:r>
              <a:rPr sz="1050" spc="-20" dirty="0" smtClean="0">
                <a:latin typeface="Arial"/>
                <a:cs typeface="Arial"/>
              </a:rPr>
              <a:t>looks at</a:t>
            </a:r>
            <a:endParaRPr sz="10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sz="1050" spc="10" dirty="0" smtClean="0">
                <a:latin typeface="Arial"/>
                <a:cs typeface="Arial"/>
              </a:rPr>
              <a:t>“supe</a:t>
            </a:r>
            <a:r>
              <a:rPr sz="1050" spc="-55" dirty="0" smtClean="0">
                <a:latin typeface="Arial"/>
                <a:cs typeface="Arial"/>
              </a:rPr>
              <a:t>r</a:t>
            </a:r>
            <a:r>
              <a:rPr sz="1050" spc="0" dirty="0" smtClean="0">
                <a:latin typeface="Arial"/>
                <a:cs typeface="Arial"/>
              </a:rPr>
              <a:t>-</a:t>
            </a:r>
            <a:r>
              <a:rPr sz="1050" spc="-10" dirty="0" smtClean="0">
                <a:latin typeface="Arial"/>
                <a:cs typeface="Arial"/>
              </a:rPr>
              <a:t>condensed” </a:t>
            </a:r>
            <a:r>
              <a:rPr sz="1050" spc="-15" dirty="0" smtClean="0">
                <a:latin typeface="Arial"/>
                <a:cs typeface="Arial"/>
              </a:rPr>
              <a:t>guide</a:t>
            </a:r>
            <a:endParaRPr sz="1050">
              <a:latin typeface="Arial"/>
              <a:cs typeface="Arial"/>
            </a:endParaRPr>
          </a:p>
          <a:p>
            <a:pPr marL="12700" marR="12700">
              <a:lnSpc>
                <a:spcPct val="106400"/>
              </a:lnSpc>
            </a:pPr>
            <a:r>
              <a:rPr sz="1050" dirty="0" smtClean="0">
                <a:latin typeface="Arial"/>
                <a:cs typeface="Arial"/>
              </a:rPr>
              <a:t>&amp; </a:t>
            </a:r>
            <a:r>
              <a:rPr sz="1050" spc="-20" dirty="0" smtClean="0">
                <a:latin typeface="Arial"/>
                <a:cs typeface="Arial"/>
              </a:rPr>
              <a:t>confidence rating </a:t>
            </a:r>
            <a:r>
              <a:rPr sz="1050" spc="-60" dirty="0" smtClean="0">
                <a:latin typeface="Arial"/>
                <a:cs typeface="Arial"/>
              </a:rPr>
              <a:t>scale</a:t>
            </a:r>
            <a:r>
              <a:rPr sz="1050" spc="-35" dirty="0" smtClean="0">
                <a:latin typeface="Arial"/>
                <a:cs typeface="Arial"/>
              </a:rPr>
              <a:t> </a:t>
            </a:r>
            <a:r>
              <a:rPr sz="1050" spc="20" dirty="0" smtClean="0">
                <a:latin typeface="Arial"/>
                <a:cs typeface="Arial"/>
              </a:rPr>
              <a:t>for </a:t>
            </a:r>
            <a:r>
              <a:rPr sz="1050" spc="-35" dirty="0" smtClean="0">
                <a:latin typeface="Arial"/>
                <a:cs typeface="Arial"/>
              </a:rPr>
              <a:t>specialty &amp; identify </a:t>
            </a:r>
            <a:r>
              <a:rPr sz="1050" spc="-40" dirty="0" smtClean="0">
                <a:latin typeface="Arial"/>
                <a:cs typeface="Arial"/>
              </a:rPr>
              <a:t>any </a:t>
            </a:r>
            <a:r>
              <a:rPr sz="1050" spc="-65" dirty="0" smtClean="0">
                <a:latin typeface="Arial"/>
                <a:cs typeface="Arial"/>
              </a:rPr>
              <a:t>issues </a:t>
            </a:r>
            <a:r>
              <a:rPr sz="1050" spc="15" dirty="0" smtClean="0">
                <a:latin typeface="Arial"/>
                <a:cs typeface="Arial"/>
              </a:rPr>
              <a:t>that </a:t>
            </a:r>
            <a:r>
              <a:rPr sz="1050" spc="-30" dirty="0" smtClean="0">
                <a:latin typeface="Arial"/>
                <a:cs typeface="Arial"/>
              </a:rPr>
              <a:t>need </a:t>
            </a:r>
            <a:r>
              <a:rPr sz="1050" spc="30" dirty="0" smtClean="0">
                <a:latin typeface="Arial"/>
                <a:cs typeface="Arial"/>
              </a:rPr>
              <a:t>to </a:t>
            </a:r>
            <a:r>
              <a:rPr sz="1050" spc="-30" dirty="0" smtClean="0">
                <a:latin typeface="Arial"/>
                <a:cs typeface="Arial"/>
              </a:rPr>
              <a:t>be</a:t>
            </a:r>
            <a:r>
              <a:rPr sz="1050" spc="-15" dirty="0" smtClean="0">
                <a:latin typeface="Arial"/>
                <a:cs typeface="Arial"/>
              </a:rPr>
              <a:t> </a:t>
            </a:r>
            <a:r>
              <a:rPr sz="1050" spc="-55" dirty="0" smtClean="0">
                <a:latin typeface="Arial"/>
                <a:cs typeface="Arial"/>
              </a:rPr>
              <a:t>discussed</a:t>
            </a:r>
            <a:endParaRPr sz="10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sz="1050" spc="-50" dirty="0" smtClean="0">
                <a:latin typeface="Arial"/>
                <a:cs typeface="Arial"/>
              </a:rPr>
              <a:t>Review the p</a:t>
            </a:r>
            <a:r>
              <a:rPr sz="1050" spc="-20" dirty="0" smtClean="0">
                <a:latin typeface="Arial"/>
                <a:cs typeface="Arial"/>
              </a:rPr>
              <a:t>r</a:t>
            </a:r>
            <a:r>
              <a:rPr sz="1050" spc="-40" dirty="0" smtClean="0">
                <a:latin typeface="Arial"/>
                <a:cs typeface="Arial"/>
              </a:rPr>
              <a:t>evious </a:t>
            </a:r>
            <a:r>
              <a:rPr sz="1050" spc="-135" dirty="0" smtClean="0">
                <a:latin typeface="Arial"/>
                <a:cs typeface="Arial"/>
              </a:rPr>
              <a:t>CSR</a:t>
            </a:r>
            <a:endParaRPr sz="105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  <a:buFont typeface="Arial" pitchFamily="34" charset="0"/>
              <a:buChar char="•"/>
            </a:pPr>
            <a:r>
              <a:rPr lang="en-US" sz="1050" spc="114" dirty="0" err="1" smtClean="0">
                <a:solidFill>
                  <a:srgbClr val="FFFFFF"/>
                </a:solidFill>
                <a:latin typeface="Arial"/>
                <a:cs typeface="Arial"/>
              </a:rPr>
              <a:t>Orthopaedics</a:t>
            </a: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 and Trauma</a:t>
            </a: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0408687" y="72095"/>
            <a:ext cx="152400" cy="2876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endParaRPr sz="1800" dirty="0">
              <a:latin typeface="Myriad Pro"/>
              <a:cs typeface="Myriad Pro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 txBox="1"/>
          <p:nvPr/>
        </p:nvSpPr>
        <p:spPr>
          <a:xfrm>
            <a:off x="444500" y="1520493"/>
            <a:ext cx="6556375" cy="18986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150" dirty="0" smtClean="0">
                <a:latin typeface="Arial"/>
                <a:cs typeface="Arial"/>
              </a:rPr>
              <a:t>The </a:t>
            </a:r>
            <a:r>
              <a:rPr sz="1150" spc="-160" dirty="0" smtClean="0">
                <a:latin typeface="Arial"/>
                <a:cs typeface="Arial"/>
              </a:rPr>
              <a:t>T</a:t>
            </a:r>
            <a:r>
              <a:rPr sz="1150" spc="30" dirty="0" smtClean="0">
                <a:latin typeface="Arial"/>
                <a:cs typeface="Arial"/>
              </a:rPr>
              <a:t>rainee </a:t>
            </a:r>
            <a:r>
              <a:rPr sz="1150" spc="-25" dirty="0" smtClean="0">
                <a:latin typeface="Arial"/>
                <a:cs typeface="Arial"/>
              </a:rPr>
              <a:t>has </a:t>
            </a:r>
            <a:r>
              <a:rPr sz="1150" spc="25" dirty="0" smtClean="0">
                <a:latin typeface="Arial"/>
                <a:cs typeface="Arial"/>
              </a:rPr>
              <a:t>agreed </a:t>
            </a:r>
            <a:r>
              <a:rPr sz="1150" spc="90" dirty="0" smtClean="0">
                <a:latin typeface="Arial"/>
                <a:cs typeface="Arial"/>
              </a:rPr>
              <a:t>to </a:t>
            </a:r>
            <a:r>
              <a:rPr sz="1150" spc="55" dirty="0" smtClean="0">
                <a:latin typeface="Arial"/>
                <a:cs typeface="Arial"/>
              </a:rPr>
              <a:t>the </a:t>
            </a:r>
            <a:r>
              <a:rPr sz="1150" spc="70" dirty="0" smtClean="0">
                <a:latin typeface="Arial"/>
                <a:cs typeface="Arial"/>
              </a:rPr>
              <a:t>following </a:t>
            </a:r>
            <a:r>
              <a:rPr sz="1150" spc="20" dirty="0" smtClean="0">
                <a:latin typeface="Arial"/>
                <a:cs typeface="Arial"/>
              </a:rPr>
              <a:t>responsibilities </a:t>
            </a:r>
            <a:r>
              <a:rPr sz="1150" spc="60" dirty="0" smtClean="0">
                <a:latin typeface="Arial"/>
                <a:cs typeface="Arial"/>
              </a:rPr>
              <a:t>at </a:t>
            </a:r>
            <a:r>
              <a:rPr sz="1150" spc="55" dirty="0" smtClean="0">
                <a:latin typeface="Arial"/>
                <a:cs typeface="Arial"/>
              </a:rPr>
              <a:t>the </a:t>
            </a:r>
            <a:r>
              <a:rPr sz="1150" spc="25" dirty="0" smtClean="0">
                <a:latin typeface="Arial"/>
                <a:cs typeface="Arial"/>
              </a:rPr>
              <a:t>commencement </a:t>
            </a:r>
            <a:r>
              <a:rPr sz="1150" spc="90" dirty="0" smtClean="0">
                <a:latin typeface="Arial"/>
                <a:cs typeface="Arial"/>
              </a:rPr>
              <a:t>of </a:t>
            </a:r>
            <a:r>
              <a:rPr sz="1150" spc="60" dirty="0" smtClean="0">
                <a:latin typeface="Arial"/>
                <a:cs typeface="Arial"/>
              </a:rPr>
              <a:t>their </a:t>
            </a:r>
            <a:r>
              <a:rPr sz="1150" spc="50" dirty="0" smtClean="0">
                <a:latin typeface="Arial"/>
                <a:cs typeface="Arial"/>
              </a:rPr>
              <a:t>training:</a:t>
            </a:r>
            <a:endParaRPr sz="1150">
              <a:latin typeface="Arial"/>
              <a:cs typeface="Arial"/>
            </a:endParaRPr>
          </a:p>
        </p:txBody>
      </p:sp>
      <p:sp>
        <p:nvSpPr>
          <p:cNvPr id="13" name="object 3"/>
          <p:cNvSpPr/>
          <p:nvPr/>
        </p:nvSpPr>
        <p:spPr>
          <a:xfrm>
            <a:off x="457919" y="1902249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4"/>
          <p:cNvSpPr/>
          <p:nvPr/>
        </p:nvSpPr>
        <p:spPr>
          <a:xfrm>
            <a:off x="457919" y="3117251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5"/>
          <p:cNvSpPr/>
          <p:nvPr/>
        </p:nvSpPr>
        <p:spPr>
          <a:xfrm>
            <a:off x="457919" y="3760749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6"/>
          <p:cNvSpPr/>
          <p:nvPr/>
        </p:nvSpPr>
        <p:spPr>
          <a:xfrm>
            <a:off x="457919" y="5166248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7"/>
          <p:cNvSpPr/>
          <p:nvPr/>
        </p:nvSpPr>
        <p:spPr>
          <a:xfrm>
            <a:off x="457919" y="5809751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8"/>
          <p:cNvSpPr txBox="1"/>
          <p:nvPr/>
        </p:nvSpPr>
        <p:spPr>
          <a:xfrm>
            <a:off x="588500" y="1814245"/>
            <a:ext cx="4570730" cy="449453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08700"/>
              </a:lnSpc>
            </a:pP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50" dirty="0" smtClean="0">
                <a:latin typeface="Arial"/>
                <a:cs typeface="Arial"/>
              </a:rPr>
              <a:t>always have </a:t>
            </a:r>
            <a:r>
              <a:rPr sz="1150" spc="-5" dirty="0" smtClean="0">
                <a:latin typeface="Arial"/>
                <a:cs typeface="Arial"/>
              </a:rPr>
              <a:t>at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15" dirty="0" smtClean="0">
                <a:latin typeface="Arial"/>
                <a:cs typeface="Arial"/>
              </a:rPr>
              <a:t>fo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-5" dirty="0" smtClean="0">
                <a:latin typeface="Arial"/>
                <a:cs typeface="Arial"/>
              </a:rPr>
              <a:t>ef</a:t>
            </a:r>
            <a:r>
              <a:rPr sz="1150" spc="-30" dirty="0" smtClean="0">
                <a:latin typeface="Arial"/>
                <a:cs typeface="Arial"/>
              </a:rPr>
              <a:t>r</a:t>
            </a:r>
            <a:r>
              <a:rPr sz="1150" spc="15" dirty="0" smtClean="0">
                <a:latin typeface="Arial"/>
                <a:cs typeface="Arial"/>
              </a:rPr>
              <a:t>ont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40" dirty="0" smtClean="0">
                <a:latin typeface="Arial"/>
                <a:cs typeface="Arial"/>
              </a:rPr>
              <a:t>my </a:t>
            </a:r>
            <a:r>
              <a:rPr sz="1150" spc="-30" dirty="0" smtClean="0">
                <a:latin typeface="Arial"/>
                <a:cs typeface="Arial"/>
              </a:rPr>
              <a:t>clinical and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ofessional </a:t>
            </a:r>
            <a:r>
              <a:rPr sz="1150" spc="-25" dirty="0" smtClean="0">
                <a:latin typeface="Arial"/>
                <a:cs typeface="Arial"/>
              </a:rPr>
              <a:t>practice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30" dirty="0" smtClean="0">
                <a:latin typeface="Arial"/>
                <a:cs typeface="Arial"/>
              </a:rPr>
              <a:t>principles </a:t>
            </a:r>
            <a:r>
              <a:rPr sz="1150" spc="25" dirty="0" smtClean="0">
                <a:latin typeface="Arial"/>
                <a:cs typeface="Arial"/>
              </a:rPr>
              <a:t>of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b="1" i="1" spc="-25" dirty="0" smtClean="0">
                <a:latin typeface="Arial"/>
                <a:cs typeface="Arial"/>
              </a:rPr>
              <a:t>Good </a:t>
            </a:r>
            <a:r>
              <a:rPr sz="1150" b="1" i="1" spc="-10" dirty="0" smtClean="0">
                <a:latin typeface="Arial"/>
                <a:cs typeface="Arial"/>
              </a:rPr>
              <a:t>Medical </a:t>
            </a:r>
            <a:r>
              <a:rPr sz="1150" b="1" i="1" spc="-45" dirty="0" smtClean="0">
                <a:latin typeface="Arial"/>
                <a:cs typeface="Arial"/>
              </a:rPr>
              <a:t>Practice</a:t>
            </a:r>
            <a:r>
              <a:rPr sz="1150" b="1" i="1" spc="-5" dirty="0" smtClean="0">
                <a:latin typeface="Arial"/>
                <a:cs typeface="Arial"/>
              </a:rPr>
              <a:t>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5" dirty="0" smtClean="0">
                <a:latin typeface="Arial"/>
                <a:cs typeface="Arial"/>
              </a:rPr>
              <a:t>benefit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50" dirty="0" smtClean="0">
                <a:latin typeface="Arial"/>
                <a:cs typeface="Arial"/>
              </a:rPr>
              <a:t>safe </a:t>
            </a:r>
            <a:r>
              <a:rPr sz="1150" spc="-5" dirty="0" smtClean="0">
                <a:latin typeface="Arial"/>
                <a:cs typeface="Arial"/>
              </a:rPr>
              <a:t>patient </a:t>
            </a:r>
            <a:r>
              <a:rPr sz="1150" spc="-55" dirty="0" smtClean="0">
                <a:latin typeface="Arial"/>
                <a:cs typeface="Arial"/>
              </a:rPr>
              <a:t>ca</a:t>
            </a:r>
            <a:r>
              <a:rPr sz="1150" spc="-60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e. </a:t>
            </a:r>
            <a:r>
              <a:rPr sz="1150" spc="-245" dirty="0" smtClean="0">
                <a:latin typeface="Arial"/>
                <a:cs typeface="Arial"/>
              </a:rPr>
              <a:t>T</a:t>
            </a:r>
            <a:r>
              <a:rPr sz="1150" spc="-50" dirty="0" smtClean="0">
                <a:latin typeface="Arial"/>
                <a:cs typeface="Arial"/>
              </a:rPr>
              <a:t>rainees </a:t>
            </a:r>
            <a:r>
              <a:rPr sz="1150" spc="-25" dirty="0" smtClean="0">
                <a:latin typeface="Arial"/>
                <a:cs typeface="Arial"/>
              </a:rPr>
              <a:t>should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25" dirty="0" smtClean="0">
                <a:latin typeface="Arial"/>
                <a:cs typeface="Arial"/>
              </a:rPr>
              <a:t>awa</a:t>
            </a:r>
            <a:r>
              <a:rPr sz="1150" spc="-40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10" dirty="0" smtClean="0">
                <a:latin typeface="Arial"/>
                <a:cs typeface="Arial"/>
              </a:rPr>
              <a:t>that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b="1" i="1" spc="-25" dirty="0" smtClean="0">
                <a:latin typeface="Arial"/>
                <a:cs typeface="Arial"/>
              </a:rPr>
              <a:t>Good </a:t>
            </a:r>
            <a:r>
              <a:rPr sz="1150" b="1" i="1" spc="-10" dirty="0" smtClean="0">
                <a:latin typeface="Arial"/>
                <a:cs typeface="Arial"/>
              </a:rPr>
              <a:t>Medical </a:t>
            </a:r>
            <a:r>
              <a:rPr sz="1150" b="1" i="1" spc="-45" dirty="0" smtClean="0">
                <a:latin typeface="Arial"/>
                <a:cs typeface="Arial"/>
              </a:rPr>
              <a:t>Practice</a:t>
            </a:r>
            <a:r>
              <a:rPr sz="1150" b="1" i="1" spc="-5" dirty="0" smtClean="0">
                <a:latin typeface="Arial"/>
                <a:cs typeface="Arial"/>
              </a:rPr>
              <a:t> </a:t>
            </a:r>
            <a:r>
              <a:rPr sz="1150" spc="-25" dirty="0" smtClean="0">
                <a:latin typeface="Arial"/>
                <a:cs typeface="Arial"/>
              </a:rPr>
              <a:t>(2006)</a:t>
            </a:r>
            <a:r>
              <a:rPr sz="1150" spc="-15" dirty="0" smtClean="0">
                <a:latin typeface="Arial"/>
                <a:cs typeface="Arial"/>
              </a:rPr>
              <a:t>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equi</a:t>
            </a:r>
            <a:r>
              <a:rPr sz="1150" spc="-40" dirty="0" smtClean="0">
                <a:latin typeface="Arial"/>
                <a:cs typeface="Arial"/>
              </a:rPr>
              <a:t>r</a:t>
            </a:r>
            <a:r>
              <a:rPr sz="1150" spc="-100" dirty="0" smtClean="0">
                <a:latin typeface="Arial"/>
                <a:cs typeface="Arial"/>
              </a:rPr>
              <a:t>es </a:t>
            </a:r>
            <a:r>
              <a:rPr sz="1150" spc="-25" dirty="0" smtClean="0">
                <a:latin typeface="Arial"/>
                <a:cs typeface="Arial"/>
              </a:rPr>
              <a:t>doctors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40" dirty="0" smtClean="0">
                <a:latin typeface="Arial"/>
                <a:cs typeface="Arial"/>
              </a:rPr>
              <a:t>keep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15" dirty="0" smtClean="0">
                <a:latin typeface="Arial"/>
                <a:cs typeface="Arial"/>
              </a:rPr>
              <a:t>knowledge </a:t>
            </a:r>
            <a:r>
              <a:rPr sz="1150" spc="-30" dirty="0" smtClean="0">
                <a:latin typeface="Arial"/>
                <a:cs typeface="Arial"/>
              </a:rPr>
              <a:t>and skill up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20" dirty="0" smtClean="0">
                <a:latin typeface="Arial"/>
                <a:cs typeface="Arial"/>
              </a:rPr>
              <a:t>date </a:t>
            </a:r>
            <a:r>
              <a:rPr sz="1150" spc="15" dirty="0" smtClean="0">
                <a:latin typeface="Arial"/>
                <a:cs typeface="Arial"/>
              </a:rPr>
              <a:t>th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5" dirty="0" smtClean="0">
                <a:latin typeface="Arial"/>
                <a:cs typeface="Arial"/>
              </a:rPr>
              <a:t>oughout</a:t>
            </a:r>
            <a:r>
              <a:rPr sz="1150" spc="0" dirty="0" smtClean="0">
                <a:latin typeface="Arial"/>
                <a:cs typeface="Arial"/>
              </a:rPr>
              <a:t>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5" dirty="0" smtClean="0">
                <a:latin typeface="Arial"/>
                <a:cs typeface="Arial"/>
              </a:rPr>
              <a:t>working </a:t>
            </a:r>
            <a:r>
              <a:rPr sz="1150" spc="-5" dirty="0" smtClean="0">
                <a:latin typeface="Arial"/>
                <a:cs typeface="Arial"/>
              </a:rPr>
              <a:t>life,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25" dirty="0" smtClean="0">
                <a:latin typeface="Arial"/>
                <a:cs typeface="Arial"/>
              </a:rPr>
              <a:t>regularly take </a:t>
            </a:r>
            <a:r>
              <a:rPr sz="1150" spc="-5" dirty="0" smtClean="0">
                <a:latin typeface="Arial"/>
                <a:cs typeface="Arial"/>
              </a:rPr>
              <a:t>part in </a:t>
            </a:r>
            <a:r>
              <a:rPr sz="1150" spc="-25" dirty="0" smtClean="0">
                <a:latin typeface="Arial"/>
                <a:cs typeface="Arial"/>
              </a:rPr>
              <a:t>educational </a:t>
            </a:r>
            <a:r>
              <a:rPr sz="1150" spc="-30" dirty="0" smtClean="0">
                <a:latin typeface="Arial"/>
                <a:cs typeface="Arial"/>
              </a:rPr>
              <a:t>activities </a:t>
            </a:r>
            <a:r>
              <a:rPr sz="1150" spc="10" dirty="0" smtClean="0">
                <a:latin typeface="Arial"/>
                <a:cs typeface="Arial"/>
              </a:rPr>
              <a:t>that</a:t>
            </a:r>
            <a:r>
              <a:rPr sz="1150" spc="5" dirty="0" smtClean="0">
                <a:latin typeface="Arial"/>
                <a:cs typeface="Arial"/>
              </a:rPr>
              <a:t> </a:t>
            </a:r>
            <a:r>
              <a:rPr sz="1150" spc="-15" dirty="0" smtClean="0">
                <a:latin typeface="Arial"/>
                <a:cs typeface="Arial"/>
              </a:rPr>
              <a:t>maintain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0" dirty="0" smtClean="0">
                <a:latin typeface="Arial"/>
                <a:cs typeface="Arial"/>
              </a:rPr>
              <a:t>further </a:t>
            </a:r>
            <a:r>
              <a:rPr sz="1150" spc="-30" dirty="0" smtClean="0">
                <a:latin typeface="Arial"/>
                <a:cs typeface="Arial"/>
              </a:rPr>
              <a:t>develop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35" dirty="0" smtClean="0">
                <a:latin typeface="Arial"/>
                <a:cs typeface="Arial"/>
              </a:rPr>
              <a:t>competence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25" dirty="0" smtClean="0">
                <a:latin typeface="Arial"/>
                <a:cs typeface="Arial"/>
              </a:rPr>
              <a:t>performance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2700" marR="307975" algn="just">
              <a:lnSpc>
                <a:spcPct val="108700"/>
              </a:lnSpc>
            </a:pP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45" dirty="0" smtClean="0">
                <a:latin typeface="Arial"/>
                <a:cs typeface="Arial"/>
              </a:rPr>
              <a:t>ensu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55" dirty="0" smtClean="0">
                <a:latin typeface="Arial"/>
                <a:cs typeface="Arial"/>
              </a:rPr>
              <a:t>ca</a:t>
            </a:r>
            <a:r>
              <a:rPr sz="1150" spc="-60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70" dirty="0" smtClean="0">
                <a:latin typeface="Arial"/>
                <a:cs typeface="Arial"/>
              </a:rPr>
              <a:t>I </a:t>
            </a:r>
            <a:r>
              <a:rPr sz="1150" spc="-40" dirty="0" smtClean="0">
                <a:latin typeface="Arial"/>
                <a:cs typeface="Arial"/>
              </a:rPr>
              <a:t>give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25" dirty="0" smtClean="0">
                <a:latin typeface="Arial"/>
                <a:cs typeface="Arial"/>
              </a:rPr>
              <a:t>patients </a:t>
            </a:r>
            <a:r>
              <a:rPr sz="1150" spc="-70" dirty="0" smtClean="0">
                <a:latin typeface="Arial"/>
                <a:cs typeface="Arial"/>
              </a:rPr>
              <a:t>is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55" dirty="0" smtClean="0">
                <a:latin typeface="Arial"/>
                <a:cs typeface="Arial"/>
              </a:rPr>
              <a:t>esponsive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50" dirty="0" smtClean="0">
                <a:latin typeface="Arial"/>
                <a:cs typeface="Arial"/>
              </a:rPr>
              <a:t>needs,</a:t>
            </a:r>
            <a:r>
              <a:rPr sz="1150" spc="-30" dirty="0" smtClean="0">
                <a:latin typeface="Arial"/>
                <a:cs typeface="Arial"/>
              </a:rPr>
              <a:t>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30" dirty="0" smtClean="0">
                <a:latin typeface="Arial"/>
                <a:cs typeface="Arial"/>
              </a:rPr>
              <a:t>it </a:t>
            </a:r>
            <a:r>
              <a:rPr sz="1150" spc="-70" dirty="0" smtClean="0">
                <a:latin typeface="Arial"/>
                <a:cs typeface="Arial"/>
              </a:rPr>
              <a:t>is </a:t>
            </a:r>
            <a:r>
              <a:rPr sz="1150" spc="-15" dirty="0" smtClean="0">
                <a:latin typeface="Arial"/>
                <a:cs typeface="Arial"/>
              </a:rPr>
              <a:t>equitable,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60" dirty="0" smtClean="0">
                <a:latin typeface="Arial"/>
                <a:cs typeface="Arial"/>
              </a:rPr>
              <a:t>espects </a:t>
            </a:r>
            <a:r>
              <a:rPr sz="1150" spc="-15" dirty="0" smtClean="0">
                <a:latin typeface="Arial"/>
                <a:cs typeface="Arial"/>
              </a:rPr>
              <a:t>human rights, </a:t>
            </a:r>
            <a:r>
              <a:rPr sz="1150" spc="-45" dirty="0" smtClean="0">
                <a:latin typeface="Arial"/>
                <a:cs typeface="Arial"/>
              </a:rPr>
              <a:t>challenges </a:t>
            </a:r>
            <a:r>
              <a:rPr sz="1150" spc="-15" dirty="0" smtClean="0">
                <a:latin typeface="Arial"/>
                <a:cs typeface="Arial"/>
              </a:rPr>
              <a:t>discrimination,</a:t>
            </a:r>
            <a:r>
              <a:rPr sz="1150" spc="-10" dirty="0" smtClean="0">
                <a:latin typeface="Arial"/>
                <a:cs typeface="Arial"/>
              </a:rPr>
              <a:t> p</a:t>
            </a:r>
            <a:r>
              <a:rPr sz="1150" spc="-25" dirty="0" smtClean="0">
                <a:latin typeface="Arial"/>
                <a:cs typeface="Arial"/>
              </a:rPr>
              <a:t>romotes </a:t>
            </a:r>
            <a:r>
              <a:rPr sz="1150" spc="-10" dirty="0" smtClean="0">
                <a:latin typeface="Arial"/>
                <a:cs typeface="Arial"/>
              </a:rPr>
              <a:t>equalit</a:t>
            </a:r>
            <a:r>
              <a:rPr sz="1150" spc="-180" dirty="0" smtClean="0">
                <a:latin typeface="Arial"/>
                <a:cs typeface="Arial"/>
              </a:rPr>
              <a:t>y</a:t>
            </a:r>
            <a:r>
              <a:rPr sz="1150" spc="0" dirty="0" smtClean="0">
                <a:latin typeface="Arial"/>
                <a:cs typeface="Arial"/>
              </a:rPr>
              <a:t>,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25" dirty="0" smtClean="0">
                <a:latin typeface="Arial"/>
                <a:cs typeface="Arial"/>
              </a:rPr>
              <a:t>maintains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5" dirty="0" smtClean="0">
                <a:latin typeface="Arial"/>
                <a:cs typeface="Arial"/>
              </a:rPr>
              <a:t>dignity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25" dirty="0" smtClean="0">
                <a:latin typeface="Arial"/>
                <a:cs typeface="Arial"/>
              </a:rPr>
              <a:t>patients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55" dirty="0" smtClean="0">
                <a:latin typeface="Arial"/>
                <a:cs typeface="Arial"/>
              </a:rPr>
              <a:t>ca</a:t>
            </a:r>
            <a:r>
              <a:rPr sz="1150" spc="-60" dirty="0" smtClean="0">
                <a:latin typeface="Arial"/>
                <a:cs typeface="Arial"/>
              </a:rPr>
              <a:t>r</a:t>
            </a:r>
            <a:r>
              <a:rPr sz="1150" spc="-70" dirty="0" smtClean="0">
                <a:latin typeface="Arial"/>
                <a:cs typeface="Arial"/>
              </a:rPr>
              <a:t>ers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2700" marR="27305">
              <a:lnSpc>
                <a:spcPct val="108700"/>
              </a:lnSpc>
            </a:pP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20" dirty="0" smtClean="0">
                <a:latin typeface="Arial"/>
                <a:cs typeface="Arial"/>
              </a:rPr>
              <a:t>acknowledge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100" dirty="0" smtClean="0">
                <a:latin typeface="Arial"/>
                <a:cs typeface="Arial"/>
              </a:rPr>
              <a:t>as </a:t>
            </a:r>
            <a:r>
              <a:rPr sz="1150" spc="-40" dirty="0" smtClean="0">
                <a:latin typeface="Arial"/>
                <a:cs typeface="Arial"/>
              </a:rPr>
              <a:t>an employee </a:t>
            </a:r>
            <a:r>
              <a:rPr sz="1150" spc="15" dirty="0" smtClean="0">
                <a:latin typeface="Arial"/>
                <a:cs typeface="Arial"/>
              </a:rPr>
              <a:t>within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30" dirty="0" smtClean="0">
                <a:latin typeface="Arial"/>
                <a:cs typeface="Arial"/>
              </a:rPr>
              <a:t>healthca</a:t>
            </a:r>
            <a:r>
              <a:rPr sz="1150" spc="-4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25" dirty="0" smtClean="0">
                <a:latin typeface="Arial"/>
                <a:cs typeface="Arial"/>
              </a:rPr>
              <a:t>organisation </a:t>
            </a:r>
            <a:r>
              <a:rPr sz="1150" spc="-70" dirty="0" smtClean="0">
                <a:latin typeface="Arial"/>
                <a:cs typeface="Arial"/>
              </a:rPr>
              <a:t>I </a:t>
            </a:r>
            <a:r>
              <a:rPr sz="1150" spc="-35" dirty="0" smtClean="0">
                <a:latin typeface="Arial"/>
                <a:cs typeface="Arial"/>
              </a:rPr>
              <a:t>accept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esponsibility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30" dirty="0" smtClean="0">
                <a:latin typeface="Arial"/>
                <a:cs typeface="Arial"/>
              </a:rPr>
              <a:t>abide </a:t>
            </a:r>
            <a:r>
              <a:rPr sz="1150" spc="-40" dirty="0" smtClean="0">
                <a:latin typeface="Arial"/>
                <a:cs typeface="Arial"/>
              </a:rPr>
              <a:t>by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10" dirty="0" smtClean="0">
                <a:latin typeface="Arial"/>
                <a:cs typeface="Arial"/>
              </a:rPr>
              <a:t>work </a:t>
            </a:r>
            <a:r>
              <a:rPr sz="1150" spc="-10" dirty="0" smtClean="0">
                <a:latin typeface="Arial"/>
                <a:cs typeface="Arial"/>
              </a:rPr>
              <a:t>e</a:t>
            </a:r>
            <a:r>
              <a:rPr sz="1150" spc="-30" dirty="0" smtClean="0">
                <a:latin typeface="Arial"/>
                <a:cs typeface="Arial"/>
              </a:rPr>
              <a:t>f</a:t>
            </a:r>
            <a:r>
              <a:rPr sz="1150" spc="-25" dirty="0" smtClean="0">
                <a:latin typeface="Arial"/>
                <a:cs typeface="Arial"/>
              </a:rPr>
              <a:t>fectively </a:t>
            </a:r>
            <a:r>
              <a:rPr sz="1150" spc="-100" dirty="0" smtClean="0">
                <a:latin typeface="Arial"/>
                <a:cs typeface="Arial"/>
              </a:rPr>
              <a:t>as </a:t>
            </a:r>
            <a:r>
              <a:rPr sz="1150" spc="-40" dirty="0" smtClean="0">
                <a:latin typeface="Arial"/>
                <a:cs typeface="Arial"/>
              </a:rPr>
              <a:t>an employee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20" dirty="0" smtClean="0">
                <a:latin typeface="Arial"/>
                <a:cs typeface="Arial"/>
              </a:rPr>
              <a:t>organisation; this </a:t>
            </a:r>
            <a:r>
              <a:rPr sz="1150" spc="-40" dirty="0" smtClean="0">
                <a:latin typeface="Arial"/>
                <a:cs typeface="Arial"/>
              </a:rPr>
              <a:t>includes </a:t>
            </a:r>
            <a:r>
              <a:rPr sz="1150" spc="-10" dirty="0" smtClean="0">
                <a:latin typeface="Arial"/>
                <a:cs typeface="Arial"/>
              </a:rPr>
              <a:t>participating in </a:t>
            </a:r>
            <a:r>
              <a:rPr sz="1150" spc="-20" dirty="0" smtClean="0">
                <a:latin typeface="Arial"/>
                <a:cs typeface="Arial"/>
              </a:rPr>
              <a:t>workplace </a:t>
            </a:r>
            <a:r>
              <a:rPr sz="1150" spc="-60" dirty="0" smtClean="0">
                <a:latin typeface="Arial"/>
                <a:cs typeface="Arial"/>
              </a:rPr>
              <a:t>based</a:t>
            </a:r>
            <a:r>
              <a:rPr sz="1150" spc="-30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appraisal </a:t>
            </a:r>
            <a:r>
              <a:rPr sz="1150" spc="-100" dirty="0" smtClean="0">
                <a:latin typeface="Arial"/>
                <a:cs typeface="Arial"/>
              </a:rPr>
              <a:t>as well as </a:t>
            </a:r>
            <a:r>
              <a:rPr sz="1150" spc="-25" dirty="0" smtClean="0">
                <a:latin typeface="Arial"/>
                <a:cs typeface="Arial"/>
              </a:rPr>
              <a:t>educational </a:t>
            </a:r>
            <a:r>
              <a:rPr sz="1150" spc="-40" dirty="0" smtClean="0">
                <a:latin typeface="Arial"/>
                <a:cs typeface="Arial"/>
              </a:rPr>
              <a:t>appraisal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5" dirty="0" smtClean="0">
                <a:latin typeface="Arial"/>
                <a:cs typeface="Arial"/>
              </a:rPr>
              <a:t>acknowledging </a:t>
            </a:r>
            <a:r>
              <a:rPr sz="1150" spc="-30" dirty="0" smtClean="0">
                <a:latin typeface="Arial"/>
                <a:cs typeface="Arial"/>
              </a:rPr>
              <a:t>and</a:t>
            </a:r>
            <a:r>
              <a:rPr sz="1150" spc="-25" dirty="0" smtClean="0">
                <a:latin typeface="Arial"/>
                <a:cs typeface="Arial"/>
              </a:rPr>
              <a:t> ag</a:t>
            </a:r>
            <a:r>
              <a:rPr sz="1150" spc="-4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eeing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40" dirty="0" smtClean="0">
                <a:latin typeface="Arial"/>
                <a:cs typeface="Arial"/>
              </a:rPr>
              <a:t>need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60" dirty="0" smtClean="0">
                <a:latin typeface="Arial"/>
                <a:cs typeface="Arial"/>
              </a:rPr>
              <a:t>shar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5" dirty="0" smtClean="0">
                <a:latin typeface="Arial"/>
                <a:cs typeface="Arial"/>
              </a:rPr>
              <a:t>information </a:t>
            </a:r>
            <a:r>
              <a:rPr sz="1150" spc="-10" dirty="0" smtClean="0">
                <a:latin typeface="Arial"/>
                <a:cs typeface="Arial"/>
              </a:rPr>
              <a:t>about </a:t>
            </a:r>
            <a:r>
              <a:rPr sz="1150" spc="-40" dirty="0" smtClean="0">
                <a:latin typeface="Arial"/>
                <a:cs typeface="Arial"/>
              </a:rPr>
              <a:t>my </a:t>
            </a:r>
            <a:r>
              <a:rPr sz="1150" spc="-25" dirty="0" smtClean="0">
                <a:latin typeface="Arial"/>
                <a:cs typeface="Arial"/>
              </a:rPr>
              <a:t>performance </a:t>
            </a:r>
            <a:r>
              <a:rPr sz="1150" spc="-100" dirty="0" smtClean="0">
                <a:latin typeface="Arial"/>
                <a:cs typeface="Arial"/>
              </a:rPr>
              <a:t>as </a:t>
            </a:r>
            <a:r>
              <a:rPr sz="1150" spc="-75" dirty="0" smtClean="0">
                <a:latin typeface="Arial"/>
                <a:cs typeface="Arial"/>
              </a:rPr>
              <a:t>a</a:t>
            </a:r>
            <a:r>
              <a:rPr sz="1150" spc="-40" dirty="0" smtClean="0">
                <a:latin typeface="Arial"/>
                <a:cs typeface="Arial"/>
              </a:rPr>
              <a:t> </a:t>
            </a:r>
            <a:r>
              <a:rPr sz="1150" spc="-10" dirty="0" smtClean="0">
                <a:latin typeface="Arial"/>
                <a:cs typeface="Arial"/>
              </a:rPr>
              <a:t>doctor in </a:t>
            </a:r>
            <a:r>
              <a:rPr sz="1150" spc="-5" dirty="0" smtClean="0">
                <a:latin typeface="Arial"/>
                <a:cs typeface="Arial"/>
              </a:rPr>
              <a:t>training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10" dirty="0" smtClean="0">
                <a:latin typeface="Arial"/>
                <a:cs typeface="Arial"/>
              </a:rPr>
              <a:t>other </a:t>
            </a:r>
            <a:r>
              <a:rPr sz="1150" spc="-45" dirty="0" smtClean="0">
                <a:latin typeface="Arial"/>
                <a:cs typeface="Arial"/>
              </a:rPr>
              <a:t>employers </a:t>
            </a:r>
            <a:r>
              <a:rPr sz="1150" spc="-30" dirty="0" smtClean="0">
                <a:latin typeface="Arial"/>
                <a:cs typeface="Arial"/>
              </a:rPr>
              <a:t>involved in </a:t>
            </a:r>
            <a:r>
              <a:rPr sz="1150" spc="-40" dirty="0" smtClean="0">
                <a:latin typeface="Arial"/>
                <a:cs typeface="Arial"/>
              </a:rPr>
              <a:t>my </a:t>
            </a:r>
            <a:r>
              <a:rPr sz="1150" spc="-5" dirty="0" smtClean="0">
                <a:latin typeface="Arial"/>
                <a:cs typeface="Arial"/>
              </a:rPr>
              <a:t>training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30" dirty="0" smtClean="0">
                <a:latin typeface="Arial"/>
                <a:cs typeface="Arial"/>
              </a:rPr>
              <a:t>with</a:t>
            </a:r>
            <a:r>
              <a:rPr sz="1150" spc="15" dirty="0" smtClean="0">
                <a:latin typeface="Arial"/>
                <a:cs typeface="Arial"/>
              </a:rPr>
              <a:t>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35" dirty="0" smtClean="0">
                <a:latin typeface="Arial"/>
                <a:cs typeface="Arial"/>
              </a:rPr>
              <a:t>Postgraduate </a:t>
            </a:r>
            <a:r>
              <a:rPr sz="1150" spc="-50" dirty="0" smtClean="0">
                <a:latin typeface="Arial"/>
                <a:cs typeface="Arial"/>
              </a:rPr>
              <a:t>Dean on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egular </a:t>
            </a:r>
            <a:r>
              <a:rPr sz="1150" spc="-65" dirty="0" smtClean="0">
                <a:latin typeface="Arial"/>
                <a:cs typeface="Arial"/>
              </a:rPr>
              <a:t>basis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2700" marR="29209">
              <a:lnSpc>
                <a:spcPct val="108700"/>
              </a:lnSpc>
            </a:pP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5" dirty="0" smtClean="0">
                <a:latin typeface="Arial"/>
                <a:cs typeface="Arial"/>
              </a:rPr>
              <a:t>maintain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egular </a:t>
            </a:r>
            <a:r>
              <a:rPr sz="1150" spc="-15" dirty="0" smtClean="0">
                <a:latin typeface="Arial"/>
                <a:cs typeface="Arial"/>
              </a:rPr>
              <a:t>contact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40" dirty="0" smtClean="0">
                <a:latin typeface="Arial"/>
                <a:cs typeface="Arial"/>
              </a:rPr>
              <a:t>my </a:t>
            </a:r>
            <a:r>
              <a:rPr sz="1150" spc="-245" dirty="0" smtClean="0">
                <a:latin typeface="Arial"/>
                <a:cs typeface="Arial"/>
              </a:rPr>
              <a:t>T</a:t>
            </a:r>
            <a:r>
              <a:rPr sz="1150" spc="-10" dirty="0" smtClean="0">
                <a:latin typeface="Arial"/>
                <a:cs typeface="Arial"/>
              </a:rPr>
              <a:t>raining </a:t>
            </a:r>
            <a:r>
              <a:rPr sz="1150" spc="-135" dirty="0" smtClean="0">
                <a:latin typeface="Arial"/>
                <a:cs typeface="Arial"/>
              </a:rPr>
              <a:t>P</a:t>
            </a:r>
            <a:r>
              <a:rPr sz="1150" spc="-90" dirty="0" smtClean="0">
                <a:latin typeface="Arial"/>
                <a:cs typeface="Arial"/>
              </a:rPr>
              <a:t>r</a:t>
            </a:r>
            <a:r>
              <a:rPr sz="1150" spc="-25" dirty="0" smtClean="0">
                <a:latin typeface="Arial"/>
                <a:cs typeface="Arial"/>
              </a:rPr>
              <a:t>ogramme </a:t>
            </a:r>
            <a:r>
              <a:rPr sz="1150" spc="-30" dirty="0" smtClean="0">
                <a:latin typeface="Arial"/>
                <a:cs typeface="Arial"/>
              </a:rPr>
              <a:t>Di</a:t>
            </a:r>
            <a:r>
              <a:rPr sz="1150" spc="-4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ector </a:t>
            </a:r>
            <a:r>
              <a:rPr sz="1150" spc="-105" dirty="0" smtClean="0">
                <a:latin typeface="Arial"/>
                <a:cs typeface="Arial"/>
              </a:rPr>
              <a:t>(TPD)</a:t>
            </a:r>
            <a:r>
              <a:rPr sz="1150" spc="-55" dirty="0" smtClean="0">
                <a:latin typeface="Arial"/>
                <a:cs typeface="Arial"/>
              </a:rPr>
              <a:t>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50" dirty="0" smtClean="0">
                <a:latin typeface="Arial"/>
                <a:cs typeface="Arial"/>
              </a:rPr>
              <a:t>Deanery </a:t>
            </a:r>
            <a:r>
              <a:rPr sz="1150" spc="-40" dirty="0" smtClean="0">
                <a:latin typeface="Arial"/>
                <a:cs typeface="Arial"/>
              </a:rPr>
              <a:t>by </a:t>
            </a:r>
            <a:r>
              <a:rPr sz="1150" spc="-25" dirty="0" smtClean="0">
                <a:latin typeface="Arial"/>
                <a:cs typeface="Arial"/>
              </a:rPr>
              <a:t>responding pr</a:t>
            </a:r>
            <a:r>
              <a:rPr sz="1150" spc="-10" dirty="0" smtClean="0">
                <a:latin typeface="Arial"/>
                <a:cs typeface="Arial"/>
              </a:rPr>
              <a:t>omptly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25" dirty="0" smtClean="0">
                <a:latin typeface="Arial"/>
                <a:cs typeface="Arial"/>
              </a:rPr>
              <a:t>communications </a:t>
            </a:r>
            <a:r>
              <a:rPr sz="1150" spc="25" dirty="0" smtClean="0">
                <a:latin typeface="Arial"/>
                <a:cs typeface="Arial"/>
              </a:rPr>
              <a:t>f</a:t>
            </a:r>
            <a:r>
              <a:rPr sz="1150" spc="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om </a:t>
            </a:r>
            <a:r>
              <a:rPr sz="1150" spc="-10" dirty="0" smtClean="0">
                <a:latin typeface="Arial"/>
                <a:cs typeface="Arial"/>
              </a:rPr>
              <a:t>them,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45" dirty="0" smtClean="0">
                <a:latin typeface="Arial"/>
                <a:cs typeface="Arial"/>
              </a:rPr>
              <a:t>usually </a:t>
            </a:r>
            <a:r>
              <a:rPr sz="1150" spc="15" dirty="0" smtClean="0">
                <a:latin typeface="Arial"/>
                <a:cs typeface="Arial"/>
              </a:rPr>
              <a:t>th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ough </a:t>
            </a:r>
            <a:r>
              <a:rPr sz="1150" spc="-30" dirty="0" smtClean="0">
                <a:latin typeface="Arial"/>
                <a:cs typeface="Arial"/>
              </a:rPr>
              <a:t>email </a:t>
            </a:r>
            <a:r>
              <a:rPr sz="1150" spc="-25" dirty="0" smtClean="0">
                <a:latin typeface="Arial"/>
                <a:cs typeface="Arial"/>
              </a:rPr>
              <a:t>cor</a:t>
            </a:r>
            <a:r>
              <a:rPr sz="1150" spc="-45" dirty="0" smtClean="0">
                <a:latin typeface="Arial"/>
                <a:cs typeface="Arial"/>
              </a:rPr>
              <a:t>respondence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2700" marR="213360">
              <a:lnSpc>
                <a:spcPct val="108700"/>
              </a:lnSpc>
            </a:pP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5" dirty="0" smtClean="0">
                <a:latin typeface="Arial"/>
                <a:cs typeface="Arial"/>
              </a:rPr>
              <a:t>participate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oactively in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35" dirty="0" smtClean="0">
                <a:latin typeface="Arial"/>
                <a:cs typeface="Arial"/>
              </a:rPr>
              <a:t>appraisal, </a:t>
            </a:r>
            <a:r>
              <a:rPr sz="1150" spc="-70" dirty="0" smtClean="0">
                <a:latin typeface="Arial"/>
                <a:cs typeface="Arial"/>
              </a:rPr>
              <a:t>assessment </a:t>
            </a:r>
            <a:r>
              <a:rPr sz="1150" spc="-30" dirty="0" smtClean="0">
                <a:latin typeface="Arial"/>
                <a:cs typeface="Arial"/>
              </a:rPr>
              <a:t>and p</a:t>
            </a:r>
            <a:r>
              <a:rPr sz="1150" spc="-25" dirty="0" smtClean="0">
                <a:latin typeface="Arial"/>
                <a:cs typeface="Arial"/>
              </a:rPr>
              <a:t>rogramme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-15" dirty="0" smtClean="0">
                <a:latin typeface="Arial"/>
                <a:cs typeface="Arial"/>
              </a:rPr>
              <a:t>planning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70" dirty="0" smtClean="0">
                <a:latin typeface="Arial"/>
                <a:cs typeface="Arial"/>
              </a:rPr>
              <a:t>ocess, </a:t>
            </a:r>
            <a:r>
              <a:rPr sz="1150" spc="-10" dirty="0" smtClean="0">
                <a:latin typeface="Arial"/>
                <a:cs typeface="Arial"/>
              </a:rPr>
              <a:t>including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5" dirty="0" smtClean="0">
                <a:latin typeface="Arial"/>
                <a:cs typeface="Arial"/>
              </a:rPr>
              <a:t>oviding </a:t>
            </a:r>
            <a:r>
              <a:rPr sz="1150" spc="-10" dirty="0" smtClean="0">
                <a:latin typeface="Arial"/>
                <a:cs typeface="Arial"/>
              </a:rPr>
              <a:t>documentation which </a:t>
            </a:r>
            <a:r>
              <a:rPr sz="1150" spc="15" dirty="0" smtClean="0">
                <a:latin typeface="Arial"/>
                <a:cs typeface="Arial"/>
              </a:rPr>
              <a:t>will </a:t>
            </a:r>
            <a:r>
              <a:rPr sz="1150" spc="-40" dirty="0" smtClean="0">
                <a:latin typeface="Arial"/>
                <a:cs typeface="Arial"/>
              </a:rPr>
              <a:t>be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equi</a:t>
            </a:r>
            <a:r>
              <a:rPr sz="1150" spc="-40" dirty="0" smtClean="0">
                <a:latin typeface="Arial"/>
                <a:cs typeface="Arial"/>
              </a:rPr>
              <a:t>red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5" dirty="0" smtClean="0">
                <a:latin typeface="Arial"/>
                <a:cs typeface="Arial"/>
              </a:rPr>
              <a:t>escribed </a:t>
            </a:r>
            <a:r>
              <a:rPr sz="1150" spc="-50" dirty="0" smtClean="0">
                <a:latin typeface="Arial"/>
                <a:cs typeface="Arial"/>
              </a:rPr>
              <a:t>timescales</a:t>
            </a:r>
            <a:endParaRPr sz="1150">
              <a:latin typeface="Arial"/>
              <a:cs typeface="Arial"/>
            </a:endParaRPr>
          </a:p>
        </p:txBody>
      </p:sp>
      <p:sp>
        <p:nvSpPr>
          <p:cNvPr id="19" name="object 9"/>
          <p:cNvSpPr/>
          <p:nvPr/>
        </p:nvSpPr>
        <p:spPr>
          <a:xfrm>
            <a:off x="0" y="776359"/>
            <a:ext cx="4259966" cy="493293"/>
          </a:xfrm>
          <a:custGeom>
            <a:avLst/>
            <a:gdLst/>
            <a:ahLst/>
            <a:cxnLst/>
            <a:rect l="l" t="t" r="r" b="b"/>
            <a:pathLst>
              <a:path w="4259966" h="493293">
                <a:moveTo>
                  <a:pt x="0" y="493293"/>
                </a:moveTo>
                <a:lnTo>
                  <a:pt x="4084088" y="493052"/>
                </a:lnTo>
                <a:lnTo>
                  <a:pt x="4136450" y="491363"/>
                </a:lnTo>
                <a:lnTo>
                  <a:pt x="4177230" y="486778"/>
                </a:lnTo>
                <a:lnTo>
                  <a:pt x="4219850" y="471304"/>
                </a:lnTo>
                <a:lnTo>
                  <a:pt x="4244553" y="441172"/>
                </a:lnTo>
                <a:lnTo>
                  <a:pt x="4256226" y="391494"/>
                </a:lnTo>
                <a:lnTo>
                  <a:pt x="4259182" y="345105"/>
                </a:lnTo>
                <a:lnTo>
                  <a:pt x="4259966" y="286408"/>
                </a:lnTo>
                <a:lnTo>
                  <a:pt x="4259966" y="206884"/>
                </a:lnTo>
                <a:lnTo>
                  <a:pt x="4259182" y="148188"/>
                </a:lnTo>
                <a:lnTo>
                  <a:pt x="4256226" y="101798"/>
                </a:lnTo>
                <a:lnTo>
                  <a:pt x="4244553" y="52120"/>
                </a:lnTo>
                <a:lnTo>
                  <a:pt x="4219850" y="21988"/>
                </a:lnTo>
                <a:lnTo>
                  <a:pt x="4177230" y="6515"/>
                </a:lnTo>
                <a:lnTo>
                  <a:pt x="4136450" y="1930"/>
                </a:lnTo>
                <a:lnTo>
                  <a:pt x="4084088" y="241"/>
                </a:lnTo>
                <a:lnTo>
                  <a:pt x="0" y="0"/>
                </a:lnTo>
                <a:lnTo>
                  <a:pt x="0" y="493293"/>
                </a:lnTo>
              </a:path>
            </a:pathLst>
          </a:custGeom>
          <a:solidFill>
            <a:srgbClr val="C0E5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10"/>
          <p:cNvSpPr txBox="1"/>
          <p:nvPr/>
        </p:nvSpPr>
        <p:spPr>
          <a:xfrm>
            <a:off x="430872" y="802803"/>
            <a:ext cx="3638550" cy="3962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500" spc="-70" dirty="0" smtClean="0">
                <a:solidFill>
                  <a:srgbClr val="003060"/>
                </a:solidFill>
                <a:latin typeface="Myriad Pro"/>
                <a:cs typeface="Myriad Pro"/>
              </a:rPr>
              <a:t>T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h</a:t>
            </a:r>
            <a:r>
              <a:rPr sz="2500" spc="0" dirty="0" smtClean="0">
                <a:solidFill>
                  <a:srgbClr val="003060"/>
                </a:solidFill>
                <a:latin typeface="Myriad Pro"/>
                <a:cs typeface="Myriad Pro"/>
              </a:rPr>
              <a:t>e</a:t>
            </a:r>
            <a:r>
              <a:rPr sz="2500" spc="-204" dirty="0" smtClean="0">
                <a:solidFill>
                  <a:srgbClr val="003060"/>
                </a:solidFill>
                <a:latin typeface="Myriad Pro"/>
                <a:cs typeface="Myriad Pro"/>
              </a:rPr>
              <a:t> </a:t>
            </a:r>
            <a:r>
              <a:rPr sz="2500" spc="-165" dirty="0" smtClean="0">
                <a:solidFill>
                  <a:srgbClr val="003060"/>
                </a:solidFill>
                <a:latin typeface="Myriad Pro"/>
                <a:cs typeface="Myriad Pro"/>
              </a:rPr>
              <a:t>T</a:t>
            </a:r>
            <a:r>
              <a:rPr sz="2500" spc="-65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aine</a:t>
            </a:r>
            <a:r>
              <a:rPr sz="2500" spc="-114" dirty="0" smtClean="0">
                <a:solidFill>
                  <a:srgbClr val="003060"/>
                </a:solidFill>
                <a:latin typeface="Myriad Pro"/>
                <a:cs typeface="Myriad Pro"/>
              </a:rPr>
              <a:t>e</a:t>
            </a:r>
            <a:r>
              <a:rPr sz="2500" spc="-229" dirty="0" smtClean="0">
                <a:solidFill>
                  <a:srgbClr val="003060"/>
                </a:solidFill>
                <a:latin typeface="Myriad Pro"/>
                <a:cs typeface="Myriad Pro"/>
              </a:rPr>
              <a:t>’</a:t>
            </a:r>
            <a:r>
              <a:rPr sz="2500" spc="0" dirty="0" smtClean="0">
                <a:solidFill>
                  <a:srgbClr val="003060"/>
                </a:solidFill>
                <a:latin typeface="Myriad Pro"/>
                <a:cs typeface="Myriad Pro"/>
              </a:rPr>
              <a:t>s</a:t>
            </a:r>
            <a:r>
              <a:rPr sz="2500" spc="-100" dirty="0" smtClean="0">
                <a:solidFill>
                  <a:srgbClr val="003060"/>
                </a:solidFill>
                <a:latin typeface="Myriad Pro"/>
                <a:cs typeface="Myriad Pro"/>
              </a:rPr>
              <a:t> </a:t>
            </a:r>
            <a:r>
              <a:rPr sz="2500" spc="-40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esponsibilitie</a:t>
            </a:r>
            <a:r>
              <a:rPr sz="2500" spc="0" dirty="0" smtClean="0">
                <a:solidFill>
                  <a:srgbClr val="003060"/>
                </a:solidFill>
                <a:latin typeface="Myriad Pro"/>
                <a:cs typeface="Myriad Pro"/>
              </a:rPr>
              <a:t>s</a:t>
            </a:r>
            <a:endParaRPr sz="2500">
              <a:latin typeface="Myriad Pro"/>
              <a:cs typeface="Myriad Pro"/>
            </a:endParaRPr>
          </a:p>
        </p:txBody>
      </p:sp>
      <p:sp>
        <p:nvSpPr>
          <p:cNvPr id="21" name="object 11"/>
          <p:cNvSpPr/>
          <p:nvPr/>
        </p:nvSpPr>
        <p:spPr>
          <a:xfrm>
            <a:off x="5526720" y="1902249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12"/>
          <p:cNvSpPr/>
          <p:nvPr/>
        </p:nvSpPr>
        <p:spPr>
          <a:xfrm>
            <a:off x="5526720" y="2545751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13"/>
          <p:cNvSpPr/>
          <p:nvPr/>
        </p:nvSpPr>
        <p:spPr>
          <a:xfrm>
            <a:off x="5526720" y="2998749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14"/>
          <p:cNvSpPr/>
          <p:nvPr/>
        </p:nvSpPr>
        <p:spPr>
          <a:xfrm>
            <a:off x="5526720" y="4131247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15"/>
          <p:cNvSpPr/>
          <p:nvPr/>
        </p:nvSpPr>
        <p:spPr>
          <a:xfrm>
            <a:off x="5526720" y="4584250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16"/>
          <p:cNvSpPr/>
          <p:nvPr/>
        </p:nvSpPr>
        <p:spPr>
          <a:xfrm>
            <a:off x="5526720" y="5037249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17"/>
          <p:cNvSpPr/>
          <p:nvPr/>
        </p:nvSpPr>
        <p:spPr>
          <a:xfrm>
            <a:off x="5526720" y="5490248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18"/>
          <p:cNvSpPr/>
          <p:nvPr/>
        </p:nvSpPr>
        <p:spPr>
          <a:xfrm>
            <a:off x="5526720" y="5943249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19"/>
          <p:cNvSpPr/>
          <p:nvPr/>
        </p:nvSpPr>
        <p:spPr>
          <a:xfrm>
            <a:off x="5526720" y="6396248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20"/>
          <p:cNvSpPr/>
          <p:nvPr/>
        </p:nvSpPr>
        <p:spPr>
          <a:xfrm>
            <a:off x="5526720" y="6658750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21"/>
          <p:cNvSpPr txBox="1"/>
          <p:nvPr/>
        </p:nvSpPr>
        <p:spPr>
          <a:xfrm>
            <a:off x="5513299" y="1814245"/>
            <a:ext cx="4714240" cy="49625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56210" marR="12700">
              <a:lnSpc>
                <a:spcPct val="108700"/>
              </a:lnSpc>
            </a:pP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45" dirty="0" smtClean="0">
                <a:latin typeface="Arial"/>
                <a:cs typeface="Arial"/>
              </a:rPr>
              <a:t>ensu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70" dirty="0" smtClean="0">
                <a:latin typeface="Arial"/>
                <a:cs typeface="Arial"/>
              </a:rPr>
              <a:t>I </a:t>
            </a:r>
            <a:r>
              <a:rPr sz="1150" spc="-30" dirty="0" smtClean="0">
                <a:latin typeface="Arial"/>
                <a:cs typeface="Arial"/>
              </a:rPr>
              <a:t>develop and </a:t>
            </a:r>
            <a:r>
              <a:rPr sz="1150" spc="-40" dirty="0" smtClean="0">
                <a:latin typeface="Arial"/>
                <a:cs typeface="Arial"/>
              </a:rPr>
              <a:t>keep up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20" dirty="0" smtClean="0">
                <a:latin typeface="Arial"/>
                <a:cs typeface="Arial"/>
              </a:rPr>
              <a:t>date </a:t>
            </a:r>
            <a:r>
              <a:rPr sz="1150" spc="-40" dirty="0" smtClean="0">
                <a:latin typeface="Arial"/>
                <a:cs typeface="Arial"/>
              </a:rPr>
              <a:t>my lea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ning </a:t>
            </a:r>
            <a:r>
              <a:rPr sz="1150" spc="10" dirty="0" smtClean="0">
                <a:latin typeface="Arial"/>
                <a:cs typeface="Arial"/>
              </a:rPr>
              <a:t>portfolio which </a:t>
            </a:r>
            <a:r>
              <a:rPr sz="1150" spc="-25" dirty="0" smtClean="0">
                <a:latin typeface="Arial"/>
                <a:cs typeface="Arial"/>
              </a:rPr>
              <a:t>underpins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5" dirty="0" smtClean="0">
                <a:latin typeface="Arial"/>
                <a:cs typeface="Arial"/>
              </a:rPr>
              <a:t>training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80" dirty="0" smtClean="0">
                <a:latin typeface="Arial"/>
                <a:cs typeface="Arial"/>
              </a:rPr>
              <a:t>ocess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25" dirty="0" smtClean="0">
                <a:latin typeface="Arial"/>
                <a:cs typeface="Arial"/>
              </a:rPr>
              <a:t>documents </a:t>
            </a:r>
            <a:r>
              <a:rPr sz="1150" spc="-40" dirty="0" smtClean="0">
                <a:latin typeface="Arial"/>
                <a:cs typeface="Arial"/>
              </a:rPr>
              <a:t>my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og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10" dirty="0" smtClean="0">
                <a:latin typeface="Arial"/>
                <a:cs typeface="Arial"/>
              </a:rPr>
              <a:t>ess </a:t>
            </a:r>
            <a:r>
              <a:rPr sz="1150" spc="15" dirty="0" smtClean="0">
                <a:latin typeface="Arial"/>
                <a:cs typeface="Arial"/>
              </a:rPr>
              <a:t>th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ough </a:t>
            </a:r>
            <a:r>
              <a:rPr sz="1150" spc="-10" dirty="0" smtClean="0">
                <a:latin typeface="Arial"/>
                <a:cs typeface="Arial"/>
              </a:rPr>
              <a:t>the</a:t>
            </a:r>
            <a:r>
              <a:rPr sz="1150" spc="-5" dirty="0" smtClean="0">
                <a:latin typeface="Arial"/>
                <a:cs typeface="Arial"/>
              </a:rPr>
              <a:t> p</a:t>
            </a:r>
            <a:r>
              <a:rPr sz="1150" spc="-25" dirty="0" smtClean="0">
                <a:latin typeface="Arial"/>
                <a:cs typeface="Arial"/>
              </a:rPr>
              <a:t>rogramme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56210" marR="67310">
              <a:lnSpc>
                <a:spcPct val="108700"/>
              </a:lnSpc>
            </a:pP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70" dirty="0" smtClean="0">
                <a:latin typeface="Arial"/>
                <a:cs typeface="Arial"/>
              </a:rPr>
              <a:t>use </a:t>
            </a:r>
            <a:r>
              <a:rPr sz="1150" spc="-5" dirty="0" smtClean="0">
                <a:latin typeface="Arial"/>
                <a:cs typeface="Arial"/>
              </a:rPr>
              <a:t>training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5" dirty="0" smtClean="0">
                <a:latin typeface="Arial"/>
                <a:cs typeface="Arial"/>
              </a:rPr>
              <a:t>esou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90" dirty="0" smtClean="0">
                <a:latin typeface="Arial"/>
                <a:cs typeface="Arial"/>
              </a:rPr>
              <a:t>ces </a:t>
            </a:r>
            <a:r>
              <a:rPr sz="1150" spc="-45" dirty="0" smtClean="0">
                <a:latin typeface="Arial"/>
                <a:cs typeface="Arial"/>
              </a:rPr>
              <a:t>available </a:t>
            </a:r>
            <a:r>
              <a:rPr sz="1150" spc="-10" dirty="0" smtClean="0">
                <a:latin typeface="Arial"/>
                <a:cs typeface="Arial"/>
              </a:rPr>
              <a:t>optimally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30" dirty="0" smtClean="0">
                <a:latin typeface="Arial"/>
                <a:cs typeface="Arial"/>
              </a:rPr>
              <a:t>develop </a:t>
            </a:r>
            <a:r>
              <a:rPr sz="1150" spc="-40" dirty="0" smtClean="0">
                <a:latin typeface="Arial"/>
                <a:cs typeface="Arial"/>
              </a:rPr>
              <a:t>my competences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35" dirty="0" smtClean="0">
                <a:latin typeface="Arial"/>
                <a:cs typeface="Arial"/>
              </a:rPr>
              <a:t>standa</a:t>
            </a:r>
            <a:r>
              <a:rPr sz="1150" spc="-50" dirty="0" smtClean="0">
                <a:latin typeface="Arial"/>
                <a:cs typeface="Arial"/>
              </a:rPr>
              <a:t>r</a:t>
            </a:r>
            <a:r>
              <a:rPr sz="1150" spc="-70" dirty="0" smtClean="0">
                <a:latin typeface="Arial"/>
                <a:cs typeface="Arial"/>
              </a:rPr>
              <a:t>ds </a:t>
            </a:r>
            <a:r>
              <a:rPr sz="1150" spc="-50" dirty="0" smtClean="0">
                <a:latin typeface="Arial"/>
                <a:cs typeface="Arial"/>
              </a:rPr>
              <a:t>set </a:t>
            </a:r>
            <a:r>
              <a:rPr sz="1150" spc="-40" dirty="0" smtClean="0">
                <a:latin typeface="Arial"/>
                <a:cs typeface="Arial"/>
              </a:rPr>
              <a:t>by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40" dirty="0" smtClean="0">
                <a:latin typeface="Arial"/>
                <a:cs typeface="Arial"/>
              </a:rPr>
              <a:t>specialty </a:t>
            </a:r>
            <a:r>
              <a:rPr sz="1150" spc="-20" dirty="0" smtClean="0">
                <a:latin typeface="Arial"/>
                <a:cs typeface="Arial"/>
              </a:rPr>
              <a:t>curriculum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56210" marR="137160">
              <a:lnSpc>
                <a:spcPct val="108700"/>
              </a:lnSpc>
            </a:pP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5" dirty="0" smtClean="0">
                <a:latin typeface="Arial"/>
                <a:cs typeface="Arial"/>
              </a:rPr>
              <a:t>support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development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25" dirty="0" smtClean="0">
                <a:latin typeface="Arial"/>
                <a:cs typeface="Arial"/>
              </a:rPr>
              <a:t>evaluation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20" dirty="0" smtClean="0">
                <a:latin typeface="Arial"/>
                <a:cs typeface="Arial"/>
              </a:rPr>
              <a:t>this </a:t>
            </a:r>
            <a:r>
              <a:rPr sz="1150" spc="-5" dirty="0" smtClean="0">
                <a:latin typeface="Arial"/>
                <a:cs typeface="Arial"/>
              </a:rPr>
              <a:t>training p</a:t>
            </a:r>
            <a:r>
              <a:rPr sz="1150" spc="-25" dirty="0" smtClean="0">
                <a:latin typeface="Arial"/>
                <a:cs typeface="Arial"/>
              </a:rPr>
              <a:t>rogramme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by </a:t>
            </a:r>
            <a:r>
              <a:rPr sz="1150" spc="-10" dirty="0" smtClean="0">
                <a:latin typeface="Arial"/>
                <a:cs typeface="Arial"/>
              </a:rPr>
              <a:t>participating </a:t>
            </a:r>
            <a:r>
              <a:rPr sz="1150" spc="-35" dirty="0" smtClean="0">
                <a:latin typeface="Arial"/>
                <a:cs typeface="Arial"/>
              </a:rPr>
              <a:t>actively in </a:t>
            </a:r>
            <a:r>
              <a:rPr sz="1150" spc="-10" dirty="0" smtClean="0">
                <a:latin typeface="Arial"/>
                <a:cs typeface="Arial"/>
              </a:rPr>
              <a:t>the national </a:t>
            </a:r>
            <a:r>
              <a:rPr sz="1150" spc="-25" dirty="0" smtClean="0">
                <a:latin typeface="Arial"/>
                <a:cs typeface="Arial"/>
              </a:rPr>
              <a:t>annual </a:t>
            </a:r>
            <a:r>
              <a:rPr sz="1150" spc="-50" dirty="0" smtClean="0">
                <a:latin typeface="Arial"/>
                <a:cs typeface="Arial"/>
              </a:rPr>
              <a:t>GMC/COPMeD</a:t>
            </a:r>
            <a:endParaRPr sz="1150">
              <a:latin typeface="Arial"/>
              <a:cs typeface="Arial"/>
            </a:endParaRPr>
          </a:p>
          <a:p>
            <a:pPr marL="156210" marR="378460">
              <a:lnSpc>
                <a:spcPct val="108700"/>
              </a:lnSpc>
            </a:pPr>
            <a:r>
              <a:rPr sz="1150" spc="-20" dirty="0" smtClean="0">
                <a:latin typeface="Arial"/>
                <a:cs typeface="Arial"/>
              </a:rPr>
              <a:t>trainee </a:t>
            </a:r>
            <a:r>
              <a:rPr sz="1150" spc="-60" dirty="0" smtClean="0">
                <a:latin typeface="Arial"/>
                <a:cs typeface="Arial"/>
              </a:rPr>
              <a:t>survey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45" dirty="0" smtClean="0">
                <a:latin typeface="Arial"/>
                <a:cs typeface="Arial"/>
              </a:rPr>
              <a:t>any </a:t>
            </a:r>
            <a:r>
              <a:rPr sz="1150" spc="-10" dirty="0" smtClean="0">
                <a:latin typeface="Arial"/>
                <a:cs typeface="Arial"/>
              </a:rPr>
              <a:t>other </a:t>
            </a:r>
            <a:r>
              <a:rPr sz="1150" spc="-30" dirty="0" smtClean="0">
                <a:latin typeface="Arial"/>
                <a:cs typeface="Arial"/>
              </a:rPr>
              <a:t>activities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5" dirty="0" smtClean="0">
                <a:latin typeface="Arial"/>
                <a:cs typeface="Arial"/>
              </a:rPr>
              <a:t>contribute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quality imp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ovement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5" dirty="0" smtClean="0">
                <a:latin typeface="Arial"/>
                <a:cs typeface="Arial"/>
              </a:rPr>
              <a:t>training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950"/>
              </a:lnSpc>
              <a:spcBef>
                <a:spcPts val="20"/>
              </a:spcBef>
            </a:pPr>
            <a:endParaRPr sz="950"/>
          </a:p>
          <a:p>
            <a:pPr marL="12700">
              <a:lnSpc>
                <a:spcPct val="100000"/>
              </a:lnSpc>
            </a:pPr>
            <a:r>
              <a:rPr sz="1150" b="1" dirty="0" smtClean="0">
                <a:latin typeface="Arial"/>
                <a:cs typeface="Arial"/>
              </a:rPr>
              <a:t>In </a:t>
            </a:r>
            <a:r>
              <a:rPr sz="1150" b="1" spc="-35" dirty="0" smtClean="0">
                <a:latin typeface="Arial"/>
                <a:cs typeface="Arial"/>
              </a:rPr>
              <a:t>each </a:t>
            </a:r>
            <a:r>
              <a:rPr sz="1150" b="1" spc="-15" dirty="0" smtClean="0">
                <a:latin typeface="Arial"/>
                <a:cs typeface="Arial"/>
              </a:rPr>
              <a:t>placement </a:t>
            </a:r>
            <a:r>
              <a:rPr sz="1150" b="1" spc="15" dirty="0" smtClean="0">
                <a:latin typeface="Arial"/>
                <a:cs typeface="Arial"/>
              </a:rPr>
              <a:t>the </a:t>
            </a:r>
            <a:r>
              <a:rPr sz="1150" b="1" spc="-185" dirty="0" smtClean="0">
                <a:latin typeface="Arial"/>
                <a:cs typeface="Arial"/>
              </a:rPr>
              <a:t>T</a:t>
            </a:r>
            <a:r>
              <a:rPr sz="1150" b="1" spc="0" dirty="0" smtClean="0">
                <a:latin typeface="Arial"/>
                <a:cs typeface="Arial"/>
              </a:rPr>
              <a:t>rainee ag</a:t>
            </a:r>
            <a:r>
              <a:rPr sz="1150" b="1" spc="-25" dirty="0" smtClean="0">
                <a:latin typeface="Arial"/>
                <a:cs typeface="Arial"/>
              </a:rPr>
              <a:t>r</a:t>
            </a:r>
            <a:r>
              <a:rPr sz="1150" b="1" spc="-45" dirty="0" smtClean="0">
                <a:latin typeface="Arial"/>
                <a:cs typeface="Arial"/>
              </a:rPr>
              <a:t>ees to: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56210" marR="207645">
              <a:lnSpc>
                <a:spcPct val="108700"/>
              </a:lnSpc>
            </a:pPr>
            <a:r>
              <a:rPr sz="1150" spc="-20" dirty="0" smtClean="0">
                <a:latin typeface="Arial"/>
                <a:cs typeface="Arial"/>
              </a:rPr>
              <a:t>Complete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confidence </a:t>
            </a:r>
            <a:r>
              <a:rPr sz="1150" spc="-5" dirty="0" smtClean="0">
                <a:latin typeface="Arial"/>
                <a:cs typeface="Arial"/>
              </a:rPr>
              <a:t>rating </a:t>
            </a:r>
            <a:r>
              <a:rPr sz="1150" spc="-65" dirty="0" smtClean="0">
                <a:latin typeface="Arial"/>
                <a:cs typeface="Arial"/>
              </a:rPr>
              <a:t>scale prior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50" dirty="0" smtClean="0">
                <a:latin typeface="Arial"/>
                <a:cs typeface="Arial"/>
              </a:rPr>
              <a:t>each </a:t>
            </a:r>
            <a:r>
              <a:rPr sz="1150" spc="-15" dirty="0" smtClean="0">
                <a:latin typeface="Arial"/>
                <a:cs typeface="Arial"/>
              </a:rPr>
              <a:t>meeting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45" dirty="0" smtClean="0">
                <a:latin typeface="Arial"/>
                <a:cs typeface="Arial"/>
              </a:rPr>
              <a:t>superviso</a:t>
            </a:r>
            <a:r>
              <a:rPr sz="1150" spc="-1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.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56210" marR="140335">
              <a:lnSpc>
                <a:spcPct val="108700"/>
              </a:lnSpc>
            </a:pPr>
            <a:r>
              <a:rPr sz="1150" spc="-75" dirty="0" smtClean="0">
                <a:latin typeface="Arial"/>
                <a:cs typeface="Arial"/>
              </a:rPr>
              <a:t>Discuss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45" dirty="0" smtClean="0">
                <a:latin typeface="Arial"/>
                <a:cs typeface="Arial"/>
              </a:rPr>
              <a:t>supervisor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40" dirty="0" smtClean="0">
                <a:latin typeface="Arial"/>
                <a:cs typeface="Arial"/>
              </a:rPr>
              <a:t>lea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ning </a:t>
            </a:r>
            <a:r>
              <a:rPr sz="1150" spc="-60" dirty="0" smtClean="0">
                <a:latin typeface="Arial"/>
                <a:cs typeface="Arial"/>
              </a:rPr>
              <a:t>needs based on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25" dirty="0" smtClean="0">
                <a:latin typeface="Arial"/>
                <a:cs typeface="Arial"/>
              </a:rPr>
              <a:t>confidence </a:t>
            </a:r>
            <a:r>
              <a:rPr sz="1150" spc="-20" dirty="0" smtClean="0">
                <a:latin typeface="Arial"/>
                <a:cs typeface="Arial"/>
              </a:rPr>
              <a:t>ratings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45" dirty="0" smtClean="0">
                <a:latin typeface="Arial"/>
                <a:cs typeface="Arial"/>
              </a:rPr>
              <a:t>c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eate </a:t>
            </a:r>
            <a:r>
              <a:rPr sz="1150" spc="-40" dirty="0" smtClean="0">
                <a:latin typeface="Arial"/>
                <a:cs typeface="Arial"/>
              </a:rPr>
              <a:t>an </a:t>
            </a:r>
            <a:r>
              <a:rPr sz="1150" spc="-20" dirty="0" smtClean="0">
                <a:latin typeface="Arial"/>
                <a:cs typeface="Arial"/>
              </a:rPr>
              <a:t>action plan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56210" marR="289560">
              <a:lnSpc>
                <a:spcPct val="108700"/>
              </a:lnSpc>
            </a:pPr>
            <a:r>
              <a:rPr sz="1150" spc="-50" dirty="0" smtClean="0">
                <a:latin typeface="Arial"/>
                <a:cs typeface="Arial"/>
              </a:rPr>
              <a:t>Cr</a:t>
            </a:r>
            <a:r>
              <a:rPr sz="1150" spc="-35" dirty="0" smtClean="0">
                <a:latin typeface="Arial"/>
                <a:cs typeface="Arial"/>
              </a:rPr>
              <a:t>eate </a:t>
            </a:r>
            <a:r>
              <a:rPr sz="1150" spc="-75" dirty="0" smtClean="0">
                <a:latin typeface="Arial"/>
                <a:cs typeface="Arial"/>
              </a:rPr>
              <a:t>a pdp, </a:t>
            </a:r>
            <a:r>
              <a:rPr sz="1150" spc="-30" dirty="0" smtClean="0">
                <a:latin typeface="Arial"/>
                <a:cs typeface="Arial"/>
              </a:rPr>
              <a:t>using </a:t>
            </a:r>
            <a:r>
              <a:rPr sz="1150" spc="-85" dirty="0" smtClean="0">
                <a:latin typeface="Arial"/>
                <a:cs typeface="Arial"/>
              </a:rPr>
              <a:t>SMA</a:t>
            </a:r>
            <a:r>
              <a:rPr sz="1150" spc="-80" dirty="0" smtClean="0">
                <a:latin typeface="Arial"/>
                <a:cs typeface="Arial"/>
              </a:rPr>
              <a:t>R</a:t>
            </a:r>
            <a:r>
              <a:rPr sz="1150" spc="-135" dirty="0" smtClean="0">
                <a:latin typeface="Arial"/>
                <a:cs typeface="Arial"/>
              </a:rPr>
              <a:t>T </a:t>
            </a:r>
            <a:r>
              <a:rPr sz="1150" spc="-30" dirty="0" smtClean="0">
                <a:latin typeface="Arial"/>
                <a:cs typeface="Arial"/>
              </a:rPr>
              <a:t>objectives, </a:t>
            </a:r>
            <a:r>
              <a:rPr sz="1150" spc="-60" dirty="0" smtClean="0">
                <a:latin typeface="Arial"/>
                <a:cs typeface="Arial"/>
              </a:rPr>
              <a:t>based on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action </a:t>
            </a:r>
            <a:r>
              <a:rPr sz="1150" spc="-15" dirty="0" smtClean="0">
                <a:latin typeface="Arial"/>
                <a:cs typeface="Arial"/>
              </a:rPr>
              <a:t>planning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-20" dirty="0" smtClean="0">
                <a:latin typeface="Arial"/>
                <a:cs typeface="Arial"/>
              </a:rPr>
              <a:t>undertaken </a:t>
            </a:r>
            <a:r>
              <a:rPr sz="1150" spc="-5" dirty="0" smtClean="0">
                <a:latin typeface="Arial"/>
                <a:cs typeface="Arial"/>
              </a:rPr>
              <a:t>at </a:t>
            </a:r>
            <a:r>
              <a:rPr sz="1150" spc="-45" dirty="0" smtClean="0">
                <a:latin typeface="Arial"/>
                <a:cs typeface="Arial"/>
              </a:rPr>
              <a:t>any </a:t>
            </a:r>
            <a:r>
              <a:rPr sz="1150" spc="-15" dirty="0" smtClean="0">
                <a:latin typeface="Arial"/>
                <a:cs typeface="Arial"/>
              </a:rPr>
              <a:t>meeting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45" dirty="0" smtClean="0">
                <a:latin typeface="Arial"/>
                <a:cs typeface="Arial"/>
              </a:rPr>
              <a:t>supervisor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56210" marR="15875">
              <a:lnSpc>
                <a:spcPct val="108700"/>
              </a:lnSpc>
            </a:pPr>
            <a:r>
              <a:rPr sz="1150" spc="-25" dirty="0" smtClean="0">
                <a:latin typeface="Arial"/>
                <a:cs typeface="Arial"/>
              </a:rPr>
              <a:t>Actively </a:t>
            </a:r>
            <a:r>
              <a:rPr sz="1150" spc="-40" dirty="0" smtClean="0">
                <a:latin typeface="Arial"/>
                <a:cs typeface="Arial"/>
              </a:rPr>
              <a:t>engage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40" dirty="0" smtClean="0">
                <a:latin typeface="Arial"/>
                <a:cs typeface="Arial"/>
              </a:rPr>
              <a:t>my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45" dirty="0" smtClean="0">
                <a:latin typeface="Arial"/>
                <a:cs typeface="Arial"/>
              </a:rPr>
              <a:t>supervisor in </a:t>
            </a:r>
            <a:r>
              <a:rPr sz="1150" spc="-20" dirty="0" smtClean="0">
                <a:latin typeface="Arial"/>
                <a:cs typeface="Arial"/>
              </a:rPr>
              <a:t>add</a:t>
            </a:r>
            <a:r>
              <a:rPr sz="1150" spc="-40" dirty="0" smtClean="0">
                <a:latin typeface="Arial"/>
                <a:cs typeface="Arial"/>
              </a:rPr>
              <a:t>r</a:t>
            </a:r>
            <a:r>
              <a:rPr sz="1150" spc="-60" dirty="0" smtClean="0">
                <a:latin typeface="Arial"/>
                <a:cs typeface="Arial"/>
              </a:rPr>
              <a:t>essing </a:t>
            </a:r>
            <a:r>
              <a:rPr sz="1150" spc="-45" dirty="0" smtClean="0">
                <a:latin typeface="Arial"/>
                <a:cs typeface="Arial"/>
              </a:rPr>
              <a:t>any </a:t>
            </a:r>
            <a:r>
              <a:rPr sz="1150" spc="-30" dirty="0" smtClean="0">
                <a:latin typeface="Arial"/>
                <a:cs typeface="Arial"/>
              </a:rPr>
              <a:t>feedback or raising </a:t>
            </a:r>
            <a:r>
              <a:rPr sz="1150" spc="-45" dirty="0" smtClean="0">
                <a:latin typeface="Arial"/>
                <a:cs typeface="Arial"/>
              </a:rPr>
              <a:t>any </a:t>
            </a:r>
            <a:r>
              <a:rPr sz="1150" spc="-80" dirty="0" smtClean="0">
                <a:latin typeface="Arial"/>
                <a:cs typeface="Arial"/>
              </a:rPr>
              <a:t>issues which </a:t>
            </a:r>
            <a:r>
              <a:rPr sz="1150" spc="-45" dirty="0" smtClean="0">
                <a:latin typeface="Arial"/>
                <a:cs typeface="Arial"/>
              </a:rPr>
              <a:t>may </a:t>
            </a:r>
            <a:r>
              <a:rPr sz="1150" spc="-15" dirty="0" smtClean="0">
                <a:latin typeface="Arial"/>
                <a:cs typeface="Arial"/>
              </a:rPr>
              <a:t>impact on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25" dirty="0" smtClean="0">
                <a:latin typeface="Arial"/>
                <a:cs typeface="Arial"/>
              </a:rPr>
              <a:t>performance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56210" marR="42545">
              <a:lnSpc>
                <a:spcPct val="108700"/>
              </a:lnSpc>
            </a:pPr>
            <a:r>
              <a:rPr sz="1150" spc="-25" dirty="0" smtClean="0">
                <a:latin typeface="Arial"/>
                <a:cs typeface="Arial"/>
              </a:rPr>
              <a:t>Actively </a:t>
            </a:r>
            <a:r>
              <a:rPr sz="1150" spc="-40" dirty="0" smtClean="0">
                <a:latin typeface="Arial"/>
                <a:cs typeface="Arial"/>
              </a:rPr>
              <a:t>engage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15" dirty="0" smtClean="0">
                <a:latin typeface="Arial"/>
                <a:cs typeface="Arial"/>
              </a:rPr>
              <a:t>completing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equi</a:t>
            </a:r>
            <a:r>
              <a:rPr sz="1150" spc="-40" dirty="0" smtClean="0">
                <a:latin typeface="Arial"/>
                <a:cs typeface="Arial"/>
              </a:rPr>
              <a:t>red </a:t>
            </a:r>
            <a:r>
              <a:rPr sz="1150" spc="-75" dirty="0" smtClean="0">
                <a:latin typeface="Arial"/>
                <a:cs typeface="Arial"/>
              </a:rPr>
              <a:t>assessments in a </a:t>
            </a:r>
            <a:r>
              <a:rPr sz="1150" spc="-25" dirty="0" smtClean="0">
                <a:latin typeface="Arial"/>
                <a:cs typeface="Arial"/>
              </a:rPr>
              <a:t>timeous manner</a:t>
            </a:r>
            <a:endParaRPr sz="1150">
              <a:latin typeface="Arial"/>
              <a:cs typeface="Arial"/>
            </a:endParaRPr>
          </a:p>
          <a:p>
            <a:pPr marL="156210" marR="545465">
              <a:lnSpc>
                <a:spcPct val="149800"/>
              </a:lnSpc>
            </a:pPr>
            <a:r>
              <a:rPr sz="1150" spc="-20" dirty="0" smtClean="0">
                <a:latin typeface="Arial"/>
                <a:cs typeface="Arial"/>
              </a:rPr>
              <a:t>Complete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0" dirty="0" smtClean="0">
                <a:latin typeface="Arial"/>
                <a:cs typeface="Arial"/>
              </a:rPr>
              <a:t>e-portfolio </a:t>
            </a:r>
            <a:r>
              <a:rPr sz="1150" spc="-100" dirty="0" smtClean="0">
                <a:latin typeface="Arial"/>
                <a:cs typeface="Arial"/>
              </a:rPr>
              <a:t>as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equi</a:t>
            </a:r>
            <a:r>
              <a:rPr sz="1150" spc="-40" dirty="0" smtClean="0">
                <a:latin typeface="Arial"/>
                <a:cs typeface="Arial"/>
              </a:rPr>
              <a:t>red by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50" dirty="0" smtClean="0">
                <a:latin typeface="Arial"/>
                <a:cs typeface="Arial"/>
              </a:rPr>
              <a:t>Deanery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35" dirty="0" smtClean="0">
                <a:latin typeface="Arial"/>
                <a:cs typeface="Arial"/>
              </a:rPr>
              <a:t>RCGP</a:t>
            </a:r>
            <a:r>
              <a:rPr sz="1150" spc="-55" dirty="0" smtClean="0">
                <a:latin typeface="Arial"/>
                <a:cs typeface="Arial"/>
              </a:rPr>
              <a:t> </a:t>
            </a:r>
            <a:r>
              <a:rPr sz="1150" spc="-20" dirty="0" smtClean="0">
                <a:latin typeface="Arial"/>
                <a:cs typeface="Arial"/>
              </a:rPr>
              <a:t>Complete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annual </a:t>
            </a:r>
            <a:r>
              <a:rPr sz="1150" spc="-30" dirty="0" smtClean="0">
                <a:latin typeface="Arial"/>
                <a:cs typeface="Arial"/>
              </a:rPr>
              <a:t>GMC </a:t>
            </a:r>
            <a:r>
              <a:rPr sz="1150" spc="-20" dirty="0" smtClean="0">
                <a:latin typeface="Arial"/>
                <a:cs typeface="Arial"/>
              </a:rPr>
              <a:t>trainee </a:t>
            </a:r>
            <a:r>
              <a:rPr sz="1150" spc="-60" dirty="0" smtClean="0">
                <a:latin typeface="Arial"/>
                <a:cs typeface="Arial"/>
              </a:rPr>
              <a:t>surve</a:t>
            </a:r>
            <a:r>
              <a:rPr sz="1150" spc="-180" dirty="0" smtClean="0">
                <a:latin typeface="Arial"/>
                <a:cs typeface="Arial"/>
              </a:rPr>
              <a:t>y</a:t>
            </a:r>
            <a:r>
              <a:rPr sz="1150" spc="0" dirty="0" smtClean="0">
                <a:latin typeface="Arial"/>
                <a:cs typeface="Arial"/>
              </a:rPr>
              <a:t>.</a:t>
            </a:r>
            <a:endParaRPr sz="115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  <a:buFont typeface="Arial" pitchFamily="34" charset="0"/>
              <a:buChar char="•"/>
            </a:pPr>
            <a:r>
              <a:rPr lang="en-US" sz="1050" spc="114" dirty="0" err="1" smtClean="0">
                <a:solidFill>
                  <a:srgbClr val="FFFFFF"/>
                </a:solidFill>
                <a:latin typeface="Arial"/>
                <a:cs typeface="Arial"/>
              </a:rPr>
              <a:t>Orthopaedics</a:t>
            </a: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 and Trauma</a:t>
            </a: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/>
          <p:nvPr/>
        </p:nvSpPr>
        <p:spPr>
          <a:xfrm>
            <a:off x="3039385" y="3079918"/>
            <a:ext cx="4637791" cy="381670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3"/>
          <p:cNvSpPr/>
          <p:nvPr/>
        </p:nvSpPr>
        <p:spPr>
          <a:xfrm>
            <a:off x="3139638" y="3180166"/>
            <a:ext cx="4259084" cy="3440645"/>
          </a:xfrm>
          <a:custGeom>
            <a:avLst/>
            <a:gdLst/>
            <a:ahLst/>
            <a:cxnLst/>
            <a:rect l="l" t="t" r="r" b="b"/>
            <a:pathLst>
              <a:path w="4259084" h="3440645">
                <a:moveTo>
                  <a:pt x="2129548" y="0"/>
                </a:moveTo>
                <a:lnTo>
                  <a:pt x="1954892" y="5702"/>
                </a:lnTo>
                <a:lnTo>
                  <a:pt x="1784123" y="22516"/>
                </a:lnTo>
                <a:lnTo>
                  <a:pt x="1617792" y="49997"/>
                </a:lnTo>
                <a:lnTo>
                  <a:pt x="1456444" y="87704"/>
                </a:lnTo>
                <a:lnTo>
                  <a:pt x="1300630" y="135193"/>
                </a:lnTo>
                <a:lnTo>
                  <a:pt x="1150896" y="192021"/>
                </a:lnTo>
                <a:lnTo>
                  <a:pt x="1007791" y="257747"/>
                </a:lnTo>
                <a:lnTo>
                  <a:pt x="871863" y="331926"/>
                </a:lnTo>
                <a:lnTo>
                  <a:pt x="743659" y="414116"/>
                </a:lnTo>
                <a:lnTo>
                  <a:pt x="623728" y="503875"/>
                </a:lnTo>
                <a:lnTo>
                  <a:pt x="512618" y="600760"/>
                </a:lnTo>
                <a:lnTo>
                  <a:pt x="410878" y="704327"/>
                </a:lnTo>
                <a:lnTo>
                  <a:pt x="319054" y="814135"/>
                </a:lnTo>
                <a:lnTo>
                  <a:pt x="237695" y="929739"/>
                </a:lnTo>
                <a:lnTo>
                  <a:pt x="167349" y="1050699"/>
                </a:lnTo>
                <a:lnTo>
                  <a:pt x="108565" y="1176570"/>
                </a:lnTo>
                <a:lnTo>
                  <a:pt x="61890" y="1306910"/>
                </a:lnTo>
                <a:lnTo>
                  <a:pt x="27872" y="1441276"/>
                </a:lnTo>
                <a:lnTo>
                  <a:pt x="7059" y="1579226"/>
                </a:lnTo>
                <a:lnTo>
                  <a:pt x="0" y="1720316"/>
                </a:lnTo>
                <a:lnTo>
                  <a:pt x="7059" y="1861410"/>
                </a:lnTo>
                <a:lnTo>
                  <a:pt x="27872" y="1999363"/>
                </a:lnTo>
                <a:lnTo>
                  <a:pt x="61890" y="2133731"/>
                </a:lnTo>
                <a:lnTo>
                  <a:pt x="108565" y="2264074"/>
                </a:lnTo>
                <a:lnTo>
                  <a:pt x="167349" y="2389946"/>
                </a:lnTo>
                <a:lnTo>
                  <a:pt x="237695" y="2510907"/>
                </a:lnTo>
                <a:lnTo>
                  <a:pt x="319054" y="2626512"/>
                </a:lnTo>
                <a:lnTo>
                  <a:pt x="410878" y="2736321"/>
                </a:lnTo>
                <a:lnTo>
                  <a:pt x="512618" y="2839888"/>
                </a:lnTo>
                <a:lnTo>
                  <a:pt x="623728" y="2936773"/>
                </a:lnTo>
                <a:lnTo>
                  <a:pt x="743659" y="3026532"/>
                </a:lnTo>
                <a:lnTo>
                  <a:pt x="871863" y="3108722"/>
                </a:lnTo>
                <a:lnTo>
                  <a:pt x="1007791" y="3182901"/>
                </a:lnTo>
                <a:lnTo>
                  <a:pt x="1150896" y="3248626"/>
                </a:lnTo>
                <a:lnTo>
                  <a:pt x="1300630" y="3305454"/>
                </a:lnTo>
                <a:lnTo>
                  <a:pt x="1456444" y="3352942"/>
                </a:lnTo>
                <a:lnTo>
                  <a:pt x="1617792" y="3390648"/>
                </a:lnTo>
                <a:lnTo>
                  <a:pt x="1784123" y="3418129"/>
                </a:lnTo>
                <a:lnTo>
                  <a:pt x="1954892" y="3434943"/>
                </a:lnTo>
                <a:lnTo>
                  <a:pt x="2129548" y="3440645"/>
                </a:lnTo>
                <a:lnTo>
                  <a:pt x="2304201" y="3434943"/>
                </a:lnTo>
                <a:lnTo>
                  <a:pt x="2474967" y="3418129"/>
                </a:lnTo>
                <a:lnTo>
                  <a:pt x="2641296" y="3390648"/>
                </a:lnTo>
                <a:lnTo>
                  <a:pt x="2802641" y="3352942"/>
                </a:lnTo>
                <a:lnTo>
                  <a:pt x="2958454" y="3305454"/>
                </a:lnTo>
                <a:lnTo>
                  <a:pt x="3108186" y="3248626"/>
                </a:lnTo>
                <a:lnTo>
                  <a:pt x="3251291" y="3182901"/>
                </a:lnTo>
                <a:lnTo>
                  <a:pt x="3387218" y="3108722"/>
                </a:lnTo>
                <a:lnTo>
                  <a:pt x="3515422" y="3026532"/>
                </a:lnTo>
                <a:lnTo>
                  <a:pt x="3635352" y="2936773"/>
                </a:lnTo>
                <a:lnTo>
                  <a:pt x="3746462" y="2839888"/>
                </a:lnTo>
                <a:lnTo>
                  <a:pt x="3848203" y="2736321"/>
                </a:lnTo>
                <a:lnTo>
                  <a:pt x="3940027" y="2626512"/>
                </a:lnTo>
                <a:lnTo>
                  <a:pt x="4021387" y="2510907"/>
                </a:lnTo>
                <a:lnTo>
                  <a:pt x="4091733" y="2389946"/>
                </a:lnTo>
                <a:lnTo>
                  <a:pt x="4150518" y="2264074"/>
                </a:lnTo>
                <a:lnTo>
                  <a:pt x="4197193" y="2133731"/>
                </a:lnTo>
                <a:lnTo>
                  <a:pt x="4231212" y="1999363"/>
                </a:lnTo>
                <a:lnTo>
                  <a:pt x="4252025" y="1861410"/>
                </a:lnTo>
                <a:lnTo>
                  <a:pt x="4259084" y="1720316"/>
                </a:lnTo>
                <a:lnTo>
                  <a:pt x="4252025" y="1579226"/>
                </a:lnTo>
                <a:lnTo>
                  <a:pt x="4231212" y="1441276"/>
                </a:lnTo>
                <a:lnTo>
                  <a:pt x="4197193" y="1306910"/>
                </a:lnTo>
                <a:lnTo>
                  <a:pt x="4150518" y="1176570"/>
                </a:lnTo>
                <a:lnTo>
                  <a:pt x="4091733" y="1050699"/>
                </a:lnTo>
                <a:lnTo>
                  <a:pt x="4021387" y="929739"/>
                </a:lnTo>
                <a:lnTo>
                  <a:pt x="3940027" y="814135"/>
                </a:lnTo>
                <a:lnTo>
                  <a:pt x="3848203" y="704327"/>
                </a:lnTo>
                <a:lnTo>
                  <a:pt x="3746462" y="600760"/>
                </a:lnTo>
                <a:lnTo>
                  <a:pt x="3635352" y="503875"/>
                </a:lnTo>
                <a:lnTo>
                  <a:pt x="3515422" y="414116"/>
                </a:lnTo>
                <a:lnTo>
                  <a:pt x="3387218" y="331926"/>
                </a:lnTo>
                <a:lnTo>
                  <a:pt x="3251291" y="257747"/>
                </a:lnTo>
                <a:lnTo>
                  <a:pt x="3108186" y="192021"/>
                </a:lnTo>
                <a:lnTo>
                  <a:pt x="2958454" y="135193"/>
                </a:lnTo>
                <a:lnTo>
                  <a:pt x="2802641" y="87704"/>
                </a:lnTo>
                <a:lnTo>
                  <a:pt x="2641296" y="49997"/>
                </a:lnTo>
                <a:lnTo>
                  <a:pt x="2474967" y="22516"/>
                </a:lnTo>
                <a:lnTo>
                  <a:pt x="2304201" y="5702"/>
                </a:lnTo>
                <a:lnTo>
                  <a:pt x="2129548" y="0"/>
                </a:lnTo>
                <a:close/>
              </a:path>
            </a:pathLst>
          </a:custGeom>
          <a:solidFill>
            <a:srgbClr val="9CDCF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4"/>
          <p:cNvSpPr/>
          <p:nvPr/>
        </p:nvSpPr>
        <p:spPr>
          <a:xfrm>
            <a:off x="6645046" y="3219538"/>
            <a:ext cx="26301" cy="8762"/>
          </a:xfrm>
          <a:custGeom>
            <a:avLst/>
            <a:gdLst/>
            <a:ahLst/>
            <a:cxnLst/>
            <a:rect l="l" t="t" r="r" b="b"/>
            <a:pathLst>
              <a:path w="26301" h="8762">
                <a:moveTo>
                  <a:pt x="0" y="4381"/>
                </a:moveTo>
                <a:lnTo>
                  <a:pt x="26301" y="4381"/>
                </a:lnTo>
              </a:path>
            </a:pathLst>
          </a:custGeom>
          <a:ln w="10032">
            <a:solidFill>
              <a:srgbClr val="FBAF3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5"/>
          <p:cNvSpPr/>
          <p:nvPr/>
        </p:nvSpPr>
        <p:spPr>
          <a:xfrm>
            <a:off x="6967067" y="3179064"/>
            <a:ext cx="3137052" cy="184668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6"/>
          <p:cNvSpPr/>
          <p:nvPr/>
        </p:nvSpPr>
        <p:spPr>
          <a:xfrm>
            <a:off x="7067454" y="3279307"/>
            <a:ext cx="2880545" cy="1468158"/>
          </a:xfrm>
          <a:custGeom>
            <a:avLst/>
            <a:gdLst/>
            <a:ahLst/>
            <a:cxnLst/>
            <a:rect l="l" t="t" r="r" b="b"/>
            <a:pathLst>
              <a:path w="2880545" h="1468158">
                <a:moveTo>
                  <a:pt x="2880543" y="952588"/>
                </a:moveTo>
                <a:lnTo>
                  <a:pt x="712945" y="952588"/>
                </a:lnTo>
                <a:lnTo>
                  <a:pt x="713057" y="1314063"/>
                </a:lnTo>
                <a:lnTo>
                  <a:pt x="718890" y="1355160"/>
                </a:lnTo>
                <a:lnTo>
                  <a:pt x="735614" y="1393992"/>
                </a:lnTo>
                <a:lnTo>
                  <a:pt x="761451" y="1426378"/>
                </a:lnTo>
                <a:lnTo>
                  <a:pt x="794733" y="1450598"/>
                </a:lnTo>
                <a:lnTo>
                  <a:pt x="833794" y="1464929"/>
                </a:lnTo>
                <a:lnTo>
                  <a:pt x="2728892" y="1468158"/>
                </a:lnTo>
                <a:lnTo>
                  <a:pt x="2743363" y="1467454"/>
                </a:lnTo>
                <a:lnTo>
                  <a:pt x="2784217" y="1457416"/>
                </a:lnTo>
                <a:lnTo>
                  <a:pt x="2819938" y="1436824"/>
                </a:lnTo>
                <a:lnTo>
                  <a:pt x="2848859" y="1407399"/>
                </a:lnTo>
                <a:lnTo>
                  <a:pt x="2869315" y="1370864"/>
                </a:lnTo>
                <a:lnTo>
                  <a:pt x="2879636" y="1328938"/>
                </a:lnTo>
                <a:lnTo>
                  <a:pt x="2880543" y="952588"/>
                </a:lnTo>
                <a:close/>
              </a:path>
              <a:path w="2880545" h="1468158">
                <a:moveTo>
                  <a:pt x="367387" y="656866"/>
                </a:moveTo>
                <a:lnTo>
                  <a:pt x="327104" y="673965"/>
                </a:lnTo>
                <a:lnTo>
                  <a:pt x="20655" y="1029271"/>
                </a:lnTo>
                <a:lnTo>
                  <a:pt x="1844" y="1062684"/>
                </a:lnTo>
                <a:lnTo>
                  <a:pt x="0" y="1073292"/>
                </a:lnTo>
                <a:lnTo>
                  <a:pt x="293" y="1083422"/>
                </a:lnTo>
                <a:lnTo>
                  <a:pt x="21954" y="1116620"/>
                </a:lnTo>
                <a:lnTo>
                  <a:pt x="492867" y="1216393"/>
                </a:lnTo>
                <a:lnTo>
                  <a:pt x="506760" y="1218109"/>
                </a:lnTo>
                <a:lnTo>
                  <a:pt x="519597" y="1217918"/>
                </a:lnTo>
                <a:lnTo>
                  <a:pt x="558212" y="1200207"/>
                </a:lnTo>
                <a:lnTo>
                  <a:pt x="571211" y="1160487"/>
                </a:lnTo>
                <a:lnTo>
                  <a:pt x="569640" y="1147915"/>
                </a:lnTo>
                <a:lnTo>
                  <a:pt x="565923" y="1134500"/>
                </a:lnTo>
                <a:lnTo>
                  <a:pt x="526269" y="1015406"/>
                </a:lnTo>
                <a:lnTo>
                  <a:pt x="712945" y="952588"/>
                </a:lnTo>
                <a:lnTo>
                  <a:pt x="2880543" y="952588"/>
                </a:lnTo>
                <a:lnTo>
                  <a:pt x="2880545" y="823645"/>
                </a:lnTo>
                <a:lnTo>
                  <a:pt x="462361" y="823645"/>
                </a:lnTo>
                <a:lnTo>
                  <a:pt x="423534" y="707052"/>
                </a:lnTo>
                <a:lnTo>
                  <a:pt x="403823" y="673203"/>
                </a:lnTo>
                <a:lnTo>
                  <a:pt x="377187" y="657838"/>
                </a:lnTo>
                <a:lnTo>
                  <a:pt x="367387" y="656866"/>
                </a:lnTo>
                <a:close/>
              </a:path>
              <a:path w="2880545" h="1468158">
                <a:moveTo>
                  <a:pt x="2728892" y="0"/>
                </a:moveTo>
                <a:lnTo>
                  <a:pt x="864583" y="0"/>
                </a:lnTo>
                <a:lnTo>
                  <a:pt x="850113" y="703"/>
                </a:lnTo>
                <a:lnTo>
                  <a:pt x="809263" y="10743"/>
                </a:lnTo>
                <a:lnTo>
                  <a:pt x="773546" y="31338"/>
                </a:lnTo>
                <a:lnTo>
                  <a:pt x="744628" y="60767"/>
                </a:lnTo>
                <a:lnTo>
                  <a:pt x="724178" y="97307"/>
                </a:lnTo>
                <a:lnTo>
                  <a:pt x="713862" y="139238"/>
                </a:lnTo>
                <a:lnTo>
                  <a:pt x="712945" y="740168"/>
                </a:lnTo>
                <a:lnTo>
                  <a:pt x="462361" y="823645"/>
                </a:lnTo>
                <a:lnTo>
                  <a:pt x="2880545" y="823645"/>
                </a:lnTo>
                <a:lnTo>
                  <a:pt x="2880444" y="154115"/>
                </a:lnTo>
                <a:lnTo>
                  <a:pt x="2874610" y="113001"/>
                </a:lnTo>
                <a:lnTo>
                  <a:pt x="2857885" y="74171"/>
                </a:lnTo>
                <a:lnTo>
                  <a:pt x="2832048" y="41786"/>
                </a:lnTo>
                <a:lnTo>
                  <a:pt x="2798764" y="17565"/>
                </a:lnTo>
                <a:lnTo>
                  <a:pt x="2759702" y="3232"/>
                </a:lnTo>
                <a:lnTo>
                  <a:pt x="2731273" y="18"/>
                </a:lnTo>
                <a:lnTo>
                  <a:pt x="2728892" y="0"/>
                </a:lnTo>
                <a:close/>
              </a:path>
            </a:pathLst>
          </a:custGeom>
          <a:solidFill>
            <a:srgbClr val="B1D2E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7"/>
          <p:cNvSpPr/>
          <p:nvPr/>
        </p:nvSpPr>
        <p:spPr>
          <a:xfrm>
            <a:off x="6560007" y="1180227"/>
            <a:ext cx="3544112" cy="287831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8"/>
          <p:cNvSpPr/>
          <p:nvPr/>
        </p:nvSpPr>
        <p:spPr>
          <a:xfrm>
            <a:off x="6660260" y="1280482"/>
            <a:ext cx="3277783" cy="2501906"/>
          </a:xfrm>
          <a:custGeom>
            <a:avLst/>
            <a:gdLst/>
            <a:ahLst/>
            <a:cxnLst/>
            <a:rect l="l" t="t" r="r" b="b"/>
            <a:pathLst>
              <a:path w="3277783" h="2501906">
                <a:moveTo>
                  <a:pt x="117966" y="1920562"/>
                </a:moveTo>
                <a:lnTo>
                  <a:pt x="81533" y="1934660"/>
                </a:lnTo>
                <a:lnTo>
                  <a:pt x="61978" y="1977929"/>
                </a:lnTo>
                <a:lnTo>
                  <a:pt x="1024" y="2429294"/>
                </a:lnTo>
                <a:lnTo>
                  <a:pt x="0" y="2443555"/>
                </a:lnTo>
                <a:lnTo>
                  <a:pt x="876" y="2456469"/>
                </a:lnTo>
                <a:lnTo>
                  <a:pt x="21164" y="2492927"/>
                </a:lnTo>
                <a:lnTo>
                  <a:pt x="50895" y="2501906"/>
                </a:lnTo>
                <a:lnTo>
                  <a:pt x="62979" y="2500943"/>
                </a:lnTo>
                <a:lnTo>
                  <a:pt x="499079" y="2329446"/>
                </a:lnTo>
                <a:lnTo>
                  <a:pt x="537520" y="2299792"/>
                </a:lnTo>
                <a:lnTo>
                  <a:pt x="545667" y="2271004"/>
                </a:lnTo>
                <a:lnTo>
                  <a:pt x="544266" y="2260930"/>
                </a:lnTo>
                <a:lnTo>
                  <a:pt x="517211" y="2222080"/>
                </a:lnTo>
                <a:lnTo>
                  <a:pt x="417323" y="2142298"/>
                </a:lnTo>
                <a:lnTo>
                  <a:pt x="518304" y="2016480"/>
                </a:lnTo>
                <a:lnTo>
                  <a:pt x="259824" y="2016480"/>
                </a:lnTo>
                <a:lnTo>
                  <a:pt x="163834" y="1939755"/>
                </a:lnTo>
                <a:lnTo>
                  <a:pt x="151890" y="1931611"/>
                </a:lnTo>
                <a:lnTo>
                  <a:pt x="140186" y="1925740"/>
                </a:lnTo>
                <a:lnTo>
                  <a:pt x="128840" y="1922079"/>
                </a:lnTo>
                <a:lnTo>
                  <a:pt x="117966" y="1920562"/>
                </a:lnTo>
                <a:close/>
              </a:path>
              <a:path w="3277783" h="2501906">
                <a:moveTo>
                  <a:pt x="3126138" y="0"/>
                </a:moveTo>
                <a:lnTo>
                  <a:pt x="775165" y="0"/>
                </a:lnTo>
                <a:lnTo>
                  <a:pt x="760696" y="703"/>
                </a:lnTo>
                <a:lnTo>
                  <a:pt x="719845" y="10742"/>
                </a:lnTo>
                <a:lnTo>
                  <a:pt x="684126" y="31335"/>
                </a:lnTo>
                <a:lnTo>
                  <a:pt x="655206" y="60762"/>
                </a:lnTo>
                <a:lnTo>
                  <a:pt x="634752" y="97300"/>
                </a:lnTo>
                <a:lnTo>
                  <a:pt x="624432" y="139229"/>
                </a:lnTo>
                <a:lnTo>
                  <a:pt x="623532" y="154105"/>
                </a:lnTo>
                <a:lnTo>
                  <a:pt x="623616" y="1495762"/>
                </a:lnTo>
                <a:lnTo>
                  <a:pt x="624057" y="1506349"/>
                </a:lnTo>
                <a:lnTo>
                  <a:pt x="625639" y="1519084"/>
                </a:lnTo>
                <a:lnTo>
                  <a:pt x="628195" y="1531479"/>
                </a:lnTo>
                <a:lnTo>
                  <a:pt x="631657" y="1543508"/>
                </a:lnTo>
                <a:lnTo>
                  <a:pt x="259824" y="2016480"/>
                </a:lnTo>
                <a:lnTo>
                  <a:pt x="518304" y="2016480"/>
                </a:lnTo>
                <a:lnTo>
                  <a:pt x="812554" y="1649857"/>
                </a:lnTo>
                <a:lnTo>
                  <a:pt x="3126138" y="1649857"/>
                </a:lnTo>
                <a:lnTo>
                  <a:pt x="3168328" y="1643719"/>
                </a:lnTo>
                <a:lnTo>
                  <a:pt x="3205944" y="1626453"/>
                </a:lnTo>
                <a:lnTo>
                  <a:pt x="3237319" y="1599782"/>
                </a:lnTo>
                <a:lnTo>
                  <a:pt x="3260783" y="1565425"/>
                </a:lnTo>
                <a:lnTo>
                  <a:pt x="3274670" y="1525105"/>
                </a:lnTo>
                <a:lnTo>
                  <a:pt x="3277783" y="1495762"/>
                </a:lnTo>
                <a:lnTo>
                  <a:pt x="3277690" y="154105"/>
                </a:lnTo>
                <a:lnTo>
                  <a:pt x="3271855" y="113001"/>
                </a:lnTo>
                <a:lnTo>
                  <a:pt x="3255128" y="74171"/>
                </a:lnTo>
                <a:lnTo>
                  <a:pt x="3229289" y="41786"/>
                </a:lnTo>
                <a:lnTo>
                  <a:pt x="3196005" y="17565"/>
                </a:lnTo>
                <a:lnTo>
                  <a:pt x="3156944" y="3232"/>
                </a:lnTo>
                <a:lnTo>
                  <a:pt x="3128519" y="18"/>
                </a:lnTo>
                <a:lnTo>
                  <a:pt x="3126138" y="0"/>
                </a:lnTo>
                <a:close/>
              </a:path>
            </a:pathLst>
          </a:custGeom>
          <a:solidFill>
            <a:srgbClr val="BBD76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9"/>
          <p:cNvSpPr/>
          <p:nvPr/>
        </p:nvSpPr>
        <p:spPr>
          <a:xfrm>
            <a:off x="650506" y="4967604"/>
            <a:ext cx="3082830" cy="125718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10"/>
          <p:cNvSpPr/>
          <p:nvPr/>
        </p:nvSpPr>
        <p:spPr>
          <a:xfrm>
            <a:off x="750857" y="5067849"/>
            <a:ext cx="2706153" cy="879602"/>
          </a:xfrm>
          <a:custGeom>
            <a:avLst/>
            <a:gdLst/>
            <a:ahLst/>
            <a:cxnLst/>
            <a:rect l="l" t="t" r="r" b="b"/>
            <a:pathLst>
              <a:path w="2706153" h="879601">
                <a:moveTo>
                  <a:pt x="151539" y="0"/>
                </a:moveTo>
                <a:lnTo>
                  <a:pt x="109349" y="6138"/>
                </a:lnTo>
                <a:lnTo>
                  <a:pt x="71734" y="23404"/>
                </a:lnTo>
                <a:lnTo>
                  <a:pt x="40362" y="50078"/>
                </a:lnTo>
                <a:lnTo>
                  <a:pt x="16901" y="84437"/>
                </a:lnTo>
                <a:lnTo>
                  <a:pt x="3017" y="124760"/>
                </a:lnTo>
                <a:lnTo>
                  <a:pt x="0" y="725498"/>
                </a:lnTo>
                <a:lnTo>
                  <a:pt x="570" y="737996"/>
                </a:lnTo>
                <a:lnTo>
                  <a:pt x="10295" y="780163"/>
                </a:lnTo>
                <a:lnTo>
                  <a:pt x="30245" y="817035"/>
                </a:lnTo>
                <a:lnTo>
                  <a:pt x="58752" y="846889"/>
                </a:lnTo>
                <a:lnTo>
                  <a:pt x="94149" y="868003"/>
                </a:lnTo>
                <a:lnTo>
                  <a:pt x="134767" y="878655"/>
                </a:lnTo>
                <a:lnTo>
                  <a:pt x="1821614" y="879602"/>
                </a:lnTo>
                <a:lnTo>
                  <a:pt x="1836082" y="878898"/>
                </a:lnTo>
                <a:lnTo>
                  <a:pt x="1876931" y="868859"/>
                </a:lnTo>
                <a:lnTo>
                  <a:pt x="1912651" y="848264"/>
                </a:lnTo>
                <a:lnTo>
                  <a:pt x="1941573" y="818837"/>
                </a:lnTo>
                <a:lnTo>
                  <a:pt x="1962028" y="782299"/>
                </a:lnTo>
                <a:lnTo>
                  <a:pt x="1972348" y="740373"/>
                </a:lnTo>
                <a:lnTo>
                  <a:pt x="1973265" y="502399"/>
                </a:lnTo>
                <a:lnTo>
                  <a:pt x="2250366" y="402094"/>
                </a:lnTo>
                <a:lnTo>
                  <a:pt x="2509910" y="402094"/>
                </a:lnTo>
                <a:lnTo>
                  <a:pt x="2602798" y="288061"/>
                </a:lnTo>
                <a:lnTo>
                  <a:pt x="1973265" y="288061"/>
                </a:lnTo>
                <a:lnTo>
                  <a:pt x="1973265" y="147675"/>
                </a:lnTo>
                <a:lnTo>
                  <a:pt x="1966969" y="103656"/>
                </a:lnTo>
                <a:lnTo>
                  <a:pt x="1949294" y="65799"/>
                </a:lnTo>
                <a:lnTo>
                  <a:pt x="1922063" y="35365"/>
                </a:lnTo>
                <a:lnTo>
                  <a:pt x="1887097" y="13612"/>
                </a:lnTo>
                <a:lnTo>
                  <a:pt x="1846218" y="1801"/>
                </a:lnTo>
                <a:lnTo>
                  <a:pt x="1831593" y="292"/>
                </a:lnTo>
                <a:lnTo>
                  <a:pt x="151539" y="0"/>
                </a:lnTo>
                <a:close/>
              </a:path>
              <a:path w="2706153" h="879601">
                <a:moveTo>
                  <a:pt x="2509910" y="402094"/>
                </a:moveTo>
                <a:lnTo>
                  <a:pt x="2250366" y="402094"/>
                </a:lnTo>
                <a:lnTo>
                  <a:pt x="2292172" y="517648"/>
                </a:lnTo>
                <a:lnTo>
                  <a:pt x="2312801" y="551007"/>
                </a:lnTo>
                <a:lnTo>
                  <a:pt x="2349721" y="566358"/>
                </a:lnTo>
                <a:lnTo>
                  <a:pt x="2359745" y="564956"/>
                </a:lnTo>
                <a:lnTo>
                  <a:pt x="2399027" y="538218"/>
                </a:lnTo>
                <a:lnTo>
                  <a:pt x="2509910" y="402094"/>
                </a:lnTo>
                <a:close/>
              </a:path>
              <a:path w="2706153" h="879601">
                <a:moveTo>
                  <a:pt x="2195808" y="8892"/>
                </a:moveTo>
                <a:lnTo>
                  <a:pt x="2152133" y="21221"/>
                </a:lnTo>
                <a:lnTo>
                  <a:pt x="2133025" y="56698"/>
                </a:lnTo>
                <a:lnTo>
                  <a:pt x="2132887" y="68363"/>
                </a:lnTo>
                <a:lnTo>
                  <a:pt x="2134820" y="80927"/>
                </a:lnTo>
                <a:lnTo>
                  <a:pt x="2181747" y="212582"/>
                </a:lnTo>
                <a:lnTo>
                  <a:pt x="1973265" y="288061"/>
                </a:lnTo>
                <a:lnTo>
                  <a:pt x="2602798" y="288061"/>
                </a:lnTo>
                <a:lnTo>
                  <a:pt x="2686624" y="185153"/>
                </a:lnTo>
                <a:lnTo>
                  <a:pt x="2694880" y="173633"/>
                </a:lnTo>
                <a:lnTo>
                  <a:pt x="2700855" y="162267"/>
                </a:lnTo>
                <a:lnTo>
                  <a:pt x="2704597" y="151181"/>
                </a:lnTo>
                <a:lnTo>
                  <a:pt x="2706153" y="140504"/>
                </a:lnTo>
                <a:lnTo>
                  <a:pt x="2705573" y="130363"/>
                </a:lnTo>
                <a:lnTo>
                  <a:pt x="2682849" y="97706"/>
                </a:lnTo>
                <a:lnTo>
                  <a:pt x="2209765" y="10248"/>
                </a:lnTo>
                <a:lnTo>
                  <a:pt x="2195808" y="8892"/>
                </a:lnTo>
                <a:close/>
              </a:path>
            </a:pathLst>
          </a:custGeom>
          <a:solidFill>
            <a:srgbClr val="F6A5A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11"/>
          <p:cNvSpPr/>
          <p:nvPr/>
        </p:nvSpPr>
        <p:spPr>
          <a:xfrm>
            <a:off x="817323" y="3269386"/>
            <a:ext cx="2911396" cy="159102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12"/>
          <p:cNvSpPr/>
          <p:nvPr/>
        </p:nvSpPr>
        <p:spPr>
          <a:xfrm>
            <a:off x="917593" y="3369632"/>
            <a:ext cx="2534303" cy="1213891"/>
          </a:xfrm>
          <a:custGeom>
            <a:avLst/>
            <a:gdLst/>
            <a:ahLst/>
            <a:cxnLst/>
            <a:rect l="l" t="t" r="r" b="b"/>
            <a:pathLst>
              <a:path w="2534303" h="1213891">
                <a:moveTo>
                  <a:pt x="151632" y="0"/>
                </a:moveTo>
                <a:lnTo>
                  <a:pt x="109435" y="6138"/>
                </a:lnTo>
                <a:lnTo>
                  <a:pt x="71818" y="23406"/>
                </a:lnTo>
                <a:lnTo>
                  <a:pt x="40447" y="50080"/>
                </a:lnTo>
                <a:lnTo>
                  <a:pt x="16988" y="84439"/>
                </a:lnTo>
                <a:lnTo>
                  <a:pt x="3108" y="124760"/>
                </a:lnTo>
                <a:lnTo>
                  <a:pt x="0" y="154103"/>
                </a:lnTo>
                <a:lnTo>
                  <a:pt x="93" y="1059787"/>
                </a:lnTo>
                <a:lnTo>
                  <a:pt x="5927" y="1100896"/>
                </a:lnTo>
                <a:lnTo>
                  <a:pt x="22652" y="1139723"/>
                </a:lnTo>
                <a:lnTo>
                  <a:pt x="48490" y="1172109"/>
                </a:lnTo>
                <a:lnTo>
                  <a:pt x="81775" y="1196330"/>
                </a:lnTo>
                <a:lnTo>
                  <a:pt x="120840" y="1210662"/>
                </a:lnTo>
                <a:lnTo>
                  <a:pt x="1571060" y="1213891"/>
                </a:lnTo>
                <a:lnTo>
                  <a:pt x="1585530" y="1213187"/>
                </a:lnTo>
                <a:lnTo>
                  <a:pt x="1626382" y="1203146"/>
                </a:lnTo>
                <a:lnTo>
                  <a:pt x="1662102" y="1182550"/>
                </a:lnTo>
                <a:lnTo>
                  <a:pt x="1691023" y="1153121"/>
                </a:lnTo>
                <a:lnTo>
                  <a:pt x="1711476" y="1116583"/>
                </a:lnTo>
                <a:lnTo>
                  <a:pt x="1721794" y="1074660"/>
                </a:lnTo>
                <a:lnTo>
                  <a:pt x="1722711" y="774674"/>
                </a:lnTo>
                <a:lnTo>
                  <a:pt x="2489683" y="774674"/>
                </a:lnTo>
                <a:lnTo>
                  <a:pt x="2346718" y="642567"/>
                </a:lnTo>
                <a:lnTo>
                  <a:pt x="2046656" y="642567"/>
                </a:lnTo>
                <a:lnTo>
                  <a:pt x="1722711" y="567766"/>
                </a:lnTo>
                <a:lnTo>
                  <a:pt x="1722600" y="154103"/>
                </a:lnTo>
                <a:lnTo>
                  <a:pt x="1716765" y="112990"/>
                </a:lnTo>
                <a:lnTo>
                  <a:pt x="1700038" y="74162"/>
                </a:lnTo>
                <a:lnTo>
                  <a:pt x="1674198" y="41777"/>
                </a:lnTo>
                <a:lnTo>
                  <a:pt x="1640912" y="17558"/>
                </a:lnTo>
                <a:lnTo>
                  <a:pt x="1601849" y="3228"/>
                </a:lnTo>
                <a:lnTo>
                  <a:pt x="1573421" y="18"/>
                </a:lnTo>
                <a:lnTo>
                  <a:pt x="151632" y="0"/>
                </a:lnTo>
                <a:close/>
              </a:path>
              <a:path w="2534303" h="1213891">
                <a:moveTo>
                  <a:pt x="2489683" y="774674"/>
                </a:moveTo>
                <a:lnTo>
                  <a:pt x="1722711" y="774674"/>
                </a:lnTo>
                <a:lnTo>
                  <a:pt x="2000816" y="839444"/>
                </a:lnTo>
                <a:lnTo>
                  <a:pt x="1972942" y="959128"/>
                </a:lnTo>
                <a:lnTo>
                  <a:pt x="1970728" y="973476"/>
                </a:lnTo>
                <a:lnTo>
                  <a:pt x="1970481" y="986617"/>
                </a:lnTo>
                <a:lnTo>
                  <a:pt x="1972090" y="998471"/>
                </a:lnTo>
                <a:lnTo>
                  <a:pt x="1994898" y="1031462"/>
                </a:lnTo>
                <a:lnTo>
                  <a:pt x="2026124" y="1038869"/>
                </a:lnTo>
                <a:lnTo>
                  <a:pt x="2038636" y="1037620"/>
                </a:lnTo>
                <a:lnTo>
                  <a:pt x="2484851" y="895172"/>
                </a:lnTo>
                <a:lnTo>
                  <a:pt x="2518224" y="876657"/>
                </a:lnTo>
                <a:lnTo>
                  <a:pt x="2534303" y="840858"/>
                </a:lnTo>
                <a:lnTo>
                  <a:pt x="2533059" y="830790"/>
                </a:lnTo>
                <a:lnTo>
                  <a:pt x="2529652" y="820535"/>
                </a:lnTo>
                <a:lnTo>
                  <a:pt x="2524055" y="810223"/>
                </a:lnTo>
                <a:lnTo>
                  <a:pt x="2516238" y="799983"/>
                </a:lnTo>
                <a:lnTo>
                  <a:pt x="2507330" y="790981"/>
                </a:lnTo>
                <a:lnTo>
                  <a:pt x="2489683" y="774674"/>
                </a:lnTo>
                <a:close/>
              </a:path>
              <a:path w="2534303" h="1213891">
                <a:moveTo>
                  <a:pt x="2125988" y="466526"/>
                </a:moveTo>
                <a:lnTo>
                  <a:pt x="2090661" y="485770"/>
                </a:lnTo>
                <a:lnTo>
                  <a:pt x="2046656" y="642567"/>
                </a:lnTo>
                <a:lnTo>
                  <a:pt x="2346718" y="642567"/>
                </a:lnTo>
                <a:lnTo>
                  <a:pt x="2180229" y="488721"/>
                </a:lnTo>
                <a:lnTo>
                  <a:pt x="2147231" y="469036"/>
                </a:lnTo>
                <a:lnTo>
                  <a:pt x="2125988" y="466526"/>
                </a:lnTo>
                <a:close/>
              </a:path>
            </a:pathLst>
          </a:custGeom>
          <a:solidFill>
            <a:srgbClr val="C7A0C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13"/>
          <p:cNvSpPr/>
          <p:nvPr/>
        </p:nvSpPr>
        <p:spPr>
          <a:xfrm>
            <a:off x="976274" y="1683362"/>
            <a:ext cx="3383597" cy="2186556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14"/>
          <p:cNvSpPr/>
          <p:nvPr/>
        </p:nvSpPr>
        <p:spPr>
          <a:xfrm>
            <a:off x="1076521" y="1783617"/>
            <a:ext cx="3006190" cy="1810036"/>
          </a:xfrm>
          <a:custGeom>
            <a:avLst/>
            <a:gdLst/>
            <a:ahLst/>
            <a:cxnLst/>
            <a:rect l="l" t="t" r="r" b="b"/>
            <a:pathLst>
              <a:path w="3006190" h="1810036">
                <a:moveTo>
                  <a:pt x="2623306" y="1254340"/>
                </a:moveTo>
                <a:lnTo>
                  <a:pt x="2347836" y="1254340"/>
                </a:lnTo>
                <a:lnTo>
                  <a:pt x="2560459" y="1482597"/>
                </a:lnTo>
                <a:lnTo>
                  <a:pt x="2468283" y="1568272"/>
                </a:lnTo>
                <a:lnTo>
                  <a:pt x="2445898" y="1599188"/>
                </a:lnTo>
                <a:lnTo>
                  <a:pt x="2441956" y="1619520"/>
                </a:lnTo>
                <a:lnTo>
                  <a:pt x="2443190" y="1629214"/>
                </a:lnTo>
                <a:lnTo>
                  <a:pt x="2468796" y="1661816"/>
                </a:lnTo>
                <a:lnTo>
                  <a:pt x="2925394" y="1805444"/>
                </a:lnTo>
                <a:lnTo>
                  <a:pt x="2952023" y="1810036"/>
                </a:lnTo>
                <a:lnTo>
                  <a:pt x="2963727" y="1809323"/>
                </a:lnTo>
                <a:lnTo>
                  <a:pt x="2997457" y="1788588"/>
                </a:lnTo>
                <a:lnTo>
                  <a:pt x="3006190" y="1756872"/>
                </a:lnTo>
                <a:lnTo>
                  <a:pt x="3005407" y="1743719"/>
                </a:lnTo>
                <a:lnTo>
                  <a:pt x="3003461" y="1732914"/>
                </a:lnTo>
                <a:lnTo>
                  <a:pt x="2914703" y="1345387"/>
                </a:lnTo>
                <a:lnTo>
                  <a:pt x="2708122" y="1345387"/>
                </a:lnTo>
                <a:lnTo>
                  <a:pt x="2623306" y="1254340"/>
                </a:lnTo>
                <a:close/>
              </a:path>
              <a:path w="3006190" h="1810036">
                <a:moveTo>
                  <a:pt x="2852237" y="1237062"/>
                </a:moveTo>
                <a:lnTo>
                  <a:pt x="2809859" y="1251763"/>
                </a:lnTo>
                <a:lnTo>
                  <a:pt x="2712389" y="1341424"/>
                </a:lnTo>
                <a:lnTo>
                  <a:pt x="2709557" y="1344079"/>
                </a:lnTo>
                <a:lnTo>
                  <a:pt x="2708122" y="1345387"/>
                </a:lnTo>
                <a:lnTo>
                  <a:pt x="2914703" y="1345387"/>
                </a:lnTo>
                <a:lnTo>
                  <a:pt x="2902242" y="1290980"/>
                </a:lnTo>
                <a:lnTo>
                  <a:pt x="2886626" y="1256092"/>
                </a:lnTo>
                <a:lnTo>
                  <a:pt x="2861904" y="1238756"/>
                </a:lnTo>
                <a:lnTo>
                  <a:pt x="2852237" y="1237062"/>
                </a:lnTo>
                <a:close/>
              </a:path>
              <a:path w="3006190" h="1810036">
                <a:moveTo>
                  <a:pt x="156311" y="0"/>
                </a:moveTo>
                <a:lnTo>
                  <a:pt x="113634" y="6034"/>
                </a:lnTo>
                <a:lnTo>
                  <a:pt x="75458" y="22988"/>
                </a:lnTo>
                <a:lnTo>
                  <a:pt x="43405" y="49132"/>
                </a:lnTo>
                <a:lnTo>
                  <a:pt x="19092" y="82740"/>
                </a:lnTo>
                <a:lnTo>
                  <a:pt x="4141" y="122084"/>
                </a:lnTo>
                <a:lnTo>
                  <a:pt x="0" y="1098753"/>
                </a:lnTo>
                <a:lnTo>
                  <a:pt x="682" y="1113461"/>
                </a:lnTo>
                <a:lnTo>
                  <a:pt x="10435" y="1155031"/>
                </a:lnTo>
                <a:lnTo>
                  <a:pt x="30464" y="1191489"/>
                </a:lnTo>
                <a:lnTo>
                  <a:pt x="59122" y="1221188"/>
                </a:lnTo>
                <a:lnTo>
                  <a:pt x="94860" y="1242519"/>
                </a:lnTo>
                <a:lnTo>
                  <a:pt x="135736" y="1253723"/>
                </a:lnTo>
                <a:lnTo>
                  <a:pt x="2338247" y="1255064"/>
                </a:lnTo>
                <a:lnTo>
                  <a:pt x="2343061" y="1254759"/>
                </a:lnTo>
                <a:lnTo>
                  <a:pt x="2347836" y="1254340"/>
                </a:lnTo>
                <a:lnTo>
                  <a:pt x="2623306" y="1254340"/>
                </a:lnTo>
                <a:lnTo>
                  <a:pt x="2489073" y="1110246"/>
                </a:lnTo>
                <a:lnTo>
                  <a:pt x="2489669" y="1102639"/>
                </a:lnTo>
                <a:lnTo>
                  <a:pt x="2489669" y="158076"/>
                </a:lnTo>
                <a:lnTo>
                  <a:pt x="2483773" y="115266"/>
                </a:lnTo>
                <a:lnTo>
                  <a:pt x="2467164" y="76749"/>
                </a:lnTo>
                <a:lnTo>
                  <a:pt x="2441462" y="44255"/>
                </a:lnTo>
                <a:lnTo>
                  <a:pt x="2408286" y="19509"/>
                </a:lnTo>
                <a:lnTo>
                  <a:pt x="2369256" y="4239"/>
                </a:lnTo>
                <a:lnTo>
                  <a:pt x="2340783" y="177"/>
                </a:lnTo>
                <a:lnTo>
                  <a:pt x="156311" y="0"/>
                </a:lnTo>
                <a:close/>
              </a:path>
            </a:pathLst>
          </a:custGeom>
          <a:solidFill>
            <a:srgbClr val="FFCE7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15"/>
          <p:cNvSpPr/>
          <p:nvPr/>
        </p:nvSpPr>
        <p:spPr>
          <a:xfrm>
            <a:off x="6885431" y="5014976"/>
            <a:ext cx="2878315" cy="1876754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16"/>
          <p:cNvSpPr/>
          <p:nvPr/>
        </p:nvSpPr>
        <p:spPr>
          <a:xfrm>
            <a:off x="6985687" y="5115214"/>
            <a:ext cx="2499812" cy="1499336"/>
          </a:xfrm>
          <a:custGeom>
            <a:avLst/>
            <a:gdLst/>
            <a:ahLst/>
            <a:cxnLst/>
            <a:rect l="l" t="t" r="r" b="b"/>
            <a:pathLst>
              <a:path w="2499812" h="1499336">
                <a:moveTo>
                  <a:pt x="2499811" y="699702"/>
                </a:moveTo>
                <a:lnTo>
                  <a:pt x="419078" y="699702"/>
                </a:lnTo>
                <a:lnTo>
                  <a:pt x="786806" y="898893"/>
                </a:lnTo>
                <a:lnTo>
                  <a:pt x="786918" y="1345239"/>
                </a:lnTo>
                <a:lnTo>
                  <a:pt x="792751" y="1386322"/>
                </a:lnTo>
                <a:lnTo>
                  <a:pt x="809477" y="1425152"/>
                </a:lnTo>
                <a:lnTo>
                  <a:pt x="835315" y="1457541"/>
                </a:lnTo>
                <a:lnTo>
                  <a:pt x="868596" y="1481764"/>
                </a:lnTo>
                <a:lnTo>
                  <a:pt x="907654" y="1496102"/>
                </a:lnTo>
                <a:lnTo>
                  <a:pt x="2348156" y="1499336"/>
                </a:lnTo>
                <a:lnTo>
                  <a:pt x="2362624" y="1498633"/>
                </a:lnTo>
                <a:lnTo>
                  <a:pt x="2403473" y="1488594"/>
                </a:lnTo>
                <a:lnTo>
                  <a:pt x="2439193" y="1468000"/>
                </a:lnTo>
                <a:lnTo>
                  <a:pt x="2468116" y="1438575"/>
                </a:lnTo>
                <a:lnTo>
                  <a:pt x="2488574" y="1402038"/>
                </a:lnTo>
                <a:lnTo>
                  <a:pt x="2498900" y="1360114"/>
                </a:lnTo>
                <a:lnTo>
                  <a:pt x="2499801" y="1345239"/>
                </a:lnTo>
                <a:lnTo>
                  <a:pt x="2499811" y="699702"/>
                </a:lnTo>
                <a:close/>
              </a:path>
              <a:path w="2499812" h="1499336">
                <a:moveTo>
                  <a:pt x="529301" y="320900"/>
                </a:moveTo>
                <a:lnTo>
                  <a:pt x="63617" y="339928"/>
                </a:lnTo>
                <a:lnTo>
                  <a:pt x="25645" y="349382"/>
                </a:lnTo>
                <a:lnTo>
                  <a:pt x="1050" y="381188"/>
                </a:lnTo>
                <a:lnTo>
                  <a:pt x="0" y="391709"/>
                </a:lnTo>
                <a:lnTo>
                  <a:pt x="1123" y="403000"/>
                </a:lnTo>
                <a:lnTo>
                  <a:pt x="249354" y="812673"/>
                </a:lnTo>
                <a:lnTo>
                  <a:pt x="276493" y="840760"/>
                </a:lnTo>
                <a:lnTo>
                  <a:pt x="306991" y="849320"/>
                </a:lnTo>
                <a:lnTo>
                  <a:pt x="317152" y="847799"/>
                </a:lnTo>
                <a:lnTo>
                  <a:pt x="353468" y="819639"/>
                </a:lnTo>
                <a:lnTo>
                  <a:pt x="419078" y="699702"/>
                </a:lnTo>
                <a:lnTo>
                  <a:pt x="2499811" y="699702"/>
                </a:lnTo>
                <a:lnTo>
                  <a:pt x="2499812" y="669582"/>
                </a:lnTo>
                <a:lnTo>
                  <a:pt x="786806" y="669582"/>
                </a:lnTo>
                <a:lnTo>
                  <a:pt x="515470" y="522198"/>
                </a:lnTo>
                <a:lnTo>
                  <a:pt x="574132" y="414214"/>
                </a:lnTo>
                <a:lnTo>
                  <a:pt x="580153" y="400759"/>
                </a:lnTo>
                <a:lnTo>
                  <a:pt x="583887" y="387970"/>
                </a:lnTo>
                <a:lnTo>
                  <a:pt x="585423" y="375955"/>
                </a:lnTo>
                <a:lnTo>
                  <a:pt x="584850" y="364824"/>
                </a:lnTo>
                <a:lnTo>
                  <a:pt x="563259" y="331343"/>
                </a:lnTo>
                <a:lnTo>
                  <a:pt x="542134" y="322764"/>
                </a:lnTo>
                <a:lnTo>
                  <a:pt x="529301" y="320900"/>
                </a:lnTo>
                <a:close/>
              </a:path>
              <a:path w="2499812" h="1499336">
                <a:moveTo>
                  <a:pt x="2348156" y="0"/>
                </a:moveTo>
                <a:lnTo>
                  <a:pt x="938469" y="0"/>
                </a:lnTo>
                <a:lnTo>
                  <a:pt x="924000" y="703"/>
                </a:lnTo>
                <a:lnTo>
                  <a:pt x="883150" y="10741"/>
                </a:lnTo>
                <a:lnTo>
                  <a:pt x="847429" y="31333"/>
                </a:lnTo>
                <a:lnTo>
                  <a:pt x="818505" y="60758"/>
                </a:lnTo>
                <a:lnTo>
                  <a:pt x="798048" y="97294"/>
                </a:lnTo>
                <a:lnTo>
                  <a:pt x="787725" y="139219"/>
                </a:lnTo>
                <a:lnTo>
                  <a:pt x="786806" y="669582"/>
                </a:lnTo>
                <a:lnTo>
                  <a:pt x="2499812" y="669582"/>
                </a:lnTo>
                <a:lnTo>
                  <a:pt x="2499708" y="154094"/>
                </a:lnTo>
                <a:lnTo>
                  <a:pt x="2493873" y="113001"/>
                </a:lnTo>
                <a:lnTo>
                  <a:pt x="2477146" y="74171"/>
                </a:lnTo>
                <a:lnTo>
                  <a:pt x="2451307" y="41786"/>
                </a:lnTo>
                <a:lnTo>
                  <a:pt x="2418023" y="17565"/>
                </a:lnTo>
                <a:lnTo>
                  <a:pt x="2378963" y="3232"/>
                </a:lnTo>
                <a:lnTo>
                  <a:pt x="2348156" y="0"/>
                </a:lnTo>
                <a:close/>
              </a:path>
            </a:pathLst>
          </a:custGeom>
          <a:solidFill>
            <a:srgbClr val="FFF1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17"/>
          <p:cNvSpPr txBox="1"/>
          <p:nvPr/>
        </p:nvSpPr>
        <p:spPr>
          <a:xfrm>
            <a:off x="7443016" y="1390357"/>
            <a:ext cx="2332990" cy="140208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350" b="1" spc="10" dirty="0" smtClean="0">
                <a:latin typeface="Myriad Pro"/>
                <a:cs typeface="Myriad Pro"/>
              </a:rPr>
              <a:t>C</a:t>
            </a:r>
            <a:r>
              <a:rPr sz="1350" b="1" spc="15" dirty="0" smtClean="0">
                <a:latin typeface="Myriad Pro"/>
                <a:cs typeface="Myriad Pro"/>
              </a:rPr>
              <a:t>h</a:t>
            </a:r>
            <a:r>
              <a:rPr sz="1350" b="1" spc="-5" dirty="0" smtClean="0">
                <a:latin typeface="Myriad Pro"/>
                <a:cs typeface="Myriad Pro"/>
              </a:rPr>
              <a:t>r</a:t>
            </a:r>
            <a:r>
              <a:rPr sz="1350" b="1" spc="10" dirty="0" smtClean="0">
                <a:latin typeface="Myriad Pro"/>
                <a:cs typeface="Myriad Pro"/>
              </a:rPr>
              <a:t>onic</a:t>
            </a:r>
            <a:endParaRPr sz="1350">
              <a:latin typeface="Myriad Pro"/>
              <a:cs typeface="Myriad Pro"/>
            </a:endParaRPr>
          </a:p>
          <a:p>
            <a:pPr marL="125095" indent="-113030">
              <a:lnSpc>
                <a:spcPct val="100000"/>
              </a:lnSpc>
              <a:spcBef>
                <a:spcPts val="350"/>
              </a:spcBef>
              <a:buSzPct val="83333"/>
              <a:buFont typeface="Wingdings"/>
              <a:buChar char=""/>
              <a:tabLst>
                <a:tab pos="137795" algn="l"/>
              </a:tabLst>
            </a:pPr>
            <a:r>
              <a:rPr sz="900" spc="15" dirty="0" smtClean="0">
                <a:latin typeface="Myriad Pro"/>
                <a:cs typeface="Myriad Pro"/>
              </a:rPr>
              <a:t>Os</a:t>
            </a:r>
            <a:r>
              <a:rPr sz="900" spc="0" dirty="0" smtClean="0">
                <a:latin typeface="Myriad Pro"/>
                <a:cs typeface="Myriad Pro"/>
              </a:rPr>
              <a:t>t</a:t>
            </a:r>
            <a:r>
              <a:rPr sz="900" spc="15" dirty="0" smtClean="0">
                <a:latin typeface="Myriad Pro"/>
                <a:cs typeface="Myriad Pro"/>
              </a:rPr>
              <a:t>eoa</a:t>
            </a:r>
            <a:r>
              <a:rPr sz="900" spc="30" dirty="0" smtClean="0">
                <a:latin typeface="Myriad Pro"/>
                <a:cs typeface="Myriad Pro"/>
              </a:rPr>
              <a:t>r</a:t>
            </a:r>
            <a:r>
              <a:rPr sz="900" spc="10" dirty="0" smtClean="0">
                <a:latin typeface="Myriad Pro"/>
                <a:cs typeface="Myriad Pro"/>
              </a:rPr>
              <a:t>thriti</a:t>
            </a:r>
            <a:r>
              <a:rPr sz="900" spc="-5" dirty="0" smtClean="0">
                <a:latin typeface="Myriad Pro"/>
                <a:cs typeface="Myriad Pro"/>
              </a:rPr>
              <a:t>s</a:t>
            </a:r>
            <a:r>
              <a:rPr sz="900" spc="5" dirty="0" smtClean="0">
                <a:latin typeface="Myriad Pro"/>
                <a:cs typeface="Myriad Pro"/>
              </a:rPr>
              <a:t>, </a:t>
            </a:r>
            <a:r>
              <a:rPr sz="900" spc="10" dirty="0" smtClean="0">
                <a:latin typeface="Myriad Pro"/>
                <a:cs typeface="Myriad Pro"/>
              </a:rPr>
              <a:t>joi</a:t>
            </a:r>
            <a:r>
              <a:rPr sz="900" spc="15" dirty="0" smtClean="0">
                <a:latin typeface="Myriad Pro"/>
                <a:cs typeface="Myriad Pro"/>
              </a:rPr>
              <a:t>n</a:t>
            </a:r>
            <a:r>
              <a:rPr sz="900" spc="10" dirty="0" smtClean="0">
                <a:latin typeface="Myriad Pro"/>
                <a:cs typeface="Myriad Pro"/>
              </a:rPr>
              <a:t>t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0" dirty="0" smtClean="0">
                <a:latin typeface="Myriad Pro"/>
                <a:cs typeface="Myriad Pro"/>
              </a:rPr>
              <a:t>r</a:t>
            </a:r>
            <a:r>
              <a:rPr sz="900" spc="15" dirty="0" smtClean="0">
                <a:latin typeface="Myriad Pro"/>
                <a:cs typeface="Myriad Pro"/>
              </a:rPr>
              <a:t>epla</a:t>
            </a:r>
            <a:r>
              <a:rPr sz="900" spc="5" dirty="0" smtClean="0">
                <a:latin typeface="Myriad Pro"/>
                <a:cs typeface="Myriad Pro"/>
              </a:rPr>
              <a:t>c</a:t>
            </a:r>
            <a:r>
              <a:rPr sz="900" spc="20" dirty="0" smtClean="0">
                <a:latin typeface="Myriad Pro"/>
                <a:cs typeface="Myriad Pro"/>
              </a:rPr>
              <a:t>eme</a:t>
            </a:r>
            <a:r>
              <a:rPr sz="900" spc="15" dirty="0" smtClean="0">
                <a:latin typeface="Myriad Pro"/>
                <a:cs typeface="Myriad Pro"/>
              </a:rPr>
              <a:t>n</a:t>
            </a:r>
            <a:r>
              <a:rPr sz="900" spc="10" dirty="0" smtClean="0">
                <a:latin typeface="Myriad Pro"/>
                <a:cs typeface="Myriad Pro"/>
              </a:rPr>
              <a:t>t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5" dirty="0" smtClean="0">
                <a:latin typeface="Myriad Pro"/>
                <a:cs typeface="Myriad Pro"/>
              </a:rPr>
              <a:t>su</a:t>
            </a:r>
            <a:r>
              <a:rPr sz="900" spc="0" dirty="0" smtClean="0">
                <a:latin typeface="Myriad Pro"/>
                <a:cs typeface="Myriad Pro"/>
              </a:rPr>
              <a:t>r</a:t>
            </a:r>
            <a:r>
              <a:rPr sz="900" spc="15" dirty="0" smtClean="0">
                <a:latin typeface="Myriad Pro"/>
                <a:cs typeface="Myriad Pro"/>
              </a:rPr>
              <a:t>ge</a:t>
            </a:r>
            <a:r>
              <a:rPr sz="900" spc="30" dirty="0" smtClean="0">
                <a:latin typeface="Myriad Pro"/>
                <a:cs typeface="Myriad Pro"/>
              </a:rPr>
              <a:t>r</a:t>
            </a:r>
            <a:r>
              <a:rPr sz="900" spc="15" dirty="0" smtClean="0">
                <a:latin typeface="Myriad Pro"/>
                <a:cs typeface="Myriad Pro"/>
              </a:rPr>
              <a:t>y</a:t>
            </a:r>
            <a:endParaRPr sz="900">
              <a:latin typeface="Myriad Pro"/>
              <a:cs typeface="Myriad Pro"/>
            </a:endParaRPr>
          </a:p>
          <a:p>
            <a:pPr marL="137795" indent="-125730">
              <a:lnSpc>
                <a:spcPct val="100000"/>
              </a:lnSpc>
              <a:spcBef>
                <a:spcPts val="45"/>
              </a:spcBef>
              <a:buSzPct val="83333"/>
              <a:buFont typeface="Wingdings"/>
              <a:buChar char=""/>
              <a:tabLst>
                <a:tab pos="137795" algn="l"/>
              </a:tabLst>
            </a:pPr>
            <a:r>
              <a:rPr sz="900" spc="15" dirty="0" smtClean="0">
                <a:latin typeface="Myriad Pro"/>
                <a:cs typeface="Myriad Pro"/>
              </a:rPr>
              <a:t>C</a:t>
            </a:r>
            <a:r>
              <a:rPr sz="900" spc="30" dirty="0" smtClean="0">
                <a:latin typeface="Myriad Pro"/>
                <a:cs typeface="Myriad Pro"/>
              </a:rPr>
              <a:t>r</a:t>
            </a:r>
            <a:r>
              <a:rPr sz="900" spc="5" dirty="0" smtClean="0">
                <a:latin typeface="Myriad Pro"/>
                <a:cs typeface="Myriad Pro"/>
              </a:rPr>
              <a:t>y</a:t>
            </a:r>
            <a:r>
              <a:rPr sz="900" spc="10" dirty="0" smtClean="0">
                <a:latin typeface="Myriad Pro"/>
                <a:cs typeface="Myriad Pro"/>
              </a:rPr>
              <a:t>stal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20" dirty="0" smtClean="0">
                <a:latin typeface="Myriad Pro"/>
                <a:cs typeface="Myriad Pro"/>
              </a:rPr>
              <a:t>&amp;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5" dirty="0" smtClean="0">
                <a:latin typeface="Myriad Pro"/>
                <a:cs typeface="Myriad Pro"/>
              </a:rPr>
              <a:t>inflamm</a:t>
            </a:r>
            <a:r>
              <a:rPr sz="900" spc="10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t</a:t>
            </a:r>
            <a:r>
              <a:rPr sz="900" spc="15" dirty="0" smtClean="0">
                <a:latin typeface="Myriad Pro"/>
                <a:cs typeface="Myriad Pro"/>
              </a:rPr>
              <a:t>o</a:t>
            </a:r>
            <a:r>
              <a:rPr sz="900" spc="30" dirty="0" smtClean="0">
                <a:latin typeface="Myriad Pro"/>
                <a:cs typeface="Myriad Pro"/>
              </a:rPr>
              <a:t>r</a:t>
            </a:r>
            <a:r>
              <a:rPr sz="900" spc="15" dirty="0" smtClean="0">
                <a:latin typeface="Myriad Pro"/>
                <a:cs typeface="Myriad Pro"/>
              </a:rPr>
              <a:t>y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5" dirty="0" smtClean="0">
                <a:latin typeface="Myriad Pro"/>
                <a:cs typeface="Myriad Pro"/>
              </a:rPr>
              <a:t>a</a:t>
            </a:r>
            <a:r>
              <a:rPr sz="900" spc="30" dirty="0" smtClean="0">
                <a:latin typeface="Myriad Pro"/>
                <a:cs typeface="Myriad Pro"/>
              </a:rPr>
              <a:t>r</a:t>
            </a:r>
            <a:r>
              <a:rPr sz="900" spc="15" dirty="0" smtClean="0">
                <a:latin typeface="Myriad Pro"/>
                <a:cs typeface="Myriad Pro"/>
              </a:rPr>
              <a:t>th</a:t>
            </a:r>
            <a:r>
              <a:rPr sz="900" spc="0" dirty="0" smtClean="0">
                <a:latin typeface="Myriad Pro"/>
                <a:cs typeface="Myriad Pro"/>
              </a:rPr>
              <a:t>r</a:t>
            </a:r>
            <a:r>
              <a:rPr sz="900" spc="20" dirty="0" smtClean="0">
                <a:latin typeface="Myriad Pro"/>
                <a:cs typeface="Myriad Pro"/>
              </a:rPr>
              <a:t>op</a:t>
            </a:r>
            <a:r>
              <a:rPr sz="900" spc="10" dirty="0" smtClean="0">
                <a:latin typeface="Myriad Pro"/>
                <a:cs typeface="Myriad Pro"/>
              </a:rPr>
              <a:t>athies</a:t>
            </a:r>
            <a:endParaRPr sz="900">
              <a:latin typeface="Myriad Pro"/>
              <a:cs typeface="Myriad Pro"/>
            </a:endParaRPr>
          </a:p>
          <a:p>
            <a:pPr marL="125095" marR="412750" indent="-113030">
              <a:lnSpc>
                <a:spcPct val="104200"/>
              </a:lnSpc>
              <a:buSzPct val="83333"/>
              <a:buFont typeface="Wingdings"/>
              <a:buChar char=""/>
              <a:tabLst>
                <a:tab pos="137795" algn="l"/>
              </a:tabLst>
            </a:pPr>
            <a:r>
              <a:rPr sz="900" spc="5" dirty="0" smtClean="0">
                <a:latin typeface="Myriad Pro"/>
                <a:cs typeface="Myriad Pro"/>
              </a:rPr>
              <a:t>Sy</a:t>
            </a:r>
            <a:r>
              <a:rPr sz="900" spc="10" dirty="0" smtClean="0">
                <a:latin typeface="Myriad Pro"/>
                <a:cs typeface="Myriad Pro"/>
              </a:rPr>
              <a:t>s</a:t>
            </a:r>
            <a:r>
              <a:rPr sz="900" spc="0" dirty="0" smtClean="0">
                <a:latin typeface="Myriad Pro"/>
                <a:cs typeface="Myriad Pro"/>
              </a:rPr>
              <a:t>t</a:t>
            </a:r>
            <a:r>
              <a:rPr sz="900" spc="15" dirty="0" smtClean="0">
                <a:latin typeface="Myriad Pro"/>
                <a:cs typeface="Myriad Pro"/>
              </a:rPr>
              <a:t>emic</a:t>
            </a:r>
            <a:r>
              <a:rPr sz="900" spc="5" dirty="0" smtClean="0">
                <a:latin typeface="Myriad Pro"/>
                <a:cs typeface="Myriad Pro"/>
              </a:rPr>
              <a:t> c</a:t>
            </a:r>
            <a:r>
              <a:rPr sz="900" spc="15" dirty="0" smtClean="0">
                <a:latin typeface="Myriad Pro"/>
                <a:cs typeface="Myriad Pro"/>
              </a:rPr>
              <a:t>onditions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5" dirty="0" smtClean="0">
                <a:latin typeface="Myriad Pro"/>
                <a:cs typeface="Myriad Pro"/>
              </a:rPr>
              <a:t>associ</a:t>
            </a:r>
            <a:r>
              <a:rPr sz="900" spc="10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t</a:t>
            </a:r>
            <a:r>
              <a:rPr sz="900" spc="15" dirty="0" smtClean="0">
                <a:latin typeface="Myriad Pro"/>
                <a:cs typeface="Myriad Pro"/>
              </a:rPr>
              <a:t>ed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5" dirty="0" smtClean="0">
                <a:latin typeface="Myriad Pro"/>
                <a:cs typeface="Myriad Pro"/>
              </a:rPr>
              <a:t>with musculoskeletal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20" dirty="0" smtClean="0">
                <a:latin typeface="Myriad Pro"/>
                <a:cs typeface="Myriad Pro"/>
              </a:rPr>
              <a:t>symp</a:t>
            </a:r>
            <a:r>
              <a:rPr sz="900" spc="0" dirty="0" smtClean="0">
                <a:latin typeface="Myriad Pro"/>
                <a:cs typeface="Myriad Pro"/>
              </a:rPr>
              <a:t>t</a:t>
            </a:r>
            <a:r>
              <a:rPr sz="900" spc="20" dirty="0" smtClean="0">
                <a:latin typeface="Myriad Pro"/>
                <a:cs typeface="Myriad Pro"/>
              </a:rPr>
              <a:t>oms</a:t>
            </a:r>
            <a:endParaRPr sz="900">
              <a:latin typeface="Myriad Pro"/>
              <a:cs typeface="Myriad Pro"/>
            </a:endParaRPr>
          </a:p>
          <a:p>
            <a:pPr marL="137795" indent="-125730">
              <a:lnSpc>
                <a:spcPct val="100000"/>
              </a:lnSpc>
              <a:spcBef>
                <a:spcPts val="45"/>
              </a:spcBef>
              <a:buSzPct val="83333"/>
              <a:buFont typeface="Wingdings"/>
              <a:buChar char=""/>
              <a:tabLst>
                <a:tab pos="137795" algn="l"/>
              </a:tabLst>
            </a:pPr>
            <a:r>
              <a:rPr sz="900" spc="15" dirty="0" smtClean="0">
                <a:latin typeface="Myriad Pro"/>
                <a:cs typeface="Myriad Pro"/>
              </a:rPr>
              <a:t>Spinal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5" dirty="0" smtClean="0">
                <a:latin typeface="Myriad Pro"/>
                <a:cs typeface="Myriad Pro"/>
              </a:rPr>
              <a:t>diso</a:t>
            </a:r>
            <a:r>
              <a:rPr sz="900" spc="0" dirty="0" smtClean="0">
                <a:latin typeface="Myriad Pro"/>
                <a:cs typeface="Myriad Pro"/>
              </a:rPr>
              <a:t>r</a:t>
            </a:r>
            <a:r>
              <a:rPr sz="900" spc="15" dirty="0" smtClean="0">
                <a:latin typeface="Myriad Pro"/>
                <a:cs typeface="Myriad Pro"/>
              </a:rPr>
              <a:t>ders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5" dirty="0" smtClean="0">
                <a:latin typeface="Myriad Pro"/>
                <a:cs typeface="Myriad Pro"/>
              </a:rPr>
              <a:t>including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5" dirty="0" smtClean="0">
                <a:latin typeface="Myriad Pro"/>
                <a:cs typeface="Myriad Pro"/>
              </a:rPr>
              <a:t>ch</a:t>
            </a:r>
            <a:r>
              <a:rPr sz="900" spc="0" dirty="0" smtClean="0">
                <a:latin typeface="Myriad Pro"/>
                <a:cs typeface="Myriad Pro"/>
              </a:rPr>
              <a:t>r</a:t>
            </a:r>
            <a:r>
              <a:rPr sz="900" spc="15" dirty="0" smtClean="0">
                <a:latin typeface="Myriad Pro"/>
                <a:cs typeface="Myriad Pro"/>
              </a:rPr>
              <a:t>onic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5" dirty="0" smtClean="0">
                <a:latin typeface="Myriad Pro"/>
                <a:cs typeface="Myriad Pro"/>
              </a:rPr>
              <a:t>back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5" dirty="0" smtClean="0">
                <a:latin typeface="Myriad Pro"/>
                <a:cs typeface="Myriad Pro"/>
              </a:rPr>
              <a:t>pain</a:t>
            </a:r>
            <a:endParaRPr sz="900">
              <a:latin typeface="Myriad Pro"/>
              <a:cs typeface="Myriad Pro"/>
            </a:endParaRPr>
          </a:p>
          <a:p>
            <a:pPr marL="137795" indent="-125730">
              <a:lnSpc>
                <a:spcPct val="100000"/>
              </a:lnSpc>
              <a:spcBef>
                <a:spcPts val="45"/>
              </a:spcBef>
              <a:buSzPct val="83333"/>
              <a:buFont typeface="Wingdings"/>
              <a:buChar char=""/>
              <a:tabLst>
                <a:tab pos="137795" algn="l"/>
              </a:tabLst>
            </a:pPr>
            <a:r>
              <a:rPr sz="900" spc="5" dirty="0" smtClean="0">
                <a:latin typeface="Myriad Pro"/>
                <a:cs typeface="Myriad Pro"/>
              </a:rPr>
              <a:t>A</a:t>
            </a:r>
            <a:r>
              <a:rPr sz="900" spc="15" dirty="0" smtClean="0">
                <a:latin typeface="Myriad Pro"/>
                <a:cs typeface="Myriad Pro"/>
              </a:rPr>
              <a:t>ge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0" dirty="0" smtClean="0">
                <a:latin typeface="Myriad Pro"/>
                <a:cs typeface="Myriad Pro"/>
              </a:rPr>
              <a:t>r</a:t>
            </a:r>
            <a:r>
              <a:rPr sz="900" spc="10" dirty="0" smtClean="0">
                <a:latin typeface="Myriad Pro"/>
                <a:cs typeface="Myriad Pro"/>
              </a:rPr>
              <a:t>ela</a:t>
            </a:r>
            <a:r>
              <a:rPr sz="900" spc="0" dirty="0" smtClean="0">
                <a:latin typeface="Myriad Pro"/>
                <a:cs typeface="Myriad Pro"/>
              </a:rPr>
              <a:t>t</a:t>
            </a:r>
            <a:r>
              <a:rPr sz="900" spc="15" dirty="0" smtClean="0">
                <a:latin typeface="Myriad Pro"/>
                <a:cs typeface="Myriad Pro"/>
              </a:rPr>
              <a:t>ed</a:t>
            </a:r>
            <a:r>
              <a:rPr sz="900" spc="-70" dirty="0" smtClean="0">
                <a:latin typeface="Myriad Pro"/>
                <a:cs typeface="Myriad Pro"/>
              </a:rPr>
              <a:t> </a:t>
            </a:r>
            <a:r>
              <a:rPr sz="900" spc="-15" dirty="0" smtClean="0">
                <a:latin typeface="Myriad Pro"/>
                <a:cs typeface="Myriad Pro"/>
              </a:rPr>
              <a:t>“</a:t>
            </a:r>
            <a:r>
              <a:rPr sz="900" spc="15" dirty="0" smtClean="0">
                <a:latin typeface="Myriad Pro"/>
                <a:cs typeface="Myriad Pro"/>
              </a:rPr>
              <a:t>normal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0" dirty="0" smtClean="0">
                <a:latin typeface="Myriad Pro"/>
                <a:cs typeface="Myriad Pro"/>
              </a:rPr>
              <a:t>varia</a:t>
            </a:r>
            <a:r>
              <a:rPr sz="900" spc="15" dirty="0" smtClean="0">
                <a:latin typeface="Myriad Pro"/>
                <a:cs typeface="Myriad Pro"/>
              </a:rPr>
              <a:t>n</a:t>
            </a:r>
            <a:r>
              <a:rPr sz="900" spc="10" dirty="0" smtClean="0">
                <a:latin typeface="Myriad Pro"/>
                <a:cs typeface="Myriad Pro"/>
              </a:rPr>
              <a:t>t</a:t>
            </a:r>
            <a:r>
              <a:rPr sz="900" spc="-10" dirty="0" smtClean="0">
                <a:latin typeface="Myriad Pro"/>
                <a:cs typeface="Myriad Pro"/>
              </a:rPr>
              <a:t>s</a:t>
            </a:r>
            <a:r>
              <a:rPr sz="900" spc="10" dirty="0" smtClean="0">
                <a:latin typeface="Myriad Pro"/>
                <a:cs typeface="Myriad Pro"/>
              </a:rPr>
              <a:t>” </a:t>
            </a:r>
            <a:r>
              <a:rPr sz="900" spc="-65" dirty="0" smtClean="0">
                <a:latin typeface="Myriad Pro"/>
                <a:cs typeface="Myriad Pro"/>
              </a:rPr>
              <a:t> </a:t>
            </a:r>
            <a:r>
              <a:rPr sz="900" spc="10" dirty="0" smtClean="0">
                <a:latin typeface="Myriad Pro"/>
                <a:cs typeface="Myriad Pro"/>
              </a:rPr>
              <a:t>in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0" dirty="0" smtClean="0">
                <a:latin typeface="Myriad Pro"/>
                <a:cs typeface="Myriad Pro"/>
              </a:rPr>
              <a:t>child</a:t>
            </a:r>
            <a:r>
              <a:rPr sz="900" spc="0" dirty="0" smtClean="0">
                <a:latin typeface="Myriad Pro"/>
                <a:cs typeface="Myriad Pro"/>
              </a:rPr>
              <a:t>r</a:t>
            </a:r>
            <a:r>
              <a:rPr sz="900" spc="15" dirty="0" smtClean="0">
                <a:latin typeface="Myriad Pro"/>
                <a:cs typeface="Myriad Pro"/>
              </a:rPr>
              <a:t>en</a:t>
            </a:r>
            <a:endParaRPr sz="900">
              <a:latin typeface="Myriad Pro"/>
              <a:cs typeface="Myriad Pro"/>
            </a:endParaRPr>
          </a:p>
          <a:p>
            <a:pPr marL="125095" marR="222885" indent="-113030">
              <a:lnSpc>
                <a:spcPct val="104200"/>
              </a:lnSpc>
              <a:buSzPct val="83333"/>
              <a:buFont typeface="Wingdings"/>
              <a:buChar char=""/>
              <a:tabLst>
                <a:tab pos="137795" algn="l"/>
              </a:tabLst>
            </a:pPr>
            <a:r>
              <a:rPr sz="900" spc="20" dirty="0" smtClean="0">
                <a:latin typeface="Myriad Pro"/>
                <a:cs typeface="Myriad Pro"/>
              </a:rPr>
              <a:t>Ne</a:t>
            </a:r>
            <a:r>
              <a:rPr sz="900" spc="30" dirty="0" smtClean="0">
                <a:latin typeface="Myriad Pro"/>
                <a:cs typeface="Myriad Pro"/>
              </a:rPr>
              <a:t>r</a:t>
            </a:r>
            <a:r>
              <a:rPr sz="900" spc="5" dirty="0" smtClean="0">
                <a:latin typeface="Myriad Pro"/>
                <a:cs typeface="Myriad Pro"/>
              </a:rPr>
              <a:t>v</a:t>
            </a:r>
            <a:r>
              <a:rPr sz="900" spc="15" dirty="0" smtClean="0">
                <a:latin typeface="Myriad Pro"/>
                <a:cs typeface="Myriad Pro"/>
              </a:rPr>
              <a:t>e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5" dirty="0" smtClean="0">
                <a:latin typeface="Myriad Pro"/>
                <a:cs typeface="Myriad Pro"/>
              </a:rPr>
              <a:t>and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5" dirty="0" smtClean="0">
                <a:latin typeface="Myriad Pro"/>
                <a:cs typeface="Myriad Pro"/>
              </a:rPr>
              <a:t>so</a:t>
            </a:r>
            <a:r>
              <a:rPr sz="900" spc="20" dirty="0" smtClean="0">
                <a:latin typeface="Myriad Pro"/>
                <a:cs typeface="Myriad Pro"/>
              </a:rPr>
              <a:t>f</a:t>
            </a:r>
            <a:r>
              <a:rPr sz="900" spc="10" dirty="0" smtClean="0">
                <a:latin typeface="Myriad Pro"/>
                <a:cs typeface="Myriad Pro"/>
              </a:rPr>
              <a:t>t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0" dirty="0" smtClean="0">
                <a:latin typeface="Myriad Pro"/>
                <a:cs typeface="Myriad Pro"/>
              </a:rPr>
              <a:t>tissue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20" dirty="0" smtClean="0">
                <a:latin typeface="Myriad Pro"/>
                <a:cs typeface="Myriad Pro"/>
              </a:rPr>
              <a:t>p</a:t>
            </a:r>
            <a:r>
              <a:rPr sz="900" spc="0" dirty="0" smtClean="0">
                <a:latin typeface="Myriad Pro"/>
                <a:cs typeface="Myriad Pro"/>
              </a:rPr>
              <a:t>r</a:t>
            </a:r>
            <a:r>
              <a:rPr sz="900" spc="15" dirty="0" smtClean="0">
                <a:latin typeface="Myriad Pro"/>
                <a:cs typeface="Myriad Pro"/>
              </a:rPr>
              <a:t>oblems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0" dirty="0" smtClean="0">
                <a:latin typeface="Myriad Pro"/>
                <a:cs typeface="Myriad Pro"/>
              </a:rPr>
              <a:t>e</a:t>
            </a:r>
            <a:r>
              <a:rPr sz="900" spc="5" dirty="0" smtClean="0">
                <a:latin typeface="Myriad Pro"/>
                <a:cs typeface="Myriad Pro"/>
              </a:rPr>
              <a:t>.g. </a:t>
            </a:r>
            <a:r>
              <a:rPr sz="900" spc="45" dirty="0" smtClean="0">
                <a:latin typeface="Myriad Pro"/>
                <a:cs typeface="Myriad Pro"/>
              </a:rPr>
              <a:t>C</a:t>
            </a:r>
            <a:r>
              <a:rPr sz="900" spc="5" dirty="0" smtClean="0">
                <a:latin typeface="Myriad Pro"/>
                <a:cs typeface="Myriad Pro"/>
              </a:rPr>
              <a:t>T</a:t>
            </a:r>
            <a:r>
              <a:rPr sz="900" spc="10" dirty="0" smtClean="0">
                <a:latin typeface="Myriad Pro"/>
                <a:cs typeface="Myriad Pro"/>
              </a:rPr>
              <a:t>S, pla</a:t>
            </a:r>
            <a:r>
              <a:rPr sz="900" spc="15" dirty="0" smtClean="0">
                <a:latin typeface="Myriad Pro"/>
                <a:cs typeface="Myriad Pro"/>
              </a:rPr>
              <a:t>n</a:t>
            </a:r>
            <a:r>
              <a:rPr sz="900" spc="0" dirty="0" smtClean="0">
                <a:latin typeface="Myriad Pro"/>
                <a:cs typeface="Myriad Pro"/>
              </a:rPr>
              <a:t>t</a:t>
            </a:r>
            <a:r>
              <a:rPr sz="900" spc="10" dirty="0" smtClean="0">
                <a:latin typeface="Myriad Pro"/>
                <a:cs typeface="Myriad Pro"/>
              </a:rPr>
              <a:t>er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0" dirty="0" smtClean="0">
                <a:latin typeface="Myriad Pro"/>
                <a:cs typeface="Myriad Pro"/>
              </a:rPr>
              <a:t>fasciiti</a:t>
            </a:r>
            <a:r>
              <a:rPr sz="900" spc="-5" dirty="0" smtClean="0">
                <a:latin typeface="Myriad Pro"/>
                <a:cs typeface="Myriad Pro"/>
              </a:rPr>
              <a:t>s</a:t>
            </a:r>
            <a:r>
              <a:rPr sz="900" spc="5" dirty="0" smtClean="0">
                <a:latin typeface="Myriad Pro"/>
                <a:cs typeface="Myriad Pro"/>
              </a:rPr>
              <a:t>, </a:t>
            </a:r>
            <a:r>
              <a:rPr sz="900" spc="0" dirty="0" smtClean="0">
                <a:latin typeface="Myriad Pro"/>
                <a:cs typeface="Myriad Pro"/>
              </a:rPr>
              <a:t>t</a:t>
            </a:r>
            <a:r>
              <a:rPr sz="900" spc="15" dirty="0" smtClean="0">
                <a:latin typeface="Myriad Pro"/>
                <a:cs typeface="Myriad Pro"/>
              </a:rPr>
              <a:t>endoniti</a:t>
            </a:r>
            <a:r>
              <a:rPr sz="900" spc="-5" dirty="0" smtClean="0">
                <a:latin typeface="Myriad Pro"/>
                <a:cs typeface="Myriad Pro"/>
              </a:rPr>
              <a:t>s</a:t>
            </a:r>
            <a:r>
              <a:rPr sz="900" spc="5" dirty="0" smtClean="0">
                <a:latin typeface="Myriad Pro"/>
                <a:cs typeface="Myriad Pro"/>
              </a:rPr>
              <a:t>, </a:t>
            </a:r>
            <a:r>
              <a:rPr sz="900" spc="15" dirty="0" smtClean="0">
                <a:latin typeface="Myriad Pro"/>
                <a:cs typeface="Myriad Pro"/>
              </a:rPr>
              <a:t>Dupuyt</a:t>
            </a:r>
            <a:r>
              <a:rPr sz="900" spc="0" dirty="0" smtClean="0">
                <a:latin typeface="Myriad Pro"/>
                <a:cs typeface="Myriad Pro"/>
              </a:rPr>
              <a:t>r</a:t>
            </a:r>
            <a:r>
              <a:rPr sz="900" spc="15" dirty="0" smtClean="0">
                <a:latin typeface="Myriad Pro"/>
                <a:cs typeface="Myriad Pro"/>
              </a:rPr>
              <a:t>ens</a:t>
            </a:r>
            <a:endParaRPr sz="900">
              <a:latin typeface="Myriad Pro"/>
              <a:cs typeface="Myriad Pro"/>
            </a:endParaRPr>
          </a:p>
        </p:txBody>
      </p:sp>
      <p:sp>
        <p:nvSpPr>
          <p:cNvPr id="28" name="object 18"/>
          <p:cNvSpPr txBox="1"/>
          <p:nvPr/>
        </p:nvSpPr>
        <p:spPr>
          <a:xfrm>
            <a:off x="3917095" y="3475541"/>
            <a:ext cx="3010535" cy="267144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R="304800" algn="ctr">
              <a:lnSpc>
                <a:spcPct val="100000"/>
              </a:lnSpc>
            </a:pPr>
            <a:r>
              <a:rPr sz="1750" b="1" spc="-25" dirty="0" smtClean="0">
                <a:latin typeface="Myriad Pro"/>
                <a:cs typeface="Myriad Pro"/>
              </a:rPr>
              <a:t>C</a:t>
            </a:r>
            <a:r>
              <a:rPr sz="1750" b="1" spc="10" dirty="0" smtClean="0">
                <a:latin typeface="Myriad Pro"/>
                <a:cs typeface="Myriad Pro"/>
              </a:rPr>
              <a:t>o</a:t>
            </a:r>
            <a:r>
              <a:rPr sz="1750" b="1" spc="-10" dirty="0" smtClean="0">
                <a:latin typeface="Myriad Pro"/>
                <a:cs typeface="Myriad Pro"/>
              </a:rPr>
              <a:t>r</a:t>
            </a:r>
            <a:r>
              <a:rPr sz="1750" b="1" spc="5" dirty="0" smtClean="0">
                <a:latin typeface="Myriad Pro"/>
                <a:cs typeface="Myriad Pro"/>
              </a:rPr>
              <a:t>e</a:t>
            </a:r>
            <a:r>
              <a:rPr sz="1750" b="1" spc="-65" dirty="0" smtClean="0">
                <a:latin typeface="Myriad Pro"/>
                <a:cs typeface="Myriad Pro"/>
              </a:rPr>
              <a:t> </a:t>
            </a:r>
            <a:r>
              <a:rPr sz="1750" b="1" spc="-20" dirty="0" smtClean="0">
                <a:latin typeface="Myriad Pro"/>
                <a:cs typeface="Myriad Pro"/>
              </a:rPr>
              <a:t>T</a:t>
            </a:r>
            <a:r>
              <a:rPr sz="1750" b="1" spc="10" dirty="0" smtClean="0">
                <a:latin typeface="Myriad Pro"/>
                <a:cs typeface="Myriad Pro"/>
              </a:rPr>
              <a:t>hemes</a:t>
            </a:r>
            <a:endParaRPr sz="1750">
              <a:latin typeface="Myriad Pro"/>
              <a:cs typeface="Myriad Pro"/>
            </a:endParaRPr>
          </a:p>
          <a:p>
            <a:pPr marL="12700">
              <a:lnSpc>
                <a:spcPct val="100000"/>
              </a:lnSpc>
              <a:spcBef>
                <a:spcPts val="440"/>
              </a:spcBef>
            </a:pPr>
            <a:r>
              <a:rPr sz="1050" b="1" spc="-30" dirty="0" smtClean="0">
                <a:latin typeface="Myriad Pro"/>
                <a:cs typeface="Myriad Pro"/>
              </a:rPr>
              <a:t>C</a:t>
            </a:r>
            <a:r>
              <a:rPr sz="1050" b="1" spc="-10" dirty="0" smtClean="0">
                <a:latin typeface="Myriad Pro"/>
                <a:cs typeface="Myriad Pro"/>
              </a:rPr>
              <a:t>ommunic</a:t>
            </a:r>
            <a:r>
              <a:rPr sz="1050" b="1" spc="-20" dirty="0" smtClean="0">
                <a:latin typeface="Myriad Pro"/>
                <a:cs typeface="Myriad Pro"/>
              </a:rPr>
              <a:t>a</a:t>
            </a:r>
            <a:r>
              <a:rPr sz="1050" b="1" spc="-5" dirty="0" smtClean="0">
                <a:latin typeface="Myriad Pro"/>
                <a:cs typeface="Myriad Pro"/>
              </a:rPr>
              <a:t>tion </a:t>
            </a:r>
            <a:r>
              <a:rPr sz="1050" b="1" spc="-10" dirty="0" smtClean="0">
                <a:latin typeface="Myriad Pro"/>
                <a:cs typeface="Myriad Pro"/>
              </a:rPr>
              <a:t>and</a:t>
            </a:r>
            <a:r>
              <a:rPr sz="1050" b="1" spc="-5" dirty="0" smtClean="0">
                <a:latin typeface="Myriad Pro"/>
                <a:cs typeface="Myriad Pro"/>
              </a:rPr>
              <a:t> </a:t>
            </a:r>
            <a:r>
              <a:rPr sz="1050" b="1" spc="-30" dirty="0" smtClean="0">
                <a:latin typeface="Myriad Pro"/>
                <a:cs typeface="Myriad Pro"/>
              </a:rPr>
              <a:t>C</a:t>
            </a:r>
            <a:r>
              <a:rPr sz="1050" b="1" spc="-5" dirty="0" smtClean="0">
                <a:latin typeface="Myriad Pro"/>
                <a:cs typeface="Myriad Pro"/>
              </a:rPr>
              <a:t>onsult</a:t>
            </a:r>
            <a:r>
              <a:rPr sz="1050" b="1" spc="-20" dirty="0" smtClean="0">
                <a:latin typeface="Myriad Pro"/>
                <a:cs typeface="Myriad Pro"/>
              </a:rPr>
              <a:t>a</a:t>
            </a:r>
            <a:r>
              <a:rPr sz="1050" b="1" spc="-5" dirty="0" smtClean="0">
                <a:latin typeface="Myriad Pro"/>
                <a:cs typeface="Myriad Pro"/>
              </a:rPr>
              <a:t>tion </a:t>
            </a:r>
            <a:r>
              <a:rPr sz="1050" spc="-5" dirty="0" smtClean="0">
                <a:latin typeface="Myriad Pro"/>
                <a:cs typeface="Myriad Pro"/>
              </a:rPr>
              <a:t>-</a:t>
            </a:r>
            <a:r>
              <a:rPr sz="1050" spc="-25" dirty="0" smtClean="0">
                <a:latin typeface="Myriad Pro"/>
                <a:cs typeface="Myriad Pro"/>
              </a:rPr>
              <a:t> e</a:t>
            </a:r>
            <a:r>
              <a:rPr sz="1050" spc="-20" dirty="0" smtClean="0">
                <a:latin typeface="Myriad Pro"/>
                <a:cs typeface="Myriad Pro"/>
              </a:rPr>
              <a:t>x</a:t>
            </a:r>
            <a:r>
              <a:rPr sz="1050" spc="-25" dirty="0" smtClean="0">
                <a:latin typeface="Myriad Pro"/>
                <a:cs typeface="Myriad Pro"/>
              </a:rPr>
              <a:t>p</a:t>
            </a:r>
            <a:r>
              <a:rPr sz="1050" spc="-20" dirty="0" smtClean="0">
                <a:latin typeface="Myriad Pro"/>
                <a:cs typeface="Myriad Pro"/>
              </a:rPr>
              <a:t>lai</a:t>
            </a:r>
            <a:r>
              <a:rPr sz="1050" spc="-25" dirty="0" smtClean="0">
                <a:latin typeface="Myriad Pro"/>
                <a:cs typeface="Myriad Pro"/>
              </a:rPr>
              <a:t>n</a:t>
            </a:r>
            <a:r>
              <a:rPr sz="1050" spc="-20" dirty="0" smtClean="0">
                <a:latin typeface="Myriad Pro"/>
                <a:cs typeface="Myriad Pro"/>
              </a:rPr>
              <a:t>i</a:t>
            </a:r>
            <a:r>
              <a:rPr sz="1050" spc="-25" dirty="0" smtClean="0">
                <a:latin typeface="Myriad Pro"/>
                <a:cs typeface="Myriad Pro"/>
              </a:rPr>
              <a:t>n</a:t>
            </a:r>
            <a:r>
              <a:rPr sz="1050" spc="-10" dirty="0" smtClean="0">
                <a:latin typeface="Myriad Pro"/>
                <a:cs typeface="Myriad Pro"/>
              </a:rPr>
              <a:t>g</a:t>
            </a:r>
            <a:endParaRPr sz="1050">
              <a:latin typeface="Myriad Pro"/>
              <a:cs typeface="Myriad Pro"/>
            </a:endParaRPr>
          </a:p>
          <a:p>
            <a:pPr marL="12700" marR="56515">
              <a:lnSpc>
                <a:spcPts val="1200"/>
              </a:lnSpc>
              <a:spcBef>
                <a:spcPts val="30"/>
              </a:spcBef>
            </a:pPr>
            <a:r>
              <a:rPr sz="1050" spc="-15" dirty="0" smtClean="0">
                <a:latin typeface="Myriad Pro"/>
                <a:cs typeface="Myriad Pro"/>
              </a:rPr>
              <a:t>r</a:t>
            </a:r>
            <a:r>
              <a:rPr sz="1050" spc="-20" dirty="0" smtClean="0">
                <a:latin typeface="Myriad Pro"/>
                <a:cs typeface="Myriad Pro"/>
              </a:rPr>
              <a:t>is</a:t>
            </a:r>
            <a:r>
              <a:rPr sz="1050" spc="-5" dirty="0" smtClean="0">
                <a:latin typeface="Myriad Pro"/>
                <a:cs typeface="Myriad Pro"/>
              </a:rPr>
              <a:t>k</a:t>
            </a:r>
            <a:r>
              <a:rPr sz="1050" spc="-25" dirty="0" smtClean="0">
                <a:latin typeface="Myriad Pro"/>
                <a:cs typeface="Myriad Pro"/>
              </a:rPr>
              <a:t> o</a:t>
            </a:r>
            <a:r>
              <a:rPr sz="1050" spc="-5" dirty="0" smtClean="0">
                <a:latin typeface="Myriad Pro"/>
                <a:cs typeface="Myriad Pro"/>
              </a:rPr>
              <a:t>f</a:t>
            </a:r>
            <a:r>
              <a:rPr sz="1050" spc="-25" dirty="0" smtClean="0">
                <a:latin typeface="Myriad Pro"/>
                <a:cs typeface="Myriad Pro"/>
              </a:rPr>
              <a:t> </a:t>
            </a:r>
            <a:r>
              <a:rPr sz="1050" spc="-20" dirty="0" smtClean="0">
                <a:latin typeface="Myriad Pro"/>
                <a:cs typeface="Myriad Pro"/>
              </a:rPr>
              <a:t>s</a:t>
            </a:r>
            <a:r>
              <a:rPr sz="1050" spc="-25" dirty="0" smtClean="0">
                <a:latin typeface="Myriad Pro"/>
                <a:cs typeface="Myriad Pro"/>
              </a:rPr>
              <a:t>urge</a:t>
            </a:r>
            <a:r>
              <a:rPr sz="1050" spc="5" dirty="0" smtClean="0">
                <a:latin typeface="Myriad Pro"/>
                <a:cs typeface="Myriad Pro"/>
              </a:rPr>
              <a:t>r</a:t>
            </a:r>
            <a:r>
              <a:rPr sz="1050" spc="-5" dirty="0" smtClean="0">
                <a:latin typeface="Myriad Pro"/>
                <a:cs typeface="Myriad Pro"/>
              </a:rPr>
              <a:t>y</a:t>
            </a:r>
            <a:r>
              <a:rPr sz="1050" spc="-25" dirty="0" smtClean="0">
                <a:latin typeface="Myriad Pro"/>
                <a:cs typeface="Myriad Pro"/>
              </a:rPr>
              <a:t> </a:t>
            </a:r>
            <a:r>
              <a:rPr sz="1050" spc="-20" dirty="0" smtClean="0">
                <a:latin typeface="Myriad Pro"/>
                <a:cs typeface="Myriad Pro"/>
              </a:rPr>
              <a:t>a</a:t>
            </a:r>
            <a:r>
              <a:rPr sz="1050" spc="-25" dirty="0" smtClean="0">
                <a:latin typeface="Myriad Pro"/>
                <a:cs typeface="Myriad Pro"/>
              </a:rPr>
              <a:t>n</a:t>
            </a:r>
            <a:r>
              <a:rPr sz="1050" spc="-10" dirty="0" smtClean="0">
                <a:latin typeface="Myriad Pro"/>
                <a:cs typeface="Myriad Pro"/>
              </a:rPr>
              <a:t>d</a:t>
            </a:r>
            <a:r>
              <a:rPr sz="1050" spc="-25" dirty="0" smtClean="0">
                <a:latin typeface="Myriad Pro"/>
                <a:cs typeface="Myriad Pro"/>
              </a:rPr>
              <a:t> comp</a:t>
            </a:r>
            <a:r>
              <a:rPr sz="1050" spc="-20" dirty="0" smtClean="0">
                <a:latin typeface="Myriad Pro"/>
                <a:cs typeface="Myriad Pro"/>
              </a:rPr>
              <a:t>lic</a:t>
            </a:r>
            <a:r>
              <a:rPr sz="1050" spc="-25" dirty="0" smtClean="0">
                <a:latin typeface="Myriad Pro"/>
                <a:cs typeface="Myriad Pro"/>
              </a:rPr>
              <a:t>a</a:t>
            </a:r>
            <a:r>
              <a:rPr sz="1050" spc="-20" dirty="0" smtClean="0">
                <a:latin typeface="Myriad Pro"/>
                <a:cs typeface="Myriad Pro"/>
              </a:rPr>
              <a:t>ti</a:t>
            </a:r>
            <a:r>
              <a:rPr sz="1050" spc="-25" dirty="0" smtClean="0">
                <a:latin typeface="Myriad Pro"/>
                <a:cs typeface="Myriad Pro"/>
              </a:rPr>
              <a:t>on</a:t>
            </a:r>
            <a:r>
              <a:rPr sz="1050" spc="-30" dirty="0" smtClean="0">
                <a:latin typeface="Myriad Pro"/>
                <a:cs typeface="Myriad Pro"/>
              </a:rPr>
              <a:t>s</a:t>
            </a:r>
            <a:r>
              <a:rPr sz="1050" spc="-5" dirty="0" smtClean="0">
                <a:latin typeface="Myriad Pro"/>
                <a:cs typeface="Myriad Pro"/>
              </a:rPr>
              <a:t>,</a:t>
            </a:r>
            <a:r>
              <a:rPr sz="1050" spc="-25" dirty="0" smtClean="0">
                <a:latin typeface="Myriad Pro"/>
                <a:cs typeface="Myriad Pro"/>
              </a:rPr>
              <a:t> edu</a:t>
            </a:r>
            <a:r>
              <a:rPr sz="1050" spc="-20" dirty="0" smtClean="0">
                <a:latin typeface="Myriad Pro"/>
                <a:cs typeface="Myriad Pro"/>
              </a:rPr>
              <a:t>c</a:t>
            </a:r>
            <a:r>
              <a:rPr sz="1050" spc="-25" dirty="0" smtClean="0">
                <a:latin typeface="Myriad Pro"/>
                <a:cs typeface="Myriad Pro"/>
              </a:rPr>
              <a:t>a</a:t>
            </a:r>
            <a:r>
              <a:rPr sz="1050" spc="-20" dirty="0" smtClean="0">
                <a:latin typeface="Myriad Pro"/>
                <a:cs typeface="Myriad Pro"/>
              </a:rPr>
              <a:t>ti</a:t>
            </a:r>
            <a:r>
              <a:rPr sz="1050" spc="-25" dirty="0" smtClean="0">
                <a:latin typeface="Myriad Pro"/>
                <a:cs typeface="Myriad Pro"/>
              </a:rPr>
              <a:t>o</a:t>
            </a:r>
            <a:r>
              <a:rPr sz="1050" spc="-10" dirty="0" smtClean="0">
                <a:latin typeface="Myriad Pro"/>
                <a:cs typeface="Myriad Pro"/>
              </a:rPr>
              <a:t>n</a:t>
            </a:r>
            <a:r>
              <a:rPr sz="1050" spc="-25" dirty="0" smtClean="0">
                <a:latin typeface="Myriad Pro"/>
                <a:cs typeface="Myriad Pro"/>
              </a:rPr>
              <a:t> o</a:t>
            </a:r>
            <a:r>
              <a:rPr sz="1050" spc="-5" dirty="0" smtClean="0">
                <a:latin typeface="Myriad Pro"/>
                <a:cs typeface="Myriad Pro"/>
              </a:rPr>
              <a:t>f</a:t>
            </a:r>
            <a:r>
              <a:rPr sz="1050" spc="-25" dirty="0" smtClean="0">
                <a:latin typeface="Myriad Pro"/>
                <a:cs typeface="Myriad Pro"/>
              </a:rPr>
              <a:t> pa</a:t>
            </a:r>
            <a:r>
              <a:rPr sz="1050" spc="-20" dirty="0" smtClean="0">
                <a:latin typeface="Myriad Pro"/>
                <a:cs typeface="Myriad Pro"/>
              </a:rPr>
              <a:t>ti</a:t>
            </a:r>
            <a:r>
              <a:rPr sz="1050" spc="-25" dirty="0" smtClean="0">
                <a:latin typeface="Myriad Pro"/>
                <a:cs typeface="Myriad Pro"/>
              </a:rPr>
              <a:t>e</a:t>
            </a:r>
            <a:r>
              <a:rPr sz="1050" spc="-30" dirty="0" smtClean="0">
                <a:latin typeface="Myriad Pro"/>
                <a:cs typeface="Myriad Pro"/>
              </a:rPr>
              <a:t>n</a:t>
            </a:r>
            <a:r>
              <a:rPr sz="1050" spc="-5" dirty="0" smtClean="0">
                <a:latin typeface="Myriad Pro"/>
                <a:cs typeface="Myriad Pro"/>
              </a:rPr>
              <a:t>t </a:t>
            </a:r>
            <a:r>
              <a:rPr sz="1050" spc="-30" dirty="0" smtClean="0">
                <a:latin typeface="Myriad Pro"/>
                <a:cs typeface="Myriad Pro"/>
              </a:rPr>
              <a:t>r</a:t>
            </a:r>
            <a:r>
              <a:rPr sz="1050" spc="5" dirty="0" smtClean="0">
                <a:latin typeface="Myriad Pro"/>
                <a:cs typeface="Myriad Pro"/>
              </a:rPr>
              <a:t>e</a:t>
            </a:r>
            <a:r>
              <a:rPr sz="1050" spc="-20" dirty="0" smtClean="0">
                <a:latin typeface="Myriad Pro"/>
                <a:cs typeface="Myriad Pro"/>
              </a:rPr>
              <a:t>-li</a:t>
            </a:r>
            <a:r>
              <a:rPr sz="1050" spc="-30" dirty="0" smtClean="0">
                <a:latin typeface="Myriad Pro"/>
                <a:cs typeface="Myriad Pro"/>
              </a:rPr>
              <a:t>f</a:t>
            </a:r>
            <a:r>
              <a:rPr sz="1050" spc="-25" dirty="0" smtClean="0">
                <a:latin typeface="Myriad Pro"/>
                <a:cs typeface="Myriad Pro"/>
              </a:rPr>
              <a:t>e</a:t>
            </a:r>
            <a:r>
              <a:rPr sz="1050" spc="-20" dirty="0" smtClean="0">
                <a:latin typeface="Myriad Pro"/>
                <a:cs typeface="Myriad Pro"/>
              </a:rPr>
              <a:t>s</a:t>
            </a:r>
            <a:r>
              <a:rPr sz="1050" spc="-10" dirty="0" smtClean="0">
                <a:latin typeface="Myriad Pro"/>
                <a:cs typeface="Myriad Pro"/>
              </a:rPr>
              <a:t>t</a:t>
            </a:r>
            <a:r>
              <a:rPr sz="1050" spc="-20" dirty="0" smtClean="0">
                <a:latin typeface="Myriad Pro"/>
                <a:cs typeface="Myriad Pro"/>
              </a:rPr>
              <a:t>yl</a:t>
            </a:r>
            <a:r>
              <a:rPr sz="1050" spc="-35" dirty="0" smtClean="0">
                <a:latin typeface="Myriad Pro"/>
                <a:cs typeface="Myriad Pro"/>
              </a:rPr>
              <a:t>e</a:t>
            </a:r>
            <a:r>
              <a:rPr sz="1050" spc="-5" dirty="0" smtClean="0">
                <a:latin typeface="Myriad Pro"/>
                <a:cs typeface="Myriad Pro"/>
              </a:rPr>
              <a:t>.</a:t>
            </a:r>
            <a:r>
              <a:rPr sz="1050" spc="-25" dirty="0" smtClean="0">
                <a:latin typeface="Myriad Pro"/>
                <a:cs typeface="Myriad Pro"/>
              </a:rPr>
              <a:t> </a:t>
            </a:r>
            <a:r>
              <a:rPr sz="1050" spc="-50" dirty="0" smtClean="0">
                <a:latin typeface="Myriad Pro"/>
                <a:cs typeface="Myriad Pro"/>
              </a:rPr>
              <a:t>F</a:t>
            </a:r>
            <a:r>
              <a:rPr sz="1050" spc="-25" dirty="0" smtClean="0">
                <a:latin typeface="Myriad Pro"/>
                <a:cs typeface="Myriad Pro"/>
              </a:rPr>
              <a:t>o</a:t>
            </a:r>
            <a:r>
              <a:rPr sz="1050" spc="-20" dirty="0" smtClean="0">
                <a:latin typeface="Myriad Pro"/>
                <a:cs typeface="Myriad Pro"/>
              </a:rPr>
              <a:t>c</a:t>
            </a:r>
            <a:r>
              <a:rPr sz="1050" spc="-25" dirty="0" smtClean="0">
                <a:latin typeface="Myriad Pro"/>
                <a:cs typeface="Myriad Pro"/>
              </a:rPr>
              <a:t>u</a:t>
            </a:r>
            <a:r>
              <a:rPr sz="1050" spc="-20" dirty="0" smtClean="0">
                <a:latin typeface="Myriad Pro"/>
                <a:cs typeface="Myriad Pro"/>
              </a:rPr>
              <a:t>ss</a:t>
            </a:r>
            <a:r>
              <a:rPr sz="1050" spc="-25" dirty="0" smtClean="0">
                <a:latin typeface="Myriad Pro"/>
                <a:cs typeface="Myriad Pro"/>
              </a:rPr>
              <a:t>e</a:t>
            </a:r>
            <a:r>
              <a:rPr sz="1050" spc="-10" dirty="0" smtClean="0">
                <a:latin typeface="Myriad Pro"/>
                <a:cs typeface="Myriad Pro"/>
              </a:rPr>
              <a:t>d</a:t>
            </a:r>
            <a:r>
              <a:rPr sz="1050" spc="-25" dirty="0" smtClean="0">
                <a:latin typeface="Myriad Pro"/>
                <a:cs typeface="Myriad Pro"/>
              </a:rPr>
              <a:t> h</a:t>
            </a:r>
            <a:r>
              <a:rPr sz="1050" spc="-20" dirty="0" smtClean="0">
                <a:latin typeface="Myriad Pro"/>
                <a:cs typeface="Myriad Pro"/>
              </a:rPr>
              <a:t>is</a:t>
            </a:r>
            <a:r>
              <a:rPr sz="1050" spc="-25" dirty="0" smtClean="0">
                <a:latin typeface="Myriad Pro"/>
                <a:cs typeface="Myriad Pro"/>
              </a:rPr>
              <a:t>to</a:t>
            </a:r>
            <a:r>
              <a:rPr sz="1050" spc="5" dirty="0" smtClean="0">
                <a:latin typeface="Myriad Pro"/>
                <a:cs typeface="Myriad Pro"/>
              </a:rPr>
              <a:t>r</a:t>
            </a:r>
            <a:r>
              <a:rPr sz="1050" spc="-5" dirty="0" smtClean="0">
                <a:latin typeface="Myriad Pro"/>
                <a:cs typeface="Myriad Pro"/>
              </a:rPr>
              <a:t>y</a:t>
            </a:r>
            <a:r>
              <a:rPr sz="1050" spc="-25" dirty="0" smtClean="0">
                <a:latin typeface="Myriad Pro"/>
                <a:cs typeface="Myriad Pro"/>
              </a:rPr>
              <a:t> </a:t>
            </a:r>
            <a:r>
              <a:rPr sz="1050" spc="-20" dirty="0" smtClean="0">
                <a:latin typeface="Myriad Pro"/>
                <a:cs typeface="Myriad Pro"/>
              </a:rPr>
              <a:t>ta</a:t>
            </a:r>
            <a:r>
              <a:rPr sz="1050" spc="0" dirty="0" smtClean="0">
                <a:latin typeface="Myriad Pro"/>
                <a:cs typeface="Myriad Pro"/>
              </a:rPr>
              <a:t>k</a:t>
            </a:r>
            <a:r>
              <a:rPr sz="1050" spc="-20" dirty="0" smtClean="0">
                <a:latin typeface="Myriad Pro"/>
                <a:cs typeface="Myriad Pro"/>
              </a:rPr>
              <a:t>i</a:t>
            </a:r>
            <a:r>
              <a:rPr sz="1050" spc="-25" dirty="0" smtClean="0">
                <a:latin typeface="Myriad Pro"/>
                <a:cs typeface="Myriad Pro"/>
              </a:rPr>
              <a:t>n</a:t>
            </a:r>
            <a:r>
              <a:rPr sz="1050" spc="-40" dirty="0" smtClean="0">
                <a:latin typeface="Myriad Pro"/>
                <a:cs typeface="Myriad Pro"/>
              </a:rPr>
              <a:t>g</a:t>
            </a:r>
            <a:r>
              <a:rPr sz="1050" spc="-5" dirty="0" smtClean="0">
                <a:latin typeface="Myriad Pro"/>
                <a:cs typeface="Myriad Pro"/>
              </a:rPr>
              <a:t>,</a:t>
            </a:r>
            <a:r>
              <a:rPr sz="1050" spc="-25" dirty="0" smtClean="0">
                <a:latin typeface="Myriad Pro"/>
                <a:cs typeface="Myriad Pro"/>
              </a:rPr>
              <a:t> e</a:t>
            </a:r>
            <a:r>
              <a:rPr sz="1050" spc="-5" dirty="0" smtClean="0">
                <a:latin typeface="Myriad Pro"/>
                <a:cs typeface="Myriad Pro"/>
              </a:rPr>
              <a:t>f</a:t>
            </a:r>
            <a:r>
              <a:rPr sz="1050" spc="-30" dirty="0" smtClean="0">
                <a:latin typeface="Myriad Pro"/>
                <a:cs typeface="Myriad Pro"/>
              </a:rPr>
              <a:t>f</a:t>
            </a:r>
            <a:r>
              <a:rPr sz="1050" spc="-25" dirty="0" smtClean="0">
                <a:latin typeface="Myriad Pro"/>
                <a:cs typeface="Myriad Pro"/>
              </a:rPr>
              <a:t>e</a:t>
            </a:r>
            <a:r>
              <a:rPr sz="1050" spc="-5" dirty="0" smtClean="0">
                <a:latin typeface="Myriad Pro"/>
                <a:cs typeface="Myriad Pro"/>
              </a:rPr>
              <a:t>c</a:t>
            </a:r>
            <a:r>
              <a:rPr sz="1050" spc="-20" dirty="0" smtClean="0">
                <a:latin typeface="Myriad Pro"/>
                <a:cs typeface="Myriad Pro"/>
              </a:rPr>
              <a:t>ti</a:t>
            </a:r>
            <a:r>
              <a:rPr sz="1050" spc="-30" dirty="0" smtClean="0">
                <a:latin typeface="Myriad Pro"/>
                <a:cs typeface="Myriad Pro"/>
              </a:rPr>
              <a:t>v</a:t>
            </a:r>
            <a:r>
              <a:rPr sz="1050" spc="-10" dirty="0" smtClean="0">
                <a:latin typeface="Myriad Pro"/>
                <a:cs typeface="Myriad Pro"/>
              </a:rPr>
              <a:t>e</a:t>
            </a:r>
            <a:r>
              <a:rPr sz="1050" spc="-25" dirty="0" smtClean="0">
                <a:latin typeface="Myriad Pro"/>
                <a:cs typeface="Myriad Pro"/>
              </a:rPr>
              <a:t> h</a:t>
            </a:r>
            <a:r>
              <a:rPr sz="1050" spc="-20" dirty="0" smtClean="0">
                <a:latin typeface="Myriad Pro"/>
                <a:cs typeface="Myriad Pro"/>
              </a:rPr>
              <a:t>a</a:t>
            </a:r>
            <a:r>
              <a:rPr sz="1050" spc="-25" dirty="0" smtClean="0">
                <a:latin typeface="Myriad Pro"/>
                <a:cs typeface="Myriad Pro"/>
              </a:rPr>
              <a:t>nd</a:t>
            </a:r>
            <a:r>
              <a:rPr sz="1050" spc="-30" dirty="0" smtClean="0">
                <a:latin typeface="Myriad Pro"/>
                <a:cs typeface="Myriad Pro"/>
              </a:rPr>
              <a:t>ov</a:t>
            </a:r>
            <a:r>
              <a:rPr sz="1050" spc="-25" dirty="0" smtClean="0">
                <a:latin typeface="Myriad Pro"/>
                <a:cs typeface="Myriad Pro"/>
              </a:rPr>
              <a:t>e</a:t>
            </a:r>
            <a:r>
              <a:rPr sz="1050" spc="-5" dirty="0" smtClean="0">
                <a:latin typeface="Myriad Pro"/>
                <a:cs typeface="Myriad Pro"/>
              </a:rPr>
              <a:t>r</a:t>
            </a:r>
            <a:endParaRPr sz="1050">
              <a:latin typeface="Myriad Pro"/>
              <a:cs typeface="Myriad Pro"/>
            </a:endParaRPr>
          </a:p>
          <a:p>
            <a:pPr marL="12700" marR="386715" indent="0">
              <a:lnSpc>
                <a:spcPts val="1200"/>
              </a:lnSpc>
              <a:spcBef>
                <a:spcPts val="300"/>
              </a:spcBef>
            </a:pPr>
            <a:r>
              <a:rPr sz="1050" b="1" spc="-35" dirty="0" smtClean="0">
                <a:latin typeface="Myriad Pro"/>
                <a:cs typeface="Myriad Pro"/>
              </a:rPr>
              <a:t>P</a:t>
            </a:r>
            <a:r>
              <a:rPr sz="1050" b="1" spc="-25" dirty="0" smtClean="0">
                <a:latin typeface="Myriad Pro"/>
                <a:cs typeface="Myriad Pro"/>
              </a:rPr>
              <a:t>re</a:t>
            </a:r>
            <a:r>
              <a:rPr sz="1050" b="1" spc="-20" dirty="0" smtClean="0">
                <a:latin typeface="Myriad Pro"/>
                <a:cs typeface="Myriad Pro"/>
              </a:rPr>
              <a:t>scri</a:t>
            </a:r>
            <a:r>
              <a:rPr sz="1050" b="1" spc="-25" dirty="0" smtClean="0">
                <a:latin typeface="Myriad Pro"/>
                <a:cs typeface="Myriad Pro"/>
              </a:rPr>
              <a:t>b</a:t>
            </a:r>
            <a:r>
              <a:rPr sz="1050" b="1" spc="-20" dirty="0" smtClean="0">
                <a:latin typeface="Myriad Pro"/>
                <a:cs typeface="Myriad Pro"/>
              </a:rPr>
              <a:t>i</a:t>
            </a:r>
            <a:r>
              <a:rPr sz="1050" b="1" spc="-25" dirty="0" smtClean="0">
                <a:latin typeface="Myriad Pro"/>
                <a:cs typeface="Myriad Pro"/>
              </a:rPr>
              <a:t>n</a:t>
            </a:r>
            <a:r>
              <a:rPr sz="1050" b="1" spc="-10" dirty="0" smtClean="0">
                <a:latin typeface="Myriad Pro"/>
                <a:cs typeface="Myriad Pro"/>
              </a:rPr>
              <a:t>g</a:t>
            </a:r>
            <a:r>
              <a:rPr sz="1050" b="1" spc="-25" dirty="0" smtClean="0">
                <a:latin typeface="Myriad Pro"/>
                <a:cs typeface="Myriad Pro"/>
              </a:rPr>
              <a:t> </a:t>
            </a:r>
            <a:r>
              <a:rPr sz="1050" spc="-5" dirty="0" smtClean="0">
                <a:latin typeface="Myriad Pro"/>
                <a:cs typeface="Myriad Pro"/>
              </a:rPr>
              <a:t>-</a:t>
            </a:r>
            <a:r>
              <a:rPr sz="1050" spc="-25" dirty="0" smtClean="0">
                <a:latin typeface="Myriad Pro"/>
                <a:cs typeface="Myriad Pro"/>
              </a:rPr>
              <a:t> </a:t>
            </a:r>
            <a:r>
              <a:rPr sz="1050" spc="-20" dirty="0" smtClean="0">
                <a:latin typeface="Myriad Pro"/>
                <a:cs typeface="Myriad Pro"/>
              </a:rPr>
              <a:t>c</a:t>
            </a:r>
            <a:r>
              <a:rPr sz="1050" spc="-25" dirty="0" smtClean="0">
                <a:latin typeface="Myriad Pro"/>
                <a:cs typeface="Myriad Pro"/>
              </a:rPr>
              <a:t>h</a:t>
            </a:r>
            <a:r>
              <a:rPr sz="1050" spc="-30" dirty="0" smtClean="0">
                <a:latin typeface="Myriad Pro"/>
                <a:cs typeface="Myriad Pro"/>
              </a:rPr>
              <a:t>r</a:t>
            </a:r>
            <a:r>
              <a:rPr sz="1050" spc="-25" dirty="0" smtClean="0">
                <a:latin typeface="Myriad Pro"/>
                <a:cs typeface="Myriad Pro"/>
              </a:rPr>
              <a:t>on</a:t>
            </a:r>
            <a:r>
              <a:rPr sz="1050" spc="-20" dirty="0" smtClean="0">
                <a:latin typeface="Myriad Pro"/>
                <a:cs typeface="Myriad Pro"/>
              </a:rPr>
              <a:t>i</a:t>
            </a:r>
            <a:r>
              <a:rPr sz="1050" spc="-5" dirty="0" smtClean="0">
                <a:latin typeface="Myriad Pro"/>
                <a:cs typeface="Myriad Pro"/>
              </a:rPr>
              <a:t>c</a:t>
            </a:r>
            <a:r>
              <a:rPr sz="1050" spc="-25" dirty="0" smtClean="0">
                <a:latin typeface="Myriad Pro"/>
                <a:cs typeface="Myriad Pro"/>
              </a:rPr>
              <a:t> p</a:t>
            </a:r>
            <a:r>
              <a:rPr sz="1050" spc="-20" dirty="0" smtClean="0">
                <a:latin typeface="Myriad Pro"/>
                <a:cs typeface="Myriad Pro"/>
              </a:rPr>
              <a:t>ai</a:t>
            </a:r>
            <a:r>
              <a:rPr sz="1050" spc="-10" dirty="0" smtClean="0">
                <a:latin typeface="Myriad Pro"/>
                <a:cs typeface="Myriad Pro"/>
              </a:rPr>
              <a:t>n</a:t>
            </a:r>
            <a:r>
              <a:rPr sz="1050" spc="-25" dirty="0" smtClean="0">
                <a:latin typeface="Myriad Pro"/>
                <a:cs typeface="Myriad Pro"/>
              </a:rPr>
              <a:t> m</a:t>
            </a:r>
            <a:r>
              <a:rPr sz="1050" spc="-20" dirty="0" smtClean="0">
                <a:latin typeface="Myriad Pro"/>
                <a:cs typeface="Myriad Pro"/>
              </a:rPr>
              <a:t>a</a:t>
            </a:r>
            <a:r>
              <a:rPr sz="1050" spc="-25" dirty="0" smtClean="0">
                <a:latin typeface="Myriad Pro"/>
                <a:cs typeface="Myriad Pro"/>
              </a:rPr>
              <a:t>n</a:t>
            </a:r>
            <a:r>
              <a:rPr sz="1050" spc="-20" dirty="0" smtClean="0">
                <a:latin typeface="Myriad Pro"/>
                <a:cs typeface="Myriad Pro"/>
              </a:rPr>
              <a:t>a</a:t>
            </a:r>
            <a:r>
              <a:rPr sz="1050" spc="-25" dirty="0" smtClean="0">
                <a:latin typeface="Myriad Pro"/>
                <a:cs typeface="Myriad Pro"/>
              </a:rPr>
              <a:t>geme</a:t>
            </a:r>
            <a:r>
              <a:rPr sz="1050" spc="-30" dirty="0" smtClean="0">
                <a:latin typeface="Myriad Pro"/>
                <a:cs typeface="Myriad Pro"/>
              </a:rPr>
              <a:t>n</a:t>
            </a:r>
            <a:r>
              <a:rPr sz="1050" spc="-20" dirty="0" smtClean="0">
                <a:latin typeface="Myriad Pro"/>
                <a:cs typeface="Myriad Pro"/>
              </a:rPr>
              <a:t>t</a:t>
            </a:r>
            <a:r>
              <a:rPr sz="1050" spc="-5" dirty="0" smtClean="0">
                <a:latin typeface="Myriad Pro"/>
                <a:cs typeface="Myriad Pro"/>
              </a:rPr>
              <a:t>,</a:t>
            </a:r>
            <a:r>
              <a:rPr sz="1050" spc="-25" dirty="0" smtClean="0">
                <a:latin typeface="Myriad Pro"/>
                <a:cs typeface="Myriad Pro"/>
              </a:rPr>
              <a:t> </a:t>
            </a:r>
            <a:r>
              <a:rPr sz="1050" spc="-35" dirty="0" smtClean="0">
                <a:latin typeface="Myriad Pro"/>
                <a:cs typeface="Myriad Pro"/>
              </a:rPr>
              <a:t>w</a:t>
            </a:r>
            <a:r>
              <a:rPr sz="1050" spc="-25" dirty="0" smtClean="0">
                <a:latin typeface="Myriad Pro"/>
                <a:cs typeface="Myriad Pro"/>
              </a:rPr>
              <a:t>oun</a:t>
            </a:r>
            <a:r>
              <a:rPr sz="1050" spc="-10" dirty="0" smtClean="0">
                <a:latin typeface="Myriad Pro"/>
                <a:cs typeface="Myriad Pro"/>
              </a:rPr>
              <a:t>d</a:t>
            </a:r>
            <a:r>
              <a:rPr sz="1050" spc="-5" dirty="0" smtClean="0">
                <a:latin typeface="Myriad Pro"/>
                <a:cs typeface="Myriad Pro"/>
              </a:rPr>
              <a:t> </a:t>
            </a:r>
            <a:r>
              <a:rPr sz="1050" spc="-25" dirty="0" smtClean="0">
                <a:latin typeface="Myriad Pro"/>
                <a:cs typeface="Myriad Pro"/>
              </a:rPr>
              <a:t>d</a:t>
            </a:r>
            <a:r>
              <a:rPr sz="1050" spc="-30" dirty="0" smtClean="0">
                <a:latin typeface="Myriad Pro"/>
                <a:cs typeface="Myriad Pro"/>
              </a:rPr>
              <a:t>r</a:t>
            </a:r>
            <a:r>
              <a:rPr sz="1050" spc="-25" dirty="0" smtClean="0">
                <a:latin typeface="Myriad Pro"/>
                <a:cs typeface="Myriad Pro"/>
              </a:rPr>
              <a:t>e</a:t>
            </a:r>
            <a:r>
              <a:rPr sz="1050" spc="-20" dirty="0" smtClean="0">
                <a:latin typeface="Myriad Pro"/>
                <a:cs typeface="Myriad Pro"/>
              </a:rPr>
              <a:t>ssi</a:t>
            </a:r>
            <a:r>
              <a:rPr sz="1050" spc="-25" dirty="0" smtClean="0">
                <a:latin typeface="Myriad Pro"/>
                <a:cs typeface="Myriad Pro"/>
              </a:rPr>
              <a:t>ng</a:t>
            </a:r>
            <a:r>
              <a:rPr sz="1050" spc="-30" dirty="0" smtClean="0">
                <a:latin typeface="Myriad Pro"/>
                <a:cs typeface="Myriad Pro"/>
              </a:rPr>
              <a:t>s</a:t>
            </a:r>
            <a:r>
              <a:rPr sz="1050" spc="-5" dirty="0" smtClean="0">
                <a:latin typeface="Myriad Pro"/>
                <a:cs typeface="Myriad Pro"/>
              </a:rPr>
              <a:t>,</a:t>
            </a:r>
            <a:r>
              <a:rPr sz="1050" spc="-25" dirty="0" smtClean="0">
                <a:latin typeface="Myriad Pro"/>
                <a:cs typeface="Myriad Pro"/>
              </a:rPr>
              <a:t> </a:t>
            </a:r>
            <a:r>
              <a:rPr sz="1050" spc="-20" dirty="0" smtClean="0">
                <a:latin typeface="Myriad Pro"/>
                <a:cs typeface="Myriad Pro"/>
              </a:rPr>
              <a:t>a</a:t>
            </a:r>
            <a:r>
              <a:rPr sz="1050" spc="-25" dirty="0" smtClean="0">
                <a:latin typeface="Myriad Pro"/>
                <a:cs typeface="Myriad Pro"/>
              </a:rPr>
              <a:t>pp</a:t>
            </a:r>
            <a:r>
              <a:rPr sz="1050" spc="-20" dirty="0" smtClean="0">
                <a:latin typeface="Myriad Pro"/>
                <a:cs typeface="Myriad Pro"/>
              </a:rPr>
              <a:t>lia</a:t>
            </a:r>
            <a:r>
              <a:rPr sz="1050" spc="-25" dirty="0" smtClean="0">
                <a:latin typeface="Myriad Pro"/>
                <a:cs typeface="Myriad Pro"/>
              </a:rPr>
              <a:t>nce</a:t>
            </a:r>
            <a:r>
              <a:rPr sz="1050" spc="-5" dirty="0" smtClean="0">
                <a:latin typeface="Myriad Pro"/>
                <a:cs typeface="Myriad Pro"/>
              </a:rPr>
              <a:t>s</a:t>
            </a:r>
            <a:endParaRPr sz="1050">
              <a:latin typeface="Myriad Pro"/>
              <a:cs typeface="Myriad Pro"/>
            </a:endParaRPr>
          </a:p>
          <a:p>
            <a:pPr marL="12700">
              <a:lnSpc>
                <a:spcPct val="100000"/>
              </a:lnSpc>
              <a:spcBef>
                <a:spcPts val="209"/>
              </a:spcBef>
            </a:pPr>
            <a:r>
              <a:rPr sz="1050" b="1" spc="-45" dirty="0" smtClean="0">
                <a:latin typeface="Myriad Pro"/>
                <a:cs typeface="Myriad Pro"/>
              </a:rPr>
              <a:t>C</a:t>
            </a:r>
            <a:r>
              <a:rPr sz="1050" b="1" spc="-5" dirty="0" smtClean="0">
                <a:latin typeface="Myriad Pro"/>
                <a:cs typeface="Myriad Pro"/>
              </a:rPr>
              <a:t>o</a:t>
            </a:r>
            <a:r>
              <a:rPr sz="1050" b="1" spc="-20" dirty="0" smtClean="0">
                <a:latin typeface="Myriad Pro"/>
                <a:cs typeface="Myriad Pro"/>
              </a:rPr>
              <a:t>-</a:t>
            </a:r>
            <a:r>
              <a:rPr sz="1050" b="1" spc="-25" dirty="0" smtClean="0">
                <a:latin typeface="Myriad Pro"/>
                <a:cs typeface="Myriad Pro"/>
              </a:rPr>
              <a:t>mo</a:t>
            </a:r>
            <a:r>
              <a:rPr sz="1050" b="1" spc="-20" dirty="0" smtClean="0">
                <a:latin typeface="Myriad Pro"/>
                <a:cs typeface="Myriad Pro"/>
              </a:rPr>
              <a:t>r</a:t>
            </a:r>
            <a:r>
              <a:rPr sz="1050" b="1" spc="-25" dirty="0" smtClean="0">
                <a:latin typeface="Myriad Pro"/>
                <a:cs typeface="Myriad Pro"/>
              </a:rPr>
              <a:t>b</a:t>
            </a:r>
            <a:r>
              <a:rPr sz="1050" b="1" spc="-20" dirty="0" smtClean="0">
                <a:latin typeface="Myriad Pro"/>
                <a:cs typeface="Myriad Pro"/>
              </a:rPr>
              <a:t>i</a:t>
            </a:r>
            <a:r>
              <a:rPr sz="1050" b="1" spc="-25" dirty="0" smtClean="0">
                <a:latin typeface="Myriad Pro"/>
                <a:cs typeface="Myriad Pro"/>
              </a:rPr>
              <a:t>d</a:t>
            </a:r>
            <a:r>
              <a:rPr sz="1050" b="1" spc="-20" dirty="0" smtClean="0">
                <a:latin typeface="Myriad Pro"/>
                <a:cs typeface="Myriad Pro"/>
              </a:rPr>
              <a:t>i</a:t>
            </a:r>
            <a:r>
              <a:rPr sz="1050" b="1" spc="-15" dirty="0" smtClean="0">
                <a:latin typeface="Myriad Pro"/>
                <a:cs typeface="Myriad Pro"/>
              </a:rPr>
              <a:t>t</a:t>
            </a:r>
            <a:r>
              <a:rPr sz="1050" b="1" spc="-10" dirty="0" smtClean="0">
                <a:latin typeface="Myriad Pro"/>
                <a:cs typeface="Myriad Pro"/>
              </a:rPr>
              <a:t>y</a:t>
            </a:r>
            <a:r>
              <a:rPr sz="1050" b="1" spc="-15" dirty="0" smtClean="0">
                <a:latin typeface="Myriad Pro"/>
                <a:cs typeface="Myriad Pro"/>
              </a:rPr>
              <a:t> </a:t>
            </a:r>
            <a:r>
              <a:rPr sz="1050" spc="-5" dirty="0" smtClean="0">
                <a:latin typeface="Myriad Pro"/>
                <a:cs typeface="Myriad Pro"/>
              </a:rPr>
              <a:t>-</a:t>
            </a:r>
            <a:r>
              <a:rPr sz="1050" spc="-25" dirty="0" smtClean="0">
                <a:latin typeface="Myriad Pro"/>
                <a:cs typeface="Myriad Pro"/>
              </a:rPr>
              <a:t> mu</a:t>
            </a:r>
            <a:r>
              <a:rPr sz="1050" spc="-20" dirty="0" smtClean="0">
                <a:latin typeface="Myriad Pro"/>
                <a:cs typeface="Myriad Pro"/>
              </a:rPr>
              <a:t>lti</a:t>
            </a:r>
            <a:r>
              <a:rPr sz="1050" spc="-25" dirty="0" smtClean="0">
                <a:latin typeface="Myriad Pro"/>
                <a:cs typeface="Myriad Pro"/>
              </a:rPr>
              <a:t>p</a:t>
            </a:r>
            <a:r>
              <a:rPr sz="1050" spc="-20" dirty="0" smtClean="0">
                <a:latin typeface="Myriad Pro"/>
                <a:cs typeface="Myriad Pro"/>
              </a:rPr>
              <a:t>l</a:t>
            </a:r>
            <a:r>
              <a:rPr sz="1050" spc="-10" dirty="0" smtClean="0">
                <a:latin typeface="Myriad Pro"/>
                <a:cs typeface="Myriad Pro"/>
              </a:rPr>
              <a:t>e</a:t>
            </a:r>
            <a:r>
              <a:rPr sz="1050" spc="-25" dirty="0" smtClean="0">
                <a:latin typeface="Myriad Pro"/>
                <a:cs typeface="Myriad Pro"/>
              </a:rPr>
              <a:t> pa</a:t>
            </a:r>
            <a:r>
              <a:rPr sz="1050" spc="-20" dirty="0" smtClean="0">
                <a:latin typeface="Myriad Pro"/>
                <a:cs typeface="Myriad Pro"/>
              </a:rPr>
              <a:t>t</a:t>
            </a:r>
            <a:r>
              <a:rPr sz="1050" spc="-25" dirty="0" smtClean="0">
                <a:latin typeface="Myriad Pro"/>
                <a:cs typeface="Myriad Pro"/>
              </a:rPr>
              <a:t>ho</a:t>
            </a:r>
            <a:r>
              <a:rPr sz="1050" spc="-20" dirty="0" smtClean="0">
                <a:latin typeface="Myriad Pro"/>
                <a:cs typeface="Myriad Pro"/>
              </a:rPr>
              <a:t>l</a:t>
            </a:r>
            <a:r>
              <a:rPr sz="1050" spc="-25" dirty="0" smtClean="0">
                <a:latin typeface="Myriad Pro"/>
                <a:cs typeface="Myriad Pro"/>
              </a:rPr>
              <a:t>og</a:t>
            </a:r>
            <a:r>
              <a:rPr sz="1050" spc="-60" dirty="0" smtClean="0">
                <a:latin typeface="Myriad Pro"/>
                <a:cs typeface="Myriad Pro"/>
              </a:rPr>
              <a:t>y</a:t>
            </a:r>
            <a:r>
              <a:rPr sz="1050" spc="-5" dirty="0" smtClean="0">
                <a:latin typeface="Myriad Pro"/>
                <a:cs typeface="Myriad Pro"/>
              </a:rPr>
              <a:t>,</a:t>
            </a:r>
            <a:r>
              <a:rPr sz="1050" spc="-25" dirty="0" smtClean="0">
                <a:latin typeface="Myriad Pro"/>
                <a:cs typeface="Myriad Pro"/>
              </a:rPr>
              <a:t> p</a:t>
            </a:r>
            <a:r>
              <a:rPr sz="1050" spc="-20" dirty="0" smtClean="0">
                <a:latin typeface="Myriad Pro"/>
                <a:cs typeface="Myriad Pro"/>
              </a:rPr>
              <a:t>s</a:t>
            </a:r>
            <a:r>
              <a:rPr sz="1050" spc="-30" dirty="0" smtClean="0">
                <a:latin typeface="Myriad Pro"/>
                <a:cs typeface="Myriad Pro"/>
              </a:rPr>
              <a:t>y</a:t>
            </a:r>
            <a:r>
              <a:rPr sz="1050" spc="-20" dirty="0" smtClean="0">
                <a:latin typeface="Myriad Pro"/>
                <a:cs typeface="Myriad Pro"/>
              </a:rPr>
              <a:t>c</a:t>
            </a:r>
            <a:r>
              <a:rPr sz="1050" spc="-25" dirty="0" smtClean="0">
                <a:latin typeface="Myriad Pro"/>
                <a:cs typeface="Myriad Pro"/>
              </a:rPr>
              <a:t>ho</a:t>
            </a:r>
            <a:r>
              <a:rPr sz="1050" spc="-20" dirty="0" smtClean="0">
                <a:latin typeface="Myriad Pro"/>
                <a:cs typeface="Myriad Pro"/>
              </a:rPr>
              <a:t>s</a:t>
            </a:r>
            <a:r>
              <a:rPr sz="1050" spc="-25" dirty="0" smtClean="0">
                <a:latin typeface="Myriad Pro"/>
                <a:cs typeface="Myriad Pro"/>
              </a:rPr>
              <a:t>o</a:t>
            </a:r>
            <a:r>
              <a:rPr sz="1050" spc="-20" dirty="0" smtClean="0">
                <a:latin typeface="Myriad Pro"/>
                <a:cs typeface="Myriad Pro"/>
              </a:rPr>
              <a:t>cia</a:t>
            </a:r>
            <a:r>
              <a:rPr sz="1050" spc="-5" dirty="0" smtClean="0">
                <a:latin typeface="Myriad Pro"/>
                <a:cs typeface="Myriad Pro"/>
              </a:rPr>
              <a:t>l</a:t>
            </a:r>
            <a:r>
              <a:rPr sz="1050" spc="-25" dirty="0" smtClean="0">
                <a:latin typeface="Myriad Pro"/>
                <a:cs typeface="Myriad Pro"/>
              </a:rPr>
              <a:t> </a:t>
            </a:r>
            <a:r>
              <a:rPr sz="1050" spc="-20" dirty="0" smtClean="0">
                <a:latin typeface="Myriad Pro"/>
                <a:cs typeface="Myriad Pro"/>
              </a:rPr>
              <a:t>iss</a:t>
            </a:r>
            <a:r>
              <a:rPr sz="1050" spc="-25" dirty="0" smtClean="0">
                <a:latin typeface="Myriad Pro"/>
                <a:cs typeface="Myriad Pro"/>
              </a:rPr>
              <a:t>ue</a:t>
            </a:r>
            <a:r>
              <a:rPr sz="1050" spc="-5" dirty="0" smtClean="0">
                <a:latin typeface="Myriad Pro"/>
                <a:cs typeface="Myriad Pro"/>
              </a:rPr>
              <a:t>s</a:t>
            </a:r>
            <a:endParaRPr sz="1050">
              <a:latin typeface="Myriad Pro"/>
              <a:cs typeface="Myriad Pro"/>
            </a:endParaRPr>
          </a:p>
          <a:p>
            <a:pPr marL="12700" marR="107314">
              <a:lnSpc>
                <a:spcPts val="1200"/>
              </a:lnSpc>
              <a:spcBef>
                <a:spcPts val="330"/>
              </a:spcBef>
            </a:pPr>
            <a:r>
              <a:rPr sz="1050" b="1" spc="-110" dirty="0" smtClean="0">
                <a:latin typeface="Myriad Pro"/>
                <a:cs typeface="Myriad Pro"/>
              </a:rPr>
              <a:t>T</a:t>
            </a:r>
            <a:r>
              <a:rPr sz="1050" b="1" spc="-25" dirty="0" smtClean="0">
                <a:latin typeface="Myriad Pro"/>
                <a:cs typeface="Myriad Pro"/>
              </a:rPr>
              <a:t>ea</a:t>
            </a:r>
            <a:r>
              <a:rPr sz="1050" b="1" spc="-45" dirty="0" smtClean="0">
                <a:latin typeface="Myriad Pro"/>
                <a:cs typeface="Myriad Pro"/>
              </a:rPr>
              <a:t>m</a:t>
            </a:r>
            <a:r>
              <a:rPr sz="1050" b="1" spc="-40" dirty="0" smtClean="0">
                <a:latin typeface="Myriad Pro"/>
                <a:cs typeface="Myriad Pro"/>
              </a:rPr>
              <a:t>w</a:t>
            </a:r>
            <a:r>
              <a:rPr sz="1050" b="1" spc="-25" dirty="0" smtClean="0">
                <a:latin typeface="Myriad Pro"/>
                <a:cs typeface="Myriad Pro"/>
              </a:rPr>
              <a:t>o</a:t>
            </a:r>
            <a:r>
              <a:rPr sz="1050" b="1" spc="-20" dirty="0" smtClean="0">
                <a:latin typeface="Myriad Pro"/>
                <a:cs typeface="Myriad Pro"/>
              </a:rPr>
              <a:t>r</a:t>
            </a:r>
            <a:r>
              <a:rPr sz="1050" b="1" spc="-15" dirty="0" smtClean="0">
                <a:latin typeface="Myriad Pro"/>
                <a:cs typeface="Myriad Pro"/>
              </a:rPr>
              <a:t>k</a:t>
            </a:r>
            <a:r>
              <a:rPr sz="1050" b="1" spc="-20" dirty="0" smtClean="0">
                <a:latin typeface="Myriad Pro"/>
                <a:cs typeface="Myriad Pro"/>
              </a:rPr>
              <a:t>i</a:t>
            </a:r>
            <a:r>
              <a:rPr sz="1050" b="1" spc="-25" dirty="0" smtClean="0">
                <a:latin typeface="Myriad Pro"/>
                <a:cs typeface="Myriad Pro"/>
              </a:rPr>
              <a:t>n</a:t>
            </a:r>
            <a:r>
              <a:rPr sz="1050" b="1" spc="-10" dirty="0" smtClean="0">
                <a:latin typeface="Myriad Pro"/>
                <a:cs typeface="Myriad Pro"/>
              </a:rPr>
              <a:t>g</a:t>
            </a:r>
            <a:r>
              <a:rPr sz="1050" b="1" spc="-15" dirty="0" smtClean="0">
                <a:latin typeface="Myriad Pro"/>
                <a:cs typeface="Myriad Pro"/>
              </a:rPr>
              <a:t> </a:t>
            </a:r>
            <a:r>
              <a:rPr sz="1050" spc="-5" dirty="0" smtClean="0">
                <a:latin typeface="Myriad Pro"/>
                <a:cs typeface="Myriad Pro"/>
              </a:rPr>
              <a:t>-</a:t>
            </a:r>
            <a:r>
              <a:rPr sz="1050" spc="-25" dirty="0" smtClean="0">
                <a:latin typeface="Myriad Pro"/>
                <a:cs typeface="Myriad Pro"/>
              </a:rPr>
              <a:t> </a:t>
            </a:r>
            <a:r>
              <a:rPr sz="1050" spc="-20" dirty="0" smtClean="0">
                <a:latin typeface="Myriad Pro"/>
                <a:cs typeface="Myriad Pro"/>
              </a:rPr>
              <a:t>ac</a:t>
            </a:r>
            <a:r>
              <a:rPr sz="1050" spc="-30" dirty="0" smtClean="0">
                <a:latin typeface="Myriad Pro"/>
                <a:cs typeface="Myriad Pro"/>
              </a:rPr>
              <a:t>r</a:t>
            </a:r>
            <a:r>
              <a:rPr sz="1050" spc="-25" dirty="0" smtClean="0">
                <a:latin typeface="Myriad Pro"/>
                <a:cs typeface="Myriad Pro"/>
              </a:rPr>
              <a:t>o</a:t>
            </a:r>
            <a:r>
              <a:rPr sz="1050" spc="-20" dirty="0" smtClean="0">
                <a:latin typeface="Myriad Pro"/>
                <a:cs typeface="Myriad Pro"/>
              </a:rPr>
              <a:t>s</a:t>
            </a:r>
            <a:r>
              <a:rPr sz="1050" spc="-5" dirty="0" smtClean="0">
                <a:latin typeface="Myriad Pro"/>
                <a:cs typeface="Myriad Pro"/>
              </a:rPr>
              <a:t>s</a:t>
            </a:r>
            <a:r>
              <a:rPr sz="1050" spc="-25" dirty="0" smtClean="0">
                <a:latin typeface="Myriad Pro"/>
                <a:cs typeface="Myriad Pro"/>
              </a:rPr>
              <a:t> he</a:t>
            </a:r>
            <a:r>
              <a:rPr sz="1050" spc="-20" dirty="0" smtClean="0">
                <a:latin typeface="Myriad Pro"/>
                <a:cs typeface="Myriad Pro"/>
              </a:rPr>
              <a:t>alt</a:t>
            </a:r>
            <a:r>
              <a:rPr sz="1050" spc="-10" dirty="0" smtClean="0">
                <a:latin typeface="Myriad Pro"/>
                <a:cs typeface="Myriad Pro"/>
              </a:rPr>
              <a:t>h</a:t>
            </a:r>
            <a:r>
              <a:rPr sz="1050" spc="-25" dirty="0" smtClean="0">
                <a:latin typeface="Myriad Pro"/>
                <a:cs typeface="Myriad Pro"/>
              </a:rPr>
              <a:t> </a:t>
            </a:r>
            <a:r>
              <a:rPr sz="1050" spc="-20" dirty="0" smtClean="0">
                <a:latin typeface="Myriad Pro"/>
                <a:cs typeface="Myriad Pro"/>
              </a:rPr>
              <a:t>a</a:t>
            </a:r>
            <a:r>
              <a:rPr sz="1050" spc="-25" dirty="0" smtClean="0">
                <a:latin typeface="Myriad Pro"/>
                <a:cs typeface="Myriad Pro"/>
              </a:rPr>
              <a:t>n</a:t>
            </a:r>
            <a:r>
              <a:rPr sz="1050" spc="-10" dirty="0" smtClean="0">
                <a:latin typeface="Myriad Pro"/>
                <a:cs typeface="Myriad Pro"/>
              </a:rPr>
              <a:t>d</a:t>
            </a:r>
            <a:r>
              <a:rPr sz="1050" spc="-25" dirty="0" smtClean="0">
                <a:latin typeface="Myriad Pro"/>
                <a:cs typeface="Myriad Pro"/>
              </a:rPr>
              <a:t> </a:t>
            </a:r>
            <a:r>
              <a:rPr sz="1050" spc="-20" dirty="0" smtClean="0">
                <a:latin typeface="Myriad Pro"/>
                <a:cs typeface="Myriad Pro"/>
              </a:rPr>
              <a:t>s</a:t>
            </a:r>
            <a:r>
              <a:rPr sz="1050" spc="-25" dirty="0" smtClean="0">
                <a:latin typeface="Myriad Pro"/>
                <a:cs typeface="Myriad Pro"/>
              </a:rPr>
              <a:t>o</a:t>
            </a:r>
            <a:r>
              <a:rPr sz="1050" spc="-20" dirty="0" smtClean="0">
                <a:latin typeface="Myriad Pro"/>
                <a:cs typeface="Myriad Pro"/>
              </a:rPr>
              <a:t>cia</a:t>
            </a:r>
            <a:r>
              <a:rPr sz="1050" spc="-5" dirty="0" smtClean="0">
                <a:latin typeface="Myriad Pro"/>
                <a:cs typeface="Myriad Pro"/>
              </a:rPr>
              <a:t>l</a:t>
            </a:r>
            <a:r>
              <a:rPr sz="1050" spc="-25" dirty="0" smtClean="0">
                <a:latin typeface="Myriad Pro"/>
                <a:cs typeface="Myriad Pro"/>
              </a:rPr>
              <a:t> </a:t>
            </a:r>
            <a:r>
              <a:rPr sz="1050" spc="-20" dirty="0" smtClean="0">
                <a:latin typeface="Myriad Pro"/>
                <a:cs typeface="Myriad Pro"/>
              </a:rPr>
              <a:t>ca</a:t>
            </a:r>
            <a:r>
              <a:rPr sz="1050" spc="-30" dirty="0" smtClean="0">
                <a:latin typeface="Myriad Pro"/>
                <a:cs typeface="Myriad Pro"/>
              </a:rPr>
              <a:t>r</a:t>
            </a:r>
            <a:r>
              <a:rPr sz="1050" spc="-35" dirty="0" smtClean="0">
                <a:latin typeface="Myriad Pro"/>
                <a:cs typeface="Myriad Pro"/>
              </a:rPr>
              <a:t>e</a:t>
            </a:r>
            <a:r>
              <a:rPr sz="1050" spc="-5" dirty="0" smtClean="0">
                <a:latin typeface="Myriad Pro"/>
                <a:cs typeface="Myriad Pro"/>
              </a:rPr>
              <a:t>,</a:t>
            </a:r>
            <a:r>
              <a:rPr sz="1050" spc="-25" dirty="0" smtClean="0">
                <a:latin typeface="Myriad Pro"/>
                <a:cs typeface="Myriad Pro"/>
              </a:rPr>
              <a:t> ho</a:t>
            </a:r>
            <a:r>
              <a:rPr sz="1050" spc="-20" dirty="0" smtClean="0">
                <a:latin typeface="Myriad Pro"/>
                <a:cs typeface="Myriad Pro"/>
              </a:rPr>
              <a:t>s</a:t>
            </a:r>
            <a:r>
              <a:rPr sz="1050" spc="-25" dirty="0" smtClean="0">
                <a:latin typeface="Myriad Pro"/>
                <a:cs typeface="Myriad Pro"/>
              </a:rPr>
              <a:t>p</a:t>
            </a:r>
            <a:r>
              <a:rPr sz="1050" spc="-20" dirty="0" smtClean="0">
                <a:latin typeface="Myriad Pro"/>
                <a:cs typeface="Myriad Pro"/>
              </a:rPr>
              <a:t>ita</a:t>
            </a:r>
            <a:r>
              <a:rPr sz="1050" spc="-5" dirty="0" smtClean="0">
                <a:latin typeface="Myriad Pro"/>
                <a:cs typeface="Myriad Pro"/>
              </a:rPr>
              <a:t>l </a:t>
            </a:r>
            <a:r>
              <a:rPr sz="1050" spc="-20" dirty="0" smtClean="0">
                <a:latin typeface="Myriad Pro"/>
                <a:cs typeface="Myriad Pro"/>
              </a:rPr>
              <a:t>a</a:t>
            </a:r>
            <a:r>
              <a:rPr sz="1050" spc="-25" dirty="0" smtClean="0">
                <a:latin typeface="Myriad Pro"/>
                <a:cs typeface="Myriad Pro"/>
              </a:rPr>
              <a:t>n</a:t>
            </a:r>
            <a:r>
              <a:rPr sz="1050" spc="-10" dirty="0" smtClean="0">
                <a:latin typeface="Myriad Pro"/>
                <a:cs typeface="Myriad Pro"/>
              </a:rPr>
              <a:t>d</a:t>
            </a:r>
            <a:r>
              <a:rPr sz="1050" spc="-25" dirty="0" smtClean="0">
                <a:latin typeface="Myriad Pro"/>
                <a:cs typeface="Myriad Pro"/>
              </a:rPr>
              <a:t> commun</a:t>
            </a:r>
            <a:r>
              <a:rPr sz="1050" spc="-20" dirty="0" smtClean="0">
                <a:latin typeface="Myriad Pro"/>
                <a:cs typeface="Myriad Pro"/>
              </a:rPr>
              <a:t>i</a:t>
            </a:r>
            <a:r>
              <a:rPr sz="1050" spc="-10" dirty="0" smtClean="0">
                <a:latin typeface="Myriad Pro"/>
                <a:cs typeface="Myriad Pro"/>
              </a:rPr>
              <a:t>t</a:t>
            </a:r>
            <a:r>
              <a:rPr sz="1050" spc="-60" dirty="0" smtClean="0">
                <a:latin typeface="Myriad Pro"/>
                <a:cs typeface="Myriad Pro"/>
              </a:rPr>
              <a:t>y</a:t>
            </a:r>
            <a:r>
              <a:rPr sz="1050" spc="-5" dirty="0" smtClean="0">
                <a:latin typeface="Myriad Pro"/>
                <a:cs typeface="Myriad Pro"/>
              </a:rPr>
              <a:t>.</a:t>
            </a:r>
            <a:r>
              <a:rPr sz="1050" spc="-65" dirty="0" smtClean="0">
                <a:latin typeface="Myriad Pro"/>
                <a:cs typeface="Myriad Pro"/>
              </a:rPr>
              <a:t> </a:t>
            </a:r>
            <a:r>
              <a:rPr sz="1050" spc="-60" dirty="0" smtClean="0">
                <a:latin typeface="Myriad Pro"/>
                <a:cs typeface="Myriad Pro"/>
              </a:rPr>
              <a:t>W</a:t>
            </a:r>
            <a:r>
              <a:rPr sz="1050" spc="-25" dirty="0" smtClean="0">
                <a:latin typeface="Myriad Pro"/>
                <a:cs typeface="Myriad Pro"/>
              </a:rPr>
              <a:t>o</a:t>
            </a:r>
            <a:r>
              <a:rPr sz="1050" spc="-15" dirty="0" smtClean="0">
                <a:latin typeface="Myriad Pro"/>
                <a:cs typeface="Myriad Pro"/>
              </a:rPr>
              <a:t>r</a:t>
            </a:r>
            <a:r>
              <a:rPr sz="1050" spc="0" dirty="0" smtClean="0">
                <a:latin typeface="Myriad Pro"/>
                <a:cs typeface="Myriad Pro"/>
              </a:rPr>
              <a:t>k</a:t>
            </a:r>
            <a:r>
              <a:rPr sz="1050" spc="-20" dirty="0" smtClean="0">
                <a:latin typeface="Myriad Pro"/>
                <a:cs typeface="Myriad Pro"/>
              </a:rPr>
              <a:t>i</a:t>
            </a:r>
            <a:r>
              <a:rPr sz="1050" spc="-25" dirty="0" smtClean="0">
                <a:latin typeface="Myriad Pro"/>
                <a:cs typeface="Myriad Pro"/>
              </a:rPr>
              <a:t>n</a:t>
            </a:r>
            <a:r>
              <a:rPr sz="1050" spc="-10" dirty="0" smtClean="0">
                <a:latin typeface="Myriad Pro"/>
                <a:cs typeface="Myriad Pro"/>
              </a:rPr>
              <a:t>g</a:t>
            </a:r>
            <a:r>
              <a:rPr sz="1050" spc="-25" dirty="0" smtClean="0">
                <a:latin typeface="Myriad Pro"/>
                <a:cs typeface="Myriad Pro"/>
              </a:rPr>
              <a:t> w</a:t>
            </a:r>
            <a:r>
              <a:rPr sz="1050" spc="-20" dirty="0" smtClean="0">
                <a:latin typeface="Myriad Pro"/>
                <a:cs typeface="Myriad Pro"/>
              </a:rPr>
              <a:t>it</a:t>
            </a:r>
            <a:r>
              <a:rPr sz="1050" spc="-10" dirty="0" smtClean="0">
                <a:latin typeface="Myriad Pro"/>
                <a:cs typeface="Myriad Pro"/>
              </a:rPr>
              <a:t>h</a:t>
            </a:r>
            <a:r>
              <a:rPr sz="1050" spc="-25" dirty="0" smtClean="0">
                <a:latin typeface="Myriad Pro"/>
                <a:cs typeface="Myriad Pro"/>
              </a:rPr>
              <a:t> </a:t>
            </a:r>
            <a:r>
              <a:rPr sz="1050" spc="-5" dirty="0" smtClean="0">
                <a:latin typeface="Myriad Pro"/>
                <a:cs typeface="Myriad Pro"/>
              </a:rPr>
              <a:t>a</a:t>
            </a:r>
            <a:r>
              <a:rPr sz="1050" spc="-25" dirty="0" smtClean="0">
                <a:latin typeface="Myriad Pro"/>
                <a:cs typeface="Myriad Pro"/>
              </a:rPr>
              <a:t> w</a:t>
            </a:r>
            <a:r>
              <a:rPr sz="1050" spc="-20" dirty="0" smtClean="0">
                <a:latin typeface="Myriad Pro"/>
                <a:cs typeface="Myriad Pro"/>
              </a:rPr>
              <a:t>i</a:t>
            </a:r>
            <a:r>
              <a:rPr sz="1050" spc="-25" dirty="0" smtClean="0">
                <a:latin typeface="Myriad Pro"/>
                <a:cs typeface="Myriad Pro"/>
              </a:rPr>
              <a:t>d</a:t>
            </a:r>
            <a:r>
              <a:rPr sz="1050" spc="-10" dirty="0" smtClean="0">
                <a:latin typeface="Myriad Pro"/>
                <a:cs typeface="Myriad Pro"/>
              </a:rPr>
              <a:t>e</a:t>
            </a:r>
            <a:r>
              <a:rPr sz="1050" spc="-25" dirty="0" smtClean="0">
                <a:latin typeface="Myriad Pro"/>
                <a:cs typeface="Myriad Pro"/>
              </a:rPr>
              <a:t> v</a:t>
            </a:r>
            <a:r>
              <a:rPr sz="1050" spc="-20" dirty="0" smtClean="0">
                <a:latin typeface="Myriad Pro"/>
                <a:cs typeface="Myriad Pro"/>
              </a:rPr>
              <a:t>a</a:t>
            </a:r>
            <a:r>
              <a:rPr sz="1050" spc="-15" dirty="0" smtClean="0">
                <a:latin typeface="Myriad Pro"/>
                <a:cs typeface="Myriad Pro"/>
              </a:rPr>
              <a:t>r</a:t>
            </a:r>
            <a:r>
              <a:rPr sz="1050" spc="-20" dirty="0" smtClean="0">
                <a:latin typeface="Myriad Pro"/>
                <a:cs typeface="Myriad Pro"/>
              </a:rPr>
              <a:t>i</a:t>
            </a:r>
            <a:r>
              <a:rPr sz="1050" spc="-25" dirty="0" smtClean="0">
                <a:latin typeface="Myriad Pro"/>
                <a:cs typeface="Myriad Pro"/>
              </a:rPr>
              <a:t>e</a:t>
            </a:r>
            <a:r>
              <a:rPr sz="1050" spc="-10" dirty="0" smtClean="0">
                <a:latin typeface="Myriad Pro"/>
                <a:cs typeface="Myriad Pro"/>
              </a:rPr>
              <a:t>t</a:t>
            </a:r>
            <a:r>
              <a:rPr sz="1050" spc="-5" dirty="0" smtClean="0">
                <a:latin typeface="Myriad Pro"/>
                <a:cs typeface="Myriad Pro"/>
              </a:rPr>
              <a:t>y</a:t>
            </a:r>
            <a:r>
              <a:rPr sz="1050" spc="-25" dirty="0" smtClean="0">
                <a:latin typeface="Myriad Pro"/>
                <a:cs typeface="Myriad Pro"/>
              </a:rPr>
              <a:t> o</a:t>
            </a:r>
            <a:r>
              <a:rPr sz="1050" spc="-5" dirty="0" smtClean="0">
                <a:latin typeface="Myriad Pro"/>
                <a:cs typeface="Myriad Pro"/>
              </a:rPr>
              <a:t>f </a:t>
            </a:r>
            <a:r>
              <a:rPr sz="1050" spc="-20" dirty="0" smtClean="0">
                <a:latin typeface="Myriad Pro"/>
                <a:cs typeface="Myriad Pro"/>
              </a:rPr>
              <a:t>s</a:t>
            </a:r>
            <a:r>
              <a:rPr sz="1050" spc="-25" dirty="0" smtClean="0">
                <a:latin typeface="Myriad Pro"/>
                <a:cs typeface="Myriad Pro"/>
              </a:rPr>
              <a:t>pe</a:t>
            </a:r>
            <a:r>
              <a:rPr sz="1050" spc="-20" dirty="0" smtClean="0">
                <a:latin typeface="Myriad Pro"/>
                <a:cs typeface="Myriad Pro"/>
              </a:rPr>
              <a:t>cialiti</a:t>
            </a:r>
            <a:r>
              <a:rPr sz="1050" spc="-25" dirty="0" smtClean="0">
                <a:latin typeface="Myriad Pro"/>
                <a:cs typeface="Myriad Pro"/>
              </a:rPr>
              <a:t>e</a:t>
            </a:r>
            <a:r>
              <a:rPr sz="1050" spc="-30" dirty="0" smtClean="0">
                <a:latin typeface="Myriad Pro"/>
                <a:cs typeface="Myriad Pro"/>
              </a:rPr>
              <a:t>s</a:t>
            </a:r>
            <a:r>
              <a:rPr sz="1050" spc="-5" dirty="0" smtClean="0">
                <a:latin typeface="Myriad Pro"/>
                <a:cs typeface="Myriad Pro"/>
              </a:rPr>
              <a:t>,</a:t>
            </a:r>
            <a:r>
              <a:rPr sz="1050" spc="-25" dirty="0" smtClean="0">
                <a:latin typeface="Myriad Pro"/>
                <a:cs typeface="Myriad Pro"/>
              </a:rPr>
              <a:t> A&amp;E</a:t>
            </a:r>
            <a:r>
              <a:rPr sz="1050" spc="-5" dirty="0" smtClean="0">
                <a:latin typeface="Myriad Pro"/>
                <a:cs typeface="Myriad Pro"/>
              </a:rPr>
              <a:t>,</a:t>
            </a:r>
            <a:r>
              <a:rPr sz="1050" spc="-25" dirty="0" smtClean="0">
                <a:latin typeface="Myriad Pro"/>
                <a:cs typeface="Myriad Pro"/>
              </a:rPr>
              <a:t> G</a:t>
            </a:r>
            <a:r>
              <a:rPr sz="1050" spc="-10" dirty="0" smtClean="0">
                <a:latin typeface="Myriad Pro"/>
                <a:cs typeface="Myriad Pro"/>
              </a:rPr>
              <a:t>P</a:t>
            </a:r>
            <a:r>
              <a:rPr sz="1050" spc="-25" dirty="0" smtClean="0">
                <a:latin typeface="Myriad Pro"/>
                <a:cs typeface="Myriad Pro"/>
              </a:rPr>
              <a:t> OOH</a:t>
            </a:r>
            <a:r>
              <a:rPr sz="1050" spc="-5" dirty="0" smtClean="0">
                <a:latin typeface="Myriad Pro"/>
                <a:cs typeface="Myriad Pro"/>
              </a:rPr>
              <a:t>,</a:t>
            </a:r>
            <a:r>
              <a:rPr sz="1050" spc="-25" dirty="0" smtClean="0">
                <a:latin typeface="Myriad Pro"/>
                <a:cs typeface="Myriad Pro"/>
              </a:rPr>
              <a:t> p</a:t>
            </a:r>
            <a:r>
              <a:rPr sz="1050" spc="-20" dirty="0" smtClean="0">
                <a:latin typeface="Myriad Pro"/>
                <a:cs typeface="Myriad Pro"/>
              </a:rPr>
              <a:t>ai</a:t>
            </a:r>
            <a:r>
              <a:rPr sz="1050" spc="-10" dirty="0" smtClean="0">
                <a:latin typeface="Myriad Pro"/>
                <a:cs typeface="Myriad Pro"/>
              </a:rPr>
              <a:t>n</a:t>
            </a:r>
            <a:r>
              <a:rPr sz="1050" spc="-25" dirty="0" smtClean="0">
                <a:latin typeface="Myriad Pro"/>
                <a:cs typeface="Myriad Pro"/>
              </a:rPr>
              <a:t> m</a:t>
            </a:r>
            <a:r>
              <a:rPr sz="1050" spc="-20" dirty="0" smtClean="0">
                <a:latin typeface="Myriad Pro"/>
                <a:cs typeface="Myriad Pro"/>
              </a:rPr>
              <a:t>a</a:t>
            </a:r>
            <a:r>
              <a:rPr sz="1050" spc="-25" dirty="0" smtClean="0">
                <a:latin typeface="Myriad Pro"/>
                <a:cs typeface="Myriad Pro"/>
              </a:rPr>
              <a:t>n</a:t>
            </a:r>
            <a:r>
              <a:rPr sz="1050" spc="-20" dirty="0" smtClean="0">
                <a:latin typeface="Myriad Pro"/>
                <a:cs typeface="Myriad Pro"/>
              </a:rPr>
              <a:t>a</a:t>
            </a:r>
            <a:r>
              <a:rPr sz="1050" spc="-25" dirty="0" smtClean="0">
                <a:latin typeface="Myriad Pro"/>
                <a:cs typeface="Myriad Pro"/>
              </a:rPr>
              <a:t>geme</a:t>
            </a:r>
            <a:r>
              <a:rPr sz="1050" spc="-30" dirty="0" smtClean="0">
                <a:latin typeface="Myriad Pro"/>
                <a:cs typeface="Myriad Pro"/>
              </a:rPr>
              <a:t>n</a:t>
            </a:r>
            <a:r>
              <a:rPr sz="1050" spc="-5" dirty="0" smtClean="0">
                <a:latin typeface="Myriad Pro"/>
                <a:cs typeface="Myriad Pro"/>
              </a:rPr>
              <a:t>t</a:t>
            </a:r>
            <a:r>
              <a:rPr sz="1050" spc="-25" dirty="0" smtClean="0">
                <a:latin typeface="Myriad Pro"/>
                <a:cs typeface="Myriad Pro"/>
              </a:rPr>
              <a:t> </a:t>
            </a:r>
            <a:r>
              <a:rPr sz="1050" spc="-20" dirty="0" smtClean="0">
                <a:latin typeface="Myriad Pro"/>
                <a:cs typeface="Myriad Pro"/>
              </a:rPr>
              <a:t>cli</a:t>
            </a:r>
            <a:r>
              <a:rPr sz="1050" spc="-25" dirty="0" smtClean="0">
                <a:latin typeface="Myriad Pro"/>
                <a:cs typeface="Myriad Pro"/>
              </a:rPr>
              <a:t>n</a:t>
            </a:r>
            <a:r>
              <a:rPr sz="1050" spc="-20" dirty="0" smtClean="0">
                <a:latin typeface="Myriad Pro"/>
                <a:cs typeface="Myriad Pro"/>
              </a:rPr>
              <a:t>ic</a:t>
            </a:r>
            <a:r>
              <a:rPr sz="1050" spc="-5" dirty="0" smtClean="0">
                <a:latin typeface="Myriad Pro"/>
                <a:cs typeface="Myriad Pro"/>
              </a:rPr>
              <a:t>s</a:t>
            </a:r>
            <a:endParaRPr sz="1050">
              <a:latin typeface="Myriad Pro"/>
              <a:cs typeface="Myriad Pro"/>
            </a:endParaRPr>
          </a:p>
          <a:p>
            <a:pPr marL="12700" marR="205740">
              <a:lnSpc>
                <a:spcPts val="1200"/>
              </a:lnSpc>
              <a:spcBef>
                <a:spcPts val="300"/>
              </a:spcBef>
            </a:pPr>
            <a:r>
              <a:rPr sz="1050" b="1" spc="-30" dirty="0" smtClean="0">
                <a:latin typeface="Myriad Pro"/>
                <a:cs typeface="Myriad Pro"/>
              </a:rPr>
              <a:t>E</a:t>
            </a:r>
            <a:r>
              <a:rPr sz="1050" b="1" spc="-20" dirty="0" smtClean="0">
                <a:latin typeface="Myriad Pro"/>
                <a:cs typeface="Myriad Pro"/>
              </a:rPr>
              <a:t>t</a:t>
            </a:r>
            <a:r>
              <a:rPr sz="1050" b="1" spc="-25" dirty="0" smtClean="0">
                <a:latin typeface="Myriad Pro"/>
                <a:cs typeface="Myriad Pro"/>
              </a:rPr>
              <a:t>h</a:t>
            </a:r>
            <a:r>
              <a:rPr sz="1050" b="1" spc="-20" dirty="0" smtClean="0">
                <a:latin typeface="Myriad Pro"/>
                <a:cs typeface="Myriad Pro"/>
              </a:rPr>
              <a:t>i</a:t>
            </a:r>
            <a:r>
              <a:rPr sz="1050" b="1" spc="-15" dirty="0" smtClean="0">
                <a:latin typeface="Myriad Pro"/>
                <a:cs typeface="Myriad Pro"/>
              </a:rPr>
              <a:t>c</a:t>
            </a:r>
            <a:r>
              <a:rPr sz="1050" b="1" spc="-25" dirty="0" smtClean="0">
                <a:latin typeface="Myriad Pro"/>
                <a:cs typeface="Myriad Pro"/>
              </a:rPr>
              <a:t>a</a:t>
            </a:r>
            <a:r>
              <a:rPr sz="1050" b="1" spc="-5" dirty="0" smtClean="0">
                <a:latin typeface="Myriad Pro"/>
                <a:cs typeface="Myriad Pro"/>
              </a:rPr>
              <a:t>l</a:t>
            </a:r>
            <a:r>
              <a:rPr sz="1050" b="1" spc="-25" dirty="0" smtClean="0">
                <a:latin typeface="Myriad Pro"/>
                <a:cs typeface="Myriad Pro"/>
              </a:rPr>
              <a:t> an</a:t>
            </a:r>
            <a:r>
              <a:rPr sz="1050" b="1" spc="-10" dirty="0" smtClean="0">
                <a:latin typeface="Myriad Pro"/>
                <a:cs typeface="Myriad Pro"/>
              </a:rPr>
              <a:t>d</a:t>
            </a:r>
            <a:r>
              <a:rPr sz="1050" b="1" spc="-25" dirty="0" smtClean="0">
                <a:latin typeface="Myriad Pro"/>
                <a:cs typeface="Myriad Pro"/>
              </a:rPr>
              <a:t> med</a:t>
            </a:r>
            <a:r>
              <a:rPr sz="1050" b="1" spc="-20" dirty="0" smtClean="0">
                <a:latin typeface="Myriad Pro"/>
                <a:cs typeface="Myriad Pro"/>
              </a:rPr>
              <a:t>i</a:t>
            </a:r>
            <a:r>
              <a:rPr sz="1050" b="1" spc="-30" dirty="0" smtClean="0">
                <a:latin typeface="Myriad Pro"/>
                <a:cs typeface="Myriad Pro"/>
              </a:rPr>
              <a:t>c</a:t>
            </a:r>
            <a:r>
              <a:rPr sz="1050" b="1" spc="-5" dirty="0" smtClean="0">
                <a:latin typeface="Myriad Pro"/>
                <a:cs typeface="Myriad Pro"/>
              </a:rPr>
              <a:t>o</a:t>
            </a:r>
            <a:r>
              <a:rPr sz="1050" b="1" spc="-20" dirty="0" smtClean="0">
                <a:latin typeface="Myriad Pro"/>
                <a:cs typeface="Myriad Pro"/>
              </a:rPr>
              <a:t>-l</a:t>
            </a:r>
            <a:r>
              <a:rPr sz="1050" b="1" spc="-25" dirty="0" smtClean="0">
                <a:latin typeface="Myriad Pro"/>
                <a:cs typeface="Myriad Pro"/>
              </a:rPr>
              <a:t>ega</a:t>
            </a:r>
            <a:r>
              <a:rPr sz="1050" b="1" spc="-5" dirty="0" smtClean="0">
                <a:latin typeface="Myriad Pro"/>
                <a:cs typeface="Myriad Pro"/>
              </a:rPr>
              <a:t>l</a:t>
            </a:r>
            <a:r>
              <a:rPr sz="1050" b="1" spc="-25" dirty="0" smtClean="0">
                <a:latin typeface="Myriad Pro"/>
                <a:cs typeface="Myriad Pro"/>
              </a:rPr>
              <a:t> </a:t>
            </a:r>
            <a:r>
              <a:rPr sz="1050" spc="-5" dirty="0" smtClean="0">
                <a:latin typeface="Myriad Pro"/>
                <a:cs typeface="Myriad Pro"/>
              </a:rPr>
              <a:t>-</a:t>
            </a:r>
            <a:r>
              <a:rPr sz="1050" spc="-25" dirty="0" smtClean="0">
                <a:latin typeface="Myriad Pro"/>
                <a:cs typeface="Myriad Pro"/>
              </a:rPr>
              <a:t> con</a:t>
            </a:r>
            <a:r>
              <a:rPr sz="1050" spc="-20" dirty="0" smtClean="0">
                <a:latin typeface="Myriad Pro"/>
                <a:cs typeface="Myriad Pro"/>
              </a:rPr>
              <a:t>s</a:t>
            </a:r>
            <a:r>
              <a:rPr sz="1050" spc="-25" dirty="0" smtClean="0">
                <a:latin typeface="Myriad Pro"/>
                <a:cs typeface="Myriad Pro"/>
              </a:rPr>
              <a:t>e</a:t>
            </a:r>
            <a:r>
              <a:rPr sz="1050" spc="-30" dirty="0" smtClean="0">
                <a:latin typeface="Myriad Pro"/>
                <a:cs typeface="Myriad Pro"/>
              </a:rPr>
              <a:t>n</a:t>
            </a:r>
            <a:r>
              <a:rPr sz="1050" spc="-20" dirty="0" smtClean="0">
                <a:latin typeface="Myriad Pro"/>
                <a:cs typeface="Myriad Pro"/>
              </a:rPr>
              <a:t>t</a:t>
            </a:r>
            <a:r>
              <a:rPr sz="1050" spc="-5" dirty="0" smtClean="0">
                <a:latin typeface="Myriad Pro"/>
                <a:cs typeface="Myriad Pro"/>
              </a:rPr>
              <a:t>,</a:t>
            </a:r>
            <a:r>
              <a:rPr sz="1050" spc="-25" dirty="0" smtClean="0">
                <a:latin typeface="Myriad Pro"/>
                <a:cs typeface="Myriad Pro"/>
              </a:rPr>
              <a:t> con</a:t>
            </a:r>
            <a:r>
              <a:rPr sz="1050" spc="-5" dirty="0" smtClean="0">
                <a:latin typeface="Myriad Pro"/>
                <a:cs typeface="Myriad Pro"/>
              </a:rPr>
              <a:t>f</a:t>
            </a:r>
            <a:r>
              <a:rPr sz="1050" spc="-20" dirty="0" smtClean="0">
                <a:latin typeface="Myriad Pro"/>
                <a:cs typeface="Myriad Pro"/>
              </a:rPr>
              <a:t>i</a:t>
            </a:r>
            <a:r>
              <a:rPr sz="1050" spc="-25" dirty="0" smtClean="0">
                <a:latin typeface="Myriad Pro"/>
                <a:cs typeface="Myriad Pro"/>
              </a:rPr>
              <a:t>de</a:t>
            </a:r>
            <a:r>
              <a:rPr sz="1050" spc="-30" dirty="0" smtClean="0">
                <a:latin typeface="Myriad Pro"/>
                <a:cs typeface="Myriad Pro"/>
              </a:rPr>
              <a:t>n</a:t>
            </a:r>
            <a:r>
              <a:rPr sz="1050" spc="-20" dirty="0" smtClean="0">
                <a:latin typeface="Myriad Pro"/>
                <a:cs typeface="Myriad Pro"/>
              </a:rPr>
              <a:t>tiali</a:t>
            </a:r>
            <a:r>
              <a:rPr sz="1050" spc="-10" dirty="0" smtClean="0">
                <a:latin typeface="Myriad Pro"/>
                <a:cs typeface="Myriad Pro"/>
              </a:rPr>
              <a:t>t</a:t>
            </a:r>
            <a:r>
              <a:rPr sz="1050" spc="-60" dirty="0" smtClean="0">
                <a:latin typeface="Myriad Pro"/>
                <a:cs typeface="Myriad Pro"/>
              </a:rPr>
              <a:t>y</a:t>
            </a:r>
            <a:r>
              <a:rPr sz="1050" spc="-5" dirty="0" smtClean="0">
                <a:latin typeface="Myriad Pro"/>
                <a:cs typeface="Myriad Pro"/>
              </a:rPr>
              <a:t>, </a:t>
            </a:r>
            <a:r>
              <a:rPr sz="1050" spc="-25" dirty="0" smtClean="0">
                <a:latin typeface="Myriad Pro"/>
                <a:cs typeface="Myriad Pro"/>
              </a:rPr>
              <a:t>pa</a:t>
            </a:r>
            <a:r>
              <a:rPr sz="1050" spc="-20" dirty="0" smtClean="0">
                <a:latin typeface="Myriad Pro"/>
                <a:cs typeface="Myriad Pro"/>
              </a:rPr>
              <a:t>ti</a:t>
            </a:r>
            <a:r>
              <a:rPr sz="1050" spc="-25" dirty="0" smtClean="0">
                <a:latin typeface="Myriad Pro"/>
                <a:cs typeface="Myriad Pro"/>
              </a:rPr>
              <a:t>e</a:t>
            </a:r>
            <a:r>
              <a:rPr sz="1050" spc="-30" dirty="0" smtClean="0">
                <a:latin typeface="Myriad Pro"/>
                <a:cs typeface="Myriad Pro"/>
              </a:rPr>
              <a:t>n</a:t>
            </a:r>
            <a:r>
              <a:rPr sz="1050" spc="-5" dirty="0" smtClean="0">
                <a:latin typeface="Myriad Pro"/>
                <a:cs typeface="Myriad Pro"/>
              </a:rPr>
              <a:t>t</a:t>
            </a:r>
            <a:r>
              <a:rPr sz="1050" spc="-25" dirty="0" smtClean="0">
                <a:latin typeface="Myriad Pro"/>
                <a:cs typeface="Myriad Pro"/>
              </a:rPr>
              <a:t> </a:t>
            </a:r>
            <a:r>
              <a:rPr sz="1050" spc="-20" dirty="0" smtClean="0">
                <a:latin typeface="Myriad Pro"/>
                <a:cs typeface="Myriad Pro"/>
              </a:rPr>
              <a:t>a</a:t>
            </a:r>
            <a:r>
              <a:rPr sz="1050" spc="-25" dirty="0" smtClean="0">
                <a:latin typeface="Myriad Pro"/>
                <a:cs typeface="Myriad Pro"/>
              </a:rPr>
              <a:t>utono</a:t>
            </a:r>
            <a:r>
              <a:rPr sz="1050" spc="-35" dirty="0" smtClean="0">
                <a:latin typeface="Myriad Pro"/>
                <a:cs typeface="Myriad Pro"/>
              </a:rPr>
              <a:t>m</a:t>
            </a:r>
            <a:r>
              <a:rPr sz="1050" spc="5" dirty="0" smtClean="0">
                <a:latin typeface="Myriad Pro"/>
                <a:cs typeface="Myriad Pro"/>
              </a:rPr>
              <a:t>y</a:t>
            </a:r>
            <a:r>
              <a:rPr sz="1050" spc="-5" dirty="0" smtClean="0">
                <a:latin typeface="Myriad Pro"/>
                <a:cs typeface="Myriad Pro"/>
              </a:rPr>
              <a:t>;</a:t>
            </a:r>
            <a:r>
              <a:rPr sz="1050" spc="-25" dirty="0" smtClean="0">
                <a:latin typeface="Myriad Pro"/>
                <a:cs typeface="Myriad Pro"/>
              </a:rPr>
              <a:t> u</a:t>
            </a:r>
            <a:r>
              <a:rPr sz="1050" spc="-20" dirty="0" smtClean="0">
                <a:latin typeface="Myriad Pro"/>
                <a:cs typeface="Myriad Pro"/>
              </a:rPr>
              <a:t>s</a:t>
            </a:r>
            <a:r>
              <a:rPr sz="1050" spc="-10" dirty="0" smtClean="0">
                <a:latin typeface="Myriad Pro"/>
                <a:cs typeface="Myriad Pro"/>
              </a:rPr>
              <a:t>e</a:t>
            </a:r>
            <a:r>
              <a:rPr sz="1050" spc="-25" dirty="0" smtClean="0">
                <a:latin typeface="Myriad Pro"/>
                <a:cs typeface="Myriad Pro"/>
              </a:rPr>
              <a:t> o</a:t>
            </a:r>
            <a:r>
              <a:rPr sz="1050" spc="-5" dirty="0" smtClean="0">
                <a:latin typeface="Myriad Pro"/>
                <a:cs typeface="Myriad Pro"/>
              </a:rPr>
              <a:t>f</a:t>
            </a:r>
            <a:r>
              <a:rPr sz="1050" spc="-25" dirty="0" smtClean="0">
                <a:latin typeface="Myriad Pro"/>
                <a:cs typeface="Myriad Pro"/>
              </a:rPr>
              <a:t> </a:t>
            </a:r>
            <a:r>
              <a:rPr sz="1050" spc="-30" dirty="0" smtClean="0">
                <a:latin typeface="Myriad Pro"/>
                <a:cs typeface="Myriad Pro"/>
              </a:rPr>
              <a:t>r</a:t>
            </a:r>
            <a:r>
              <a:rPr sz="1050" spc="-25" dirty="0" smtClean="0">
                <a:latin typeface="Myriad Pro"/>
                <a:cs typeface="Myriad Pro"/>
              </a:rPr>
              <a:t>e</a:t>
            </a:r>
            <a:r>
              <a:rPr sz="1050" spc="-20" dirty="0" smtClean="0">
                <a:latin typeface="Myriad Pro"/>
                <a:cs typeface="Myriad Pro"/>
              </a:rPr>
              <a:t>s</a:t>
            </a:r>
            <a:r>
              <a:rPr sz="1050" spc="-25" dirty="0" smtClean="0">
                <a:latin typeface="Myriad Pro"/>
                <a:cs typeface="Myriad Pro"/>
              </a:rPr>
              <a:t>ou</a:t>
            </a:r>
            <a:r>
              <a:rPr sz="1050" spc="-30" dirty="0" smtClean="0">
                <a:latin typeface="Myriad Pro"/>
                <a:cs typeface="Myriad Pro"/>
              </a:rPr>
              <a:t>r</a:t>
            </a:r>
            <a:r>
              <a:rPr sz="1050" spc="-25" dirty="0" smtClean="0">
                <a:latin typeface="Myriad Pro"/>
                <a:cs typeface="Myriad Pro"/>
              </a:rPr>
              <a:t>ce</a:t>
            </a:r>
            <a:r>
              <a:rPr sz="1050" spc="-5" dirty="0" smtClean="0">
                <a:latin typeface="Myriad Pro"/>
                <a:cs typeface="Myriad Pro"/>
              </a:rPr>
              <a:t>s</a:t>
            </a:r>
            <a:r>
              <a:rPr sz="1050" spc="-25" dirty="0" smtClean="0">
                <a:latin typeface="Myriad Pro"/>
                <a:cs typeface="Myriad Pro"/>
              </a:rPr>
              <a:t> </a:t>
            </a:r>
            <a:r>
              <a:rPr sz="1050" spc="-35" dirty="0" smtClean="0">
                <a:latin typeface="Myriad Pro"/>
                <a:cs typeface="Myriad Pro"/>
              </a:rPr>
              <a:t>e</a:t>
            </a:r>
            <a:r>
              <a:rPr sz="1050" spc="-20" dirty="0" smtClean="0">
                <a:latin typeface="Myriad Pro"/>
                <a:cs typeface="Myriad Pro"/>
              </a:rPr>
              <a:t>.</a:t>
            </a:r>
            <a:r>
              <a:rPr sz="1050" spc="-40" dirty="0" smtClean="0">
                <a:latin typeface="Myriad Pro"/>
                <a:cs typeface="Myriad Pro"/>
              </a:rPr>
              <a:t>g</a:t>
            </a:r>
            <a:r>
              <a:rPr sz="1050" spc="-5" dirty="0" smtClean="0">
                <a:latin typeface="Myriad Pro"/>
                <a:cs typeface="Myriad Pro"/>
              </a:rPr>
              <a:t>.</a:t>
            </a:r>
            <a:r>
              <a:rPr sz="1050" spc="-25" dirty="0" smtClean="0">
                <a:latin typeface="Myriad Pro"/>
                <a:cs typeface="Myriad Pro"/>
              </a:rPr>
              <a:t> </a:t>
            </a:r>
            <a:r>
              <a:rPr sz="1050" spc="-10" dirty="0" smtClean="0">
                <a:latin typeface="Myriad Pro"/>
                <a:cs typeface="Myriad Pro"/>
              </a:rPr>
              <a:t>R</a:t>
            </a:r>
            <a:r>
              <a:rPr sz="1050" spc="-20" dirty="0" smtClean="0">
                <a:latin typeface="Myriad Pro"/>
                <a:cs typeface="Myriad Pro"/>
              </a:rPr>
              <a:t>a</a:t>
            </a:r>
            <a:r>
              <a:rPr sz="1050" spc="-25" dirty="0" smtClean="0">
                <a:latin typeface="Myriad Pro"/>
                <a:cs typeface="Myriad Pro"/>
              </a:rPr>
              <a:t>d</a:t>
            </a:r>
            <a:r>
              <a:rPr sz="1050" spc="-20" dirty="0" smtClean="0">
                <a:latin typeface="Myriad Pro"/>
                <a:cs typeface="Myriad Pro"/>
              </a:rPr>
              <a:t>i</a:t>
            </a:r>
            <a:r>
              <a:rPr sz="1050" spc="-25" dirty="0" smtClean="0">
                <a:latin typeface="Myriad Pro"/>
                <a:cs typeface="Myriad Pro"/>
              </a:rPr>
              <a:t>o</a:t>
            </a:r>
            <a:r>
              <a:rPr sz="1050" spc="-20" dirty="0" smtClean="0">
                <a:latin typeface="Myriad Pro"/>
                <a:cs typeface="Myriad Pro"/>
              </a:rPr>
              <a:t>l</a:t>
            </a:r>
            <a:r>
              <a:rPr sz="1050" spc="-25" dirty="0" smtClean="0">
                <a:latin typeface="Myriad Pro"/>
                <a:cs typeface="Myriad Pro"/>
              </a:rPr>
              <a:t>og</a:t>
            </a:r>
            <a:r>
              <a:rPr sz="1050" spc="-5" dirty="0" smtClean="0">
                <a:latin typeface="Myriad Pro"/>
                <a:cs typeface="Myriad Pro"/>
              </a:rPr>
              <a:t>y </a:t>
            </a:r>
            <a:r>
              <a:rPr sz="1050" spc="-20" dirty="0" smtClean="0">
                <a:latin typeface="Myriad Pro"/>
                <a:cs typeface="Myriad Pro"/>
              </a:rPr>
              <a:t>i</a:t>
            </a:r>
            <a:r>
              <a:rPr sz="1050" spc="-25" dirty="0" smtClean="0">
                <a:latin typeface="Myriad Pro"/>
                <a:cs typeface="Myriad Pro"/>
              </a:rPr>
              <a:t>m</a:t>
            </a:r>
            <a:r>
              <a:rPr sz="1050" spc="-20" dirty="0" smtClean="0">
                <a:latin typeface="Myriad Pro"/>
                <a:cs typeface="Myriad Pro"/>
              </a:rPr>
              <a:t>a</a:t>
            </a:r>
            <a:r>
              <a:rPr sz="1050" spc="-30" dirty="0" smtClean="0">
                <a:latin typeface="Myriad Pro"/>
                <a:cs typeface="Myriad Pro"/>
              </a:rPr>
              <a:t>g</a:t>
            </a:r>
            <a:r>
              <a:rPr sz="1050" spc="-20" dirty="0" smtClean="0">
                <a:latin typeface="Myriad Pro"/>
                <a:cs typeface="Myriad Pro"/>
              </a:rPr>
              <a:t>i</a:t>
            </a:r>
            <a:r>
              <a:rPr sz="1050" spc="-25" dirty="0" smtClean="0">
                <a:latin typeface="Myriad Pro"/>
                <a:cs typeface="Myriad Pro"/>
              </a:rPr>
              <a:t>n</a:t>
            </a:r>
            <a:r>
              <a:rPr sz="1050" spc="-10" dirty="0" smtClean="0">
                <a:latin typeface="Myriad Pro"/>
                <a:cs typeface="Myriad Pro"/>
              </a:rPr>
              <a:t>g</a:t>
            </a:r>
            <a:r>
              <a:rPr sz="1050" spc="-25" dirty="0" smtClean="0">
                <a:latin typeface="Myriad Pro"/>
                <a:cs typeface="Myriad Pro"/>
              </a:rPr>
              <a:t> </a:t>
            </a:r>
            <a:r>
              <a:rPr sz="1050" spc="-30" dirty="0" smtClean="0">
                <a:latin typeface="Myriad Pro"/>
                <a:cs typeface="Myriad Pro"/>
              </a:rPr>
              <a:t>f</a:t>
            </a:r>
            <a:r>
              <a:rPr sz="1050" spc="-25" dirty="0" smtClean="0">
                <a:latin typeface="Myriad Pro"/>
                <a:cs typeface="Myriad Pro"/>
              </a:rPr>
              <a:t>o</a:t>
            </a:r>
            <a:r>
              <a:rPr sz="1050" spc="-5" dirty="0" smtClean="0">
                <a:latin typeface="Myriad Pro"/>
                <a:cs typeface="Myriad Pro"/>
              </a:rPr>
              <a:t>r</a:t>
            </a:r>
            <a:r>
              <a:rPr sz="1050" spc="-25" dirty="0" smtClean="0">
                <a:latin typeface="Myriad Pro"/>
                <a:cs typeface="Myriad Pro"/>
              </a:rPr>
              <a:t> d</a:t>
            </a:r>
            <a:r>
              <a:rPr sz="1050" spc="-20" dirty="0" smtClean="0">
                <a:latin typeface="Myriad Pro"/>
                <a:cs typeface="Myriad Pro"/>
              </a:rPr>
              <a:t>ia</a:t>
            </a:r>
            <a:r>
              <a:rPr sz="1050" spc="-30" dirty="0" smtClean="0">
                <a:latin typeface="Myriad Pro"/>
                <a:cs typeface="Myriad Pro"/>
              </a:rPr>
              <a:t>g</a:t>
            </a:r>
            <a:r>
              <a:rPr sz="1050" spc="-25" dirty="0" smtClean="0">
                <a:latin typeface="Myriad Pro"/>
                <a:cs typeface="Myriad Pro"/>
              </a:rPr>
              <a:t>no</a:t>
            </a:r>
            <a:r>
              <a:rPr sz="1050" spc="-20" dirty="0" smtClean="0">
                <a:latin typeface="Myriad Pro"/>
                <a:cs typeface="Myriad Pro"/>
              </a:rPr>
              <a:t>si</a:t>
            </a:r>
            <a:r>
              <a:rPr sz="1050" spc="-30" dirty="0" smtClean="0">
                <a:latin typeface="Myriad Pro"/>
                <a:cs typeface="Myriad Pro"/>
              </a:rPr>
              <a:t>s</a:t>
            </a:r>
            <a:r>
              <a:rPr sz="1050" spc="-5" dirty="0" smtClean="0">
                <a:latin typeface="Myriad Pro"/>
                <a:cs typeface="Myriad Pro"/>
              </a:rPr>
              <a:t>,</a:t>
            </a:r>
            <a:r>
              <a:rPr sz="1050" spc="-25" dirty="0" smtClean="0">
                <a:latin typeface="Myriad Pro"/>
                <a:cs typeface="Myriad Pro"/>
              </a:rPr>
              <a:t> </a:t>
            </a:r>
            <a:r>
              <a:rPr sz="1050" spc="-20" dirty="0" smtClean="0">
                <a:latin typeface="Myriad Pro"/>
                <a:cs typeface="Myriad Pro"/>
              </a:rPr>
              <a:t>i</a:t>
            </a:r>
            <a:r>
              <a:rPr sz="1050" spc="-25" dirty="0" smtClean="0">
                <a:latin typeface="Myriad Pro"/>
                <a:cs typeface="Myriad Pro"/>
              </a:rPr>
              <a:t>n</a:t>
            </a:r>
            <a:r>
              <a:rPr sz="1050" spc="-20" dirty="0" smtClean="0">
                <a:latin typeface="Myriad Pro"/>
                <a:cs typeface="Myriad Pro"/>
              </a:rPr>
              <a:t>j</a:t>
            </a:r>
            <a:r>
              <a:rPr sz="1050" spc="-25" dirty="0" smtClean="0">
                <a:latin typeface="Myriad Pro"/>
                <a:cs typeface="Myriad Pro"/>
              </a:rPr>
              <a:t>u</a:t>
            </a:r>
            <a:r>
              <a:rPr sz="1050" spc="5" dirty="0" smtClean="0">
                <a:latin typeface="Myriad Pro"/>
                <a:cs typeface="Myriad Pro"/>
              </a:rPr>
              <a:t>r</a:t>
            </a:r>
            <a:r>
              <a:rPr sz="1050" spc="-5" dirty="0" smtClean="0">
                <a:latin typeface="Myriad Pro"/>
                <a:cs typeface="Myriad Pro"/>
              </a:rPr>
              <a:t>y</a:t>
            </a:r>
            <a:r>
              <a:rPr sz="1050" spc="-25" dirty="0" smtClean="0">
                <a:latin typeface="Myriad Pro"/>
                <a:cs typeface="Myriad Pro"/>
              </a:rPr>
              <a:t> </a:t>
            </a:r>
            <a:r>
              <a:rPr sz="1050" spc="-20" dirty="0" smtClean="0">
                <a:latin typeface="Myriad Pro"/>
                <a:cs typeface="Myriad Pro"/>
              </a:rPr>
              <a:t>a</a:t>
            </a:r>
            <a:r>
              <a:rPr sz="1050" spc="-25" dirty="0" smtClean="0">
                <a:latin typeface="Myriad Pro"/>
                <a:cs typeface="Myriad Pro"/>
              </a:rPr>
              <a:t>n</a:t>
            </a:r>
            <a:r>
              <a:rPr sz="1050" spc="-10" dirty="0" smtClean="0">
                <a:latin typeface="Myriad Pro"/>
                <a:cs typeface="Myriad Pro"/>
              </a:rPr>
              <a:t>d</a:t>
            </a:r>
            <a:r>
              <a:rPr sz="1050" spc="-25" dirty="0" smtClean="0">
                <a:latin typeface="Myriad Pro"/>
                <a:cs typeface="Myriad Pro"/>
              </a:rPr>
              <a:t> compen</a:t>
            </a:r>
            <a:r>
              <a:rPr sz="1050" spc="-20" dirty="0" smtClean="0">
                <a:latin typeface="Myriad Pro"/>
                <a:cs typeface="Myriad Pro"/>
              </a:rPr>
              <a:t>s</a:t>
            </a:r>
            <a:r>
              <a:rPr sz="1050" spc="-25" dirty="0" smtClean="0">
                <a:latin typeface="Myriad Pro"/>
                <a:cs typeface="Myriad Pro"/>
              </a:rPr>
              <a:t>a</a:t>
            </a:r>
            <a:r>
              <a:rPr sz="1050" spc="-20" dirty="0" smtClean="0">
                <a:latin typeface="Myriad Pro"/>
                <a:cs typeface="Myriad Pro"/>
              </a:rPr>
              <a:t>ti</a:t>
            </a:r>
            <a:r>
              <a:rPr sz="1050" spc="-25" dirty="0" smtClean="0">
                <a:latin typeface="Myriad Pro"/>
                <a:cs typeface="Myriad Pro"/>
              </a:rPr>
              <a:t>o</a:t>
            </a:r>
            <a:r>
              <a:rPr sz="1050" spc="-10" dirty="0" smtClean="0">
                <a:latin typeface="Myriad Pro"/>
                <a:cs typeface="Myriad Pro"/>
              </a:rPr>
              <a:t>n</a:t>
            </a:r>
            <a:endParaRPr sz="1050">
              <a:latin typeface="Myriad Pro"/>
              <a:cs typeface="Myriad Pro"/>
            </a:endParaRPr>
          </a:p>
          <a:p>
            <a:pPr marL="12700" marR="258445">
              <a:lnSpc>
                <a:spcPts val="1200"/>
              </a:lnSpc>
              <a:spcBef>
                <a:spcPts val="300"/>
              </a:spcBef>
            </a:pPr>
            <a:r>
              <a:rPr sz="1050" b="1" spc="-35" dirty="0" smtClean="0">
                <a:latin typeface="Myriad Pro"/>
                <a:cs typeface="Myriad Pro"/>
              </a:rPr>
              <a:t>P</a:t>
            </a:r>
            <a:r>
              <a:rPr sz="1050" b="1" spc="-25" dirty="0" smtClean="0">
                <a:latin typeface="Myriad Pro"/>
                <a:cs typeface="Myriad Pro"/>
              </a:rPr>
              <a:t>r</a:t>
            </a:r>
            <a:r>
              <a:rPr sz="1050" b="1" spc="-30" dirty="0" smtClean="0">
                <a:latin typeface="Myriad Pro"/>
                <a:cs typeface="Myriad Pro"/>
              </a:rPr>
              <a:t>e</a:t>
            </a:r>
            <a:r>
              <a:rPr sz="1050" b="1" spc="-40" dirty="0" smtClean="0">
                <a:latin typeface="Myriad Pro"/>
                <a:cs typeface="Myriad Pro"/>
              </a:rPr>
              <a:t>v</a:t>
            </a:r>
            <a:r>
              <a:rPr sz="1050" b="1" spc="-25" dirty="0" smtClean="0">
                <a:latin typeface="Myriad Pro"/>
                <a:cs typeface="Myriad Pro"/>
              </a:rPr>
              <a:t>e</a:t>
            </a:r>
            <a:r>
              <a:rPr sz="1050" b="1" spc="-30" dirty="0" smtClean="0">
                <a:latin typeface="Myriad Pro"/>
                <a:cs typeface="Myriad Pro"/>
              </a:rPr>
              <a:t>n</a:t>
            </a:r>
            <a:r>
              <a:rPr sz="1050" b="1" spc="-20" dirty="0" smtClean="0">
                <a:latin typeface="Myriad Pro"/>
                <a:cs typeface="Myriad Pro"/>
              </a:rPr>
              <a:t>ti</a:t>
            </a:r>
            <a:r>
              <a:rPr sz="1050" b="1" spc="-25" dirty="0" smtClean="0">
                <a:latin typeface="Myriad Pro"/>
                <a:cs typeface="Myriad Pro"/>
              </a:rPr>
              <a:t>o</a:t>
            </a:r>
            <a:r>
              <a:rPr sz="1050" b="1" spc="-10" dirty="0" smtClean="0">
                <a:latin typeface="Myriad Pro"/>
                <a:cs typeface="Myriad Pro"/>
              </a:rPr>
              <a:t>n</a:t>
            </a:r>
            <a:r>
              <a:rPr sz="1050" b="1" spc="-15" dirty="0" smtClean="0">
                <a:latin typeface="Myriad Pro"/>
                <a:cs typeface="Myriad Pro"/>
              </a:rPr>
              <a:t> </a:t>
            </a:r>
            <a:r>
              <a:rPr sz="1050" spc="-5" dirty="0" smtClean="0">
                <a:latin typeface="Myriad Pro"/>
                <a:cs typeface="Myriad Pro"/>
              </a:rPr>
              <a:t>-</a:t>
            </a:r>
            <a:r>
              <a:rPr sz="1050" spc="-25" dirty="0" smtClean="0">
                <a:latin typeface="Myriad Pro"/>
                <a:cs typeface="Myriad Pro"/>
              </a:rPr>
              <a:t> o</a:t>
            </a:r>
            <a:r>
              <a:rPr sz="1050" spc="-5" dirty="0" smtClean="0">
                <a:latin typeface="Myriad Pro"/>
                <a:cs typeface="Myriad Pro"/>
              </a:rPr>
              <a:t>f</a:t>
            </a:r>
            <a:r>
              <a:rPr sz="1050" spc="-25" dirty="0" smtClean="0">
                <a:latin typeface="Myriad Pro"/>
                <a:cs typeface="Myriad Pro"/>
              </a:rPr>
              <a:t> D</a:t>
            </a:r>
            <a:r>
              <a:rPr sz="1050" spc="10" dirty="0" smtClean="0">
                <a:latin typeface="Myriad Pro"/>
                <a:cs typeface="Myriad Pro"/>
              </a:rPr>
              <a:t>V</a:t>
            </a:r>
            <a:r>
              <a:rPr sz="1050" spc="-10" dirty="0" smtClean="0">
                <a:latin typeface="Myriad Pro"/>
                <a:cs typeface="Myriad Pro"/>
              </a:rPr>
              <a:t>T</a:t>
            </a:r>
            <a:r>
              <a:rPr sz="1050" spc="-25" dirty="0" smtClean="0">
                <a:latin typeface="Myriad Pro"/>
                <a:cs typeface="Myriad Pro"/>
              </a:rPr>
              <a:t> </a:t>
            </a:r>
            <a:r>
              <a:rPr sz="1050" spc="-20" dirty="0" smtClean="0">
                <a:latin typeface="Myriad Pro"/>
                <a:cs typeface="Myriad Pro"/>
              </a:rPr>
              <a:t>i</a:t>
            </a:r>
            <a:r>
              <a:rPr sz="1050" spc="-10" dirty="0" smtClean="0">
                <a:latin typeface="Myriad Pro"/>
                <a:cs typeface="Myriad Pro"/>
              </a:rPr>
              <a:t>n</a:t>
            </a:r>
            <a:r>
              <a:rPr sz="1050" spc="-25" dirty="0" smtClean="0">
                <a:latin typeface="Myriad Pro"/>
                <a:cs typeface="Myriad Pro"/>
              </a:rPr>
              <a:t> </a:t>
            </a:r>
            <a:r>
              <a:rPr sz="1050" spc="-20" dirty="0" smtClean="0">
                <a:latin typeface="Myriad Pro"/>
                <a:cs typeface="Myriad Pro"/>
              </a:rPr>
              <a:t>t</a:t>
            </a:r>
            <a:r>
              <a:rPr sz="1050" spc="-25" dirty="0" smtClean="0">
                <a:latin typeface="Myriad Pro"/>
                <a:cs typeface="Myriad Pro"/>
              </a:rPr>
              <a:t>h</a:t>
            </a:r>
            <a:r>
              <a:rPr sz="1050" spc="-10" dirty="0" smtClean="0">
                <a:latin typeface="Myriad Pro"/>
                <a:cs typeface="Myriad Pro"/>
              </a:rPr>
              <a:t>e</a:t>
            </a:r>
            <a:r>
              <a:rPr sz="1050" spc="-25" dirty="0" smtClean="0">
                <a:latin typeface="Myriad Pro"/>
                <a:cs typeface="Myriad Pro"/>
              </a:rPr>
              <a:t> mob</a:t>
            </a:r>
            <a:r>
              <a:rPr sz="1050" spc="-20" dirty="0" smtClean="0">
                <a:latin typeface="Myriad Pro"/>
                <a:cs typeface="Myriad Pro"/>
              </a:rPr>
              <a:t>il</a:t>
            </a:r>
            <a:r>
              <a:rPr sz="1050" spc="-35" dirty="0" smtClean="0">
                <a:latin typeface="Myriad Pro"/>
                <a:cs typeface="Myriad Pro"/>
              </a:rPr>
              <a:t>e</a:t>
            </a:r>
            <a:r>
              <a:rPr sz="1050" spc="-5" dirty="0" smtClean="0">
                <a:latin typeface="Myriad Pro"/>
                <a:cs typeface="Myriad Pro"/>
              </a:rPr>
              <a:t>,</a:t>
            </a:r>
            <a:r>
              <a:rPr sz="1050" spc="-25" dirty="0" smtClean="0">
                <a:latin typeface="Myriad Pro"/>
                <a:cs typeface="Myriad Pro"/>
              </a:rPr>
              <a:t> o</a:t>
            </a:r>
            <a:r>
              <a:rPr sz="1050" spc="-5" dirty="0" smtClean="0">
                <a:latin typeface="Myriad Pro"/>
                <a:cs typeface="Myriad Pro"/>
              </a:rPr>
              <a:t>f</a:t>
            </a:r>
            <a:r>
              <a:rPr sz="1050" spc="-25" dirty="0" smtClean="0">
                <a:latin typeface="Myriad Pro"/>
                <a:cs typeface="Myriad Pro"/>
              </a:rPr>
              <a:t> </a:t>
            </a:r>
            <a:r>
              <a:rPr sz="1050" spc="-20" dirty="0" smtClean="0">
                <a:latin typeface="Myriad Pro"/>
                <a:cs typeface="Myriad Pro"/>
              </a:rPr>
              <a:t>j</a:t>
            </a:r>
            <a:r>
              <a:rPr sz="1050" spc="-25" dirty="0" smtClean="0">
                <a:latin typeface="Myriad Pro"/>
                <a:cs typeface="Myriad Pro"/>
              </a:rPr>
              <a:t>o</a:t>
            </a:r>
            <a:r>
              <a:rPr sz="1050" spc="-20" dirty="0" smtClean="0">
                <a:latin typeface="Myriad Pro"/>
                <a:cs typeface="Myriad Pro"/>
              </a:rPr>
              <a:t>i</a:t>
            </a:r>
            <a:r>
              <a:rPr sz="1050" spc="-30" dirty="0" smtClean="0">
                <a:latin typeface="Myriad Pro"/>
                <a:cs typeface="Myriad Pro"/>
              </a:rPr>
              <a:t>n</a:t>
            </a:r>
            <a:r>
              <a:rPr sz="1050" spc="-5" dirty="0" smtClean="0">
                <a:latin typeface="Myriad Pro"/>
                <a:cs typeface="Myriad Pro"/>
              </a:rPr>
              <a:t>t</a:t>
            </a:r>
            <a:r>
              <a:rPr sz="1050" spc="-25" dirty="0" smtClean="0">
                <a:latin typeface="Myriad Pro"/>
                <a:cs typeface="Myriad Pro"/>
              </a:rPr>
              <a:t> d</a:t>
            </a:r>
            <a:r>
              <a:rPr sz="1050" spc="-20" dirty="0" smtClean="0">
                <a:latin typeface="Myriad Pro"/>
                <a:cs typeface="Myriad Pro"/>
              </a:rPr>
              <a:t>a</a:t>
            </a:r>
            <a:r>
              <a:rPr sz="1050" spc="-25" dirty="0" smtClean="0">
                <a:latin typeface="Myriad Pro"/>
                <a:cs typeface="Myriad Pro"/>
              </a:rPr>
              <a:t>m</a:t>
            </a:r>
            <a:r>
              <a:rPr sz="1050" spc="-20" dirty="0" smtClean="0">
                <a:latin typeface="Myriad Pro"/>
                <a:cs typeface="Myriad Pro"/>
              </a:rPr>
              <a:t>a</a:t>
            </a:r>
            <a:r>
              <a:rPr sz="1050" spc="-25" dirty="0" smtClean="0">
                <a:latin typeface="Myriad Pro"/>
                <a:cs typeface="Myriad Pro"/>
              </a:rPr>
              <a:t>g</a:t>
            </a:r>
            <a:r>
              <a:rPr sz="1050" spc="-10" dirty="0" smtClean="0">
                <a:latin typeface="Myriad Pro"/>
                <a:cs typeface="Myriad Pro"/>
              </a:rPr>
              <a:t>e</a:t>
            </a:r>
            <a:r>
              <a:rPr sz="1050" spc="-5" dirty="0" smtClean="0">
                <a:latin typeface="Myriad Pro"/>
                <a:cs typeface="Myriad Pro"/>
              </a:rPr>
              <a:t> </a:t>
            </a:r>
            <a:r>
              <a:rPr sz="1050" spc="-20" dirty="0" smtClean="0">
                <a:latin typeface="Myriad Pro"/>
                <a:cs typeface="Myriad Pro"/>
              </a:rPr>
              <a:t>i</a:t>
            </a:r>
            <a:r>
              <a:rPr sz="1050" spc="-10" dirty="0" smtClean="0">
                <a:latin typeface="Myriad Pro"/>
                <a:cs typeface="Myriad Pro"/>
              </a:rPr>
              <a:t>n</a:t>
            </a:r>
            <a:r>
              <a:rPr sz="1050" spc="-25" dirty="0" smtClean="0">
                <a:latin typeface="Myriad Pro"/>
                <a:cs typeface="Myriad Pro"/>
              </a:rPr>
              <a:t> </a:t>
            </a:r>
            <a:r>
              <a:rPr sz="1050" spc="-20" dirty="0" smtClean="0">
                <a:latin typeface="Myriad Pro"/>
                <a:cs typeface="Myriad Pro"/>
              </a:rPr>
              <a:t>t</a:t>
            </a:r>
            <a:r>
              <a:rPr sz="1050" spc="-25" dirty="0" smtClean="0">
                <a:latin typeface="Myriad Pro"/>
                <a:cs typeface="Myriad Pro"/>
              </a:rPr>
              <a:t>h</a:t>
            </a:r>
            <a:r>
              <a:rPr sz="1050" spc="-10" dirty="0" smtClean="0">
                <a:latin typeface="Myriad Pro"/>
                <a:cs typeface="Myriad Pro"/>
              </a:rPr>
              <a:t>e</a:t>
            </a:r>
            <a:r>
              <a:rPr sz="1050" spc="-25" dirty="0" smtClean="0">
                <a:latin typeface="Myriad Pro"/>
                <a:cs typeface="Myriad Pro"/>
              </a:rPr>
              <a:t> obe</a:t>
            </a:r>
            <a:r>
              <a:rPr sz="1050" spc="-20" dirty="0" smtClean="0">
                <a:latin typeface="Myriad Pro"/>
                <a:cs typeface="Myriad Pro"/>
              </a:rPr>
              <a:t>s</a:t>
            </a:r>
            <a:r>
              <a:rPr sz="1050" spc="-10" dirty="0" smtClean="0">
                <a:latin typeface="Myriad Pro"/>
                <a:cs typeface="Myriad Pro"/>
              </a:rPr>
              <a:t>e</a:t>
            </a:r>
            <a:r>
              <a:rPr sz="1050" spc="-25" dirty="0" smtClean="0">
                <a:latin typeface="Myriad Pro"/>
                <a:cs typeface="Myriad Pro"/>
              </a:rPr>
              <a:t> </a:t>
            </a:r>
            <a:r>
              <a:rPr sz="1050" spc="-20" dirty="0" smtClean="0">
                <a:latin typeface="Myriad Pro"/>
                <a:cs typeface="Myriad Pro"/>
              </a:rPr>
              <a:t>a</a:t>
            </a:r>
            <a:r>
              <a:rPr sz="1050" spc="-25" dirty="0" smtClean="0">
                <a:latin typeface="Myriad Pro"/>
                <a:cs typeface="Myriad Pro"/>
              </a:rPr>
              <a:t>n</a:t>
            </a:r>
            <a:r>
              <a:rPr sz="1050" spc="-10" dirty="0" smtClean="0">
                <a:latin typeface="Myriad Pro"/>
                <a:cs typeface="Myriad Pro"/>
              </a:rPr>
              <a:t>d</a:t>
            </a:r>
            <a:r>
              <a:rPr sz="1050" spc="-25" dirty="0" smtClean="0">
                <a:latin typeface="Myriad Pro"/>
                <a:cs typeface="Myriad Pro"/>
              </a:rPr>
              <a:t> </a:t>
            </a:r>
            <a:r>
              <a:rPr sz="1050" spc="-20" dirty="0" smtClean="0">
                <a:latin typeface="Myriad Pro"/>
                <a:cs typeface="Myriad Pro"/>
              </a:rPr>
              <a:t>i</a:t>
            </a:r>
            <a:r>
              <a:rPr sz="1050" spc="-25" dirty="0" smtClean="0">
                <a:latin typeface="Myriad Pro"/>
                <a:cs typeface="Myriad Pro"/>
              </a:rPr>
              <a:t>n</a:t>
            </a:r>
            <a:r>
              <a:rPr sz="1050" spc="-20" dirty="0" smtClean="0">
                <a:latin typeface="Myriad Pro"/>
                <a:cs typeface="Myriad Pro"/>
              </a:rPr>
              <a:t>a</a:t>
            </a:r>
            <a:r>
              <a:rPr sz="1050" spc="-5" dirty="0" smtClean="0">
                <a:latin typeface="Myriad Pro"/>
                <a:cs typeface="Myriad Pro"/>
              </a:rPr>
              <a:t>c</a:t>
            </a:r>
            <a:r>
              <a:rPr sz="1050" spc="-20" dirty="0" smtClean="0">
                <a:latin typeface="Myriad Pro"/>
                <a:cs typeface="Myriad Pro"/>
              </a:rPr>
              <a:t>ti</a:t>
            </a:r>
            <a:r>
              <a:rPr sz="1050" spc="-30" dirty="0" smtClean="0">
                <a:latin typeface="Myriad Pro"/>
                <a:cs typeface="Myriad Pro"/>
              </a:rPr>
              <a:t>v</a:t>
            </a:r>
            <a:r>
              <a:rPr sz="1050" spc="-10" dirty="0" smtClean="0">
                <a:latin typeface="Myriad Pro"/>
                <a:cs typeface="Myriad Pro"/>
              </a:rPr>
              <a:t>e</a:t>
            </a:r>
            <a:endParaRPr sz="1050">
              <a:latin typeface="Myriad Pro"/>
              <a:cs typeface="Myriad Pro"/>
            </a:endParaRPr>
          </a:p>
        </p:txBody>
      </p:sp>
      <p:sp>
        <p:nvSpPr>
          <p:cNvPr id="29" name="object 19"/>
          <p:cNvSpPr txBox="1"/>
          <p:nvPr/>
        </p:nvSpPr>
        <p:spPr>
          <a:xfrm>
            <a:off x="1066379" y="3468926"/>
            <a:ext cx="1365885" cy="9734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8415">
              <a:lnSpc>
                <a:spcPct val="100000"/>
              </a:lnSpc>
            </a:pPr>
            <a:r>
              <a:rPr sz="1350" b="1" spc="-15" dirty="0" smtClean="0">
                <a:latin typeface="Myriad Pro"/>
                <a:cs typeface="Myriad Pro"/>
              </a:rPr>
              <a:t>C</a:t>
            </a:r>
            <a:r>
              <a:rPr sz="1350" b="1" spc="15" dirty="0" smtClean="0">
                <a:latin typeface="Myriad Pro"/>
                <a:cs typeface="Myriad Pro"/>
              </a:rPr>
              <a:t>ommuni</a:t>
            </a:r>
            <a:r>
              <a:rPr sz="1350" b="1" spc="10" dirty="0" smtClean="0">
                <a:latin typeface="Myriad Pro"/>
                <a:cs typeface="Myriad Pro"/>
              </a:rPr>
              <a:t>t</a:t>
            </a:r>
            <a:r>
              <a:rPr sz="1350" b="1" spc="15" dirty="0" smtClean="0">
                <a:latin typeface="Myriad Pro"/>
                <a:cs typeface="Myriad Pro"/>
              </a:rPr>
              <a:t>y/M</a:t>
            </a:r>
            <a:r>
              <a:rPr sz="1350" b="1" spc="-25" dirty="0" smtClean="0">
                <a:latin typeface="Myriad Pro"/>
                <a:cs typeface="Myriad Pro"/>
              </a:rPr>
              <a:t>D</a:t>
            </a:r>
            <a:r>
              <a:rPr sz="1350" b="1" spc="10" dirty="0" smtClean="0">
                <a:latin typeface="Myriad Pro"/>
                <a:cs typeface="Myriad Pro"/>
              </a:rPr>
              <a:t>T</a:t>
            </a:r>
            <a:endParaRPr sz="1350">
              <a:latin typeface="Myriad Pro"/>
              <a:cs typeface="Myriad Pro"/>
            </a:endParaRPr>
          </a:p>
          <a:p>
            <a:pPr marL="137795" indent="-125730">
              <a:lnSpc>
                <a:spcPct val="100000"/>
              </a:lnSpc>
              <a:spcBef>
                <a:spcPts val="350"/>
              </a:spcBef>
              <a:buSzPct val="83333"/>
              <a:buFont typeface="Wingdings"/>
              <a:buChar char=""/>
              <a:tabLst>
                <a:tab pos="137795" algn="l"/>
              </a:tabLst>
            </a:pPr>
            <a:r>
              <a:rPr sz="900" spc="10" dirty="0" smtClean="0">
                <a:latin typeface="Myriad Pro"/>
                <a:cs typeface="Myriad Pro"/>
              </a:rPr>
              <a:t>P</a:t>
            </a:r>
            <a:r>
              <a:rPr sz="900" spc="5" dirty="0" smtClean="0">
                <a:latin typeface="Myriad Pro"/>
                <a:cs typeface="Myriad Pro"/>
              </a:rPr>
              <a:t>hy</a:t>
            </a:r>
            <a:r>
              <a:rPr sz="900" spc="15" dirty="0" smtClean="0">
                <a:latin typeface="Myriad Pro"/>
                <a:cs typeface="Myriad Pro"/>
              </a:rPr>
              <a:t>siothe</a:t>
            </a:r>
            <a:r>
              <a:rPr sz="900" spc="5" dirty="0" smtClean="0">
                <a:latin typeface="Myriad Pro"/>
                <a:cs typeface="Myriad Pro"/>
              </a:rPr>
              <a:t>r</a:t>
            </a:r>
            <a:r>
              <a:rPr sz="900" spc="15" dirty="0" smtClean="0">
                <a:latin typeface="Myriad Pro"/>
                <a:cs typeface="Myriad Pro"/>
              </a:rPr>
              <a:t>a</a:t>
            </a:r>
            <a:r>
              <a:rPr sz="900" spc="10" dirty="0" smtClean="0">
                <a:latin typeface="Myriad Pro"/>
                <a:cs typeface="Myriad Pro"/>
              </a:rPr>
              <a:t>p</a:t>
            </a:r>
            <a:r>
              <a:rPr sz="900" spc="15" dirty="0" smtClean="0">
                <a:latin typeface="Myriad Pro"/>
                <a:cs typeface="Myriad Pro"/>
              </a:rPr>
              <a:t>y</a:t>
            </a:r>
            <a:endParaRPr sz="900">
              <a:latin typeface="Myriad Pro"/>
              <a:cs typeface="Myriad Pro"/>
            </a:endParaRPr>
          </a:p>
          <a:p>
            <a:pPr marL="137795" indent="-125730">
              <a:lnSpc>
                <a:spcPct val="100000"/>
              </a:lnSpc>
              <a:spcBef>
                <a:spcPts val="45"/>
              </a:spcBef>
              <a:buSzPct val="83333"/>
              <a:buFont typeface="Wingdings"/>
              <a:buChar char=""/>
              <a:tabLst>
                <a:tab pos="137795" algn="l"/>
              </a:tabLst>
            </a:pPr>
            <a:r>
              <a:rPr sz="900" spc="20" dirty="0" smtClean="0">
                <a:latin typeface="Myriad Pro"/>
                <a:cs typeface="Myriad Pro"/>
              </a:rPr>
              <a:t>O</a:t>
            </a:r>
            <a:r>
              <a:rPr sz="900" spc="5" dirty="0" smtClean="0">
                <a:latin typeface="Myriad Pro"/>
                <a:cs typeface="Myriad Pro"/>
              </a:rPr>
              <a:t>c</a:t>
            </a:r>
            <a:r>
              <a:rPr sz="900" spc="15" dirty="0" smtClean="0">
                <a:latin typeface="Myriad Pro"/>
                <a:cs typeface="Myriad Pro"/>
              </a:rPr>
              <a:t>cup</a:t>
            </a:r>
            <a:r>
              <a:rPr sz="900" spc="10" dirty="0" smtClean="0">
                <a:latin typeface="Myriad Pro"/>
                <a:cs typeface="Myriad Pro"/>
              </a:rPr>
              <a:t>ational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5" dirty="0" smtClean="0">
                <a:latin typeface="Myriad Pro"/>
                <a:cs typeface="Myriad Pro"/>
              </a:rPr>
              <a:t>the</a:t>
            </a:r>
            <a:r>
              <a:rPr sz="900" spc="5" dirty="0" smtClean="0">
                <a:latin typeface="Myriad Pro"/>
                <a:cs typeface="Myriad Pro"/>
              </a:rPr>
              <a:t>r</a:t>
            </a:r>
            <a:r>
              <a:rPr sz="900" spc="15" dirty="0" smtClean="0">
                <a:latin typeface="Myriad Pro"/>
                <a:cs typeface="Myriad Pro"/>
              </a:rPr>
              <a:t>a</a:t>
            </a:r>
            <a:r>
              <a:rPr sz="900" spc="10" dirty="0" smtClean="0">
                <a:latin typeface="Myriad Pro"/>
                <a:cs typeface="Myriad Pro"/>
              </a:rPr>
              <a:t>p</a:t>
            </a:r>
            <a:r>
              <a:rPr sz="900" spc="15" dirty="0" smtClean="0">
                <a:latin typeface="Myriad Pro"/>
                <a:cs typeface="Myriad Pro"/>
              </a:rPr>
              <a:t>y</a:t>
            </a:r>
            <a:endParaRPr sz="900">
              <a:latin typeface="Myriad Pro"/>
              <a:cs typeface="Myriad Pro"/>
            </a:endParaRPr>
          </a:p>
          <a:p>
            <a:pPr marL="137795" indent="-125730">
              <a:lnSpc>
                <a:spcPct val="100000"/>
              </a:lnSpc>
              <a:spcBef>
                <a:spcPts val="45"/>
              </a:spcBef>
              <a:buSzPct val="83333"/>
              <a:buFont typeface="Wingdings"/>
              <a:buChar char=""/>
              <a:tabLst>
                <a:tab pos="137795" algn="l"/>
              </a:tabLst>
            </a:pPr>
            <a:r>
              <a:rPr sz="900" spc="20" dirty="0" smtClean="0">
                <a:latin typeface="Myriad Pro"/>
                <a:cs typeface="Myriad Pro"/>
              </a:rPr>
              <a:t>OOH,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5" dirty="0" smtClean="0">
                <a:latin typeface="Myriad Pro"/>
                <a:cs typeface="Myriad Pro"/>
              </a:rPr>
              <a:t>minor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0" dirty="0" smtClean="0">
                <a:latin typeface="Myriad Pro"/>
                <a:cs typeface="Myriad Pro"/>
              </a:rPr>
              <a:t>injuries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5" dirty="0" smtClean="0">
                <a:latin typeface="Myriad Pro"/>
                <a:cs typeface="Myriad Pro"/>
              </a:rPr>
              <a:t>unit</a:t>
            </a:r>
            <a:endParaRPr sz="900">
              <a:latin typeface="Myriad Pro"/>
              <a:cs typeface="Myriad Pro"/>
            </a:endParaRPr>
          </a:p>
          <a:p>
            <a:pPr marL="137795" indent="-125730">
              <a:lnSpc>
                <a:spcPct val="100000"/>
              </a:lnSpc>
              <a:spcBef>
                <a:spcPts val="45"/>
              </a:spcBef>
              <a:buSzPct val="83333"/>
              <a:buFont typeface="Wingdings"/>
              <a:buChar char=""/>
              <a:tabLst>
                <a:tab pos="137795" algn="l"/>
              </a:tabLst>
            </a:pPr>
            <a:r>
              <a:rPr sz="900" spc="10" dirty="0" smtClean="0">
                <a:latin typeface="Myriad Pro"/>
                <a:cs typeface="Myriad Pro"/>
              </a:rPr>
              <a:t>Rehabilita</a:t>
            </a:r>
            <a:r>
              <a:rPr sz="900" spc="15" dirty="0" smtClean="0">
                <a:latin typeface="Myriad Pro"/>
                <a:cs typeface="Myriad Pro"/>
              </a:rPr>
              <a:t>tion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0" dirty="0" smtClean="0">
                <a:latin typeface="Myriad Pro"/>
                <a:cs typeface="Myriad Pro"/>
              </a:rPr>
              <a:t>units</a:t>
            </a:r>
            <a:endParaRPr sz="900">
              <a:latin typeface="Myriad Pro"/>
              <a:cs typeface="Myriad Pro"/>
            </a:endParaRPr>
          </a:p>
          <a:p>
            <a:pPr marL="137795" indent="-125730">
              <a:lnSpc>
                <a:spcPct val="100000"/>
              </a:lnSpc>
              <a:spcBef>
                <a:spcPts val="45"/>
              </a:spcBef>
              <a:buSzPct val="83333"/>
              <a:buFont typeface="Wingdings"/>
              <a:buChar char=""/>
              <a:tabLst>
                <a:tab pos="137795" algn="l"/>
              </a:tabLst>
            </a:pPr>
            <a:r>
              <a:rPr sz="900" spc="-10" dirty="0" smtClean="0">
                <a:latin typeface="Myriad Pro"/>
                <a:cs typeface="Myriad Pro"/>
              </a:rPr>
              <a:t>P</a:t>
            </a:r>
            <a:r>
              <a:rPr sz="900" spc="15" dirty="0" smtClean="0">
                <a:latin typeface="Myriad Pro"/>
                <a:cs typeface="Myriad Pro"/>
              </a:rPr>
              <a:t>odi</a:t>
            </a:r>
            <a:r>
              <a:rPr sz="900" spc="10" dirty="0" smtClean="0">
                <a:latin typeface="Myriad Pro"/>
                <a:cs typeface="Myriad Pro"/>
              </a:rPr>
              <a:t>at</a:t>
            </a:r>
            <a:r>
              <a:rPr sz="900" spc="30" dirty="0" smtClean="0">
                <a:latin typeface="Myriad Pro"/>
                <a:cs typeface="Myriad Pro"/>
              </a:rPr>
              <a:t>r</a:t>
            </a:r>
            <a:r>
              <a:rPr sz="900" spc="15" dirty="0" smtClean="0">
                <a:latin typeface="Myriad Pro"/>
                <a:cs typeface="Myriad Pro"/>
              </a:rPr>
              <a:t>y</a:t>
            </a:r>
            <a:endParaRPr sz="900">
              <a:latin typeface="Myriad Pro"/>
              <a:cs typeface="Myriad Pro"/>
            </a:endParaRPr>
          </a:p>
        </p:txBody>
      </p:sp>
      <p:sp>
        <p:nvSpPr>
          <p:cNvPr id="30" name="object 20"/>
          <p:cNvSpPr txBox="1"/>
          <p:nvPr/>
        </p:nvSpPr>
        <p:spPr>
          <a:xfrm>
            <a:off x="889158" y="5135669"/>
            <a:ext cx="1623060" cy="68770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350" b="1" spc="30" dirty="0" smtClean="0">
                <a:latin typeface="Myriad Pro"/>
                <a:cs typeface="Myriad Pro"/>
              </a:rPr>
              <a:t>O</a:t>
            </a:r>
            <a:r>
              <a:rPr sz="1350" b="1" spc="10" dirty="0" smtClean="0">
                <a:latin typeface="Myriad Pro"/>
                <a:cs typeface="Myriad Pro"/>
              </a:rPr>
              <a:t>ther</a:t>
            </a:r>
            <a:r>
              <a:rPr sz="1350" b="1" spc="5" dirty="0" smtClean="0">
                <a:latin typeface="Myriad Pro"/>
                <a:cs typeface="Myriad Pro"/>
              </a:rPr>
              <a:t> </a:t>
            </a:r>
            <a:r>
              <a:rPr sz="1350" b="1" spc="20" dirty="0" smtClean="0">
                <a:latin typeface="Myriad Pro"/>
                <a:cs typeface="Myriad Pro"/>
              </a:rPr>
              <a:t>O</a:t>
            </a:r>
            <a:r>
              <a:rPr sz="1350" b="1" spc="15" dirty="0" smtClean="0">
                <a:latin typeface="Myriad Pro"/>
                <a:cs typeface="Myriad Pro"/>
              </a:rPr>
              <a:t>ppo</a:t>
            </a:r>
            <a:r>
              <a:rPr sz="1350" b="1" spc="35" dirty="0" smtClean="0">
                <a:latin typeface="Myriad Pro"/>
                <a:cs typeface="Myriad Pro"/>
              </a:rPr>
              <a:t>r</a:t>
            </a:r>
            <a:r>
              <a:rPr sz="1350" b="1" spc="10" dirty="0" smtClean="0">
                <a:latin typeface="Myriad Pro"/>
                <a:cs typeface="Myriad Pro"/>
              </a:rPr>
              <a:t>tunities</a:t>
            </a:r>
            <a:endParaRPr sz="1350">
              <a:latin typeface="Myriad Pro"/>
              <a:cs typeface="Myriad Pro"/>
            </a:endParaRPr>
          </a:p>
          <a:p>
            <a:pPr marL="125095" indent="-113030">
              <a:lnSpc>
                <a:spcPct val="100000"/>
              </a:lnSpc>
              <a:spcBef>
                <a:spcPts val="350"/>
              </a:spcBef>
              <a:buSzPct val="83333"/>
              <a:buFont typeface="Wingdings"/>
              <a:buChar char=""/>
              <a:tabLst>
                <a:tab pos="125095" algn="l"/>
              </a:tabLst>
            </a:pPr>
            <a:r>
              <a:rPr sz="900" spc="15" dirty="0" smtClean="0">
                <a:latin typeface="Myriad Pro"/>
                <a:cs typeface="Myriad Pro"/>
              </a:rPr>
              <a:t>Spo</a:t>
            </a:r>
            <a:r>
              <a:rPr sz="900" spc="30" dirty="0" smtClean="0">
                <a:latin typeface="Myriad Pro"/>
                <a:cs typeface="Myriad Pro"/>
              </a:rPr>
              <a:t>r</a:t>
            </a:r>
            <a:r>
              <a:rPr sz="900" spc="10" dirty="0" smtClean="0">
                <a:latin typeface="Myriad Pro"/>
                <a:cs typeface="Myriad Pro"/>
              </a:rPr>
              <a:t>ts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0" dirty="0" smtClean="0">
                <a:latin typeface="Myriad Pro"/>
                <a:cs typeface="Myriad Pro"/>
              </a:rPr>
              <a:t>inju</a:t>
            </a:r>
            <a:r>
              <a:rPr sz="900" spc="30" dirty="0" smtClean="0">
                <a:latin typeface="Myriad Pro"/>
                <a:cs typeface="Myriad Pro"/>
              </a:rPr>
              <a:t>r</a:t>
            </a:r>
            <a:r>
              <a:rPr sz="900" spc="15" dirty="0" smtClean="0">
                <a:latin typeface="Myriad Pro"/>
                <a:cs typeface="Myriad Pro"/>
              </a:rPr>
              <a:t>y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0" dirty="0" smtClean="0">
                <a:latin typeface="Myriad Pro"/>
                <a:cs typeface="Myriad Pro"/>
              </a:rPr>
              <a:t>clinic</a:t>
            </a:r>
            <a:endParaRPr sz="900">
              <a:latin typeface="Myriad Pro"/>
              <a:cs typeface="Myriad Pro"/>
            </a:endParaRPr>
          </a:p>
          <a:p>
            <a:pPr marL="125095" indent="-113030">
              <a:lnSpc>
                <a:spcPct val="100000"/>
              </a:lnSpc>
              <a:spcBef>
                <a:spcPts val="45"/>
              </a:spcBef>
              <a:buSzPct val="83333"/>
              <a:buFont typeface="Wingdings"/>
              <a:buChar char=""/>
              <a:tabLst>
                <a:tab pos="125095" algn="l"/>
              </a:tabLst>
            </a:pPr>
            <a:r>
              <a:rPr sz="900" spc="20" dirty="0" smtClean="0">
                <a:latin typeface="Myriad Pro"/>
                <a:cs typeface="Myriad Pro"/>
              </a:rPr>
              <a:t>OOH</a:t>
            </a:r>
            <a:endParaRPr sz="900">
              <a:latin typeface="Myriad Pro"/>
              <a:cs typeface="Myriad Pro"/>
            </a:endParaRPr>
          </a:p>
          <a:p>
            <a:pPr marL="125095" indent="-113030">
              <a:lnSpc>
                <a:spcPct val="100000"/>
              </a:lnSpc>
              <a:spcBef>
                <a:spcPts val="45"/>
              </a:spcBef>
              <a:buSzPct val="83333"/>
              <a:buFont typeface="Wingdings"/>
              <a:buChar char=""/>
              <a:tabLst>
                <a:tab pos="125095" algn="l"/>
              </a:tabLst>
            </a:pPr>
            <a:r>
              <a:rPr sz="900" spc="-10" dirty="0" smtClean="0">
                <a:latin typeface="Myriad Pro"/>
                <a:cs typeface="Myriad Pro"/>
              </a:rPr>
              <a:t>P</a:t>
            </a:r>
            <a:r>
              <a:rPr sz="900" spc="15" dirty="0" smtClean="0">
                <a:latin typeface="Myriad Pro"/>
                <a:cs typeface="Myriad Pro"/>
              </a:rPr>
              <a:t>ain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0" dirty="0" smtClean="0">
                <a:latin typeface="Myriad Pro"/>
                <a:cs typeface="Myriad Pro"/>
              </a:rPr>
              <a:t>Clinic</a:t>
            </a:r>
            <a:endParaRPr sz="900">
              <a:latin typeface="Myriad Pro"/>
              <a:cs typeface="Myriad Pro"/>
            </a:endParaRPr>
          </a:p>
        </p:txBody>
      </p:sp>
      <p:sp>
        <p:nvSpPr>
          <p:cNvPr id="31" name="object 21"/>
          <p:cNvSpPr/>
          <p:nvPr/>
        </p:nvSpPr>
        <p:spPr>
          <a:xfrm>
            <a:off x="3775038" y="1003025"/>
            <a:ext cx="3404655" cy="2625675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22"/>
          <p:cNvSpPr/>
          <p:nvPr/>
        </p:nvSpPr>
        <p:spPr>
          <a:xfrm>
            <a:off x="3875311" y="1103279"/>
            <a:ext cx="1801184" cy="2248535"/>
          </a:xfrm>
          <a:custGeom>
            <a:avLst/>
            <a:gdLst/>
            <a:ahLst/>
            <a:cxnLst/>
            <a:rect l="l" t="t" r="r" b="b"/>
            <a:pathLst>
              <a:path w="1801184" h="2248535">
                <a:moveTo>
                  <a:pt x="1284282" y="1727327"/>
                </a:moveTo>
                <a:lnTo>
                  <a:pt x="1244888" y="1735856"/>
                </a:lnTo>
                <a:lnTo>
                  <a:pt x="1218240" y="1767060"/>
                </a:lnTo>
                <a:lnTo>
                  <a:pt x="1216572" y="1777497"/>
                </a:lnTo>
                <a:lnTo>
                  <a:pt x="1217014" y="1788717"/>
                </a:lnTo>
                <a:lnTo>
                  <a:pt x="1462653" y="2211400"/>
                </a:lnTo>
                <a:lnTo>
                  <a:pt x="1488890" y="2240125"/>
                </a:lnTo>
                <a:lnTo>
                  <a:pt x="1518401" y="2248535"/>
                </a:lnTo>
                <a:lnTo>
                  <a:pt x="1528302" y="2246834"/>
                </a:lnTo>
                <a:lnTo>
                  <a:pt x="1564427" y="2217571"/>
                </a:lnTo>
                <a:lnTo>
                  <a:pt x="1789437" y="1822538"/>
                </a:lnTo>
                <a:lnTo>
                  <a:pt x="1801184" y="1784913"/>
                </a:lnTo>
                <a:lnTo>
                  <a:pt x="1800747" y="1773626"/>
                </a:lnTo>
                <a:lnTo>
                  <a:pt x="1779174" y="1738754"/>
                </a:lnTo>
                <a:lnTo>
                  <a:pt x="1407167" y="1727339"/>
                </a:lnTo>
                <a:lnTo>
                  <a:pt x="1284282" y="1727327"/>
                </a:lnTo>
                <a:close/>
              </a:path>
              <a:path w="1801184" h="2248535">
                <a:moveTo>
                  <a:pt x="2874385" y="0"/>
                </a:moveTo>
                <a:lnTo>
                  <a:pt x="151632" y="0"/>
                </a:lnTo>
                <a:lnTo>
                  <a:pt x="137163" y="703"/>
                </a:lnTo>
                <a:lnTo>
                  <a:pt x="96312" y="10742"/>
                </a:lnTo>
                <a:lnTo>
                  <a:pt x="60593" y="31335"/>
                </a:lnTo>
                <a:lnTo>
                  <a:pt x="31673" y="60762"/>
                </a:lnTo>
                <a:lnTo>
                  <a:pt x="11219" y="97300"/>
                </a:lnTo>
                <a:lnTo>
                  <a:pt x="899" y="139229"/>
                </a:lnTo>
                <a:lnTo>
                  <a:pt x="0" y="154105"/>
                </a:lnTo>
                <a:lnTo>
                  <a:pt x="93" y="1353737"/>
                </a:lnTo>
                <a:lnTo>
                  <a:pt x="5927" y="1394828"/>
                </a:lnTo>
                <a:lnTo>
                  <a:pt x="22653" y="1433658"/>
                </a:lnTo>
                <a:lnTo>
                  <a:pt x="48491" y="1466045"/>
                </a:lnTo>
                <a:lnTo>
                  <a:pt x="81774" y="1490267"/>
                </a:lnTo>
                <a:lnTo>
                  <a:pt x="120834" y="1504602"/>
                </a:lnTo>
                <a:lnTo>
                  <a:pt x="1407167" y="1507832"/>
                </a:lnTo>
                <a:lnTo>
                  <a:pt x="1407167" y="1727339"/>
                </a:lnTo>
                <a:lnTo>
                  <a:pt x="1616512" y="1727339"/>
                </a:lnTo>
                <a:lnTo>
                  <a:pt x="1609082" y="1727324"/>
                </a:lnTo>
                <a:lnTo>
                  <a:pt x="1608690" y="1507832"/>
                </a:lnTo>
                <a:lnTo>
                  <a:pt x="2874385" y="1507832"/>
                </a:lnTo>
                <a:lnTo>
                  <a:pt x="2888856" y="1507129"/>
                </a:lnTo>
                <a:lnTo>
                  <a:pt x="2929710" y="1497089"/>
                </a:lnTo>
                <a:lnTo>
                  <a:pt x="2965431" y="1476495"/>
                </a:lnTo>
                <a:lnTo>
                  <a:pt x="2994352" y="1447069"/>
                </a:lnTo>
                <a:lnTo>
                  <a:pt x="3014808" y="1410533"/>
                </a:lnTo>
                <a:lnTo>
                  <a:pt x="3025129" y="1368611"/>
                </a:lnTo>
                <a:lnTo>
                  <a:pt x="3026030" y="1353737"/>
                </a:lnTo>
                <a:lnTo>
                  <a:pt x="3025937" y="154105"/>
                </a:lnTo>
                <a:lnTo>
                  <a:pt x="3020103" y="113001"/>
                </a:lnTo>
                <a:lnTo>
                  <a:pt x="3003378" y="74171"/>
                </a:lnTo>
                <a:lnTo>
                  <a:pt x="2977541" y="41786"/>
                </a:lnTo>
                <a:lnTo>
                  <a:pt x="2944257" y="17565"/>
                </a:lnTo>
                <a:lnTo>
                  <a:pt x="2905195" y="3232"/>
                </a:lnTo>
                <a:lnTo>
                  <a:pt x="2876766" y="18"/>
                </a:lnTo>
                <a:lnTo>
                  <a:pt x="2874385" y="0"/>
                </a:lnTo>
                <a:close/>
              </a:path>
            </a:pathLst>
          </a:custGeom>
          <a:solidFill>
            <a:srgbClr val="FBAF3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23"/>
          <p:cNvSpPr txBox="1"/>
          <p:nvPr/>
        </p:nvSpPr>
        <p:spPr>
          <a:xfrm>
            <a:off x="7927554" y="3416007"/>
            <a:ext cx="1867535" cy="111633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350" b="1" spc="-100" dirty="0" smtClean="0">
                <a:latin typeface="Myriad Pro"/>
                <a:cs typeface="Myriad Pro"/>
              </a:rPr>
              <a:t>T</a:t>
            </a:r>
            <a:r>
              <a:rPr sz="1350" b="1" spc="10" dirty="0" smtClean="0">
                <a:latin typeface="Myriad Pro"/>
                <a:cs typeface="Myriad Pro"/>
              </a:rPr>
              <a:t>echni</a:t>
            </a:r>
            <a:r>
              <a:rPr sz="1350" b="1" spc="15" dirty="0" smtClean="0">
                <a:latin typeface="Myriad Pro"/>
                <a:cs typeface="Myriad Pro"/>
              </a:rPr>
              <a:t>c</a:t>
            </a:r>
            <a:r>
              <a:rPr sz="1350" b="1" spc="10" dirty="0" smtClean="0">
                <a:latin typeface="Myriad Pro"/>
                <a:cs typeface="Myriad Pro"/>
              </a:rPr>
              <a:t>al</a:t>
            </a:r>
            <a:r>
              <a:rPr sz="1350" b="1" spc="5" dirty="0" smtClean="0">
                <a:latin typeface="Myriad Pro"/>
                <a:cs typeface="Myriad Pro"/>
              </a:rPr>
              <a:t> </a:t>
            </a:r>
            <a:r>
              <a:rPr sz="1350" b="1" spc="0" dirty="0" smtClean="0">
                <a:latin typeface="Myriad Pro"/>
                <a:cs typeface="Myriad Pro"/>
              </a:rPr>
              <a:t>S</a:t>
            </a:r>
            <a:r>
              <a:rPr sz="1350" b="1" spc="20" dirty="0" smtClean="0">
                <a:latin typeface="Myriad Pro"/>
                <a:cs typeface="Myriad Pro"/>
              </a:rPr>
              <a:t>k</a:t>
            </a:r>
            <a:r>
              <a:rPr sz="1350" b="1" spc="5" dirty="0" smtClean="0">
                <a:latin typeface="Myriad Pro"/>
                <a:cs typeface="Myriad Pro"/>
              </a:rPr>
              <a:t>ills</a:t>
            </a:r>
            <a:endParaRPr sz="1350">
              <a:latin typeface="Myriad Pro"/>
              <a:cs typeface="Myriad Pro"/>
            </a:endParaRPr>
          </a:p>
          <a:p>
            <a:pPr marL="137795" indent="-125730">
              <a:lnSpc>
                <a:spcPct val="100000"/>
              </a:lnSpc>
              <a:spcBef>
                <a:spcPts val="350"/>
              </a:spcBef>
              <a:buSzPct val="83333"/>
              <a:buFont typeface="Wingdings"/>
              <a:buChar char=""/>
              <a:tabLst>
                <a:tab pos="137795" algn="l"/>
              </a:tabLst>
            </a:pPr>
            <a:r>
              <a:rPr sz="900" spc="10" dirty="0" smtClean="0">
                <a:latin typeface="Myriad Pro"/>
                <a:cs typeface="Myriad Pro"/>
              </a:rPr>
              <a:t>Joi</a:t>
            </a:r>
            <a:r>
              <a:rPr sz="900" spc="15" dirty="0" smtClean="0">
                <a:latin typeface="Myriad Pro"/>
                <a:cs typeface="Myriad Pro"/>
              </a:rPr>
              <a:t>n</a:t>
            </a:r>
            <a:r>
              <a:rPr sz="900" spc="10" dirty="0" smtClean="0">
                <a:latin typeface="Myriad Pro"/>
                <a:cs typeface="Myriad Pro"/>
              </a:rPr>
              <a:t>t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0" dirty="0" smtClean="0">
                <a:latin typeface="Myriad Pro"/>
                <a:cs typeface="Myriad Pro"/>
              </a:rPr>
              <a:t>e</a:t>
            </a:r>
            <a:r>
              <a:rPr sz="900" spc="15" dirty="0" smtClean="0">
                <a:latin typeface="Myriad Pro"/>
                <a:cs typeface="Myriad Pro"/>
              </a:rPr>
              <a:t>xamin</a:t>
            </a:r>
            <a:r>
              <a:rPr sz="900" spc="10" dirty="0" smtClean="0">
                <a:latin typeface="Myriad Pro"/>
                <a:cs typeface="Myriad Pro"/>
              </a:rPr>
              <a:t>a</a:t>
            </a:r>
            <a:r>
              <a:rPr sz="900" spc="15" dirty="0" smtClean="0">
                <a:latin typeface="Myriad Pro"/>
                <a:cs typeface="Myriad Pro"/>
              </a:rPr>
              <a:t>tion</a:t>
            </a:r>
            <a:endParaRPr sz="900">
              <a:latin typeface="Myriad Pro"/>
              <a:cs typeface="Myriad Pro"/>
            </a:endParaRPr>
          </a:p>
          <a:p>
            <a:pPr marL="137795" indent="-125730">
              <a:lnSpc>
                <a:spcPct val="100000"/>
              </a:lnSpc>
              <a:spcBef>
                <a:spcPts val="45"/>
              </a:spcBef>
              <a:buSzPct val="83333"/>
              <a:buFont typeface="Wingdings"/>
              <a:buChar char=""/>
              <a:tabLst>
                <a:tab pos="137795" algn="l"/>
              </a:tabLst>
            </a:pPr>
            <a:r>
              <a:rPr sz="900" spc="10" dirty="0" smtClean="0">
                <a:latin typeface="Myriad Pro"/>
                <a:cs typeface="Myriad Pro"/>
              </a:rPr>
              <a:t>Joi</a:t>
            </a:r>
            <a:r>
              <a:rPr sz="900" spc="15" dirty="0" smtClean="0">
                <a:latin typeface="Myriad Pro"/>
                <a:cs typeface="Myriad Pro"/>
              </a:rPr>
              <a:t>n</a:t>
            </a:r>
            <a:r>
              <a:rPr sz="900" spc="10" dirty="0" smtClean="0">
                <a:latin typeface="Myriad Pro"/>
                <a:cs typeface="Myriad Pro"/>
              </a:rPr>
              <a:t>t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0" dirty="0" smtClean="0">
                <a:latin typeface="Myriad Pro"/>
                <a:cs typeface="Myriad Pro"/>
              </a:rPr>
              <a:t>inje</a:t>
            </a:r>
            <a:r>
              <a:rPr sz="900" spc="25" dirty="0" smtClean="0">
                <a:latin typeface="Myriad Pro"/>
                <a:cs typeface="Myriad Pro"/>
              </a:rPr>
              <a:t>c</a:t>
            </a:r>
            <a:r>
              <a:rPr sz="900" spc="10" dirty="0" smtClean="0">
                <a:latin typeface="Myriad Pro"/>
                <a:cs typeface="Myriad Pro"/>
              </a:rPr>
              <a:t>tions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5" dirty="0" smtClean="0">
                <a:latin typeface="Myriad Pro"/>
                <a:cs typeface="Myriad Pro"/>
              </a:rPr>
              <a:t>and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5" dirty="0" smtClean="0">
                <a:latin typeface="Myriad Pro"/>
                <a:cs typeface="Myriad Pro"/>
              </a:rPr>
              <a:t>aspi</a:t>
            </a:r>
            <a:r>
              <a:rPr sz="900" spc="5" dirty="0" smtClean="0">
                <a:latin typeface="Myriad Pro"/>
                <a:cs typeface="Myriad Pro"/>
              </a:rPr>
              <a:t>r</a:t>
            </a:r>
            <a:r>
              <a:rPr sz="900" spc="10" dirty="0" smtClean="0">
                <a:latin typeface="Myriad Pro"/>
                <a:cs typeface="Myriad Pro"/>
              </a:rPr>
              <a:t>a</a:t>
            </a:r>
            <a:r>
              <a:rPr sz="900" spc="15" dirty="0" smtClean="0">
                <a:latin typeface="Myriad Pro"/>
                <a:cs typeface="Myriad Pro"/>
              </a:rPr>
              <a:t>tion</a:t>
            </a:r>
            <a:endParaRPr sz="900">
              <a:latin typeface="Myriad Pro"/>
              <a:cs typeface="Myriad Pro"/>
            </a:endParaRPr>
          </a:p>
          <a:p>
            <a:pPr marL="137795" indent="-125730">
              <a:lnSpc>
                <a:spcPct val="100000"/>
              </a:lnSpc>
              <a:spcBef>
                <a:spcPts val="45"/>
              </a:spcBef>
              <a:buSzPct val="83333"/>
              <a:buFont typeface="Wingdings"/>
              <a:buChar char=""/>
              <a:tabLst>
                <a:tab pos="137795" algn="l"/>
              </a:tabLst>
            </a:pPr>
            <a:r>
              <a:rPr sz="900" spc="15" dirty="0" smtClean="0">
                <a:latin typeface="Myriad Pro"/>
                <a:cs typeface="Myriad Pro"/>
              </a:rPr>
              <a:t>Suturing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5" dirty="0" smtClean="0">
                <a:latin typeface="Myriad Pro"/>
                <a:cs typeface="Myriad Pro"/>
              </a:rPr>
              <a:t>and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5" dirty="0" smtClean="0">
                <a:latin typeface="Myriad Pro"/>
                <a:cs typeface="Myriad Pro"/>
              </a:rPr>
              <a:t>w</a:t>
            </a:r>
            <a:r>
              <a:rPr sz="900" spc="20" dirty="0" smtClean="0">
                <a:latin typeface="Myriad Pro"/>
                <a:cs typeface="Myriad Pro"/>
              </a:rPr>
              <a:t>ound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20" dirty="0" smtClean="0">
                <a:latin typeface="Myriad Pro"/>
                <a:cs typeface="Myriad Pro"/>
              </a:rPr>
              <a:t>manageme</a:t>
            </a:r>
            <a:r>
              <a:rPr sz="900" spc="15" dirty="0" smtClean="0">
                <a:latin typeface="Myriad Pro"/>
                <a:cs typeface="Myriad Pro"/>
              </a:rPr>
              <a:t>n</a:t>
            </a:r>
            <a:r>
              <a:rPr sz="900" spc="10" dirty="0" smtClean="0">
                <a:latin typeface="Myriad Pro"/>
                <a:cs typeface="Myriad Pro"/>
              </a:rPr>
              <a:t>t</a:t>
            </a:r>
            <a:endParaRPr sz="900">
              <a:latin typeface="Myriad Pro"/>
              <a:cs typeface="Myriad Pro"/>
            </a:endParaRPr>
          </a:p>
          <a:p>
            <a:pPr marL="133350" indent="-121285">
              <a:lnSpc>
                <a:spcPct val="100000"/>
              </a:lnSpc>
              <a:spcBef>
                <a:spcPts val="45"/>
              </a:spcBef>
              <a:buSzPct val="83333"/>
              <a:buFont typeface="Wingdings"/>
              <a:buChar char=""/>
              <a:tabLst>
                <a:tab pos="133350" algn="l"/>
              </a:tabLst>
            </a:pPr>
            <a:r>
              <a:rPr sz="900" spc="-15" dirty="0" smtClean="0">
                <a:latin typeface="Myriad Pro"/>
                <a:cs typeface="Myriad Pro"/>
              </a:rPr>
              <a:t>V</a:t>
            </a:r>
            <a:r>
              <a:rPr sz="900" spc="15" dirty="0" smtClean="0">
                <a:latin typeface="Myriad Pro"/>
                <a:cs typeface="Myriad Pro"/>
              </a:rPr>
              <a:t>enepun</a:t>
            </a:r>
            <a:r>
              <a:rPr sz="900" spc="25" dirty="0" smtClean="0">
                <a:latin typeface="Myriad Pro"/>
                <a:cs typeface="Myriad Pro"/>
              </a:rPr>
              <a:t>c</a:t>
            </a:r>
            <a:r>
              <a:rPr sz="900" spc="15" dirty="0" smtClean="0">
                <a:latin typeface="Myriad Pro"/>
                <a:cs typeface="Myriad Pro"/>
              </a:rPr>
              <a:t>tu</a:t>
            </a:r>
            <a:r>
              <a:rPr sz="900" spc="0" dirty="0" smtClean="0">
                <a:latin typeface="Myriad Pro"/>
                <a:cs typeface="Myriad Pro"/>
              </a:rPr>
              <a:t>r</a:t>
            </a:r>
            <a:r>
              <a:rPr sz="900" spc="15" dirty="0" smtClean="0">
                <a:latin typeface="Myriad Pro"/>
                <a:cs typeface="Myriad Pro"/>
              </a:rPr>
              <a:t>e</a:t>
            </a:r>
            <a:endParaRPr sz="900">
              <a:latin typeface="Myriad Pro"/>
              <a:cs typeface="Myriad Pro"/>
            </a:endParaRPr>
          </a:p>
          <a:p>
            <a:pPr marL="137795" indent="-125730">
              <a:lnSpc>
                <a:spcPct val="100000"/>
              </a:lnSpc>
              <a:spcBef>
                <a:spcPts val="45"/>
              </a:spcBef>
              <a:buSzPct val="83333"/>
              <a:buFont typeface="Wingdings"/>
              <a:buChar char=""/>
              <a:tabLst>
                <a:tab pos="137795" algn="l"/>
              </a:tabLst>
            </a:pPr>
            <a:r>
              <a:rPr sz="900" spc="10" dirty="0" smtClean="0">
                <a:latin typeface="Myriad Pro"/>
                <a:cs typeface="Myriad Pro"/>
              </a:rPr>
              <a:t>C</a:t>
            </a:r>
            <a:r>
              <a:rPr sz="900" spc="15" dirty="0" smtClean="0">
                <a:latin typeface="Myriad Pro"/>
                <a:cs typeface="Myriad Pro"/>
              </a:rPr>
              <a:t>annul</a:t>
            </a:r>
            <a:r>
              <a:rPr sz="900" spc="10" dirty="0" smtClean="0">
                <a:latin typeface="Myriad Pro"/>
                <a:cs typeface="Myriad Pro"/>
              </a:rPr>
              <a:t>a</a:t>
            </a:r>
            <a:r>
              <a:rPr sz="900" spc="15" dirty="0" smtClean="0">
                <a:latin typeface="Myriad Pro"/>
                <a:cs typeface="Myriad Pro"/>
              </a:rPr>
              <a:t>tion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5" dirty="0" smtClean="0">
                <a:latin typeface="Myriad Pro"/>
                <a:cs typeface="Myriad Pro"/>
              </a:rPr>
              <a:t>and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0" dirty="0" smtClean="0">
                <a:latin typeface="Myriad Pro"/>
                <a:cs typeface="Myriad Pro"/>
              </a:rPr>
              <a:t>IV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0" dirty="0" smtClean="0">
                <a:latin typeface="Myriad Pro"/>
                <a:cs typeface="Myriad Pro"/>
              </a:rPr>
              <a:t>fluids</a:t>
            </a:r>
            <a:endParaRPr sz="900">
              <a:latin typeface="Myriad Pro"/>
              <a:cs typeface="Myriad Pro"/>
            </a:endParaRPr>
          </a:p>
          <a:p>
            <a:pPr marL="137795" indent="-125730">
              <a:lnSpc>
                <a:spcPct val="100000"/>
              </a:lnSpc>
              <a:spcBef>
                <a:spcPts val="45"/>
              </a:spcBef>
              <a:buSzPct val="83333"/>
              <a:buFont typeface="Wingdings"/>
              <a:buChar char=""/>
              <a:tabLst>
                <a:tab pos="137795" algn="l"/>
              </a:tabLst>
            </a:pPr>
            <a:r>
              <a:rPr sz="900" spc="10" dirty="0" smtClean="0">
                <a:latin typeface="Myriad Pro"/>
                <a:cs typeface="Myriad Pro"/>
              </a:rPr>
              <a:t>Plas</a:t>
            </a:r>
            <a:r>
              <a:rPr sz="900" spc="0" dirty="0" smtClean="0">
                <a:latin typeface="Myriad Pro"/>
                <a:cs typeface="Myriad Pro"/>
              </a:rPr>
              <a:t>t</a:t>
            </a:r>
            <a:r>
              <a:rPr sz="900" spc="10" dirty="0" smtClean="0">
                <a:latin typeface="Myriad Pro"/>
                <a:cs typeface="Myriad Pro"/>
              </a:rPr>
              <a:t>er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0" dirty="0" smtClean="0">
                <a:latin typeface="Myriad Pro"/>
                <a:cs typeface="Myriad Pro"/>
              </a:rPr>
              <a:t>cast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5" dirty="0" smtClean="0">
                <a:latin typeface="Myriad Pro"/>
                <a:cs typeface="Myriad Pro"/>
              </a:rPr>
              <a:t>ca</a:t>
            </a:r>
            <a:r>
              <a:rPr sz="900" spc="0" dirty="0" smtClean="0">
                <a:latin typeface="Myriad Pro"/>
                <a:cs typeface="Myriad Pro"/>
              </a:rPr>
              <a:t>r</a:t>
            </a:r>
            <a:r>
              <a:rPr sz="900" spc="15" dirty="0" smtClean="0">
                <a:latin typeface="Myriad Pro"/>
                <a:cs typeface="Myriad Pro"/>
              </a:rPr>
              <a:t>e</a:t>
            </a:r>
            <a:endParaRPr sz="900">
              <a:latin typeface="Myriad Pro"/>
              <a:cs typeface="Myriad Pro"/>
            </a:endParaRPr>
          </a:p>
        </p:txBody>
      </p:sp>
      <p:sp>
        <p:nvSpPr>
          <p:cNvPr id="34" name="object 24"/>
          <p:cNvSpPr txBox="1"/>
          <p:nvPr/>
        </p:nvSpPr>
        <p:spPr>
          <a:xfrm>
            <a:off x="1235558" y="1905694"/>
            <a:ext cx="2006600" cy="99758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76530">
              <a:lnSpc>
                <a:spcPts val="1480"/>
              </a:lnSpc>
            </a:pPr>
            <a:r>
              <a:rPr sz="1350" b="1" spc="10" dirty="0" smtClean="0">
                <a:latin typeface="Myriad Pro"/>
                <a:cs typeface="Myriad Pro"/>
              </a:rPr>
              <a:t>Multiple</a:t>
            </a:r>
            <a:r>
              <a:rPr sz="1350" b="1" spc="5" dirty="0" smtClean="0">
                <a:latin typeface="Myriad Pro"/>
                <a:cs typeface="Myriad Pro"/>
              </a:rPr>
              <a:t> </a:t>
            </a:r>
            <a:r>
              <a:rPr sz="1350" b="1" spc="10" dirty="0" smtClean="0">
                <a:latin typeface="Myriad Pro"/>
                <a:cs typeface="Myriad Pro"/>
              </a:rPr>
              <a:t>c</a:t>
            </a:r>
            <a:r>
              <a:rPr sz="1350" b="1" spc="-5" dirty="0" smtClean="0">
                <a:latin typeface="Myriad Pro"/>
                <a:cs typeface="Myriad Pro"/>
              </a:rPr>
              <a:t>r</a:t>
            </a:r>
            <a:r>
              <a:rPr sz="1350" b="1" spc="10" dirty="0" smtClean="0">
                <a:latin typeface="Myriad Pro"/>
                <a:cs typeface="Myriad Pro"/>
              </a:rPr>
              <a:t>oss</a:t>
            </a:r>
            <a:r>
              <a:rPr sz="1350" b="1" spc="5" dirty="0" smtClean="0">
                <a:latin typeface="Myriad Pro"/>
                <a:cs typeface="Myriad Pro"/>
              </a:rPr>
              <a:t> </a:t>
            </a:r>
            <a:r>
              <a:rPr sz="1350" b="1" spc="0" dirty="0" smtClean="0">
                <a:latin typeface="Myriad Pro"/>
                <a:cs typeface="Myriad Pro"/>
              </a:rPr>
              <a:t>o</a:t>
            </a:r>
            <a:r>
              <a:rPr sz="1350" b="1" spc="-15" dirty="0" smtClean="0">
                <a:latin typeface="Myriad Pro"/>
                <a:cs typeface="Myriad Pro"/>
              </a:rPr>
              <a:t>v</a:t>
            </a:r>
            <a:r>
              <a:rPr sz="1350" b="1" spc="10" dirty="0" smtClean="0">
                <a:latin typeface="Myriad Pro"/>
                <a:cs typeface="Myriad Pro"/>
              </a:rPr>
              <a:t>er specialty</a:t>
            </a:r>
            <a:r>
              <a:rPr sz="1350" b="1" spc="5" dirty="0" smtClean="0">
                <a:latin typeface="Myriad Pro"/>
                <a:cs typeface="Myriad Pro"/>
              </a:rPr>
              <a:t> </a:t>
            </a:r>
            <a:r>
              <a:rPr sz="1350" b="1" spc="15" dirty="0" smtClean="0">
                <a:latin typeface="Myriad Pro"/>
                <a:cs typeface="Myriad Pro"/>
              </a:rPr>
              <a:t>oppo</a:t>
            </a:r>
            <a:r>
              <a:rPr sz="1350" b="1" spc="35" dirty="0" smtClean="0">
                <a:latin typeface="Myriad Pro"/>
                <a:cs typeface="Myriad Pro"/>
              </a:rPr>
              <a:t>r</a:t>
            </a:r>
            <a:r>
              <a:rPr sz="1350" b="1" spc="10" dirty="0" smtClean="0">
                <a:latin typeface="Myriad Pro"/>
                <a:cs typeface="Myriad Pro"/>
              </a:rPr>
              <a:t>tunities</a:t>
            </a:r>
            <a:endParaRPr sz="1350">
              <a:latin typeface="Myriad Pro"/>
              <a:cs typeface="Myriad Pro"/>
            </a:endParaRPr>
          </a:p>
          <a:p>
            <a:pPr marL="125095" indent="-113030">
              <a:lnSpc>
                <a:spcPct val="100000"/>
              </a:lnSpc>
              <a:spcBef>
                <a:spcPts val="325"/>
              </a:spcBef>
              <a:buSzPct val="83333"/>
              <a:buFont typeface="Wingdings"/>
              <a:buChar char=""/>
              <a:tabLst>
                <a:tab pos="125095" algn="l"/>
              </a:tabLst>
            </a:pPr>
            <a:r>
              <a:rPr sz="900" spc="-10" dirty="0" smtClean="0">
                <a:latin typeface="Myriad Pro"/>
                <a:cs typeface="Myriad Pro"/>
              </a:rPr>
              <a:t>P</a:t>
            </a:r>
            <a:r>
              <a:rPr sz="900" spc="15" dirty="0" smtClean="0">
                <a:latin typeface="Myriad Pro"/>
                <a:cs typeface="Myriad Pro"/>
              </a:rPr>
              <a:t>aedi</a:t>
            </a:r>
            <a:r>
              <a:rPr sz="900" spc="10" dirty="0" smtClean="0">
                <a:latin typeface="Myriad Pro"/>
                <a:cs typeface="Myriad Pro"/>
              </a:rPr>
              <a:t>atric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20" dirty="0" smtClean="0">
                <a:latin typeface="Myriad Pro"/>
                <a:cs typeface="Myriad Pro"/>
              </a:rPr>
              <a:t>O</a:t>
            </a:r>
            <a:r>
              <a:rPr sz="900" spc="30" dirty="0" smtClean="0">
                <a:latin typeface="Myriad Pro"/>
                <a:cs typeface="Myriad Pro"/>
              </a:rPr>
              <a:t>r</a:t>
            </a:r>
            <a:r>
              <a:rPr sz="900" spc="15" dirty="0" smtClean="0">
                <a:latin typeface="Myriad Pro"/>
                <a:cs typeface="Myriad Pro"/>
              </a:rPr>
              <a:t>thopaedics-the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0" dirty="0" smtClean="0">
                <a:latin typeface="Myriad Pro"/>
                <a:cs typeface="Myriad Pro"/>
              </a:rPr>
              <a:t>sick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0" dirty="0" smtClean="0">
                <a:latin typeface="Myriad Pro"/>
                <a:cs typeface="Myriad Pro"/>
              </a:rPr>
              <a:t>child</a:t>
            </a:r>
            <a:endParaRPr sz="900">
              <a:latin typeface="Myriad Pro"/>
              <a:cs typeface="Myriad Pro"/>
            </a:endParaRPr>
          </a:p>
          <a:p>
            <a:pPr marL="125095" indent="-113030">
              <a:lnSpc>
                <a:spcPct val="100000"/>
              </a:lnSpc>
              <a:spcBef>
                <a:spcPts val="45"/>
              </a:spcBef>
              <a:buSzPct val="83333"/>
              <a:buFont typeface="Wingdings"/>
              <a:buChar char=""/>
              <a:tabLst>
                <a:tab pos="125095" algn="l"/>
              </a:tabLst>
            </a:pPr>
            <a:r>
              <a:rPr sz="900" spc="20" dirty="0" smtClean="0">
                <a:latin typeface="Myriad Pro"/>
                <a:cs typeface="Myriad Pro"/>
              </a:rPr>
              <a:t>A&amp;E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0" dirty="0" smtClean="0">
                <a:latin typeface="Myriad Pro"/>
                <a:cs typeface="Myriad Pro"/>
              </a:rPr>
              <a:t>f</a:t>
            </a:r>
            <a:r>
              <a:rPr sz="900" spc="5" dirty="0" smtClean="0">
                <a:latin typeface="Myriad Pro"/>
                <a:cs typeface="Myriad Pro"/>
              </a:rPr>
              <a:t>r</a:t>
            </a:r>
            <a:r>
              <a:rPr sz="900" spc="15" dirty="0" smtClean="0">
                <a:latin typeface="Myriad Pro"/>
                <a:cs typeface="Myriad Pro"/>
              </a:rPr>
              <a:t>a</a:t>
            </a:r>
            <a:r>
              <a:rPr sz="900" spc="25" dirty="0" smtClean="0">
                <a:latin typeface="Myriad Pro"/>
                <a:cs typeface="Myriad Pro"/>
              </a:rPr>
              <a:t>c</a:t>
            </a:r>
            <a:r>
              <a:rPr sz="900" spc="15" dirty="0" smtClean="0">
                <a:latin typeface="Myriad Pro"/>
                <a:cs typeface="Myriad Pro"/>
              </a:rPr>
              <a:t>tu</a:t>
            </a:r>
            <a:r>
              <a:rPr sz="900" spc="0" dirty="0" smtClean="0">
                <a:latin typeface="Myriad Pro"/>
                <a:cs typeface="Myriad Pro"/>
              </a:rPr>
              <a:t>r</a:t>
            </a:r>
            <a:r>
              <a:rPr sz="900" spc="15" dirty="0" smtClean="0">
                <a:latin typeface="Myriad Pro"/>
                <a:cs typeface="Myriad Pro"/>
              </a:rPr>
              <a:t>es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5" dirty="0" smtClean="0">
                <a:latin typeface="Myriad Pro"/>
                <a:cs typeface="Myriad Pro"/>
              </a:rPr>
              <a:t>and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0" dirty="0" smtClean="0">
                <a:latin typeface="Myriad Pro"/>
                <a:cs typeface="Myriad Pro"/>
              </a:rPr>
              <a:t>t</a:t>
            </a:r>
            <a:r>
              <a:rPr sz="900" spc="5" dirty="0" smtClean="0">
                <a:latin typeface="Myriad Pro"/>
                <a:cs typeface="Myriad Pro"/>
              </a:rPr>
              <a:t>r</a:t>
            </a:r>
            <a:r>
              <a:rPr sz="900" spc="20" dirty="0" smtClean="0">
                <a:latin typeface="Myriad Pro"/>
                <a:cs typeface="Myriad Pro"/>
              </a:rPr>
              <a:t>auma</a:t>
            </a:r>
            <a:endParaRPr sz="900">
              <a:latin typeface="Myriad Pro"/>
              <a:cs typeface="Myriad Pro"/>
            </a:endParaRPr>
          </a:p>
          <a:p>
            <a:pPr marL="125095" indent="-113030">
              <a:lnSpc>
                <a:spcPct val="100000"/>
              </a:lnSpc>
              <a:spcBef>
                <a:spcPts val="45"/>
              </a:spcBef>
              <a:buSzPct val="83333"/>
              <a:buFont typeface="Wingdings"/>
              <a:buChar char=""/>
              <a:tabLst>
                <a:tab pos="125095" algn="l"/>
              </a:tabLst>
            </a:pPr>
            <a:r>
              <a:rPr sz="900" spc="30" dirty="0" smtClean="0">
                <a:latin typeface="Myriad Pro"/>
                <a:cs typeface="Myriad Pro"/>
              </a:rPr>
              <a:t>M</a:t>
            </a:r>
            <a:r>
              <a:rPr sz="900" spc="15" dirty="0" smtClean="0">
                <a:latin typeface="Myriad Pro"/>
                <a:cs typeface="Myriad Pro"/>
              </a:rPr>
              <a:t>edicine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5" dirty="0" smtClean="0">
                <a:latin typeface="Myriad Pro"/>
                <a:cs typeface="Myriad Pro"/>
              </a:rPr>
              <a:t>and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5" dirty="0" smtClean="0">
                <a:latin typeface="Myriad Pro"/>
                <a:cs typeface="Myriad Pro"/>
              </a:rPr>
              <a:t>medicine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-5" dirty="0" smtClean="0">
                <a:latin typeface="Myriad Pro"/>
                <a:cs typeface="Myriad Pro"/>
              </a:rPr>
              <a:t>f</a:t>
            </a:r>
            <a:r>
              <a:rPr sz="900" spc="15" dirty="0" smtClean="0">
                <a:latin typeface="Myriad Pro"/>
                <a:cs typeface="Myriad Pro"/>
              </a:rPr>
              <a:t>or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0" dirty="0" smtClean="0">
                <a:latin typeface="Myriad Pro"/>
                <a:cs typeface="Myriad Pro"/>
              </a:rPr>
              <a:t>elderly</a:t>
            </a:r>
            <a:endParaRPr sz="900">
              <a:latin typeface="Myriad Pro"/>
              <a:cs typeface="Myriad Pro"/>
            </a:endParaRPr>
          </a:p>
          <a:p>
            <a:pPr marL="125095" indent="-113030">
              <a:lnSpc>
                <a:spcPct val="100000"/>
              </a:lnSpc>
              <a:spcBef>
                <a:spcPts val="45"/>
              </a:spcBef>
              <a:buSzPct val="83333"/>
              <a:buFont typeface="Wingdings"/>
              <a:buChar char=""/>
              <a:tabLst>
                <a:tab pos="125095" algn="l"/>
              </a:tabLst>
            </a:pPr>
            <a:r>
              <a:rPr sz="900" spc="-10" dirty="0" smtClean="0">
                <a:latin typeface="Myriad Pro"/>
                <a:cs typeface="Myriad Pro"/>
              </a:rPr>
              <a:t>P</a:t>
            </a:r>
            <a:r>
              <a:rPr sz="900" spc="10" dirty="0" smtClean="0">
                <a:latin typeface="Myriad Pro"/>
                <a:cs typeface="Myriad Pro"/>
              </a:rPr>
              <a:t>s</a:t>
            </a:r>
            <a:r>
              <a:rPr sz="900" spc="5" dirty="0" smtClean="0">
                <a:latin typeface="Myriad Pro"/>
                <a:cs typeface="Myriad Pro"/>
              </a:rPr>
              <a:t>y</a:t>
            </a:r>
            <a:r>
              <a:rPr sz="900" spc="10" dirty="0" smtClean="0">
                <a:latin typeface="Myriad Pro"/>
                <a:cs typeface="Myriad Pro"/>
              </a:rPr>
              <a:t>chiat</a:t>
            </a:r>
            <a:r>
              <a:rPr sz="900" spc="30" dirty="0" smtClean="0">
                <a:latin typeface="Myriad Pro"/>
                <a:cs typeface="Myriad Pro"/>
              </a:rPr>
              <a:t>r</a:t>
            </a:r>
            <a:r>
              <a:rPr sz="900" spc="-25" dirty="0" smtClean="0">
                <a:latin typeface="Myriad Pro"/>
                <a:cs typeface="Myriad Pro"/>
              </a:rPr>
              <a:t>y</a:t>
            </a:r>
            <a:r>
              <a:rPr sz="900" spc="5" dirty="0" smtClean="0">
                <a:latin typeface="Myriad Pro"/>
                <a:cs typeface="Myriad Pro"/>
              </a:rPr>
              <a:t>.</a:t>
            </a:r>
            <a:endParaRPr sz="900">
              <a:latin typeface="Myriad Pro"/>
              <a:cs typeface="Myriad Pro"/>
            </a:endParaRPr>
          </a:p>
        </p:txBody>
      </p:sp>
      <p:sp>
        <p:nvSpPr>
          <p:cNvPr id="35" name="object 25"/>
          <p:cNvSpPr txBox="1"/>
          <p:nvPr/>
        </p:nvSpPr>
        <p:spPr>
          <a:xfrm>
            <a:off x="7908125" y="5218816"/>
            <a:ext cx="1405890" cy="125920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350" b="1" spc="-25" dirty="0" smtClean="0">
                <a:latin typeface="Myriad Pro"/>
                <a:cs typeface="Myriad Pro"/>
              </a:rPr>
              <a:t>T</a:t>
            </a:r>
            <a:r>
              <a:rPr sz="1350" b="1" spc="10" dirty="0" smtClean="0">
                <a:latin typeface="Myriad Pro"/>
                <a:cs typeface="Myriad Pro"/>
              </a:rPr>
              <a:t>ips</a:t>
            </a:r>
            <a:endParaRPr sz="1350">
              <a:latin typeface="Myriad Pro"/>
              <a:cs typeface="Myriad Pro"/>
            </a:endParaRPr>
          </a:p>
          <a:p>
            <a:pPr marL="140970" marR="219075" indent="-128905">
              <a:lnSpc>
                <a:spcPct val="104200"/>
              </a:lnSpc>
              <a:spcBef>
                <a:spcPts val="305"/>
              </a:spcBef>
              <a:buSzPct val="83333"/>
              <a:buFont typeface="Wingdings"/>
              <a:buChar char=""/>
              <a:tabLst>
                <a:tab pos="137795" algn="l"/>
              </a:tabLst>
            </a:pPr>
            <a:r>
              <a:rPr sz="900" spc="5" dirty="0" smtClean="0">
                <a:latin typeface="Myriad Pro"/>
                <a:cs typeface="Myriad Pro"/>
              </a:rPr>
              <a:t>A</a:t>
            </a:r>
            <a:r>
              <a:rPr sz="900" spc="15" dirty="0" smtClean="0">
                <a:latin typeface="Myriad Pro"/>
                <a:cs typeface="Myriad Pro"/>
              </a:rPr>
              <a:t>udit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5" dirty="0" smtClean="0">
                <a:latin typeface="Myriad Pro"/>
                <a:cs typeface="Myriad Pro"/>
              </a:rPr>
              <a:t>including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5" dirty="0" smtClean="0">
                <a:latin typeface="Myriad Pro"/>
                <a:cs typeface="Myriad Pro"/>
              </a:rPr>
              <a:t>audit</a:t>
            </a:r>
            <a:r>
              <a:rPr sz="900" spc="10" dirty="0" smtClean="0">
                <a:latin typeface="Myriad Pro"/>
                <a:cs typeface="Myriad Pro"/>
              </a:rPr>
              <a:t> a</a:t>
            </a:r>
            <a:r>
              <a:rPr sz="900" spc="20" dirty="0" smtClean="0">
                <a:latin typeface="Myriad Pro"/>
                <a:cs typeface="Myriad Pro"/>
              </a:rPr>
              <a:t>f</a:t>
            </a:r>
            <a:r>
              <a:rPr sz="900" spc="0" dirty="0" smtClean="0">
                <a:latin typeface="Myriad Pro"/>
                <a:cs typeface="Myriad Pro"/>
              </a:rPr>
              <a:t>t</a:t>
            </a:r>
            <a:r>
              <a:rPr sz="900" spc="15" dirty="0" smtClean="0">
                <a:latin typeface="Myriad Pro"/>
                <a:cs typeface="Myriad Pro"/>
              </a:rPr>
              <a:t>ernoons</a:t>
            </a:r>
            <a:endParaRPr sz="900">
              <a:latin typeface="Myriad Pro"/>
              <a:cs typeface="Myriad Pro"/>
            </a:endParaRPr>
          </a:p>
          <a:p>
            <a:pPr marL="137795" indent="-125730">
              <a:lnSpc>
                <a:spcPct val="100000"/>
              </a:lnSpc>
              <a:spcBef>
                <a:spcPts val="45"/>
              </a:spcBef>
              <a:buSzPct val="83333"/>
              <a:buFont typeface="Wingdings"/>
              <a:buChar char=""/>
              <a:tabLst>
                <a:tab pos="137795" algn="l"/>
              </a:tabLst>
            </a:pPr>
            <a:r>
              <a:rPr sz="900" spc="10" dirty="0" smtClean="0">
                <a:latin typeface="Myriad Pro"/>
                <a:cs typeface="Myriad Pro"/>
              </a:rPr>
              <a:t>Significa</a:t>
            </a:r>
            <a:r>
              <a:rPr sz="900" spc="15" dirty="0" smtClean="0">
                <a:latin typeface="Myriad Pro"/>
                <a:cs typeface="Myriad Pro"/>
              </a:rPr>
              <a:t>n</a:t>
            </a:r>
            <a:r>
              <a:rPr sz="900" spc="10" dirty="0" smtClean="0">
                <a:latin typeface="Myriad Pro"/>
                <a:cs typeface="Myriad Pro"/>
              </a:rPr>
              <a:t>t</a:t>
            </a:r>
            <a:r>
              <a:rPr sz="900" spc="5" dirty="0" smtClean="0">
                <a:latin typeface="Myriad Pro"/>
                <a:cs typeface="Myriad Pro"/>
              </a:rPr>
              <a:t> Ev</a:t>
            </a:r>
            <a:r>
              <a:rPr sz="900" spc="15" dirty="0" smtClean="0">
                <a:latin typeface="Myriad Pro"/>
                <a:cs typeface="Myriad Pro"/>
              </a:rPr>
              <a:t>en</a:t>
            </a:r>
            <a:r>
              <a:rPr sz="900" spc="10" dirty="0" smtClean="0">
                <a:latin typeface="Myriad Pro"/>
                <a:cs typeface="Myriad Pro"/>
              </a:rPr>
              <a:t>t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5" dirty="0" smtClean="0">
                <a:latin typeface="Myriad Pro"/>
                <a:cs typeface="Myriad Pro"/>
              </a:rPr>
              <a:t>Anal</a:t>
            </a:r>
            <a:r>
              <a:rPr sz="900" spc="5" dirty="0" smtClean="0">
                <a:latin typeface="Myriad Pro"/>
                <a:cs typeface="Myriad Pro"/>
              </a:rPr>
              <a:t>y</a:t>
            </a:r>
            <a:r>
              <a:rPr sz="900" spc="10" dirty="0" smtClean="0">
                <a:latin typeface="Myriad Pro"/>
                <a:cs typeface="Myriad Pro"/>
              </a:rPr>
              <a:t>sis</a:t>
            </a:r>
            <a:endParaRPr sz="900">
              <a:latin typeface="Myriad Pro"/>
              <a:cs typeface="Myriad Pro"/>
            </a:endParaRPr>
          </a:p>
          <a:p>
            <a:pPr marL="137795" indent="-125730">
              <a:lnSpc>
                <a:spcPct val="100000"/>
              </a:lnSpc>
              <a:spcBef>
                <a:spcPts val="45"/>
              </a:spcBef>
              <a:buSzPct val="83333"/>
              <a:buFont typeface="Wingdings"/>
              <a:buChar char=""/>
              <a:tabLst>
                <a:tab pos="137795" algn="l"/>
              </a:tabLst>
            </a:pPr>
            <a:r>
              <a:rPr sz="900" spc="10" dirty="0" smtClean="0">
                <a:latin typeface="Myriad Pro"/>
                <a:cs typeface="Myriad Pro"/>
              </a:rPr>
              <a:t>Clinical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20" dirty="0" smtClean="0">
                <a:latin typeface="Myriad Pro"/>
                <a:cs typeface="Myriad Pro"/>
              </a:rPr>
              <a:t>g</a:t>
            </a:r>
            <a:r>
              <a:rPr sz="900" spc="5" dirty="0" smtClean="0">
                <a:latin typeface="Myriad Pro"/>
                <a:cs typeface="Myriad Pro"/>
              </a:rPr>
              <a:t>ov</a:t>
            </a:r>
            <a:r>
              <a:rPr sz="900" spc="15" dirty="0" smtClean="0">
                <a:latin typeface="Myriad Pro"/>
                <a:cs typeface="Myriad Pro"/>
              </a:rPr>
              <a:t>ernan</a:t>
            </a:r>
            <a:r>
              <a:rPr sz="900" spc="5" dirty="0" smtClean="0">
                <a:latin typeface="Myriad Pro"/>
                <a:cs typeface="Myriad Pro"/>
              </a:rPr>
              <a:t>c</a:t>
            </a:r>
            <a:r>
              <a:rPr sz="900" spc="15" dirty="0" smtClean="0">
                <a:latin typeface="Myriad Pro"/>
                <a:cs typeface="Myriad Pro"/>
              </a:rPr>
              <a:t>e</a:t>
            </a:r>
            <a:endParaRPr sz="900">
              <a:latin typeface="Myriad Pro"/>
              <a:cs typeface="Myriad Pro"/>
            </a:endParaRPr>
          </a:p>
          <a:p>
            <a:pPr marL="137795" indent="-125730">
              <a:lnSpc>
                <a:spcPct val="100000"/>
              </a:lnSpc>
              <a:spcBef>
                <a:spcPts val="45"/>
              </a:spcBef>
              <a:buSzPct val="83333"/>
              <a:buFont typeface="Wingdings"/>
              <a:buChar char=""/>
              <a:tabLst>
                <a:tab pos="137795" algn="l"/>
              </a:tabLst>
            </a:pPr>
            <a:r>
              <a:rPr sz="900" spc="20" dirty="0" smtClean="0">
                <a:latin typeface="Myriad Pro"/>
                <a:cs typeface="Myriad Pro"/>
              </a:rPr>
              <a:t>R</a:t>
            </a:r>
            <a:r>
              <a:rPr sz="900" spc="10" dirty="0" smtClean="0">
                <a:latin typeface="Myriad Pro"/>
                <a:cs typeface="Myriad Pro"/>
              </a:rPr>
              <a:t>isk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0" dirty="0" smtClean="0">
                <a:latin typeface="Myriad Pro"/>
                <a:cs typeface="Myriad Pro"/>
              </a:rPr>
              <a:t>A</a:t>
            </a:r>
            <a:r>
              <a:rPr sz="900" spc="15" dirty="0" smtClean="0">
                <a:latin typeface="Myriad Pro"/>
                <a:cs typeface="Myriad Pro"/>
              </a:rPr>
              <a:t>ssessmen</a:t>
            </a:r>
            <a:r>
              <a:rPr sz="900" spc="10" dirty="0" smtClean="0">
                <a:latin typeface="Myriad Pro"/>
                <a:cs typeface="Myriad Pro"/>
              </a:rPr>
              <a:t>t</a:t>
            </a:r>
            <a:endParaRPr sz="900">
              <a:latin typeface="Myriad Pro"/>
              <a:cs typeface="Myriad Pro"/>
            </a:endParaRPr>
          </a:p>
          <a:p>
            <a:pPr marL="137795" indent="-125730">
              <a:lnSpc>
                <a:spcPct val="100000"/>
              </a:lnSpc>
              <a:spcBef>
                <a:spcPts val="45"/>
              </a:spcBef>
              <a:buSzPct val="83333"/>
              <a:buFont typeface="Wingdings"/>
              <a:buChar char=""/>
              <a:tabLst>
                <a:tab pos="137795" algn="l"/>
              </a:tabLst>
            </a:pPr>
            <a:r>
              <a:rPr sz="900" spc="15" dirty="0" smtClean="0">
                <a:latin typeface="Myriad Pro"/>
                <a:cs typeface="Myriad Pro"/>
              </a:rPr>
              <a:t>Dr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5" dirty="0" smtClean="0">
                <a:latin typeface="Myriad Pro"/>
                <a:cs typeface="Myriad Pro"/>
              </a:rPr>
              <a:t>as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0" dirty="0" smtClean="0">
                <a:latin typeface="Myriad Pro"/>
                <a:cs typeface="Myriad Pro"/>
              </a:rPr>
              <a:t>t</a:t>
            </a:r>
            <a:r>
              <a:rPr sz="900" spc="15" dirty="0" smtClean="0">
                <a:latin typeface="Myriad Pro"/>
                <a:cs typeface="Myriad Pro"/>
              </a:rPr>
              <a:t>eacher</a:t>
            </a:r>
            <a:endParaRPr sz="900">
              <a:latin typeface="Myriad Pro"/>
              <a:cs typeface="Myriad Pro"/>
            </a:endParaRPr>
          </a:p>
          <a:p>
            <a:pPr marL="137795" indent="-125730">
              <a:lnSpc>
                <a:spcPct val="100000"/>
              </a:lnSpc>
              <a:spcBef>
                <a:spcPts val="45"/>
              </a:spcBef>
              <a:buSzPct val="83333"/>
              <a:buFont typeface="Wingdings"/>
              <a:buChar char=""/>
              <a:tabLst>
                <a:tab pos="137795" algn="l"/>
              </a:tabLst>
            </a:pPr>
            <a:r>
              <a:rPr sz="900" spc="0" dirty="0" smtClean="0">
                <a:latin typeface="Myriad Pro"/>
                <a:cs typeface="Myriad Pro"/>
              </a:rPr>
              <a:t>L</a:t>
            </a:r>
            <a:r>
              <a:rPr sz="900" spc="15" dirty="0" smtClean="0">
                <a:latin typeface="Myriad Pro"/>
                <a:cs typeface="Myriad Pro"/>
              </a:rPr>
              <a:t>eadership</a:t>
            </a:r>
            <a:endParaRPr sz="900">
              <a:latin typeface="Myriad Pro"/>
              <a:cs typeface="Myriad Pro"/>
            </a:endParaRPr>
          </a:p>
        </p:txBody>
      </p:sp>
      <p:sp>
        <p:nvSpPr>
          <p:cNvPr id="36" name="object 26"/>
          <p:cNvSpPr txBox="1"/>
          <p:nvPr/>
        </p:nvSpPr>
        <p:spPr>
          <a:xfrm>
            <a:off x="4022675" y="1219390"/>
            <a:ext cx="2661920" cy="125920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350" b="1" spc="-5" dirty="0" smtClean="0">
                <a:latin typeface="Myriad Pro"/>
                <a:cs typeface="Myriad Pro"/>
              </a:rPr>
              <a:t>A</a:t>
            </a:r>
            <a:r>
              <a:rPr sz="1350" b="1" spc="10" dirty="0" smtClean="0">
                <a:latin typeface="Myriad Pro"/>
                <a:cs typeface="Myriad Pro"/>
              </a:rPr>
              <a:t>cu</a:t>
            </a:r>
            <a:r>
              <a:rPr sz="1350" b="1" spc="0" dirty="0" smtClean="0">
                <a:latin typeface="Myriad Pro"/>
                <a:cs typeface="Myriad Pro"/>
              </a:rPr>
              <a:t>t</a:t>
            </a:r>
            <a:r>
              <a:rPr sz="1350" b="1" spc="10" dirty="0" smtClean="0">
                <a:latin typeface="Myriad Pro"/>
                <a:cs typeface="Myriad Pro"/>
              </a:rPr>
              <a:t>e</a:t>
            </a:r>
            <a:endParaRPr sz="1350">
              <a:latin typeface="Myriad Pro"/>
              <a:cs typeface="Myriad Pro"/>
            </a:endParaRPr>
          </a:p>
          <a:p>
            <a:pPr marL="154305" marR="259715" indent="-142240">
              <a:lnSpc>
                <a:spcPct val="104200"/>
              </a:lnSpc>
              <a:spcBef>
                <a:spcPts val="305"/>
              </a:spcBef>
              <a:buSzPct val="83333"/>
              <a:buFont typeface="Wingdings"/>
              <a:buChar char=""/>
              <a:tabLst>
                <a:tab pos="146050" algn="l"/>
              </a:tabLst>
            </a:pPr>
            <a:r>
              <a:rPr sz="900" spc="15" dirty="0" smtClean="0">
                <a:latin typeface="Myriad Pro"/>
                <a:cs typeface="Myriad Pro"/>
              </a:rPr>
              <a:t>Gene</a:t>
            </a:r>
            <a:r>
              <a:rPr sz="900" spc="5" dirty="0" smtClean="0">
                <a:latin typeface="Myriad Pro"/>
                <a:cs typeface="Myriad Pro"/>
              </a:rPr>
              <a:t>r</a:t>
            </a:r>
            <a:r>
              <a:rPr sz="900" spc="10" dirty="0" smtClean="0">
                <a:latin typeface="Myriad Pro"/>
                <a:cs typeface="Myriad Pro"/>
              </a:rPr>
              <a:t>al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20" dirty="0" smtClean="0">
                <a:latin typeface="Myriad Pro"/>
                <a:cs typeface="Myriad Pro"/>
              </a:rPr>
              <a:t>manageme</a:t>
            </a:r>
            <a:r>
              <a:rPr sz="900" spc="15" dirty="0" smtClean="0">
                <a:latin typeface="Myriad Pro"/>
                <a:cs typeface="Myriad Pro"/>
              </a:rPr>
              <a:t>n</a:t>
            </a:r>
            <a:r>
              <a:rPr sz="900" spc="10" dirty="0" smtClean="0">
                <a:latin typeface="Myriad Pro"/>
                <a:cs typeface="Myriad Pro"/>
              </a:rPr>
              <a:t>t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5" dirty="0" smtClean="0">
                <a:latin typeface="Myriad Pro"/>
                <a:cs typeface="Myriad Pro"/>
              </a:rPr>
              <a:t>of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0" dirty="0" smtClean="0">
                <a:latin typeface="Myriad Pro"/>
                <a:cs typeface="Myriad Pro"/>
              </a:rPr>
              <a:t>t</a:t>
            </a:r>
            <a:r>
              <a:rPr sz="900" spc="5" dirty="0" smtClean="0">
                <a:latin typeface="Myriad Pro"/>
                <a:cs typeface="Myriad Pro"/>
              </a:rPr>
              <a:t>r</a:t>
            </a:r>
            <a:r>
              <a:rPr sz="900" spc="15" dirty="0" smtClean="0">
                <a:latin typeface="Myriad Pro"/>
                <a:cs typeface="Myriad Pro"/>
              </a:rPr>
              <a:t>auma;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0" dirty="0" smtClean="0">
                <a:latin typeface="Myriad Pro"/>
                <a:cs typeface="Myriad Pro"/>
              </a:rPr>
              <a:t>disloca</a:t>
            </a:r>
            <a:r>
              <a:rPr sz="900" spc="15" dirty="0" smtClean="0">
                <a:latin typeface="Myriad Pro"/>
                <a:cs typeface="Myriad Pro"/>
              </a:rPr>
              <a:t>tion</a:t>
            </a:r>
            <a:r>
              <a:rPr sz="900" spc="-5" dirty="0" smtClean="0">
                <a:latin typeface="Myriad Pro"/>
                <a:cs typeface="Myriad Pro"/>
              </a:rPr>
              <a:t>s</a:t>
            </a:r>
            <a:r>
              <a:rPr sz="900" spc="5" dirty="0" smtClean="0">
                <a:latin typeface="Myriad Pro"/>
                <a:cs typeface="Myriad Pro"/>
              </a:rPr>
              <a:t>, fr</a:t>
            </a:r>
            <a:r>
              <a:rPr sz="900" spc="15" dirty="0" smtClean="0">
                <a:latin typeface="Myriad Pro"/>
                <a:cs typeface="Myriad Pro"/>
              </a:rPr>
              <a:t>a</a:t>
            </a:r>
            <a:r>
              <a:rPr sz="900" spc="25" dirty="0" smtClean="0">
                <a:latin typeface="Myriad Pro"/>
                <a:cs typeface="Myriad Pro"/>
              </a:rPr>
              <a:t>c</a:t>
            </a:r>
            <a:r>
              <a:rPr sz="900" spc="15" dirty="0" smtClean="0">
                <a:latin typeface="Myriad Pro"/>
                <a:cs typeface="Myriad Pro"/>
              </a:rPr>
              <a:t>tu</a:t>
            </a:r>
            <a:r>
              <a:rPr sz="900" spc="0" dirty="0" smtClean="0">
                <a:latin typeface="Myriad Pro"/>
                <a:cs typeface="Myriad Pro"/>
              </a:rPr>
              <a:t>r</a:t>
            </a:r>
            <a:r>
              <a:rPr sz="900" spc="15" dirty="0" smtClean="0">
                <a:latin typeface="Myriad Pro"/>
                <a:cs typeface="Myriad Pro"/>
              </a:rPr>
              <a:t>e</a:t>
            </a:r>
            <a:r>
              <a:rPr sz="900" spc="-5" dirty="0" smtClean="0">
                <a:latin typeface="Myriad Pro"/>
                <a:cs typeface="Myriad Pro"/>
              </a:rPr>
              <a:t>s</a:t>
            </a:r>
            <a:r>
              <a:rPr sz="900" spc="5" dirty="0" smtClean="0">
                <a:latin typeface="Myriad Pro"/>
                <a:cs typeface="Myriad Pro"/>
              </a:rPr>
              <a:t>, </a:t>
            </a:r>
            <a:r>
              <a:rPr sz="900" spc="15" dirty="0" smtClean="0">
                <a:latin typeface="Myriad Pro"/>
                <a:cs typeface="Myriad Pro"/>
              </a:rPr>
              <a:t>including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20" dirty="0" smtClean="0">
                <a:latin typeface="Myriad Pro"/>
                <a:cs typeface="Myriad Pro"/>
              </a:rPr>
              <a:t>p</a:t>
            </a:r>
            <a:r>
              <a:rPr sz="900" spc="10" dirty="0" smtClean="0">
                <a:latin typeface="Myriad Pro"/>
                <a:cs typeface="Myriad Pro"/>
              </a:rPr>
              <a:t>a</a:t>
            </a:r>
            <a:r>
              <a:rPr sz="900" spc="15" dirty="0" smtClean="0">
                <a:latin typeface="Myriad Pro"/>
                <a:cs typeface="Myriad Pro"/>
              </a:rPr>
              <a:t>tholo</a:t>
            </a:r>
            <a:r>
              <a:rPr sz="900" spc="10" dirty="0" smtClean="0">
                <a:latin typeface="Myriad Pro"/>
                <a:cs typeface="Myriad Pro"/>
              </a:rPr>
              <a:t>gica</a:t>
            </a:r>
            <a:r>
              <a:rPr sz="900" spc="-5" dirty="0" smtClean="0">
                <a:latin typeface="Myriad Pro"/>
                <a:cs typeface="Myriad Pro"/>
              </a:rPr>
              <a:t>l</a:t>
            </a:r>
            <a:r>
              <a:rPr sz="900" spc="5" dirty="0" smtClean="0">
                <a:latin typeface="Myriad Pro"/>
                <a:cs typeface="Myriad Pro"/>
              </a:rPr>
              <a:t>.</a:t>
            </a:r>
            <a:endParaRPr sz="900">
              <a:latin typeface="Myriad Pro"/>
              <a:cs typeface="Myriad Pro"/>
            </a:endParaRPr>
          </a:p>
          <a:p>
            <a:pPr marL="146050" indent="-133985">
              <a:lnSpc>
                <a:spcPct val="100000"/>
              </a:lnSpc>
              <a:spcBef>
                <a:spcPts val="45"/>
              </a:spcBef>
              <a:buSzPct val="83333"/>
              <a:buFont typeface="Wingdings"/>
              <a:buChar char=""/>
              <a:tabLst>
                <a:tab pos="146050" algn="l"/>
              </a:tabLst>
            </a:pPr>
            <a:r>
              <a:rPr sz="900" spc="5" dirty="0" smtClean="0">
                <a:latin typeface="Myriad Pro"/>
                <a:cs typeface="Myriad Pro"/>
              </a:rPr>
              <a:t>A</a:t>
            </a:r>
            <a:r>
              <a:rPr sz="900" spc="15" dirty="0" smtClean="0">
                <a:latin typeface="Myriad Pro"/>
                <a:cs typeface="Myriad Pro"/>
              </a:rPr>
              <a:t>cu</a:t>
            </a:r>
            <a:r>
              <a:rPr sz="900" spc="0" dirty="0" smtClean="0">
                <a:latin typeface="Myriad Pro"/>
                <a:cs typeface="Myriad Pro"/>
              </a:rPr>
              <a:t>t</a:t>
            </a:r>
            <a:r>
              <a:rPr sz="900" spc="15" dirty="0" smtClean="0">
                <a:latin typeface="Myriad Pro"/>
                <a:cs typeface="Myriad Pro"/>
              </a:rPr>
              <a:t>e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0" dirty="0" smtClean="0">
                <a:latin typeface="Myriad Pro"/>
                <a:cs typeface="Myriad Pro"/>
              </a:rPr>
              <a:t>spinal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5" dirty="0" smtClean="0">
                <a:latin typeface="Myriad Pro"/>
                <a:cs typeface="Myriad Pro"/>
              </a:rPr>
              <a:t>diso</a:t>
            </a:r>
            <a:r>
              <a:rPr sz="900" spc="0" dirty="0" smtClean="0">
                <a:latin typeface="Myriad Pro"/>
                <a:cs typeface="Myriad Pro"/>
              </a:rPr>
              <a:t>r</a:t>
            </a:r>
            <a:r>
              <a:rPr sz="900" spc="15" dirty="0" smtClean="0">
                <a:latin typeface="Myriad Pro"/>
                <a:cs typeface="Myriad Pro"/>
              </a:rPr>
              <a:t>ders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5" dirty="0" smtClean="0">
                <a:latin typeface="Myriad Pro"/>
                <a:cs typeface="Myriad Pro"/>
              </a:rPr>
              <a:t>including</a:t>
            </a:r>
            <a:r>
              <a:rPr sz="900" spc="5" dirty="0" smtClean="0">
                <a:latin typeface="Myriad Pro"/>
                <a:cs typeface="Myriad Pro"/>
              </a:rPr>
              <a:t> c</a:t>
            </a:r>
            <a:r>
              <a:rPr sz="900" spc="15" dirty="0" smtClean="0">
                <a:latin typeface="Myriad Pro"/>
                <a:cs typeface="Myriad Pro"/>
              </a:rPr>
              <a:t>o</a:t>
            </a:r>
            <a:r>
              <a:rPr sz="900" spc="0" dirty="0" smtClean="0">
                <a:latin typeface="Myriad Pro"/>
                <a:cs typeface="Myriad Pro"/>
              </a:rPr>
              <a:t>r</a:t>
            </a:r>
            <a:r>
              <a:rPr sz="900" spc="20" dirty="0" smtClean="0">
                <a:latin typeface="Myriad Pro"/>
                <a:cs typeface="Myriad Pro"/>
              </a:rPr>
              <a:t>d</a:t>
            </a:r>
            <a:r>
              <a:rPr sz="900" spc="5" dirty="0" smtClean="0">
                <a:latin typeface="Myriad Pro"/>
                <a:cs typeface="Myriad Pro"/>
              </a:rPr>
              <a:t> c</a:t>
            </a:r>
            <a:r>
              <a:rPr sz="900" spc="20" dirty="0" smtClean="0">
                <a:latin typeface="Myriad Pro"/>
                <a:cs typeface="Myriad Pro"/>
              </a:rPr>
              <a:t>omp</a:t>
            </a:r>
            <a:r>
              <a:rPr sz="900" spc="0" dirty="0" smtClean="0">
                <a:latin typeface="Myriad Pro"/>
                <a:cs typeface="Myriad Pro"/>
              </a:rPr>
              <a:t>r</a:t>
            </a:r>
            <a:r>
              <a:rPr sz="900" spc="15" dirty="0" smtClean="0">
                <a:latin typeface="Myriad Pro"/>
                <a:cs typeface="Myriad Pro"/>
              </a:rPr>
              <a:t>ession</a:t>
            </a:r>
            <a:endParaRPr sz="900">
              <a:latin typeface="Myriad Pro"/>
              <a:cs typeface="Myriad Pro"/>
            </a:endParaRPr>
          </a:p>
          <a:p>
            <a:pPr marL="146050" indent="-133985">
              <a:lnSpc>
                <a:spcPct val="100000"/>
              </a:lnSpc>
              <a:spcBef>
                <a:spcPts val="45"/>
              </a:spcBef>
              <a:buSzPct val="83333"/>
              <a:buFont typeface="Wingdings"/>
              <a:buChar char=""/>
              <a:tabLst>
                <a:tab pos="146050" algn="l"/>
              </a:tabLst>
            </a:pPr>
            <a:r>
              <a:rPr sz="900" spc="15" dirty="0" smtClean="0">
                <a:latin typeface="Myriad Pro"/>
                <a:cs typeface="Myriad Pro"/>
              </a:rPr>
              <a:t>Haemorrhage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5" dirty="0" smtClean="0">
                <a:latin typeface="Myriad Pro"/>
                <a:cs typeface="Myriad Pro"/>
              </a:rPr>
              <a:t>and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20" dirty="0" smtClean="0">
                <a:latin typeface="Myriad Pro"/>
                <a:cs typeface="Myriad Pro"/>
              </a:rPr>
              <a:t>manageme</a:t>
            </a:r>
            <a:r>
              <a:rPr sz="900" spc="15" dirty="0" smtClean="0">
                <a:latin typeface="Myriad Pro"/>
                <a:cs typeface="Myriad Pro"/>
              </a:rPr>
              <a:t>n</a:t>
            </a:r>
            <a:r>
              <a:rPr sz="900" spc="10" dirty="0" smtClean="0">
                <a:latin typeface="Myriad Pro"/>
                <a:cs typeface="Myriad Pro"/>
              </a:rPr>
              <a:t>t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5" dirty="0" smtClean="0">
                <a:latin typeface="Myriad Pro"/>
                <a:cs typeface="Myriad Pro"/>
              </a:rPr>
              <a:t>of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5" dirty="0" smtClean="0">
                <a:latin typeface="Myriad Pro"/>
                <a:cs typeface="Myriad Pro"/>
              </a:rPr>
              <a:t>shock</a:t>
            </a:r>
            <a:endParaRPr sz="900">
              <a:latin typeface="Myriad Pro"/>
              <a:cs typeface="Myriad Pro"/>
            </a:endParaRPr>
          </a:p>
          <a:p>
            <a:pPr marL="146050" indent="-133985">
              <a:lnSpc>
                <a:spcPct val="100000"/>
              </a:lnSpc>
              <a:spcBef>
                <a:spcPts val="45"/>
              </a:spcBef>
              <a:buSzPct val="83333"/>
              <a:buFont typeface="Wingdings"/>
              <a:buChar char=""/>
              <a:tabLst>
                <a:tab pos="146050" algn="l"/>
              </a:tabLst>
            </a:pPr>
            <a:r>
              <a:rPr sz="900" spc="-5" dirty="0" smtClean="0">
                <a:latin typeface="Myriad Pro"/>
                <a:cs typeface="Myriad Pro"/>
              </a:rPr>
              <a:t>W</a:t>
            </a:r>
            <a:r>
              <a:rPr sz="900" spc="20" dirty="0" smtClean="0">
                <a:latin typeface="Myriad Pro"/>
                <a:cs typeface="Myriad Pro"/>
              </a:rPr>
              <a:t>ound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5" dirty="0" smtClean="0">
                <a:latin typeface="Myriad Pro"/>
                <a:cs typeface="Myriad Pro"/>
              </a:rPr>
              <a:t>assessmen</a:t>
            </a:r>
            <a:r>
              <a:rPr sz="900" spc="10" dirty="0" smtClean="0">
                <a:latin typeface="Myriad Pro"/>
                <a:cs typeface="Myriad Pro"/>
              </a:rPr>
              <a:t>t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5" dirty="0" smtClean="0">
                <a:latin typeface="Myriad Pro"/>
                <a:cs typeface="Myriad Pro"/>
              </a:rPr>
              <a:t>and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20" dirty="0" smtClean="0">
                <a:latin typeface="Myriad Pro"/>
                <a:cs typeface="Myriad Pro"/>
              </a:rPr>
              <a:t>manageme</a:t>
            </a:r>
            <a:r>
              <a:rPr sz="900" spc="15" dirty="0" smtClean="0">
                <a:latin typeface="Myriad Pro"/>
                <a:cs typeface="Myriad Pro"/>
              </a:rPr>
              <a:t>n</a:t>
            </a:r>
            <a:r>
              <a:rPr sz="900" spc="10" dirty="0" smtClean="0">
                <a:latin typeface="Myriad Pro"/>
                <a:cs typeface="Myriad Pro"/>
              </a:rPr>
              <a:t>t</a:t>
            </a:r>
            <a:endParaRPr sz="900">
              <a:latin typeface="Myriad Pro"/>
              <a:cs typeface="Myriad Pro"/>
            </a:endParaRPr>
          </a:p>
          <a:p>
            <a:pPr marL="146050" indent="-133985">
              <a:lnSpc>
                <a:spcPct val="100000"/>
              </a:lnSpc>
              <a:spcBef>
                <a:spcPts val="45"/>
              </a:spcBef>
              <a:buSzPct val="83333"/>
              <a:buFont typeface="Wingdings"/>
              <a:buChar char=""/>
              <a:tabLst>
                <a:tab pos="146050" algn="l"/>
              </a:tabLst>
            </a:pPr>
            <a:r>
              <a:rPr sz="900" spc="5" dirty="0" smtClean="0">
                <a:latin typeface="Myriad Pro"/>
                <a:cs typeface="Myriad Pro"/>
              </a:rPr>
              <a:t>A</a:t>
            </a:r>
            <a:r>
              <a:rPr sz="900" spc="15" dirty="0" smtClean="0">
                <a:latin typeface="Myriad Pro"/>
                <a:cs typeface="Myriad Pro"/>
              </a:rPr>
              <a:t>cu</a:t>
            </a:r>
            <a:r>
              <a:rPr sz="900" spc="0" dirty="0" smtClean="0">
                <a:latin typeface="Myriad Pro"/>
                <a:cs typeface="Myriad Pro"/>
              </a:rPr>
              <a:t>t</a:t>
            </a:r>
            <a:r>
              <a:rPr sz="900" spc="15" dirty="0" smtClean="0">
                <a:latin typeface="Myriad Pro"/>
                <a:cs typeface="Myriad Pro"/>
              </a:rPr>
              <a:t>e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0" dirty="0" smtClean="0">
                <a:latin typeface="Myriad Pro"/>
                <a:cs typeface="Myriad Pro"/>
              </a:rPr>
              <a:t>joi</a:t>
            </a:r>
            <a:r>
              <a:rPr sz="900" spc="15" dirty="0" smtClean="0">
                <a:latin typeface="Myriad Pro"/>
                <a:cs typeface="Myriad Pro"/>
              </a:rPr>
              <a:t>n</a:t>
            </a:r>
            <a:r>
              <a:rPr sz="900" spc="10" dirty="0" smtClean="0">
                <a:latin typeface="Myriad Pro"/>
                <a:cs typeface="Myriad Pro"/>
              </a:rPr>
              <a:t>t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5" dirty="0" smtClean="0">
                <a:latin typeface="Myriad Pro"/>
                <a:cs typeface="Myriad Pro"/>
              </a:rPr>
              <a:t>and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5" dirty="0" smtClean="0">
                <a:latin typeface="Myriad Pro"/>
                <a:cs typeface="Myriad Pro"/>
              </a:rPr>
              <a:t>so</a:t>
            </a:r>
            <a:r>
              <a:rPr sz="900" spc="20" dirty="0" smtClean="0">
                <a:latin typeface="Myriad Pro"/>
                <a:cs typeface="Myriad Pro"/>
              </a:rPr>
              <a:t>f</a:t>
            </a:r>
            <a:r>
              <a:rPr sz="900" spc="10" dirty="0" smtClean="0">
                <a:latin typeface="Myriad Pro"/>
                <a:cs typeface="Myriad Pro"/>
              </a:rPr>
              <a:t>t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0" dirty="0" smtClean="0">
                <a:latin typeface="Myriad Pro"/>
                <a:cs typeface="Myriad Pro"/>
              </a:rPr>
              <a:t>tissue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0" dirty="0" smtClean="0">
                <a:latin typeface="Myriad Pro"/>
                <a:cs typeface="Myriad Pro"/>
              </a:rPr>
              <a:t>in</a:t>
            </a:r>
            <a:r>
              <a:rPr sz="900" spc="-5" dirty="0" smtClean="0">
                <a:latin typeface="Myriad Pro"/>
                <a:cs typeface="Myriad Pro"/>
              </a:rPr>
              <a:t>f</a:t>
            </a:r>
            <a:r>
              <a:rPr sz="900" spc="15" dirty="0" smtClean="0">
                <a:latin typeface="Myriad Pro"/>
                <a:cs typeface="Myriad Pro"/>
              </a:rPr>
              <a:t>e</a:t>
            </a:r>
            <a:r>
              <a:rPr sz="900" spc="25" dirty="0" smtClean="0">
                <a:latin typeface="Myriad Pro"/>
                <a:cs typeface="Myriad Pro"/>
              </a:rPr>
              <a:t>c</a:t>
            </a:r>
            <a:r>
              <a:rPr sz="900" spc="15" dirty="0" smtClean="0">
                <a:latin typeface="Myriad Pro"/>
                <a:cs typeface="Myriad Pro"/>
              </a:rPr>
              <a:t>tion</a:t>
            </a:r>
            <a:r>
              <a:rPr sz="900" spc="-5" dirty="0" smtClean="0">
                <a:latin typeface="Myriad Pro"/>
                <a:cs typeface="Myriad Pro"/>
              </a:rPr>
              <a:t>s</a:t>
            </a:r>
            <a:r>
              <a:rPr sz="900" spc="5" dirty="0" smtClean="0">
                <a:latin typeface="Myriad Pro"/>
                <a:cs typeface="Myriad Pro"/>
              </a:rPr>
              <a:t>, </a:t>
            </a:r>
            <a:r>
              <a:rPr sz="900" spc="15" dirty="0" smtClean="0">
                <a:latin typeface="Myriad Pro"/>
                <a:cs typeface="Myriad Pro"/>
              </a:rPr>
              <a:t>os</a:t>
            </a:r>
            <a:r>
              <a:rPr sz="900" spc="0" dirty="0" smtClean="0">
                <a:latin typeface="Myriad Pro"/>
                <a:cs typeface="Myriad Pro"/>
              </a:rPr>
              <a:t>t</a:t>
            </a:r>
            <a:r>
              <a:rPr sz="900" spc="15" dirty="0" smtClean="0">
                <a:latin typeface="Myriad Pro"/>
                <a:cs typeface="Myriad Pro"/>
              </a:rPr>
              <a:t>eom</a:t>
            </a:r>
            <a:r>
              <a:rPr sz="900" spc="5" dirty="0" smtClean="0">
                <a:latin typeface="Myriad Pro"/>
                <a:cs typeface="Myriad Pro"/>
              </a:rPr>
              <a:t>y</a:t>
            </a:r>
            <a:r>
              <a:rPr sz="900" spc="10" dirty="0" smtClean="0">
                <a:latin typeface="Myriad Pro"/>
                <a:cs typeface="Myriad Pro"/>
              </a:rPr>
              <a:t>elitis</a:t>
            </a:r>
            <a:endParaRPr sz="900">
              <a:latin typeface="Myriad Pro"/>
              <a:cs typeface="Myriad Pro"/>
            </a:endParaRPr>
          </a:p>
          <a:p>
            <a:pPr marL="146050" indent="-133985">
              <a:lnSpc>
                <a:spcPct val="100000"/>
              </a:lnSpc>
              <a:spcBef>
                <a:spcPts val="45"/>
              </a:spcBef>
              <a:buSzPct val="83333"/>
              <a:buFont typeface="Wingdings"/>
              <a:buChar char=""/>
              <a:tabLst>
                <a:tab pos="146050" algn="l"/>
              </a:tabLst>
            </a:pPr>
            <a:r>
              <a:rPr sz="900" spc="5" dirty="0" smtClean="0">
                <a:latin typeface="Myriad Pro"/>
                <a:cs typeface="Myriad Pro"/>
              </a:rPr>
              <a:t>C</a:t>
            </a:r>
            <a:r>
              <a:rPr sz="900" spc="20" dirty="0" smtClean="0">
                <a:latin typeface="Myriad Pro"/>
                <a:cs typeface="Myriad Pro"/>
              </a:rPr>
              <a:t>ompa</a:t>
            </a:r>
            <a:r>
              <a:rPr sz="900" spc="30" dirty="0" smtClean="0">
                <a:latin typeface="Myriad Pro"/>
                <a:cs typeface="Myriad Pro"/>
              </a:rPr>
              <a:t>r</a:t>
            </a:r>
            <a:r>
              <a:rPr sz="900" spc="20" dirty="0" smtClean="0">
                <a:latin typeface="Myriad Pro"/>
                <a:cs typeface="Myriad Pro"/>
              </a:rPr>
              <a:t>tme</a:t>
            </a:r>
            <a:r>
              <a:rPr sz="900" spc="15" dirty="0" smtClean="0">
                <a:latin typeface="Myriad Pro"/>
                <a:cs typeface="Myriad Pro"/>
              </a:rPr>
              <a:t>n</a:t>
            </a:r>
            <a:r>
              <a:rPr sz="900" spc="10" dirty="0" smtClean="0">
                <a:latin typeface="Myriad Pro"/>
                <a:cs typeface="Myriad Pro"/>
              </a:rPr>
              <a:t>t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5" dirty="0" smtClean="0">
                <a:latin typeface="Myriad Pro"/>
                <a:cs typeface="Myriad Pro"/>
              </a:rPr>
              <a:t>synd</a:t>
            </a:r>
            <a:r>
              <a:rPr sz="900" spc="0" dirty="0" smtClean="0">
                <a:latin typeface="Myriad Pro"/>
                <a:cs typeface="Myriad Pro"/>
              </a:rPr>
              <a:t>r</a:t>
            </a:r>
            <a:r>
              <a:rPr sz="900" spc="20" dirty="0" smtClean="0">
                <a:latin typeface="Myriad Pro"/>
                <a:cs typeface="Myriad Pro"/>
              </a:rPr>
              <a:t>ome</a:t>
            </a:r>
            <a:endParaRPr sz="900">
              <a:latin typeface="Myriad Pro"/>
              <a:cs typeface="Myriad Pro"/>
            </a:endParaRPr>
          </a:p>
        </p:txBody>
      </p:sp>
      <p:sp>
        <p:nvSpPr>
          <p:cNvPr id="37" name="object 27"/>
          <p:cNvSpPr/>
          <p:nvPr/>
        </p:nvSpPr>
        <p:spPr>
          <a:xfrm>
            <a:off x="0" y="708004"/>
            <a:ext cx="3304408" cy="457568"/>
          </a:xfrm>
          <a:custGeom>
            <a:avLst/>
            <a:gdLst/>
            <a:ahLst/>
            <a:cxnLst/>
            <a:rect l="l" t="t" r="r" b="b"/>
            <a:pathLst>
              <a:path w="3304408" h="457568">
                <a:moveTo>
                  <a:pt x="0" y="457568"/>
                </a:moveTo>
                <a:lnTo>
                  <a:pt x="3137787" y="457339"/>
                </a:lnTo>
                <a:lnTo>
                  <a:pt x="3187393" y="455739"/>
                </a:lnTo>
                <a:lnTo>
                  <a:pt x="3226027" y="451396"/>
                </a:lnTo>
                <a:lnTo>
                  <a:pt x="3266403" y="436737"/>
                </a:lnTo>
                <a:lnTo>
                  <a:pt x="3294635" y="394789"/>
                </a:lnTo>
                <a:lnTo>
                  <a:pt x="3302608" y="340525"/>
                </a:lnTo>
                <a:lnTo>
                  <a:pt x="3304208" y="290918"/>
                </a:lnTo>
                <a:lnTo>
                  <a:pt x="3304408" y="261572"/>
                </a:lnTo>
                <a:lnTo>
                  <a:pt x="3304408" y="195995"/>
                </a:lnTo>
                <a:lnTo>
                  <a:pt x="3303665" y="140388"/>
                </a:lnTo>
                <a:lnTo>
                  <a:pt x="3300865" y="96440"/>
                </a:lnTo>
                <a:lnTo>
                  <a:pt x="3289806" y="49377"/>
                </a:lnTo>
                <a:lnTo>
                  <a:pt x="3255059" y="14630"/>
                </a:lnTo>
                <a:lnTo>
                  <a:pt x="3207996" y="3571"/>
                </a:lnTo>
                <a:lnTo>
                  <a:pt x="3164048" y="771"/>
                </a:lnTo>
                <a:lnTo>
                  <a:pt x="0" y="0"/>
                </a:lnTo>
                <a:lnTo>
                  <a:pt x="0" y="457568"/>
                </a:lnTo>
              </a:path>
            </a:pathLst>
          </a:custGeom>
          <a:solidFill>
            <a:srgbClr val="C6E0A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28"/>
          <p:cNvSpPr txBox="1"/>
          <p:nvPr/>
        </p:nvSpPr>
        <p:spPr>
          <a:xfrm>
            <a:off x="350136" y="734942"/>
            <a:ext cx="2772410" cy="36639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300" spc="-80" dirty="0" smtClean="0">
                <a:solidFill>
                  <a:srgbClr val="002E62"/>
                </a:solidFill>
                <a:latin typeface="Myriad Pro"/>
                <a:cs typeface="Myriad Pro"/>
              </a:rPr>
              <a:t>L</a:t>
            </a:r>
            <a:r>
              <a:rPr sz="2300" spc="-50" dirty="0" smtClean="0">
                <a:solidFill>
                  <a:srgbClr val="002E62"/>
                </a:solidFill>
                <a:latin typeface="Myriad Pro"/>
                <a:cs typeface="Myriad Pro"/>
              </a:rPr>
              <a:t>ea</a:t>
            </a:r>
            <a:r>
              <a:rPr sz="2300" spc="-40" dirty="0" smtClean="0">
                <a:solidFill>
                  <a:srgbClr val="002E62"/>
                </a:solidFill>
                <a:latin typeface="Myriad Pro"/>
                <a:cs typeface="Myriad Pro"/>
              </a:rPr>
              <a:t>r</a:t>
            </a:r>
            <a:r>
              <a:rPr sz="2300" spc="-50" dirty="0" smtClean="0">
                <a:solidFill>
                  <a:srgbClr val="002E62"/>
                </a:solidFill>
                <a:latin typeface="Myriad Pro"/>
                <a:cs typeface="Myriad Pro"/>
              </a:rPr>
              <a:t>nin</a:t>
            </a:r>
            <a:r>
              <a:rPr sz="2300" spc="0" dirty="0" smtClean="0">
                <a:solidFill>
                  <a:srgbClr val="002E62"/>
                </a:solidFill>
                <a:latin typeface="Myriad Pro"/>
                <a:cs typeface="Myriad Pro"/>
              </a:rPr>
              <a:t>g</a:t>
            </a:r>
            <a:r>
              <a:rPr sz="2300" spc="-90" dirty="0" smtClean="0">
                <a:solidFill>
                  <a:srgbClr val="002E62"/>
                </a:solidFill>
                <a:latin typeface="Myriad Pro"/>
                <a:cs typeface="Myriad Pro"/>
              </a:rPr>
              <a:t> </a:t>
            </a:r>
            <a:r>
              <a:rPr sz="2300" spc="-50" dirty="0" smtClean="0">
                <a:solidFill>
                  <a:srgbClr val="002E62"/>
                </a:solidFill>
                <a:latin typeface="Myriad Pro"/>
                <a:cs typeface="Myriad Pro"/>
              </a:rPr>
              <a:t>Oppo</a:t>
            </a:r>
            <a:r>
              <a:rPr sz="2300" spc="5" dirty="0" smtClean="0">
                <a:solidFill>
                  <a:srgbClr val="002E62"/>
                </a:solidFill>
                <a:latin typeface="Myriad Pro"/>
                <a:cs typeface="Myriad Pro"/>
              </a:rPr>
              <a:t>r</a:t>
            </a:r>
            <a:r>
              <a:rPr sz="2300" spc="-50" dirty="0" smtClean="0">
                <a:solidFill>
                  <a:srgbClr val="002E62"/>
                </a:solidFill>
                <a:latin typeface="Myriad Pro"/>
                <a:cs typeface="Myriad Pro"/>
              </a:rPr>
              <a:t>tunitie</a:t>
            </a:r>
            <a:r>
              <a:rPr sz="2300" spc="0" dirty="0" smtClean="0">
                <a:solidFill>
                  <a:srgbClr val="002E62"/>
                </a:solidFill>
                <a:latin typeface="Myriad Pro"/>
                <a:cs typeface="Myriad Pro"/>
              </a:rPr>
              <a:t>s</a:t>
            </a:r>
            <a:endParaRPr sz="2300">
              <a:latin typeface="Myriad Pro"/>
              <a:cs typeface="Myriad Pr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  <a:buFont typeface="Arial" pitchFamily="34" charset="0"/>
              <a:buChar char="•"/>
            </a:pPr>
            <a:r>
              <a:rPr lang="en-US" sz="1050" spc="114" dirty="0" err="1" smtClean="0">
                <a:solidFill>
                  <a:srgbClr val="FFFFFF"/>
                </a:solidFill>
                <a:latin typeface="Arial"/>
                <a:cs typeface="Arial"/>
              </a:rPr>
              <a:t>Orthopaedics</a:t>
            </a: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 and Trauma</a:t>
            </a: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/>
          <p:nvPr/>
        </p:nvSpPr>
        <p:spPr>
          <a:xfrm>
            <a:off x="531278" y="4148383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6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3"/>
          <p:cNvSpPr/>
          <p:nvPr/>
        </p:nvSpPr>
        <p:spPr>
          <a:xfrm>
            <a:off x="531278" y="4408386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6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4"/>
          <p:cNvSpPr/>
          <p:nvPr/>
        </p:nvSpPr>
        <p:spPr>
          <a:xfrm>
            <a:off x="531278" y="4668385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6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5"/>
          <p:cNvSpPr/>
          <p:nvPr/>
        </p:nvSpPr>
        <p:spPr>
          <a:xfrm>
            <a:off x="531278" y="4928387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6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6"/>
          <p:cNvSpPr/>
          <p:nvPr/>
        </p:nvSpPr>
        <p:spPr>
          <a:xfrm>
            <a:off x="531278" y="5188387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6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7"/>
          <p:cNvSpPr/>
          <p:nvPr/>
        </p:nvSpPr>
        <p:spPr>
          <a:xfrm>
            <a:off x="531278" y="5708390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6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8"/>
          <p:cNvSpPr/>
          <p:nvPr/>
        </p:nvSpPr>
        <p:spPr>
          <a:xfrm>
            <a:off x="531278" y="5968389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6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9"/>
          <p:cNvSpPr/>
          <p:nvPr/>
        </p:nvSpPr>
        <p:spPr>
          <a:xfrm>
            <a:off x="531278" y="6228393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6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10"/>
          <p:cNvSpPr/>
          <p:nvPr/>
        </p:nvSpPr>
        <p:spPr>
          <a:xfrm>
            <a:off x="531278" y="6488392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6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11"/>
          <p:cNvSpPr/>
          <p:nvPr/>
        </p:nvSpPr>
        <p:spPr>
          <a:xfrm>
            <a:off x="531278" y="6748395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6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12"/>
          <p:cNvSpPr/>
          <p:nvPr/>
        </p:nvSpPr>
        <p:spPr>
          <a:xfrm>
            <a:off x="0" y="774004"/>
            <a:ext cx="3788965" cy="493293"/>
          </a:xfrm>
          <a:custGeom>
            <a:avLst/>
            <a:gdLst/>
            <a:ahLst/>
            <a:cxnLst/>
            <a:rect l="l" t="t" r="r" b="b"/>
            <a:pathLst>
              <a:path w="3788965" h="493293">
                <a:moveTo>
                  <a:pt x="0" y="493293"/>
                </a:moveTo>
                <a:lnTo>
                  <a:pt x="3613087" y="493052"/>
                </a:lnTo>
                <a:lnTo>
                  <a:pt x="3665449" y="491363"/>
                </a:lnTo>
                <a:lnTo>
                  <a:pt x="3706229" y="486778"/>
                </a:lnTo>
                <a:lnTo>
                  <a:pt x="3748849" y="471304"/>
                </a:lnTo>
                <a:lnTo>
                  <a:pt x="3773552" y="441172"/>
                </a:lnTo>
                <a:lnTo>
                  <a:pt x="3785225" y="391494"/>
                </a:lnTo>
                <a:lnTo>
                  <a:pt x="3788180" y="345105"/>
                </a:lnTo>
                <a:lnTo>
                  <a:pt x="3788965" y="286408"/>
                </a:lnTo>
                <a:lnTo>
                  <a:pt x="3788965" y="206884"/>
                </a:lnTo>
                <a:lnTo>
                  <a:pt x="3788180" y="148188"/>
                </a:lnTo>
                <a:lnTo>
                  <a:pt x="3785225" y="101798"/>
                </a:lnTo>
                <a:lnTo>
                  <a:pt x="3773552" y="52120"/>
                </a:lnTo>
                <a:lnTo>
                  <a:pt x="3748849" y="21988"/>
                </a:lnTo>
                <a:lnTo>
                  <a:pt x="3706229" y="6515"/>
                </a:lnTo>
                <a:lnTo>
                  <a:pt x="3665449" y="1930"/>
                </a:lnTo>
                <a:lnTo>
                  <a:pt x="3613087" y="241"/>
                </a:lnTo>
                <a:lnTo>
                  <a:pt x="0" y="0"/>
                </a:lnTo>
                <a:lnTo>
                  <a:pt x="0" y="493293"/>
                </a:lnTo>
              </a:path>
            </a:pathLst>
          </a:custGeom>
          <a:solidFill>
            <a:srgbClr val="C6E0A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13"/>
          <p:cNvSpPr txBox="1"/>
          <p:nvPr/>
        </p:nvSpPr>
        <p:spPr>
          <a:xfrm>
            <a:off x="444500" y="800446"/>
            <a:ext cx="9605010" cy="194563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3335">
              <a:lnSpc>
                <a:spcPct val="100000"/>
              </a:lnSpc>
            </a:pPr>
            <a:r>
              <a:rPr sz="2500" spc="-80" dirty="0" smtClean="0">
                <a:solidFill>
                  <a:srgbClr val="002E62"/>
                </a:solidFill>
                <a:latin typeface="Myriad Pro"/>
                <a:cs typeface="Myriad Pro"/>
              </a:rPr>
              <a:t>C</a:t>
            </a:r>
            <a:r>
              <a:rPr sz="2500" spc="-50" dirty="0" smtClean="0">
                <a:solidFill>
                  <a:srgbClr val="002E62"/>
                </a:solidFill>
                <a:latin typeface="Myriad Pro"/>
                <a:cs typeface="Myriad Pro"/>
              </a:rPr>
              <a:t>on</a:t>
            </a:r>
            <a:r>
              <a:rPr sz="2500" spc="-10" dirty="0" smtClean="0">
                <a:solidFill>
                  <a:srgbClr val="002E62"/>
                </a:solidFill>
                <a:latin typeface="Myriad Pro"/>
                <a:cs typeface="Myriad Pro"/>
              </a:rPr>
              <a:t>f</a:t>
            </a:r>
            <a:r>
              <a:rPr sz="2500" spc="-60" dirty="0" smtClean="0">
                <a:solidFill>
                  <a:srgbClr val="002E62"/>
                </a:solidFill>
                <a:latin typeface="Myriad Pro"/>
                <a:cs typeface="Myriad Pro"/>
              </a:rPr>
              <a:t>i</a:t>
            </a:r>
            <a:r>
              <a:rPr sz="2500" spc="-50" dirty="0" smtClean="0">
                <a:solidFill>
                  <a:srgbClr val="002E62"/>
                </a:solidFill>
                <a:latin typeface="Myriad Pro"/>
                <a:cs typeface="Myriad Pro"/>
              </a:rPr>
              <a:t>den</a:t>
            </a:r>
            <a:r>
              <a:rPr sz="2500" spc="-65" dirty="0" smtClean="0">
                <a:solidFill>
                  <a:srgbClr val="002E62"/>
                </a:solidFill>
                <a:latin typeface="Myriad Pro"/>
                <a:cs typeface="Myriad Pro"/>
              </a:rPr>
              <a:t>c</a:t>
            </a:r>
            <a:r>
              <a:rPr sz="2500" spc="0" dirty="0" smtClean="0">
                <a:solidFill>
                  <a:srgbClr val="002E62"/>
                </a:solidFill>
                <a:latin typeface="Myriad Pro"/>
                <a:cs typeface="Myriad Pro"/>
              </a:rPr>
              <a:t>e</a:t>
            </a:r>
            <a:r>
              <a:rPr sz="2500" spc="-100" dirty="0" smtClean="0">
                <a:solidFill>
                  <a:srgbClr val="002E62"/>
                </a:solidFill>
                <a:latin typeface="Myriad Pro"/>
                <a:cs typeface="Myriad Pro"/>
              </a:rPr>
              <a:t> </a:t>
            </a:r>
            <a:r>
              <a:rPr sz="2500" spc="-20" dirty="0" smtClean="0">
                <a:solidFill>
                  <a:srgbClr val="002E62"/>
                </a:solidFill>
                <a:latin typeface="Myriad Pro"/>
                <a:cs typeface="Myriad Pro"/>
              </a:rPr>
              <a:t>R</a:t>
            </a:r>
            <a:r>
              <a:rPr sz="2500" spc="-60" dirty="0" smtClean="0">
                <a:solidFill>
                  <a:srgbClr val="002E62"/>
                </a:solidFill>
                <a:latin typeface="Myriad Pro"/>
                <a:cs typeface="Myriad Pro"/>
              </a:rPr>
              <a:t>a</a:t>
            </a:r>
            <a:r>
              <a:rPr sz="2500" spc="-50" dirty="0" smtClean="0">
                <a:solidFill>
                  <a:srgbClr val="002E62"/>
                </a:solidFill>
                <a:latin typeface="Myriad Pro"/>
                <a:cs typeface="Myriad Pro"/>
              </a:rPr>
              <a:t>tin</a:t>
            </a:r>
            <a:r>
              <a:rPr sz="2500" spc="0" dirty="0" smtClean="0">
                <a:solidFill>
                  <a:srgbClr val="002E62"/>
                </a:solidFill>
                <a:latin typeface="Myriad Pro"/>
                <a:cs typeface="Myriad Pro"/>
              </a:rPr>
              <a:t>g</a:t>
            </a:r>
            <a:r>
              <a:rPr sz="2500" spc="-100" dirty="0" smtClean="0">
                <a:solidFill>
                  <a:srgbClr val="002E62"/>
                </a:solidFill>
                <a:latin typeface="Myriad Pro"/>
                <a:cs typeface="Myriad Pro"/>
              </a:rPr>
              <a:t> </a:t>
            </a:r>
            <a:r>
              <a:rPr sz="2500" spc="-35" dirty="0" smtClean="0">
                <a:solidFill>
                  <a:srgbClr val="002E62"/>
                </a:solidFill>
                <a:latin typeface="Myriad Pro"/>
                <a:cs typeface="Myriad Pro"/>
              </a:rPr>
              <a:t>S</a:t>
            </a:r>
            <a:r>
              <a:rPr sz="2500" spc="-50" dirty="0" smtClean="0">
                <a:solidFill>
                  <a:srgbClr val="002E62"/>
                </a:solidFill>
                <a:latin typeface="Myriad Pro"/>
                <a:cs typeface="Myriad Pro"/>
              </a:rPr>
              <a:t>cal</a:t>
            </a:r>
            <a:r>
              <a:rPr sz="2500" spc="0" dirty="0" smtClean="0">
                <a:solidFill>
                  <a:srgbClr val="002E62"/>
                </a:solidFill>
                <a:latin typeface="Myriad Pro"/>
                <a:cs typeface="Myriad Pro"/>
              </a:rPr>
              <a:t>e</a:t>
            </a:r>
            <a:endParaRPr sz="2500">
              <a:latin typeface="Myriad Pro"/>
              <a:cs typeface="Myriad Pro"/>
            </a:endParaRPr>
          </a:p>
          <a:p>
            <a:pPr>
              <a:lnSpc>
                <a:spcPts val="1400"/>
              </a:lnSpc>
              <a:spcBef>
                <a:spcPts val="68"/>
              </a:spcBef>
            </a:pPr>
            <a:endParaRPr sz="1400"/>
          </a:p>
          <a:p>
            <a:pPr marL="12700">
              <a:lnSpc>
                <a:spcPct val="100000"/>
              </a:lnSpc>
            </a:pPr>
            <a:r>
              <a:rPr sz="1400" dirty="0" smtClean="0">
                <a:solidFill>
                  <a:srgbClr val="24408E"/>
                </a:solidFill>
                <a:latin typeface="Myriad Pro Light"/>
                <a:cs typeface="Myriad Pro Light"/>
              </a:rPr>
              <a:t>O</a:t>
            </a:r>
            <a:r>
              <a:rPr sz="1400" spc="30" dirty="0" smtClean="0">
                <a:solidFill>
                  <a:srgbClr val="24408E"/>
                </a:solidFill>
                <a:latin typeface="Myriad Pro Light"/>
                <a:cs typeface="Myriad Pro Light"/>
              </a:rPr>
              <a:t>r</a:t>
            </a:r>
            <a:r>
              <a:rPr sz="1400" spc="0" dirty="0" smtClean="0">
                <a:solidFill>
                  <a:srgbClr val="24408E"/>
                </a:solidFill>
                <a:latin typeface="Myriad Pro Light"/>
                <a:cs typeface="Myriad Pro Light"/>
              </a:rPr>
              <a:t>thopaedics/</a:t>
            </a:r>
            <a:r>
              <a:rPr sz="1400" spc="-70" dirty="0" smtClean="0">
                <a:solidFill>
                  <a:srgbClr val="24408E"/>
                </a:solidFill>
                <a:latin typeface="Myriad Pro Light"/>
                <a:cs typeface="Myriad Pro Light"/>
              </a:rPr>
              <a:t>T</a:t>
            </a:r>
            <a:r>
              <a:rPr sz="1400" spc="-15" dirty="0" smtClean="0">
                <a:solidFill>
                  <a:srgbClr val="24408E"/>
                </a:solidFill>
                <a:latin typeface="Myriad Pro Light"/>
                <a:cs typeface="Myriad Pro Light"/>
              </a:rPr>
              <a:t>r</a:t>
            </a:r>
            <a:r>
              <a:rPr sz="1400" spc="0" dirty="0" smtClean="0">
                <a:solidFill>
                  <a:srgbClr val="24408E"/>
                </a:solidFill>
                <a:latin typeface="Myriad Pro Light"/>
                <a:cs typeface="Myriad Pro Light"/>
              </a:rPr>
              <a:t>auma</a:t>
            </a:r>
            <a:endParaRPr sz="1400">
              <a:latin typeface="Myriad Pro Light"/>
              <a:cs typeface="Myriad Pro Light"/>
            </a:endParaRPr>
          </a:p>
          <a:p>
            <a:pPr>
              <a:lnSpc>
                <a:spcPts val="750"/>
              </a:lnSpc>
              <a:spcBef>
                <a:spcPts val="21"/>
              </a:spcBef>
            </a:pPr>
            <a:endParaRPr sz="750"/>
          </a:p>
          <a:p>
            <a:pPr marL="12700" marR="12700">
              <a:lnSpc>
                <a:spcPct val="100000"/>
              </a:lnSpc>
            </a:pPr>
            <a:r>
              <a:rPr sz="1150" spc="-35" dirty="0" smtClean="0">
                <a:latin typeface="Arial"/>
                <a:cs typeface="Arial"/>
              </a:rPr>
              <a:t>Below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50" dirty="0" smtClean="0">
                <a:latin typeface="Arial"/>
                <a:cs typeface="Arial"/>
              </a:rPr>
              <a:t>some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80" dirty="0" smtClean="0">
                <a:latin typeface="Arial"/>
                <a:cs typeface="Arial"/>
              </a:rPr>
              <a:t>issues </a:t>
            </a:r>
            <a:r>
              <a:rPr sz="1150" spc="-5" dirty="0" smtClean="0">
                <a:latin typeface="Arial"/>
                <a:cs typeface="Arial"/>
              </a:rPr>
              <a:t>pertinent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30" dirty="0" smtClean="0">
                <a:latin typeface="Arial"/>
                <a:cs typeface="Arial"/>
              </a:rPr>
              <a:t>Orthopaedics/</a:t>
            </a:r>
            <a:r>
              <a:rPr sz="1150" spc="-245" dirty="0" smtClean="0">
                <a:latin typeface="Arial"/>
                <a:cs typeface="Arial"/>
              </a:rPr>
              <a:t>T</a:t>
            </a:r>
            <a:r>
              <a:rPr sz="1150" spc="-30" dirty="0" smtClean="0">
                <a:latin typeface="Arial"/>
                <a:cs typeface="Arial"/>
              </a:rPr>
              <a:t>rauma </a:t>
            </a:r>
            <a:r>
              <a:rPr sz="1150" spc="-265" dirty="0" smtClean="0">
                <a:latin typeface="Arial"/>
                <a:cs typeface="Arial"/>
              </a:rPr>
              <a:t>T</a:t>
            </a:r>
            <a:r>
              <a:rPr sz="1150" spc="0" dirty="0" smtClean="0">
                <a:latin typeface="Arial"/>
                <a:cs typeface="Arial"/>
              </a:rPr>
              <a:t>o </a:t>
            </a:r>
            <a:r>
              <a:rPr sz="1150" spc="-20" dirty="0" smtClean="0">
                <a:latin typeface="Arial"/>
                <a:cs typeface="Arial"/>
              </a:rPr>
              <a:t>help </a:t>
            </a:r>
            <a:r>
              <a:rPr sz="1150" spc="-25" dirty="0" smtClean="0">
                <a:latin typeface="Arial"/>
                <a:cs typeface="Arial"/>
              </a:rPr>
              <a:t>you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35" dirty="0" smtClean="0">
                <a:latin typeface="Arial"/>
                <a:cs typeface="Arial"/>
              </a:rPr>
              <a:t>organise </a:t>
            </a:r>
            <a:r>
              <a:rPr sz="1150" spc="-20" dirty="0" smtClean="0">
                <a:latin typeface="Arial"/>
                <a:cs typeface="Arial"/>
              </a:rPr>
              <a:t>your </a:t>
            </a:r>
            <a:r>
              <a:rPr sz="1150" spc="-10" dirty="0" smtClean="0">
                <a:latin typeface="Arial"/>
                <a:cs typeface="Arial"/>
              </a:rPr>
              <a:t>thoughts </a:t>
            </a:r>
            <a:r>
              <a:rPr sz="1150" spc="-25" dirty="0" smtClean="0">
                <a:latin typeface="Arial"/>
                <a:cs typeface="Arial"/>
              </a:rPr>
              <a:t>they </a:t>
            </a:r>
            <a:r>
              <a:rPr sz="1150" spc="-50" dirty="0" smtClean="0">
                <a:latin typeface="Arial"/>
                <a:cs typeface="Arial"/>
              </a:rPr>
              <a:t>have </a:t>
            </a:r>
            <a:r>
              <a:rPr sz="1150" spc="-40" dirty="0" smtClean="0">
                <a:latin typeface="Arial"/>
                <a:cs typeface="Arial"/>
              </a:rPr>
              <a:t>been g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ouped </a:t>
            </a:r>
            <a:r>
              <a:rPr sz="1150" spc="10" dirty="0" smtClean="0">
                <a:latin typeface="Arial"/>
                <a:cs typeface="Arial"/>
              </a:rPr>
              <a:t>into </a:t>
            </a:r>
            <a:r>
              <a:rPr sz="1150" spc="-35" dirty="0" smtClean="0">
                <a:latin typeface="Arial"/>
                <a:cs typeface="Arial"/>
              </a:rPr>
              <a:t>competency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70" dirty="0" smtClean="0">
                <a:latin typeface="Arial"/>
                <a:cs typeface="Arial"/>
              </a:rPr>
              <a:t>eas.</a:t>
            </a:r>
            <a:r>
              <a:rPr sz="1150" spc="-40" dirty="0" smtClean="0">
                <a:latin typeface="Arial"/>
                <a:cs typeface="Arial"/>
              </a:rPr>
              <a:t> </a:t>
            </a: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list </a:t>
            </a:r>
            <a:r>
              <a:rPr sz="1150" spc="-70" dirty="0" smtClean="0">
                <a:latin typeface="Arial"/>
                <a:cs typeface="Arial"/>
              </a:rPr>
              <a:t>has </a:t>
            </a:r>
            <a:r>
              <a:rPr sz="1150" spc="-40" dirty="0" smtClean="0">
                <a:latin typeface="Arial"/>
                <a:cs typeface="Arial"/>
              </a:rPr>
              <a:t>been drawn </a:t>
            </a:r>
            <a:r>
              <a:rPr sz="1150" spc="-10" dirty="0" smtClean="0">
                <a:latin typeface="Arial"/>
                <a:cs typeface="Arial"/>
              </a:rPr>
              <a:t>together </a:t>
            </a:r>
            <a:r>
              <a:rPr sz="1150" spc="25" dirty="0" smtClean="0">
                <a:latin typeface="Arial"/>
                <a:cs typeface="Arial"/>
              </a:rPr>
              <a:t>f</a:t>
            </a:r>
            <a:r>
              <a:rPr sz="1150" spc="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om </a:t>
            </a:r>
            <a:r>
              <a:rPr sz="1150" spc="30" dirty="0" smtClean="0">
                <a:latin typeface="Arial"/>
                <a:cs typeface="Arial"/>
              </a:rPr>
              <a:t>“highlights” </a:t>
            </a:r>
            <a:r>
              <a:rPr sz="1150" spc="25" dirty="0" smtClean="0">
                <a:latin typeface="Arial"/>
                <a:cs typeface="Arial"/>
              </a:rPr>
              <a:t>f</a:t>
            </a:r>
            <a:r>
              <a:rPr sz="1150" spc="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om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135" dirty="0" smtClean="0">
                <a:latin typeface="Arial"/>
                <a:cs typeface="Arial"/>
              </a:rPr>
              <a:t>GP </a:t>
            </a:r>
            <a:r>
              <a:rPr sz="1150" spc="-20" dirty="0" smtClean="0">
                <a:latin typeface="Arial"/>
                <a:cs typeface="Arial"/>
              </a:rPr>
              <a:t>Curriculum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35" dirty="0" smtClean="0">
                <a:latin typeface="Arial"/>
                <a:cs typeface="Arial"/>
              </a:rPr>
              <a:t>RCGP </a:t>
            </a:r>
            <a:r>
              <a:rPr sz="1150" spc="-80" dirty="0" smtClean="0">
                <a:latin typeface="Arial"/>
                <a:cs typeface="Arial"/>
              </a:rPr>
              <a:t>Lea</a:t>
            </a:r>
            <a:r>
              <a:rPr sz="1150" spc="-3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ning </a:t>
            </a:r>
            <a:r>
              <a:rPr sz="1150" spc="-35" dirty="0" smtClean="0">
                <a:latin typeface="Arial"/>
                <a:cs typeface="Arial"/>
              </a:rPr>
              <a:t>Outcomes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30" dirty="0" smtClean="0">
                <a:latin typeface="Arial"/>
                <a:cs typeface="Arial"/>
              </a:rPr>
              <a:t>Orthopaedics/</a:t>
            </a:r>
            <a:r>
              <a:rPr sz="1150" spc="-245" dirty="0" smtClean="0">
                <a:latin typeface="Arial"/>
                <a:cs typeface="Arial"/>
              </a:rPr>
              <a:t>T</a:t>
            </a:r>
            <a:r>
              <a:rPr sz="1150" spc="-30" dirty="0" smtClean="0">
                <a:latin typeface="Arial"/>
                <a:cs typeface="Arial"/>
              </a:rPr>
              <a:t>rauma and </a:t>
            </a:r>
            <a:r>
              <a:rPr sz="1150" spc="-70" dirty="0" smtClean="0">
                <a:latin typeface="Arial"/>
                <a:cs typeface="Arial"/>
              </a:rPr>
              <a:t>is </a:t>
            </a:r>
            <a:r>
              <a:rPr sz="1150" spc="-40" dirty="0" smtClean="0">
                <a:latin typeface="Arial"/>
                <a:cs typeface="Arial"/>
              </a:rPr>
              <a:t>by no </a:t>
            </a:r>
            <a:r>
              <a:rPr sz="1150" spc="-60" dirty="0" smtClean="0">
                <a:latin typeface="Arial"/>
                <a:cs typeface="Arial"/>
              </a:rPr>
              <a:t>means</a:t>
            </a:r>
            <a:r>
              <a:rPr sz="1150" spc="-30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exhaustive. </a:t>
            </a:r>
            <a:r>
              <a:rPr sz="1150" spc="-265" dirty="0" smtClean="0">
                <a:latin typeface="Arial"/>
                <a:cs typeface="Arial"/>
              </a:rPr>
              <a:t>T</a:t>
            </a:r>
            <a:r>
              <a:rPr sz="1150" spc="0" dirty="0" smtClean="0">
                <a:latin typeface="Arial"/>
                <a:cs typeface="Arial"/>
              </a:rPr>
              <a:t>o </a:t>
            </a:r>
            <a:r>
              <a:rPr sz="1150" spc="-45" dirty="0" smtClean="0">
                <a:latin typeface="Arial"/>
                <a:cs typeface="Arial"/>
              </a:rPr>
              <a:t>ensu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a </a:t>
            </a:r>
            <a:r>
              <a:rPr sz="1150" spc="-20" dirty="0" smtClean="0">
                <a:latin typeface="Arial"/>
                <a:cs typeface="Arial"/>
              </a:rPr>
              <a:t>rich </a:t>
            </a:r>
            <a:r>
              <a:rPr sz="1150" spc="-40" dirty="0" smtClean="0">
                <a:latin typeface="Arial"/>
                <a:cs typeface="Arial"/>
              </a:rPr>
              <a:t>experience </a:t>
            </a:r>
            <a:r>
              <a:rPr sz="1150" spc="30" dirty="0" smtClean="0">
                <a:latin typeface="Arial"/>
                <a:cs typeface="Arial"/>
              </a:rPr>
              <a:t>it </a:t>
            </a:r>
            <a:r>
              <a:rPr sz="1150" spc="-70" dirty="0" smtClean="0">
                <a:latin typeface="Arial"/>
                <a:cs typeface="Arial"/>
              </a:rPr>
              <a:t>is </a:t>
            </a:r>
            <a:r>
              <a:rPr sz="1150" spc="5" dirty="0" smtClean="0">
                <a:latin typeface="Arial"/>
                <a:cs typeface="Arial"/>
              </a:rPr>
              <a:t>important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5" dirty="0" smtClean="0">
                <a:latin typeface="Arial"/>
                <a:cs typeface="Arial"/>
              </a:rPr>
              <a:t>think b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oadly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ound </a:t>
            </a:r>
            <a:r>
              <a:rPr sz="1150" spc="-40" dirty="0" smtClean="0">
                <a:latin typeface="Arial"/>
                <a:cs typeface="Arial"/>
              </a:rPr>
              <a:t>topics/experiences. </a:t>
            </a:r>
            <a:r>
              <a:rPr sz="1150" spc="-70" dirty="0" smtClean="0">
                <a:latin typeface="Arial"/>
                <a:cs typeface="Arial"/>
              </a:rPr>
              <a:t>This </a:t>
            </a:r>
            <a:r>
              <a:rPr sz="1150" spc="-15" dirty="0" smtClean="0">
                <a:latin typeface="Arial"/>
                <a:cs typeface="Arial"/>
              </a:rPr>
              <a:t>document </a:t>
            </a:r>
            <a:r>
              <a:rPr sz="1150" spc="-70" dirty="0" smtClean="0">
                <a:latin typeface="Arial"/>
                <a:cs typeface="Arial"/>
              </a:rPr>
              <a:t>is </a:t>
            </a:r>
            <a:r>
              <a:rPr sz="1150" spc="-15" dirty="0" smtClean="0">
                <a:latin typeface="Arial"/>
                <a:cs typeface="Arial"/>
              </a:rPr>
              <a:t>intended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20" dirty="0" smtClean="0">
                <a:latin typeface="Arial"/>
                <a:cs typeface="Arial"/>
              </a:rPr>
              <a:t>help </a:t>
            </a:r>
            <a:r>
              <a:rPr sz="1150" spc="-5" dirty="0" smtClean="0">
                <a:latin typeface="Arial"/>
                <a:cs typeface="Arial"/>
              </a:rPr>
              <a:t>identify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90" dirty="0" smtClean="0">
                <a:latin typeface="Arial"/>
                <a:cs typeface="Arial"/>
              </a:rPr>
              <a:t>eas </a:t>
            </a:r>
            <a:r>
              <a:rPr sz="1150" spc="15" dirty="0" smtClean="0">
                <a:latin typeface="Arial"/>
                <a:cs typeface="Arial"/>
              </a:rPr>
              <a:t>for</a:t>
            </a:r>
            <a:r>
              <a:rPr sz="1150" spc="10" dirty="0" smtClean="0">
                <a:latin typeface="Arial"/>
                <a:cs typeface="Arial"/>
              </a:rPr>
              <a:t> </a:t>
            </a:r>
            <a:r>
              <a:rPr sz="1150" spc="0" dirty="0" smtClean="0">
                <a:latin typeface="Arial"/>
                <a:cs typeface="Arial"/>
              </a:rPr>
              <a:t>further </a:t>
            </a:r>
            <a:r>
              <a:rPr sz="1150" spc="-20" dirty="0" smtClean="0">
                <a:latin typeface="Arial"/>
                <a:cs typeface="Arial"/>
              </a:rPr>
              <a:t>development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45" dirty="0" smtClean="0">
                <a:latin typeface="Arial"/>
                <a:cs typeface="Arial"/>
              </a:rPr>
              <a:t>c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eation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35" dirty="0" smtClean="0">
                <a:latin typeface="Arial"/>
                <a:cs typeface="Arial"/>
              </a:rPr>
              <a:t>specific </a:t>
            </a:r>
            <a:r>
              <a:rPr sz="1150" spc="-40" dirty="0" smtClean="0">
                <a:latin typeface="Arial"/>
                <a:cs typeface="Arial"/>
              </a:rPr>
              <a:t>lea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ning </a:t>
            </a:r>
            <a:r>
              <a:rPr sz="1150" spc="-60" dirty="0" smtClean="0">
                <a:latin typeface="Arial"/>
                <a:cs typeface="Arial"/>
              </a:rPr>
              <a:t>needs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15" dirty="0" smtClean="0">
                <a:latin typeface="Arial"/>
                <a:cs typeface="Arial"/>
              </a:rPr>
              <a:t>post. </a:t>
            </a:r>
            <a:r>
              <a:rPr sz="1150" spc="-90" dirty="0" smtClean="0">
                <a:latin typeface="Arial"/>
                <a:cs typeface="Arial"/>
              </a:rPr>
              <a:t>Please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eco</a:t>
            </a:r>
            <a:r>
              <a:rPr sz="1150" spc="-5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d </a:t>
            </a:r>
            <a:r>
              <a:rPr sz="1150" spc="-20" dirty="0" smtClean="0">
                <a:latin typeface="Arial"/>
                <a:cs typeface="Arial"/>
              </a:rPr>
              <a:t>your </a:t>
            </a:r>
            <a:r>
              <a:rPr sz="1150" spc="-45" dirty="0" smtClean="0">
                <a:latin typeface="Arial"/>
                <a:cs typeface="Arial"/>
              </a:rPr>
              <a:t>level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25" dirty="0" smtClean="0">
                <a:latin typeface="Arial"/>
                <a:cs typeface="Arial"/>
              </a:rPr>
              <a:t>confidence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50" dirty="0" smtClean="0">
                <a:latin typeface="Arial"/>
                <a:cs typeface="Arial"/>
              </a:rPr>
              <a:t>each </a:t>
            </a:r>
            <a:r>
              <a:rPr sz="1150" spc="-5" dirty="0" smtClean="0">
                <a:latin typeface="Arial"/>
                <a:cs typeface="Arial"/>
              </a:rPr>
              <a:t>bullet </a:t>
            </a:r>
            <a:r>
              <a:rPr sz="1150" spc="10" dirty="0" smtClean="0">
                <a:latin typeface="Arial"/>
                <a:cs typeface="Arial"/>
              </a:rPr>
              <a:t>point </a:t>
            </a:r>
            <a:r>
              <a:rPr sz="1150" spc="-40" dirty="0" smtClean="0">
                <a:latin typeface="Arial"/>
                <a:cs typeface="Arial"/>
              </a:rPr>
              <a:t>by </a:t>
            </a:r>
            <a:r>
              <a:rPr sz="1150" spc="-5" dirty="0" smtClean="0">
                <a:latin typeface="Arial"/>
                <a:cs typeface="Arial"/>
              </a:rPr>
              <a:t>ticking in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95" dirty="0" smtClean="0">
                <a:latin typeface="Arial"/>
                <a:cs typeface="Arial"/>
              </a:rPr>
              <a:t>Red</a:t>
            </a:r>
            <a:r>
              <a:rPr sz="1150" spc="-45" dirty="0" smtClean="0">
                <a:latin typeface="Arial"/>
                <a:cs typeface="Arial"/>
              </a:rPr>
              <a:t> </a:t>
            </a:r>
            <a:r>
              <a:rPr sz="1150" spc="-25" dirty="0" smtClean="0">
                <a:latin typeface="Arial"/>
                <a:cs typeface="Arial"/>
              </a:rPr>
              <a:t>(no </a:t>
            </a:r>
            <a:r>
              <a:rPr sz="1150" spc="-30" dirty="0" smtClean="0">
                <a:latin typeface="Arial"/>
                <a:cs typeface="Arial"/>
              </a:rPr>
              <a:t>confidence), </a:t>
            </a:r>
            <a:r>
              <a:rPr sz="1150" spc="-15" dirty="0" smtClean="0">
                <a:latin typeface="Arial"/>
                <a:cs typeface="Arial"/>
              </a:rPr>
              <a:t>Amber </a:t>
            </a:r>
            <a:r>
              <a:rPr sz="1150" spc="-55" dirty="0" smtClean="0">
                <a:latin typeface="Arial"/>
                <a:cs typeface="Arial"/>
              </a:rPr>
              <a:t>(some </a:t>
            </a:r>
            <a:r>
              <a:rPr sz="1150" spc="-30" dirty="0" smtClean="0">
                <a:latin typeface="Arial"/>
                <a:cs typeface="Arial"/>
              </a:rPr>
              <a:t>confidence) or </a:t>
            </a:r>
            <a:r>
              <a:rPr sz="1150" spc="-55" dirty="0" smtClean="0">
                <a:latin typeface="Arial"/>
                <a:cs typeface="Arial"/>
              </a:rPr>
              <a:t>G</a:t>
            </a:r>
            <a:r>
              <a:rPr sz="1150" spc="-50" dirty="0" smtClean="0">
                <a:latin typeface="Arial"/>
                <a:cs typeface="Arial"/>
              </a:rPr>
              <a:t>r</a:t>
            </a:r>
            <a:r>
              <a:rPr sz="1150" spc="-45" dirty="0" smtClean="0">
                <a:latin typeface="Arial"/>
                <a:cs typeface="Arial"/>
              </a:rPr>
              <a:t>een </a:t>
            </a:r>
            <a:r>
              <a:rPr sz="1150" spc="-15" dirty="0" smtClean="0">
                <a:latin typeface="Arial"/>
                <a:cs typeface="Arial"/>
              </a:rPr>
              <a:t>(confident) </a:t>
            </a:r>
            <a:r>
              <a:rPr sz="1150" spc="-30" dirty="0" smtClean="0">
                <a:latin typeface="Arial"/>
                <a:cs typeface="Arial"/>
              </a:rPr>
              <a:t>columns. </a:t>
            </a:r>
            <a:r>
              <a:rPr sz="1150" spc="-70" dirty="0" smtClean="0">
                <a:latin typeface="Arial"/>
                <a:cs typeface="Arial"/>
              </a:rPr>
              <a:t>This </a:t>
            </a:r>
            <a:r>
              <a:rPr sz="1150" spc="-25" dirty="0" smtClean="0">
                <a:latin typeface="Arial"/>
                <a:cs typeface="Arial"/>
              </a:rPr>
              <a:t>should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20" dirty="0" smtClean="0">
                <a:latin typeface="Arial"/>
                <a:cs typeface="Arial"/>
              </a:rPr>
              <a:t>completed in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eparation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20" dirty="0" smtClean="0">
                <a:latin typeface="Arial"/>
                <a:cs typeface="Arial"/>
              </a:rPr>
              <a:t>your first </a:t>
            </a:r>
            <a:r>
              <a:rPr sz="1150" spc="-15" dirty="0" smtClean="0">
                <a:latin typeface="Arial"/>
                <a:cs typeface="Arial"/>
              </a:rPr>
              <a:t>meeting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20" dirty="0" smtClean="0">
                <a:latin typeface="Arial"/>
                <a:cs typeface="Arial"/>
              </a:rPr>
              <a:t>your </a:t>
            </a:r>
            <a:r>
              <a:rPr sz="1150" spc="-30" dirty="0" smtClean="0">
                <a:latin typeface="Arial"/>
                <a:cs typeface="Arial"/>
              </a:rPr>
              <a:t>Clinical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-50" dirty="0" smtClean="0">
                <a:latin typeface="Arial"/>
                <a:cs typeface="Arial"/>
              </a:rPr>
              <a:t>Supervisor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15" dirty="0" smtClean="0">
                <a:latin typeface="Arial"/>
                <a:cs typeface="Arial"/>
              </a:rPr>
              <a:t>will </a:t>
            </a:r>
            <a:r>
              <a:rPr sz="1150" spc="-20" dirty="0" smtClean="0">
                <a:latin typeface="Arial"/>
                <a:cs typeface="Arial"/>
              </a:rPr>
              <a:t>help </a:t>
            </a:r>
            <a:r>
              <a:rPr sz="1150" spc="-25" dirty="0" smtClean="0">
                <a:latin typeface="Arial"/>
                <a:cs typeface="Arial"/>
              </a:rPr>
              <a:t>you </a:t>
            </a:r>
            <a:r>
              <a:rPr sz="1150" spc="-45" dirty="0" smtClean="0">
                <a:latin typeface="Arial"/>
                <a:cs typeface="Arial"/>
              </a:rPr>
              <a:t>c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eate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45" dirty="0" smtClean="0">
                <a:latin typeface="Arial"/>
                <a:cs typeface="Arial"/>
              </a:rPr>
              <a:t>baseline </a:t>
            </a:r>
            <a:r>
              <a:rPr sz="1150" spc="25" dirty="0" smtClean="0">
                <a:latin typeface="Arial"/>
                <a:cs typeface="Arial"/>
              </a:rPr>
              <a:t>f</a:t>
            </a:r>
            <a:r>
              <a:rPr sz="1150" spc="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om which </a:t>
            </a:r>
            <a:r>
              <a:rPr sz="1150" spc="-25" dirty="0" smtClean="0">
                <a:latin typeface="Arial"/>
                <a:cs typeface="Arial"/>
              </a:rPr>
              <a:t>you </a:t>
            </a:r>
            <a:r>
              <a:rPr sz="1150" spc="-45" dirty="0" smtClean="0">
                <a:latin typeface="Arial"/>
                <a:cs typeface="Arial"/>
              </a:rPr>
              <a:t>can </a:t>
            </a:r>
            <a:r>
              <a:rPr sz="1150" spc="5" dirty="0" smtClean="0">
                <a:latin typeface="Arial"/>
                <a:cs typeface="Arial"/>
              </a:rPr>
              <a:t>monitor </a:t>
            </a:r>
            <a:r>
              <a:rPr sz="1150" spc="-20" dirty="0" smtClean="0">
                <a:latin typeface="Arial"/>
                <a:cs typeface="Arial"/>
              </a:rPr>
              <a:t>your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og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10" dirty="0" smtClean="0">
                <a:latin typeface="Arial"/>
                <a:cs typeface="Arial"/>
              </a:rPr>
              <a:t>ess during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placement.</a:t>
            </a:r>
            <a:endParaRPr sz="1150">
              <a:latin typeface="Arial"/>
              <a:cs typeface="Arial"/>
            </a:endParaRPr>
          </a:p>
        </p:txBody>
      </p:sp>
      <p:graphicFrame>
        <p:nvGraphicFramePr>
          <p:cNvPr id="24" name="object 14"/>
          <p:cNvGraphicFramePr>
            <a:graphicFrameLocks noGrp="1"/>
          </p:cNvGraphicFramePr>
          <p:nvPr/>
        </p:nvGraphicFramePr>
        <p:xfrm>
          <a:off x="457200" y="2844006"/>
          <a:ext cx="9771250" cy="404182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845624"/>
                <a:gridCol w="308540"/>
                <a:gridCol w="308543"/>
                <a:gridCol w="308543"/>
              </a:tblGrid>
              <a:tr h="274064">
                <a:tc gridSpan="4"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200" b="1" spc="-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linical Manageme</a:t>
                      </a:r>
                      <a:r>
                        <a:rPr sz="12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nt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, D</a:t>
                      </a:r>
                      <a:r>
                        <a:rPr sz="12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ta </a:t>
                      </a:r>
                      <a:r>
                        <a:rPr sz="1200" b="1" spc="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2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therin</a:t>
                      </a:r>
                      <a:r>
                        <a:rPr sz="1200" b="1" spc="-2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, Ma</a:t>
                      </a:r>
                      <a:r>
                        <a:rPr sz="1200" b="1" spc="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ing a Diagnosi</a:t>
                      </a:r>
                      <a:r>
                        <a:rPr sz="1200" b="1" spc="-1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, Managing </a:t>
                      </a:r>
                      <a:r>
                        <a:rPr sz="1200" b="1" spc="-2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ompl</a:t>
                      </a:r>
                      <a:r>
                        <a:rPr sz="1200" b="1" spc="-1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xi</a:t>
                      </a:r>
                      <a:r>
                        <a:rPr sz="1200" b="1" spc="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y</a:t>
                      </a:r>
                      <a:endParaRPr sz="12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468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63760">
                <a:tc>
                  <a:txBody>
                    <a:bodyPr/>
                    <a:lstStyle/>
                    <a:p>
                      <a:pPr marL="65405" marR="295275">
                        <a:lnSpc>
                          <a:spcPct val="113700"/>
                        </a:lnSpc>
                      </a:pPr>
                      <a:r>
                        <a:rPr sz="1100" i="1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w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onfident do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ou feel in the assessment, i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nv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estigation, diagnosis and management of the foll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wing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onditions/sit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u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ations? (Bear in mind this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equi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es s</a:t>
                      </a:r>
                      <a:r>
                        <a:rPr sz="1100" i="1" spc="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ills in </a:t>
                      </a:r>
                      <a:r>
                        <a:rPr sz="1100" i="1" spc="0" dirty="0" smtClean="0">
                          <a:latin typeface="Myriad Pro Light"/>
                          <a:cs typeface="Myriad Pro Light"/>
                        </a:rPr>
                        <a:t>acu</a:t>
                      </a:r>
                      <a:r>
                        <a:rPr sz="1100" i="1" spc="-10" dirty="0" smtClean="0">
                          <a:latin typeface="Myriad Pro Light"/>
                          <a:cs typeface="Myriad Pro Light"/>
                        </a:rPr>
                        <a:t>t</a:t>
                      </a:r>
                      <a:r>
                        <a:rPr sz="1100" i="1" spc="-15" dirty="0" smtClean="0">
                          <a:latin typeface="Myriad Pro Light"/>
                          <a:cs typeface="Myriad Pro Light"/>
                        </a:rPr>
                        <a:t>e</a:t>
                      </a:r>
                      <a:r>
                        <a:rPr sz="1100" i="1" spc="0" dirty="0" smtClean="0">
                          <a:latin typeface="Myriad Pro Light"/>
                          <a:cs typeface="Myriad Pro Light"/>
                        </a:rPr>
                        <a:t>, ch</a:t>
                      </a:r>
                      <a:r>
                        <a:rPr sz="1100" i="1" spc="-5" dirty="0" smtClean="0">
                          <a:latin typeface="Myriad Pro Light"/>
                          <a:cs typeface="Myriad Pro Light"/>
                        </a:rPr>
                        <a:t>r</a:t>
                      </a:r>
                      <a:r>
                        <a:rPr sz="1100" i="1" spc="0" dirty="0" smtClean="0">
                          <a:latin typeface="Myriad Pro Light"/>
                          <a:cs typeface="Myriad Pro Light"/>
                        </a:rPr>
                        <a:t>oni</a:t>
                      </a:r>
                      <a:r>
                        <a:rPr sz="1100" i="1" spc="-10" dirty="0" smtClean="0">
                          <a:latin typeface="Myriad Pro Light"/>
                          <a:cs typeface="Myriad Pro Light"/>
                        </a:rPr>
                        <a:t>c</a:t>
                      </a:r>
                      <a:r>
                        <a:rPr sz="1100" i="1" spc="0" dirty="0" smtClean="0">
                          <a:latin typeface="Myriad Pro Light"/>
                          <a:cs typeface="Myriad Pro Light"/>
                        </a:rPr>
                        <a:t>, p</a:t>
                      </a:r>
                      <a:r>
                        <a:rPr sz="1100" i="1" spc="-5" dirty="0" smtClean="0">
                          <a:latin typeface="Myriad Pro Light"/>
                          <a:cs typeface="Myriad Pro Light"/>
                        </a:rPr>
                        <a:t>r</a:t>
                      </a:r>
                      <a:r>
                        <a:rPr sz="1100" i="1" spc="0" dirty="0" smtClean="0">
                          <a:latin typeface="Myriad Pro Light"/>
                          <a:cs typeface="Myriad Pro Light"/>
                        </a:rPr>
                        <a:t>e</a:t>
                      </a:r>
                      <a:r>
                        <a:rPr sz="1100" i="1" spc="-10" dirty="0" smtClean="0">
                          <a:latin typeface="Myriad Pro Light"/>
                          <a:cs typeface="Myriad Pro Light"/>
                        </a:rPr>
                        <a:t>v</a:t>
                      </a:r>
                      <a:r>
                        <a:rPr sz="1100" i="1" spc="0" dirty="0" smtClean="0">
                          <a:latin typeface="Myriad Pro Light"/>
                          <a:cs typeface="Myriad Pro Light"/>
                        </a:rPr>
                        <a:t>entati</a:t>
                      </a:r>
                      <a:r>
                        <a:rPr sz="1100" i="1" spc="-10" dirty="0" smtClean="0">
                          <a:latin typeface="Myriad Pro Light"/>
                          <a:cs typeface="Myriad Pro Light"/>
                        </a:rPr>
                        <a:t>v</a:t>
                      </a:r>
                      <a:r>
                        <a:rPr sz="1100" i="1" spc="0" dirty="0" smtClean="0">
                          <a:latin typeface="Myriad Pro Light"/>
                          <a:cs typeface="Myriad Pro Light"/>
                        </a:rPr>
                        <a:t>e 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and </a:t>
                      </a:r>
                      <a:r>
                        <a:rPr sz="1100" i="1" spc="0" dirty="0" smtClean="0">
                          <a:latin typeface="Myriad Pro Light"/>
                          <a:cs typeface="Myriad Pro Light"/>
                        </a:rPr>
                        <a:t>eme</a:t>
                      </a:r>
                      <a:r>
                        <a:rPr sz="1100" i="1" spc="-10" dirty="0" smtClean="0">
                          <a:latin typeface="Myriad Pro Light"/>
                          <a:cs typeface="Myriad Pro Light"/>
                        </a:rPr>
                        <a:t>r</a:t>
                      </a:r>
                      <a:r>
                        <a:rPr sz="1100" i="1" spc="0" dirty="0" smtClean="0">
                          <a:latin typeface="Myriad Pro Light"/>
                          <a:cs typeface="Myriad Pro Light"/>
                        </a:rPr>
                        <a:t>gen</a:t>
                      </a:r>
                      <a:r>
                        <a:rPr sz="1100" i="1" spc="10" dirty="0" smtClean="0">
                          <a:latin typeface="Myriad Pro Light"/>
                          <a:cs typeface="Myriad Pro Light"/>
                        </a:rPr>
                        <a:t>c</a:t>
                      </a:r>
                      <a:r>
                        <a:rPr sz="1100" i="1" spc="0" dirty="0" smtClean="0">
                          <a:latin typeface="Myriad Pro Light"/>
                          <a:cs typeface="Myriad Pro Light"/>
                        </a:rPr>
                        <a:t>y</a:t>
                      </a:r>
                      <a:r>
                        <a:rPr sz="1100" i="1" spc="-5" dirty="0" smtClean="0">
                          <a:latin typeface="Myriad Pro Light"/>
                          <a:cs typeface="Myriad Pro Light"/>
                        </a:rPr>
                        <a:t> </a:t>
                      </a:r>
                      <a:r>
                        <a:rPr sz="1100" i="1" spc="-2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 and a </a:t>
                      </a:r>
                      <a:r>
                        <a:rPr sz="1100" i="1" spc="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wledge of the epidemiology of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m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usculos</a:t>
                      </a:r>
                      <a:r>
                        <a:rPr sz="1100" i="1" spc="-20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eltal  issues).</a:t>
                      </a:r>
                      <a:endParaRPr sz="11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9D0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9D0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9D0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9D0E4"/>
                    </a:solidFill>
                  </a:tcPr>
                </a:tc>
              </a:tr>
              <a:tr h="443999">
                <a:tc>
                  <a:txBody>
                    <a:bodyPr/>
                    <a:lstStyle/>
                    <a:p>
                      <a:pPr marL="66675" marR="621030">
                        <a:lnSpc>
                          <a:spcPct val="108700"/>
                        </a:lnSpc>
                      </a:pP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b="1" spc="-5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MP</a:t>
                      </a:r>
                      <a:r>
                        <a:rPr sz="1150" b="1" spc="-15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OM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-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 D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b="1" spc="-25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b="1" spc="-35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U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 FEE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L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b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OMFOR</a:t>
                      </a:r>
                      <a:r>
                        <a:rPr sz="1150" b="1" spc="-6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ABL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 CRE</a:t>
                      </a:r>
                      <a:r>
                        <a:rPr sz="1150" b="1" spc="-7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TIN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 DIFFERENTIA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L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 DI</a:t>
                      </a:r>
                      <a:r>
                        <a:rPr sz="1150" b="1" spc="-1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GNOSI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 FO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b="1" spc="-25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TH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 PRESEN</a:t>
                      </a:r>
                      <a:r>
                        <a:rPr sz="1150" b="1" spc="-6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b="1" spc="-7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TION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 BE</a:t>
                      </a:r>
                      <a:r>
                        <a:rPr sz="1150" b="1" spc="-25" dirty="0" smtClean="0">
                          <a:latin typeface="Myriad Pro"/>
                          <a:cs typeface="Myriad Pro"/>
                        </a:rPr>
                        <a:t>L</a:t>
                      </a:r>
                      <a:r>
                        <a:rPr sz="1150" b="1" spc="15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 AN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D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A 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b="1" spc="3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AM</a:t>
                      </a:r>
                      <a:r>
                        <a:rPr sz="1150" b="1" spc="3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b="1" spc="10" dirty="0" smtClean="0"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OR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 FO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 FURTHE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 INVESTIG</a:t>
                      </a:r>
                      <a:r>
                        <a:rPr sz="1150" b="1" spc="-7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TIO</a:t>
                      </a:r>
                      <a:r>
                        <a:rPr sz="1150" b="1" spc="10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?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DDDD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DDDD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DDDD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DDDD8"/>
                    </a:solidFill>
                  </a:tcPr>
                </a:tc>
              </a:tr>
              <a:tr h="26000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I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nflamm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 - pain, s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ellin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ednes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ar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m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th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F4B57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B1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5D061"/>
                    </a:solidFill>
                  </a:tcPr>
                </a:tc>
              </a:tr>
              <a:tr h="26000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Redu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ed fun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 -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ea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nes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estri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ed m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eme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de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ormi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and disabili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F4B57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B1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5D061"/>
                    </a:solidFill>
                  </a:tcPr>
                </a:tc>
              </a:tr>
              <a:tr h="26000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I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njuries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F4B57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B1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5D061"/>
                    </a:solidFill>
                  </a:tcPr>
                </a:tc>
              </a:tr>
              <a:tr h="260002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30" dirty="0" smtClean="0"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ain - including ch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onic pain manageme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and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ommon side ef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ts of analgesics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F4B57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B1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5D061"/>
                    </a:solidFill>
                  </a:tcPr>
                </a:tc>
              </a:tr>
              <a:tr h="26000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ge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el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ed</a:t>
                      </a:r>
                      <a:r>
                        <a:rPr sz="1150" spc="-100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spc="-30" dirty="0" smtClean="0">
                          <a:latin typeface="Myriad Pro"/>
                          <a:cs typeface="Myriad Pro"/>
                        </a:rPr>
                        <a:t>“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normal 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aria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”</a:t>
                      </a:r>
                      <a:r>
                        <a:rPr sz="1150" spc="-100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b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w legs in child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en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F4B57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B1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5D061"/>
                    </a:solidFill>
                  </a:tcPr>
                </a:tc>
              </a:tr>
              <a:tr h="260000"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</a:pPr>
                      <a:r>
                        <a:rPr sz="1150" b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ONDITION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DDDD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DDDD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DDDD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DDDD8"/>
                    </a:solidFill>
                  </a:tcPr>
                </a:tc>
              </a:tr>
              <a:tr h="26000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Joi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pain - shoulde</a:t>
                      </a:r>
                      <a:r>
                        <a:rPr sz="1150" spc="-6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nee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F4B57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B1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5D061"/>
                    </a:solidFill>
                  </a:tcPr>
                </a:tc>
              </a:tr>
              <a:tr h="26000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cu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 neck/back pain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F4B57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B1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5D061"/>
                    </a:solidFill>
                  </a:tcPr>
                </a:tc>
              </a:tr>
              <a:tr h="260001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tissue diso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ders including pla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tar fasciiti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enosyn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vitis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F4B57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B1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5D061"/>
                    </a:solidFill>
                  </a:tcPr>
                </a:tc>
              </a:tr>
              <a:tr h="26000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cu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 a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th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op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thies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F4B57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B1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5D061"/>
                    </a:solidFill>
                  </a:tcPr>
                </a:tc>
              </a:tr>
              <a:tr h="26000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30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tu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 - including acu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 manageme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onsider p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tholo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ical cause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can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er or os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eopo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osis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F4B57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B1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5D06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  <a:buFont typeface="Arial" pitchFamily="34" charset="0"/>
              <a:buChar char="•"/>
            </a:pPr>
            <a:r>
              <a:rPr lang="en-US" sz="1050" spc="114" dirty="0" err="1" smtClean="0">
                <a:solidFill>
                  <a:srgbClr val="FFFFFF"/>
                </a:solidFill>
                <a:latin typeface="Arial"/>
                <a:cs typeface="Arial"/>
              </a:rPr>
              <a:t>Orthopaedics</a:t>
            </a: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 and Trauma</a:t>
            </a: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/>
          <p:nvPr/>
        </p:nvSpPr>
        <p:spPr>
          <a:xfrm>
            <a:off x="9923081" y="6030886"/>
            <a:ext cx="12" cy="280758"/>
          </a:xfrm>
          <a:custGeom>
            <a:avLst/>
            <a:gdLst/>
            <a:ahLst/>
            <a:cxnLst/>
            <a:rect l="l" t="t" r="r" b="b"/>
            <a:pathLst>
              <a:path w="12" h="280758">
                <a:moveTo>
                  <a:pt x="12" y="0"/>
                </a:moveTo>
                <a:lnTo>
                  <a:pt x="0" y="280758"/>
                </a:lnTo>
                <a:lnTo>
                  <a:pt x="12" y="0"/>
                </a:lnTo>
                <a:close/>
              </a:path>
            </a:pathLst>
          </a:custGeom>
          <a:solidFill>
            <a:srgbClr val="C9D0E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3"/>
          <p:cNvSpPr/>
          <p:nvPr/>
        </p:nvSpPr>
        <p:spPr>
          <a:xfrm>
            <a:off x="531278" y="1299915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6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4"/>
          <p:cNvSpPr/>
          <p:nvPr/>
        </p:nvSpPr>
        <p:spPr>
          <a:xfrm>
            <a:off x="531278" y="1568983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6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5"/>
          <p:cNvSpPr/>
          <p:nvPr/>
        </p:nvSpPr>
        <p:spPr>
          <a:xfrm>
            <a:off x="531278" y="2107115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6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6"/>
          <p:cNvSpPr/>
          <p:nvPr/>
        </p:nvSpPr>
        <p:spPr>
          <a:xfrm>
            <a:off x="531278" y="2376181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6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7"/>
          <p:cNvSpPr/>
          <p:nvPr/>
        </p:nvSpPr>
        <p:spPr>
          <a:xfrm>
            <a:off x="531278" y="2645246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6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8"/>
          <p:cNvSpPr/>
          <p:nvPr/>
        </p:nvSpPr>
        <p:spPr>
          <a:xfrm>
            <a:off x="531278" y="2914312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6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9"/>
          <p:cNvSpPr/>
          <p:nvPr/>
        </p:nvSpPr>
        <p:spPr>
          <a:xfrm>
            <a:off x="531278" y="3452444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6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10"/>
          <p:cNvSpPr/>
          <p:nvPr/>
        </p:nvSpPr>
        <p:spPr>
          <a:xfrm>
            <a:off x="531278" y="3721509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6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11"/>
          <p:cNvSpPr/>
          <p:nvPr/>
        </p:nvSpPr>
        <p:spPr>
          <a:xfrm>
            <a:off x="531278" y="3990575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6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12"/>
          <p:cNvSpPr/>
          <p:nvPr/>
        </p:nvSpPr>
        <p:spPr>
          <a:xfrm>
            <a:off x="531278" y="4259641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6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13"/>
          <p:cNvSpPr/>
          <p:nvPr/>
        </p:nvSpPr>
        <p:spPr>
          <a:xfrm>
            <a:off x="531278" y="4528707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6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14"/>
          <p:cNvSpPr/>
          <p:nvPr/>
        </p:nvSpPr>
        <p:spPr>
          <a:xfrm>
            <a:off x="531278" y="5066838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6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15"/>
          <p:cNvSpPr/>
          <p:nvPr/>
        </p:nvSpPr>
        <p:spPr>
          <a:xfrm>
            <a:off x="531278" y="5335904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6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16"/>
          <p:cNvSpPr/>
          <p:nvPr/>
        </p:nvSpPr>
        <p:spPr>
          <a:xfrm>
            <a:off x="531278" y="5604970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6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17"/>
          <p:cNvSpPr/>
          <p:nvPr/>
        </p:nvSpPr>
        <p:spPr>
          <a:xfrm>
            <a:off x="531278" y="6441415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6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18"/>
          <p:cNvSpPr/>
          <p:nvPr/>
        </p:nvSpPr>
        <p:spPr>
          <a:xfrm>
            <a:off x="531278" y="6722182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6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graphicFrame>
        <p:nvGraphicFramePr>
          <p:cNvPr id="29" name="object 19"/>
          <p:cNvGraphicFramePr>
            <a:graphicFrameLocks noGrp="1"/>
          </p:cNvGraphicFramePr>
          <p:nvPr/>
        </p:nvGraphicFramePr>
        <p:xfrm>
          <a:off x="457200" y="709205"/>
          <a:ext cx="9771249" cy="616079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845624"/>
                <a:gridCol w="308540"/>
                <a:gridCol w="308542"/>
                <a:gridCol w="308543"/>
              </a:tblGrid>
              <a:tr h="463625">
                <a:tc>
                  <a:txBody>
                    <a:bodyPr/>
                    <a:lstStyle/>
                    <a:p>
                      <a:pPr marL="65405" marR="295275">
                        <a:lnSpc>
                          <a:spcPct val="113700"/>
                        </a:lnSpc>
                      </a:pPr>
                      <a:r>
                        <a:rPr sz="1100" i="1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w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onfident do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ou feel in the assessment, i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nv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estigation, diagnosis and management of the foll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wing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onditions/sit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u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ations? (Bear in mind this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equi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es s</a:t>
                      </a:r>
                      <a:r>
                        <a:rPr sz="1100" i="1" spc="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ills in </a:t>
                      </a:r>
                      <a:r>
                        <a:rPr sz="1100" i="1" spc="0" dirty="0" smtClean="0">
                          <a:latin typeface="Myriad Pro Light"/>
                          <a:cs typeface="Myriad Pro Light"/>
                        </a:rPr>
                        <a:t>acu</a:t>
                      </a:r>
                      <a:r>
                        <a:rPr sz="1100" i="1" spc="-10" dirty="0" smtClean="0">
                          <a:latin typeface="Myriad Pro Light"/>
                          <a:cs typeface="Myriad Pro Light"/>
                        </a:rPr>
                        <a:t>t</a:t>
                      </a:r>
                      <a:r>
                        <a:rPr sz="1100" i="1" spc="-15" dirty="0" smtClean="0">
                          <a:latin typeface="Myriad Pro Light"/>
                          <a:cs typeface="Myriad Pro Light"/>
                        </a:rPr>
                        <a:t>e</a:t>
                      </a:r>
                      <a:r>
                        <a:rPr sz="1100" i="1" spc="0" dirty="0" smtClean="0">
                          <a:latin typeface="Myriad Pro Light"/>
                          <a:cs typeface="Myriad Pro Light"/>
                        </a:rPr>
                        <a:t>, ch</a:t>
                      </a:r>
                      <a:r>
                        <a:rPr sz="1100" i="1" spc="-5" dirty="0" smtClean="0">
                          <a:latin typeface="Myriad Pro Light"/>
                          <a:cs typeface="Myriad Pro Light"/>
                        </a:rPr>
                        <a:t>r</a:t>
                      </a:r>
                      <a:r>
                        <a:rPr sz="1100" i="1" spc="0" dirty="0" smtClean="0">
                          <a:latin typeface="Myriad Pro Light"/>
                          <a:cs typeface="Myriad Pro Light"/>
                        </a:rPr>
                        <a:t>oni</a:t>
                      </a:r>
                      <a:r>
                        <a:rPr sz="1100" i="1" spc="-10" dirty="0" smtClean="0">
                          <a:latin typeface="Myriad Pro Light"/>
                          <a:cs typeface="Myriad Pro Light"/>
                        </a:rPr>
                        <a:t>c</a:t>
                      </a:r>
                      <a:r>
                        <a:rPr sz="1100" i="1" spc="0" dirty="0" smtClean="0">
                          <a:latin typeface="Myriad Pro Light"/>
                          <a:cs typeface="Myriad Pro Light"/>
                        </a:rPr>
                        <a:t>, p</a:t>
                      </a:r>
                      <a:r>
                        <a:rPr sz="1100" i="1" spc="-5" dirty="0" smtClean="0">
                          <a:latin typeface="Myriad Pro Light"/>
                          <a:cs typeface="Myriad Pro Light"/>
                        </a:rPr>
                        <a:t>r</a:t>
                      </a:r>
                      <a:r>
                        <a:rPr sz="1100" i="1" spc="0" dirty="0" smtClean="0">
                          <a:latin typeface="Myriad Pro Light"/>
                          <a:cs typeface="Myriad Pro Light"/>
                        </a:rPr>
                        <a:t>e</a:t>
                      </a:r>
                      <a:r>
                        <a:rPr sz="1100" i="1" spc="-10" dirty="0" smtClean="0">
                          <a:latin typeface="Myriad Pro Light"/>
                          <a:cs typeface="Myriad Pro Light"/>
                        </a:rPr>
                        <a:t>v</a:t>
                      </a:r>
                      <a:r>
                        <a:rPr sz="1100" i="1" spc="0" dirty="0" smtClean="0">
                          <a:latin typeface="Myriad Pro Light"/>
                          <a:cs typeface="Myriad Pro Light"/>
                        </a:rPr>
                        <a:t>entati</a:t>
                      </a:r>
                      <a:r>
                        <a:rPr sz="1100" i="1" spc="-10" dirty="0" smtClean="0">
                          <a:latin typeface="Myriad Pro Light"/>
                          <a:cs typeface="Myriad Pro Light"/>
                        </a:rPr>
                        <a:t>v</a:t>
                      </a:r>
                      <a:r>
                        <a:rPr sz="1100" i="1" spc="0" dirty="0" smtClean="0">
                          <a:latin typeface="Myriad Pro Light"/>
                          <a:cs typeface="Myriad Pro Light"/>
                        </a:rPr>
                        <a:t>e 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and </a:t>
                      </a:r>
                      <a:r>
                        <a:rPr sz="1100" i="1" spc="0" dirty="0" smtClean="0">
                          <a:latin typeface="Myriad Pro Light"/>
                          <a:cs typeface="Myriad Pro Light"/>
                        </a:rPr>
                        <a:t>eme</a:t>
                      </a:r>
                      <a:r>
                        <a:rPr sz="1100" i="1" spc="-10" dirty="0" smtClean="0">
                          <a:latin typeface="Myriad Pro Light"/>
                          <a:cs typeface="Myriad Pro Light"/>
                        </a:rPr>
                        <a:t>r</a:t>
                      </a:r>
                      <a:r>
                        <a:rPr sz="1100" i="1" spc="0" dirty="0" smtClean="0">
                          <a:latin typeface="Myriad Pro Light"/>
                          <a:cs typeface="Myriad Pro Light"/>
                        </a:rPr>
                        <a:t>gen</a:t>
                      </a:r>
                      <a:r>
                        <a:rPr sz="1100" i="1" spc="10" dirty="0" smtClean="0">
                          <a:latin typeface="Myriad Pro Light"/>
                          <a:cs typeface="Myriad Pro Light"/>
                        </a:rPr>
                        <a:t>c</a:t>
                      </a:r>
                      <a:r>
                        <a:rPr sz="1100" i="1" spc="0" dirty="0" smtClean="0">
                          <a:latin typeface="Myriad Pro Light"/>
                          <a:cs typeface="Myriad Pro Light"/>
                        </a:rPr>
                        <a:t>y</a:t>
                      </a:r>
                      <a:r>
                        <a:rPr sz="1100" i="1" spc="-5" dirty="0" smtClean="0">
                          <a:latin typeface="Myriad Pro Light"/>
                          <a:cs typeface="Myriad Pro Light"/>
                        </a:rPr>
                        <a:t> </a:t>
                      </a:r>
                      <a:r>
                        <a:rPr sz="1100" i="1" spc="-2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 and a </a:t>
                      </a:r>
                      <a:r>
                        <a:rPr sz="1100" i="1" spc="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wledge of the epidemiology of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m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usculos</a:t>
                      </a:r>
                      <a:r>
                        <a:rPr sz="1100" i="1" spc="-20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eltal  issues).</a:t>
                      </a:r>
                      <a:endParaRPr sz="11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9D0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9D0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9D0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9D0E4"/>
                    </a:solidFill>
                  </a:tcPr>
                </a:tc>
              </a:tr>
              <a:tr h="269066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Sy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emic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onditions associ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ed with musculoskeletal symp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oms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SL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bo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mets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F4B57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B1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5D061"/>
                    </a:solidFill>
                  </a:tcPr>
                </a:tc>
              </a:tr>
              <a:tr h="26906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Os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eo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my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elitis and septic joi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F4B57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B1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5D061"/>
                    </a:solidFill>
                  </a:tcPr>
                </a:tc>
              </a:tr>
              <a:tr h="269066"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</a:pPr>
                      <a:r>
                        <a:rPr sz="1150" b="1" spc="-1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CUT</a:t>
                      </a:r>
                      <a:r>
                        <a:rPr sz="1150" b="1" spc="10" dirty="0" smtClean="0">
                          <a:latin typeface="Myriad Pro"/>
                          <a:cs typeface="Myriad Pro"/>
                        </a:rPr>
                        <a:t>E/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EME</a:t>
                      </a:r>
                      <a:r>
                        <a:rPr sz="1150" b="1" spc="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GEN</a:t>
                      </a:r>
                      <a:r>
                        <a:rPr sz="1150" b="1" spc="3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 SIT</a:t>
                      </a:r>
                      <a:r>
                        <a:rPr sz="1150" b="1" spc="-15" dirty="0" smtClean="0">
                          <a:latin typeface="Myriad Pro"/>
                          <a:cs typeface="Myriad Pro"/>
                        </a:rPr>
                        <a:t>U</a:t>
                      </a:r>
                      <a:r>
                        <a:rPr sz="1150" b="1" spc="-7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TION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 AN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D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b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ONDITION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b="1" spc="10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b="1" spc="-2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b="1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.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DDDD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DDDD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DDDD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DDDD8"/>
                    </a:solidFill>
                  </a:tcPr>
                </a:tc>
              </a:tr>
              <a:tr h="26906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Os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eo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my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elitis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F4B57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B1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5D061"/>
                    </a:solidFill>
                  </a:tcPr>
                </a:tc>
              </a:tr>
              <a:tr h="269066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eptic joi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F4B57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B1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5D061"/>
                    </a:solidFill>
                  </a:tcPr>
                </a:tc>
              </a:tr>
              <a:tr h="269066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30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tu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 or disloc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 including  haemorrhage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ol/manageme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of 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yp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olaemic shock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F4B57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B1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5D061"/>
                    </a:solidFill>
                  </a:tcPr>
                </a:tc>
              </a:tr>
              <a:tr h="269066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auda equina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F4B57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B1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5D061"/>
                    </a:solidFill>
                  </a:tcPr>
                </a:tc>
              </a:tr>
              <a:tr h="269064"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</a:pP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TECHNI</a:t>
                      </a:r>
                      <a:r>
                        <a:rPr sz="1150" b="1" spc="3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L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 AN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D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 ASSESSMEN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 SKILL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DDDD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DDDD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DDDD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DDDD8"/>
                    </a:solidFill>
                  </a:tcPr>
                </a:tc>
              </a:tr>
              <a:tr h="26906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Joi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inje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tions – 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wledge of when app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opri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F4B57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B1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5D061"/>
                    </a:solidFill>
                  </a:tcPr>
                </a:tc>
              </a:tr>
              <a:tr h="269066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Joi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aspi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F4B57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B1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5D061"/>
                    </a:solidFill>
                  </a:tcPr>
                </a:tc>
              </a:tr>
              <a:tr h="269066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I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ndic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tions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or ima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ing including  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to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 rules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F4B57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B1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5D061"/>
                    </a:solidFill>
                  </a:tcPr>
                </a:tc>
              </a:tr>
              <a:tr h="26906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5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ene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al rules of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x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-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i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erp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et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 and implic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 of</a:t>
                      </a:r>
                      <a:r>
                        <a:rPr sz="1150" spc="-100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spc="-30" dirty="0" smtClean="0">
                          <a:latin typeface="Myriad Pro"/>
                          <a:cs typeface="Myriad Pro"/>
                        </a:rPr>
                        <a:t>“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misse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”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F4B57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B1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5D061"/>
                    </a:solidFill>
                  </a:tcPr>
                </a:tc>
              </a:tr>
              <a:tr h="269066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Joi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xamin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F4B57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B1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5D061"/>
                    </a:solidFill>
                  </a:tcPr>
                </a:tc>
              </a:tr>
              <a:tr h="269065"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</a:pP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EXP</a:t>
                      </a:r>
                      <a:r>
                        <a:rPr sz="1150" b="1" spc="30" dirty="0" smtClean="0">
                          <a:latin typeface="Myriad Pro"/>
                          <a:cs typeface="Myriad Pro"/>
                        </a:rPr>
                        <a:t>L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AN</a:t>
                      </a:r>
                      <a:r>
                        <a:rPr sz="1150" b="1" spc="-7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TIO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b="1" spc="-25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b="1" spc="-15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b="1" spc="-50" dirty="0" smtClean="0"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150" b="1" spc="-7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TIEN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 O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 SU</a:t>
                      </a:r>
                      <a:r>
                        <a:rPr sz="1150" b="1" spc="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GI</a:t>
                      </a:r>
                      <a:r>
                        <a:rPr sz="1150" b="1" spc="3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L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 P</a:t>
                      </a:r>
                      <a:r>
                        <a:rPr sz="1150" b="1" spc="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OCEDURE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DDDD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DDDD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DDDD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DDDD8"/>
                    </a:solidFill>
                  </a:tcPr>
                </a:tc>
              </a:tr>
              <a:tr h="26906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th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os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F4B57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B1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5D061"/>
                    </a:solidFill>
                  </a:tcPr>
                </a:tc>
              </a:tr>
              <a:tr h="269066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Joi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epla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eme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t/fusion/fix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F4B57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B1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5D061"/>
                    </a:solidFill>
                  </a:tcPr>
                </a:tc>
              </a:tr>
              <a:tr h="269064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Ne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 de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omp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ession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carpal tunnel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F4B57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B1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5D061"/>
                    </a:solidFill>
                  </a:tcPr>
                </a:tc>
              </a:tr>
              <a:tr h="280765">
                <a:tc gridSpan="4"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100" b="1" spc="-2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ommunic</a:t>
                      </a:r>
                      <a:r>
                        <a:rPr sz="11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tion/</a:t>
                      </a:r>
                      <a:r>
                        <a:rPr sz="1100" b="1" spc="-5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1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00" b="1" spc="-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b="1" spc="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1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ing with </a:t>
                      </a:r>
                      <a:r>
                        <a:rPr sz="1100" b="1" spc="-2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olleagues</a:t>
                      </a:r>
                      <a:endParaRPr sz="11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468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80765"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100" i="1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w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onfident do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ou feel about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om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m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uni</a:t>
                      </a:r>
                      <a:r>
                        <a:rPr sz="1100" i="1" spc="-2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ating and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or</a:t>
                      </a:r>
                      <a:r>
                        <a:rPr sz="1100" i="1" spc="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ing with the foll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wing g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oups?</a:t>
                      </a:r>
                      <a:endParaRPr sz="11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9D0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9D0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9D0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9D0E4"/>
                    </a:solidFill>
                  </a:tcPr>
                </a:tc>
              </a:tr>
              <a:tr h="28076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wledge of when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er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or early i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ruptu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ed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chilles or i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ernal de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angeme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of the 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nee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F4B57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B1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5D061"/>
                    </a:solidFill>
                  </a:tcPr>
                </a:tc>
              </a:tr>
              <a:tr h="28076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U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se of non-ja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gon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 discuss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onditions with p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ts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100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“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ear and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ea</a:t>
                      </a:r>
                      <a:r>
                        <a:rPr sz="1150" spc="3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”</a:t>
                      </a:r>
                      <a:r>
                        <a:rPr sz="1150" spc="-100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and</a:t>
                      </a:r>
                      <a:r>
                        <a:rPr sz="1150" spc="-100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spc="5" dirty="0" smtClean="0">
                          <a:latin typeface="Myriad Pro"/>
                          <a:cs typeface="Myriad Pro"/>
                        </a:rPr>
                        <a:t>“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apped ne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-3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”</a:t>
                      </a:r>
                      <a:r>
                        <a:rPr sz="1150" spc="-100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and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or health 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omotion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F4B57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BB1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5D06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Words>3027</Words>
  <Application>Microsoft Office PowerPoint</Application>
  <PresentationFormat>Custom</PresentationFormat>
  <Paragraphs>374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Super-Condensed</dc:title>
  <cp:lastModifiedBy>stevewa</cp:lastModifiedBy>
  <cp:revision>10</cp:revision>
  <dcterms:created xsi:type="dcterms:W3CDTF">2013-10-31T14:32:06Z</dcterms:created>
  <dcterms:modified xsi:type="dcterms:W3CDTF">2013-12-03T20:43:45Z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2013-02-04T00:00:00Z</vt:filetime>
  </property>
  <property fmtid="{D5CDD505-2E9C-101B-9397-08002B2CF9AE}" pid="3" name="LastSaved">
    <vt:filetime>2013-10-31T00:00:00Z</vt:filetime>
  </property>
</Properties>
</file>