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76" r:id="rId8"/>
    <p:sldId id="277" r:id="rId9"/>
    <p:sldId id="278" r:id="rId10"/>
    <p:sldId id="279" r:id="rId11"/>
    <p:sldId id="280" r:id="rId12"/>
    <p:sldId id="281" r:id="rId13"/>
    <p:sldId id="275" r:id="rId14"/>
  </p:sldIdLst>
  <p:sldSz cx="10680700" cy="7569200"/>
  <p:notesSz cx="106807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96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909" y="2346452"/>
            <a:ext cx="9088310" cy="15895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3819" y="4238752"/>
            <a:ext cx="7484490" cy="18923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"/>
            <a:ext cx="10692003" cy="6955193"/>
          </a:xfrm>
          <a:custGeom>
            <a:avLst/>
            <a:gdLst/>
            <a:ahLst/>
            <a:cxnLst/>
            <a:rect l="l" t="t" r="r" b="b"/>
            <a:pathLst>
              <a:path w="10692003" h="6955193">
                <a:moveTo>
                  <a:pt x="0" y="6955193"/>
                </a:moveTo>
                <a:lnTo>
                  <a:pt x="10692003" y="6955193"/>
                </a:lnTo>
                <a:lnTo>
                  <a:pt x="10692003" y="0"/>
                </a:lnTo>
                <a:lnTo>
                  <a:pt x="0" y="0"/>
                </a:lnTo>
                <a:lnTo>
                  <a:pt x="0" y="6955193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3278479"/>
            <a:ext cx="10692003" cy="4281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3432162"/>
            <a:ext cx="10692002" cy="4127842"/>
          </a:xfrm>
          <a:custGeom>
            <a:avLst/>
            <a:gdLst/>
            <a:ahLst/>
            <a:cxnLst/>
            <a:rect l="l" t="t" r="r" b="b"/>
            <a:pathLst>
              <a:path w="10692002" h="4127842">
                <a:moveTo>
                  <a:pt x="0" y="832791"/>
                </a:moveTo>
                <a:lnTo>
                  <a:pt x="0" y="4127842"/>
                </a:lnTo>
                <a:lnTo>
                  <a:pt x="10692002" y="4127842"/>
                </a:lnTo>
                <a:lnTo>
                  <a:pt x="10692002" y="1192177"/>
                </a:lnTo>
                <a:lnTo>
                  <a:pt x="2119920" y="1192177"/>
                </a:lnTo>
                <a:lnTo>
                  <a:pt x="1706729" y="1181395"/>
                </a:lnTo>
                <a:lnTo>
                  <a:pt x="1327196" y="1151043"/>
                </a:lnTo>
                <a:lnTo>
                  <a:pt x="980054" y="1103487"/>
                </a:lnTo>
                <a:lnTo>
                  <a:pt x="664036" y="1041091"/>
                </a:lnTo>
                <a:lnTo>
                  <a:pt x="377876" y="966221"/>
                </a:lnTo>
                <a:lnTo>
                  <a:pt x="120307" y="881241"/>
                </a:lnTo>
                <a:lnTo>
                  <a:pt x="0" y="832791"/>
                </a:lnTo>
              </a:path>
              <a:path w="10692002" h="4127842">
                <a:moveTo>
                  <a:pt x="9365240" y="0"/>
                </a:moveTo>
                <a:lnTo>
                  <a:pt x="8876551" y="7005"/>
                </a:lnTo>
                <a:lnTo>
                  <a:pt x="8365364" y="41583"/>
                </a:lnTo>
                <a:lnTo>
                  <a:pt x="7831958" y="105987"/>
                </a:lnTo>
                <a:lnTo>
                  <a:pt x="7276612" y="202469"/>
                </a:lnTo>
                <a:lnTo>
                  <a:pt x="6699604" y="333282"/>
                </a:lnTo>
                <a:lnTo>
                  <a:pt x="6101214" y="500678"/>
                </a:lnTo>
                <a:lnTo>
                  <a:pt x="4309795" y="932429"/>
                </a:lnTo>
                <a:lnTo>
                  <a:pt x="4042549" y="990757"/>
                </a:lnTo>
                <a:lnTo>
                  <a:pt x="3914829" y="1016782"/>
                </a:lnTo>
                <a:lnTo>
                  <a:pt x="3789922" y="1040788"/>
                </a:lnTo>
                <a:lnTo>
                  <a:pt x="3666983" y="1062832"/>
                </a:lnTo>
                <a:lnTo>
                  <a:pt x="3545171" y="1082970"/>
                </a:lnTo>
                <a:lnTo>
                  <a:pt x="3423643" y="1101256"/>
                </a:lnTo>
                <a:lnTo>
                  <a:pt x="3301556" y="1117748"/>
                </a:lnTo>
                <a:lnTo>
                  <a:pt x="3178069" y="1132501"/>
                </a:lnTo>
                <a:lnTo>
                  <a:pt x="3052338" y="1145571"/>
                </a:lnTo>
                <a:lnTo>
                  <a:pt x="2568034" y="1181024"/>
                </a:lnTo>
                <a:lnTo>
                  <a:pt x="2119920" y="1192177"/>
                </a:lnTo>
                <a:lnTo>
                  <a:pt x="10692002" y="1192177"/>
                </a:lnTo>
                <a:lnTo>
                  <a:pt x="10692002" y="121668"/>
                </a:lnTo>
                <a:lnTo>
                  <a:pt x="10274011" y="59697"/>
                </a:lnTo>
                <a:lnTo>
                  <a:pt x="9831153" y="18314"/>
                </a:lnTo>
                <a:lnTo>
                  <a:pt x="9365240" y="0"/>
                </a:lnTo>
              </a:path>
            </a:pathLst>
          </a:custGeom>
          <a:solidFill>
            <a:srgbClr val="2E5D9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020208" y="353649"/>
            <a:ext cx="1220797" cy="1217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6955205"/>
            <a:ext cx="10692003" cy="604799"/>
          </a:xfrm>
          <a:custGeom>
            <a:avLst/>
            <a:gdLst/>
            <a:ahLst/>
            <a:cxnLst/>
            <a:rect l="l" t="t" r="r" b="b"/>
            <a:pathLst>
              <a:path w="10692003" h="604799">
                <a:moveTo>
                  <a:pt x="0" y="604799"/>
                </a:moveTo>
                <a:lnTo>
                  <a:pt x="10692003" y="604799"/>
                </a:lnTo>
                <a:lnTo>
                  <a:pt x="10692003" y="0"/>
                </a:lnTo>
                <a:lnTo>
                  <a:pt x="0" y="0"/>
                </a:lnTo>
                <a:lnTo>
                  <a:pt x="0" y="604799"/>
                </a:lnTo>
                <a:close/>
              </a:path>
            </a:pathLst>
          </a:custGeom>
          <a:solidFill>
            <a:srgbClr val="00213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436262" y="2035060"/>
            <a:ext cx="5967983" cy="4639056"/>
          </a:xfrm>
          <a:custGeom>
            <a:avLst/>
            <a:gdLst/>
            <a:ahLst/>
            <a:cxnLst/>
            <a:rect l="l" t="t" r="r" b="b"/>
            <a:pathLst>
              <a:path w="5967983" h="4639056">
                <a:moveTo>
                  <a:pt x="0" y="0"/>
                </a:moveTo>
                <a:lnTo>
                  <a:pt x="5967983" y="0"/>
                </a:lnTo>
                <a:lnTo>
                  <a:pt x="5967983" y="4639056"/>
                </a:lnTo>
                <a:lnTo>
                  <a:pt x="0" y="463905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6374180" y="1900808"/>
            <a:ext cx="1363979" cy="1045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5628830" y="2980029"/>
            <a:ext cx="2854667" cy="110871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176001" y="5191201"/>
            <a:ext cx="5760326" cy="112459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0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644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5818" y="913549"/>
            <a:ext cx="9740493" cy="55050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06" y="1740916"/>
            <a:ext cx="962291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0300" y="7169155"/>
            <a:ext cx="2221395" cy="2126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06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8333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portfolio.rcgp.org.uk/login.asp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1" y="584200"/>
            <a:ext cx="10680701" cy="7267575"/>
            <a:chOff x="-1" y="584200"/>
            <a:chExt cx="10680701" cy="7267575"/>
          </a:xfrm>
        </p:grpSpPr>
        <p:sp>
          <p:nvSpPr>
            <p:cNvPr id="9" name="Isosceles Triangle 8"/>
            <p:cNvSpPr/>
            <p:nvPr/>
          </p:nvSpPr>
          <p:spPr>
            <a:xfrm>
              <a:off x="6026150" y="2336800"/>
              <a:ext cx="4425950" cy="3657600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12700"/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bject 2"/>
            <p:cNvSpPr txBox="1"/>
            <p:nvPr/>
          </p:nvSpPr>
          <p:spPr>
            <a:xfrm>
              <a:off x="6635750" y="2870200"/>
              <a:ext cx="3169285" cy="304800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R="0" algn="ctr">
                <a:lnSpc>
                  <a:spcPct val="100000"/>
                </a:lnSpc>
              </a:pPr>
              <a:r>
                <a:rPr sz="255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CSR</a:t>
              </a:r>
              <a:endParaRPr sz="2550" dirty="0">
                <a:solidFill>
                  <a:schemeClr val="bg1"/>
                </a:solidFill>
                <a:latin typeface="Myriad Pro Light"/>
                <a:cs typeface="Myriad Pro Light"/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400"/>
                </a:lnSpc>
                <a:spcBef>
                  <a:spcPts val="32"/>
                </a:spcBef>
              </a:pPr>
              <a:endParaRPr sz="1400" dirty="0">
                <a:solidFill>
                  <a:schemeClr val="bg1"/>
                </a:solidFill>
              </a:endParaRPr>
            </a:p>
            <a:p>
              <a:pPr marL="632460" marR="632460" indent="-635" algn="ctr">
                <a:lnSpc>
                  <a:spcPts val="2140"/>
                </a:lnSpc>
              </a:pPr>
              <a:r>
                <a:rPr sz="2200" spc="-1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CS/</a:t>
              </a:r>
              <a:r>
                <a:rPr sz="2200" spc="-12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T</a:t>
              </a:r>
              <a:r>
                <a:rPr sz="2200" spc="-3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r</a:t>
              </a:r>
              <a:r>
                <a:rPr sz="2200" spc="-1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ainee meetings</a:t>
              </a:r>
              <a:r>
                <a:rPr sz="2200" spc="-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a</a:t>
              </a:r>
              <a:r>
                <a:rPr sz="2200" spc="2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2200" spc="-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tion</a:t>
              </a:r>
              <a:r>
                <a:rPr sz="2200" spc="-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2200" spc="-1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planning</a:t>
              </a: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100"/>
                </a:lnSpc>
                <a:spcBef>
                  <a:spcPts val="18"/>
                </a:spcBef>
              </a:pPr>
              <a:endParaRPr sz="1100" dirty="0">
                <a:solidFill>
                  <a:schemeClr val="bg1"/>
                </a:solidFill>
              </a:endParaRPr>
            </a:p>
            <a:p>
              <a:pPr marL="0" algn="ctr">
                <a:lnSpc>
                  <a:spcPct val="100000"/>
                </a:lnSpc>
              </a:pPr>
              <a:r>
                <a:rPr sz="2350" spc="-3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urriculum</a:t>
              </a:r>
              <a:r>
                <a:rPr sz="2350" spc="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2350" spc="2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G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uide</a:t>
              </a: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 algn="ctr">
                <a:lnSpc>
                  <a:spcPct val="100000"/>
                </a:lnSpc>
              </a:pPr>
              <a:r>
                <a:rPr sz="2350" spc="-3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2350" spc="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onfiden</a:t>
              </a:r>
              <a:r>
                <a:rPr sz="2350" spc="-2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e</a:t>
              </a:r>
              <a:r>
                <a:rPr sz="2350" spc="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2350" spc="3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R</a:t>
              </a:r>
              <a:r>
                <a:rPr sz="2350" spc="-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a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ting</a:t>
              </a:r>
              <a:r>
                <a:rPr sz="2350" spc="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2350" spc="2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S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cale</a:t>
              </a:r>
              <a:endParaRPr sz="2350" dirty="0">
                <a:solidFill>
                  <a:schemeClr val="bg1"/>
                </a:solidFill>
                <a:latin typeface="Myriad Pro Light"/>
                <a:cs typeface="Myriad Pro Light"/>
              </a:endParaRPr>
            </a:p>
          </p:txBody>
        </p:sp>
        <p:sp>
          <p:nvSpPr>
            <p:cNvPr id="5" name="object 4"/>
            <p:cNvSpPr txBox="1">
              <a:spLocks/>
            </p:cNvSpPr>
            <p:nvPr/>
          </p:nvSpPr>
          <p:spPr>
            <a:xfrm>
              <a:off x="311150" y="1955800"/>
              <a:ext cx="6858000" cy="762000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lIns="0" tIns="0" rIns="0" bIns="0" rtlCol="0">
              <a:noAutofit/>
            </a:bodyPr>
            <a:lstStyle/>
            <a:p>
              <a:pPr marL="1270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b="1" dirty="0">
                  <a:solidFill>
                    <a:srgbClr val="0091C9"/>
                  </a:solidFill>
                  <a:latin typeface="Arial Narrow" pitchFamily="34" charset="0"/>
                  <a:ea typeface="Cambria" pitchFamily="18" charset="0"/>
                  <a:cs typeface="Frutiger-Bold"/>
                </a:rPr>
                <a:t>Super-Condensed GP Curriculum Guide</a:t>
              </a:r>
            </a:p>
            <a:p>
              <a:pPr marL="12700">
                <a:lnSpc>
                  <a:spcPct val="100000"/>
                </a:lnSpc>
              </a:pPr>
              <a:r>
                <a:rPr lang="en-US" sz="2400" b="1" dirty="0">
                  <a:solidFill>
                    <a:srgbClr val="0091C9"/>
                  </a:solidFill>
                  <a:latin typeface="Arial Narrow" pitchFamily="34" charset="0"/>
                  <a:ea typeface="Cambria" pitchFamily="18" charset="0"/>
                  <a:cs typeface="Frutiger-Bold"/>
                </a:rPr>
                <a:t>                 </a:t>
              </a:r>
              <a:r>
                <a:rPr lang="en-US" sz="1200" b="1" dirty="0">
                  <a:solidFill>
                    <a:srgbClr val="0091C9"/>
                  </a:solidFill>
                  <a:latin typeface="Arial Narrow" pitchFamily="34" charset="0"/>
                  <a:ea typeface="Cambria" pitchFamily="18" charset="0"/>
                  <a:cs typeface="Frutiger-Bold"/>
                </a:rPr>
                <a:t>Courtesy of South East Scotland 2013 </a:t>
              </a:r>
            </a:p>
            <a:p>
              <a:pPr marL="1270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yriad Pro Light"/>
                <a:cs typeface="Myriad Pro Light"/>
              </a:endParaRPr>
            </a:p>
          </p:txBody>
        </p:sp>
        <p:pic>
          <p:nvPicPr>
            <p:cNvPr id="6" name="Picture 5" descr="C:\Users\sarahda\AppData\Local\Temp\wzd5f6\HE West Midlands\HE West Midlands Col.jpg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02550" y="584200"/>
              <a:ext cx="2438400" cy="990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  </a:ext>
              </a:extLst>
            </a:blip>
            <a:stretch>
              <a:fillRect/>
            </a:stretch>
          </p:blipFill>
          <p:spPr>
            <a:xfrm flipH="1">
              <a:off x="-1" y="6680201"/>
              <a:ext cx="10680700" cy="889000"/>
            </a:xfrm>
            <a:prstGeom prst="rect">
              <a:avLst/>
            </a:prstGeom>
            <a:solidFill>
              <a:srgbClr val="E2AE74"/>
            </a:solidFill>
          </p:spPr>
        </p:pic>
        <p:sp>
          <p:nvSpPr>
            <p:cNvPr id="1026" name="Text Box 2"/>
            <p:cNvSpPr txBox="1">
              <a:spLocks noChangeArrowheads="1"/>
            </p:cNvSpPr>
            <p:nvPr/>
          </p:nvSpPr>
          <p:spPr bwMode="auto">
            <a:xfrm>
              <a:off x="6254750" y="6370637"/>
              <a:ext cx="4191001" cy="1198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We are the Local Education and Training Board for the West Midlands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7493000" y="6832600"/>
              <a:ext cx="3187700" cy="1019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www.hee.nhs.uk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letb@westmidlands.nhs.uk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@WestMidsLETB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311150" y="6756400"/>
              <a:ext cx="1816100" cy="1019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Developing people</a:t>
              </a:r>
              <a:b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</a:br>
              <a: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for health and</a:t>
              </a:r>
              <a:b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</a:br>
              <a: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healthcare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234950" y="1193800"/>
              <a:ext cx="723900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91C9"/>
                  </a:solidFill>
                  <a:effectLst/>
                  <a:latin typeface="Cambria" pitchFamily="18" charset="0"/>
                  <a:ea typeface="Cambria" pitchFamily="18" charset="0"/>
                  <a:cs typeface="Frutiger-Bold"/>
                </a:rPr>
                <a:t>SecondaryCare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3893"/>
                  </a:solidFill>
                  <a:effectLst/>
                  <a:latin typeface="Cambria" pitchFamily="18" charset="0"/>
                  <a:ea typeface="Cambria" pitchFamily="18" charset="0"/>
                  <a:cs typeface="Frutiger-Bold"/>
                </a:rPr>
                <a:t>4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E28C05"/>
                  </a:solidFill>
                  <a:effectLst/>
                  <a:latin typeface="Cambria" pitchFamily="18" charset="0"/>
                  <a:ea typeface="Cambria" pitchFamily="18" charset="0"/>
                  <a:cs typeface="Frutiger-Bold"/>
                </a:rPr>
                <a:t>PrimaryCare</a:t>
              </a: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11150" y="3098800"/>
              <a:ext cx="5943600" cy="2209800"/>
            </a:xfrm>
            <a:prstGeom prst="roundRect">
              <a:avLst/>
            </a:prstGeom>
            <a:solidFill>
              <a:srgbClr val="A0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85445">
                <a:lnSpc>
                  <a:spcPct val="100000"/>
                </a:lnSpc>
                <a:buFont typeface="Arial" pitchFamily="34" charset="0"/>
                <a:buChar char="•"/>
              </a:pPr>
              <a:r>
                <a:rPr lang="en-US" sz="2800" spc="-18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spc="-330" dirty="0" smtClean="0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lang="en-US" sz="2800" spc="-640" dirty="0" smtClean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lang="en-US" sz="2800" spc="5" dirty="0" smtClean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lang="en-US" sz="2800" spc="-100" dirty="0" smtClean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800" spc="-130" dirty="0" smtClean="0">
                  <a:solidFill>
                    <a:srgbClr val="FFFFFF"/>
                  </a:solidFill>
                  <a:latin typeface="Arial"/>
                  <a:cs typeface="Arial"/>
                </a:rPr>
                <a:t>Ora</a:t>
              </a:r>
              <a:r>
                <a:rPr lang="en-US" sz="2800" spc="-30" dirty="0" smtClean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lang="en-US" sz="2800" spc="-100" dirty="0" smtClean="0">
                  <a:solidFill>
                    <a:srgbClr val="FFFFFF"/>
                  </a:solidFill>
                  <a:latin typeface="Arial"/>
                  <a:cs typeface="Arial"/>
                </a:rPr>
                <a:t> an</a:t>
              </a:r>
              <a:r>
                <a:rPr lang="en-US" sz="2800" spc="-45" dirty="0" smtClean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lang="en-US" sz="2800" spc="-100" dirty="0" smtClean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800" spc="-210" dirty="0" smtClean="0">
                  <a:solidFill>
                    <a:srgbClr val="FFFFFF"/>
                  </a:solidFill>
                  <a:latin typeface="Arial"/>
                  <a:cs typeface="Arial"/>
                </a:rPr>
                <a:t>Facia</a:t>
              </a:r>
              <a:r>
                <a:rPr lang="en-US" sz="2800" spc="-70" dirty="0" smtClean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lang="en-US" sz="2800" spc="-100" dirty="0" smtClean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800" spc="-335" dirty="0" smtClean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lang="en-US" sz="2800" spc="-245" dirty="0" smtClean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lang="en-US" sz="2800" spc="-114" dirty="0" smtClean="0">
                  <a:solidFill>
                    <a:srgbClr val="FFFFFF"/>
                  </a:solidFill>
                  <a:latin typeface="Arial"/>
                  <a:cs typeface="Arial"/>
                </a:rPr>
                <a:t>oblems</a:t>
              </a:r>
              <a:endParaRPr lang="en-US" sz="2800" dirty="0">
                <a:latin typeface="Arial"/>
                <a:cs typeface="Arial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ENT, Oral and Facial Problems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9923081" y="2618511"/>
            <a:ext cx="12" cy="280733"/>
          </a:xfrm>
          <a:custGeom>
            <a:avLst/>
            <a:gdLst/>
            <a:ahLst/>
            <a:cxnLst/>
            <a:rect l="l" t="t" r="r" b="b"/>
            <a:pathLst>
              <a:path w="12" h="280733">
                <a:moveTo>
                  <a:pt x="12" y="0"/>
                </a:moveTo>
                <a:lnTo>
                  <a:pt x="0" y="280733"/>
                </a:lnTo>
                <a:lnTo>
                  <a:pt x="12" y="0"/>
                </a:lnTo>
                <a:close/>
              </a:path>
            </a:pathLst>
          </a:custGeom>
          <a:solidFill>
            <a:srgbClr val="CAD1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137776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165852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193929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301401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326480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351559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376638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401717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426796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8" y="502033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31278" y="527112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31278" y="552191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31278" y="577270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31278" y="604684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31278" y="649877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8" name="object 18"/>
          <p:cNvGraphicFramePr>
            <a:graphicFrameLocks noGrp="1"/>
          </p:cNvGraphicFramePr>
          <p:nvPr/>
        </p:nvGraphicFramePr>
        <p:xfrm>
          <a:off x="457200" y="709205"/>
          <a:ext cx="9771254" cy="59224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4"/>
                <a:gridCol w="308543"/>
                <a:gridCol w="308541"/>
                <a:gridCol w="308546"/>
              </a:tblGrid>
              <a:tr h="535625">
                <a:tc>
                  <a:txBody>
                    <a:bodyPr/>
                    <a:lstStyle/>
                    <a:p>
                      <a:pPr marL="65405" marR="295275">
                        <a:lnSpc>
                          <a:spcPct val="1137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in the assessment, 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estigation, diagnosis and management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onditions/sit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ations? (Bear in mind this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equi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 s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ills in acu</a:t>
                      </a:r>
                      <a:r>
                        <a:rPr sz="11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i="1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ch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oni</a:t>
                      </a:r>
                      <a:r>
                        <a:rPr sz="11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p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entati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palliati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 and eme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00" i="1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 and a 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wledge of the epidemiology of older peopl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-70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s p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oblems).</a:t>
                      </a:r>
                      <a:endParaRPr sz="1100" dirty="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80763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emale 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the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eris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Nasal cau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eness of audiomet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y/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am, speech audiomet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impedan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ympanomet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lang="en-GB" sz="1150" b="1" spc="20" dirty="0" smtClean="0">
                          <a:latin typeface="Myriad Pro"/>
                          <a:cs typeface="Myriad Pro"/>
                        </a:rPr>
                        <a:t>Explanation to patient of surgical procedures – Including tonsillectomy and grommet insertion</a:t>
                      </a:r>
                      <a:endParaRPr sz="1150" dirty="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</a:tr>
              <a:tr h="247443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ommunic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tion/</a:t>
                      </a:r>
                      <a:r>
                        <a:rPr sz="1200" b="1" spc="-5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b="1" spc="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ing with 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olleagues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073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about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om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uni</a:t>
                      </a:r>
                      <a:r>
                        <a:rPr sz="120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ating and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or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ing with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 g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oups?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5079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olleagues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hand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 ar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angeme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079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with senso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disturban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deafnes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speech impairme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078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ENT specialists – understanding of when app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opri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onsille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</a:t>
                      </a:r>
                      <a:r>
                        <a:rPr sz="1150" spc="-5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TM, pe</a:t>
                      </a:r>
                      <a:r>
                        <a:rPr sz="1150" spc="3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078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udiolo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ists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079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Specialist nurses including those in enhan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can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er/palli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ca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se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078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Charitable 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ganiz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 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in helping those with senso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impairme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0790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ommuni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y Orie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tion/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Pr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tising 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olistically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0789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about add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essing issues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ela</a:t>
                      </a:r>
                      <a:r>
                        <a:rPr sz="12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ed </a:t>
                      </a:r>
                      <a:r>
                        <a:rPr sz="12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i="1" spc="-2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, and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30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dinating the i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ement of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 se</a:t>
                      </a:r>
                      <a:r>
                        <a:rPr sz="1200" i="1" spc="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es?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5078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Emp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adopt self 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whe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possible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nose bleed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h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6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dizziness and tinnitus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079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ENT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 of 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emic disease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078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eness of 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cup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tional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xposu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as a cause of ENT disease and the impa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this on the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85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ork situ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079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eness of n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tional sc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eening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amme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hearing loss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475279">
                <a:tc>
                  <a:txBody>
                    <a:bodyPr/>
                    <a:lstStyle/>
                    <a:p>
                      <a:pPr marL="173355" marR="357505">
                        <a:lnSpc>
                          <a:spcPct val="101400"/>
                        </a:lnSpc>
                      </a:pP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eness of possible ps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cholo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ical dist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 as underlying cause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some ENT symp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globus in the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who can s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 and dizziness in those who can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alk without difficul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078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eness of barriers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senso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impairme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ENT, Oral and Facial Problems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9923081" y="963168"/>
            <a:ext cx="12" cy="250786"/>
          </a:xfrm>
          <a:custGeom>
            <a:avLst/>
            <a:gdLst/>
            <a:ahLst/>
            <a:cxnLst/>
            <a:rect l="l" t="t" r="r" b="b"/>
            <a:pathLst>
              <a:path w="12" h="250786">
                <a:moveTo>
                  <a:pt x="12" y="0"/>
                </a:moveTo>
                <a:lnTo>
                  <a:pt x="0" y="250786"/>
                </a:lnTo>
                <a:lnTo>
                  <a:pt x="12" y="0"/>
                </a:lnTo>
                <a:close/>
              </a:path>
            </a:pathLst>
          </a:custGeom>
          <a:solidFill>
            <a:srgbClr val="CAD1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134145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179063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205714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232366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308389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333468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358547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383626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408705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2" name="object 12"/>
          <p:cNvGraphicFramePr>
            <a:graphicFrameLocks noGrp="1"/>
          </p:cNvGraphicFramePr>
          <p:nvPr/>
        </p:nvGraphicFramePr>
        <p:xfrm>
          <a:off x="457200" y="709205"/>
          <a:ext cx="9771251" cy="35106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4"/>
                <a:gridCol w="308542"/>
                <a:gridCol w="308541"/>
                <a:gridCol w="308544"/>
              </a:tblGrid>
              <a:tr h="250789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Mai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taining an 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thical 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pp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oach/Medi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olegal issues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0789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about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our 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wledge of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 issues and 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 apply the theories in p</a:t>
                      </a:r>
                      <a:r>
                        <a:rPr sz="1200" i="1" spc="-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454045">
                <a:tc>
                  <a:txBody>
                    <a:bodyPr/>
                    <a:lstStyle/>
                    <a:p>
                      <a:pPr marL="173355" marR="231140">
                        <a:lnSpc>
                          <a:spcPct val="101400"/>
                        </a:lnSpc>
                      </a:pP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ersonal or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essional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ttitudes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to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ds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with hearing impairme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or deafness and its ef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on the in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orm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g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the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f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om, or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ommunic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the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6512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Disabili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discrimin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1995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651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se of and discussion 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ound 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tibiotic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escribing in ENT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onditions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651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Respe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alue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belie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di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and au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of the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0791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Mai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taining </a:t>
                      </a:r>
                      <a:r>
                        <a:rPr sz="1200" b="1" spc="-3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3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orman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e/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earning and</a:t>
                      </a:r>
                      <a:r>
                        <a:rPr sz="1200" b="1" spc="-5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200" b="1" spc="-10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eaching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0788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with unde</a:t>
                      </a:r>
                      <a:r>
                        <a:rPr sz="1200" i="1" spc="3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ta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ing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5079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udit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078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Si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nifica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sis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0788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ting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079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Dr as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eacher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0788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eadership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ENT, Oral and Facial Problems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460375" y="712381"/>
            <a:ext cx="9771253" cy="307619"/>
          </a:xfrm>
          <a:custGeom>
            <a:avLst/>
            <a:gdLst/>
            <a:ahLst/>
            <a:cxnLst/>
            <a:rect l="l" t="t" r="r" b="b"/>
            <a:pathLst>
              <a:path w="9771253" h="307619">
                <a:moveTo>
                  <a:pt x="0" y="0"/>
                </a:moveTo>
                <a:lnTo>
                  <a:pt x="9771253" y="0"/>
                </a:lnTo>
                <a:lnTo>
                  <a:pt x="9771253" y="307619"/>
                </a:lnTo>
                <a:lnTo>
                  <a:pt x="0" y="307619"/>
                </a:lnTo>
                <a:lnTo>
                  <a:pt x="0" y="0"/>
                </a:lnTo>
                <a:close/>
              </a:path>
            </a:pathLst>
          </a:custGeom>
          <a:solidFill>
            <a:srgbClr val="BBDB9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457200" y="712380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457200" y="1020004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457200" y="6710831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460375" y="715560"/>
            <a:ext cx="0" cy="5992094"/>
          </a:xfrm>
          <a:custGeom>
            <a:avLst/>
            <a:gdLst/>
            <a:ahLst/>
            <a:cxnLst/>
            <a:rect l="l" t="t" r="r" b="b"/>
            <a:pathLst>
              <a:path h="5992094">
                <a:moveTo>
                  <a:pt x="0" y="0"/>
                </a:moveTo>
                <a:lnTo>
                  <a:pt x="0" y="5992094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10231625" y="715560"/>
            <a:ext cx="0" cy="5992094"/>
          </a:xfrm>
          <a:custGeom>
            <a:avLst/>
            <a:gdLst/>
            <a:ahLst/>
            <a:cxnLst/>
            <a:rect l="l" t="t" r="r" b="b"/>
            <a:pathLst>
              <a:path h="5992094">
                <a:moveTo>
                  <a:pt x="0" y="0"/>
                </a:moveTo>
                <a:lnTo>
                  <a:pt x="0" y="5992094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 txBox="1"/>
          <p:nvPr/>
        </p:nvSpPr>
        <p:spPr>
          <a:xfrm>
            <a:off x="516255" y="773064"/>
            <a:ext cx="9531350" cy="8693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Summa</a:t>
            </a:r>
            <a:r>
              <a:rPr sz="1200" spc="25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r</a:t>
            </a:r>
            <a:r>
              <a:rPr sz="1200" spc="0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y of </a:t>
            </a:r>
            <a:r>
              <a:rPr sz="1200" spc="-15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L</a:t>
            </a:r>
            <a:r>
              <a:rPr sz="1200" spc="0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earning Needs/</a:t>
            </a:r>
            <a:r>
              <a:rPr sz="1200" spc="-35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P</a:t>
            </a:r>
            <a:r>
              <a:rPr sz="1200" spc="0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oi</a:t>
            </a:r>
            <a:r>
              <a:rPr sz="1200" spc="-10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n</a:t>
            </a:r>
            <a:r>
              <a:rPr sz="1200" spc="0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ts </a:t>
            </a:r>
            <a:r>
              <a:rPr sz="1200" spc="-15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f</a:t>
            </a:r>
            <a:r>
              <a:rPr sz="1200" spc="0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or </a:t>
            </a:r>
            <a:r>
              <a:rPr sz="1200" spc="-20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A</a:t>
            </a:r>
            <a:r>
              <a:rPr sz="1200" spc="15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c</a:t>
            </a:r>
            <a:r>
              <a:rPr sz="1200" spc="0" dirty="0" smtClean="0">
                <a:solidFill>
                  <a:srgbClr val="002F62"/>
                </a:solidFill>
                <a:latin typeface="Myriad Pro Light"/>
                <a:cs typeface="Myriad Pro Light"/>
              </a:rPr>
              <a:t>tion</a:t>
            </a:r>
            <a:endParaRPr sz="1200">
              <a:latin typeface="Myriad Pro Light"/>
              <a:cs typeface="Myriad Pro Light"/>
            </a:endParaRPr>
          </a:p>
          <a:p>
            <a:pPr>
              <a:lnSpc>
                <a:spcPts val="750"/>
              </a:lnSpc>
              <a:spcBef>
                <a:spcPts val="43"/>
              </a:spcBef>
            </a:pPr>
            <a:endParaRPr sz="750"/>
          </a:p>
          <a:p>
            <a:pPr marL="15875" marR="12700">
              <a:lnSpc>
                <a:spcPct val="104200"/>
              </a:lnSpc>
            </a:pPr>
            <a:r>
              <a:rPr sz="1200" i="1" spc="-35" dirty="0" smtClean="0">
                <a:latin typeface="Myriad Pro"/>
                <a:cs typeface="Myriad Pro"/>
              </a:rPr>
              <a:t>L</a:t>
            </a:r>
            <a:r>
              <a:rPr sz="1200" i="1" spc="0" dirty="0" smtClean="0">
                <a:latin typeface="Myriad Pro"/>
                <a:cs typeface="Myriad Pro"/>
              </a:rPr>
              <a:t>oo</a:t>
            </a:r>
            <a:r>
              <a:rPr sz="1200" i="1" spc="5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ing at the 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eas ab</a:t>
            </a:r>
            <a:r>
              <a:rPr sz="1200" i="1" spc="-10" dirty="0" smtClean="0">
                <a:latin typeface="Myriad Pro"/>
                <a:cs typeface="Myriad Pro"/>
              </a:rPr>
              <a:t>ov</a:t>
            </a:r>
            <a:r>
              <a:rPr sz="1200" i="1" spc="0" dirty="0" smtClean="0">
                <a:latin typeface="Myriad Pro"/>
                <a:cs typeface="Myriad Pro"/>
              </a:rPr>
              <a:t>e which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ha</a:t>
            </a:r>
            <a:r>
              <a:rPr sz="1200" i="1" spc="-10" dirty="0" smtClean="0">
                <a:latin typeface="Myriad Pro"/>
                <a:cs typeface="Myriad Pro"/>
              </a:rPr>
              <a:t>v</a:t>
            </a:r>
            <a:r>
              <a:rPr sz="1200" i="1" spc="0" dirty="0" smtClean="0">
                <a:latin typeface="Myriad Pro"/>
                <a:cs typeface="Myriad Pro"/>
              </a:rPr>
              <a:t>e mar</a:t>
            </a:r>
            <a:r>
              <a:rPr sz="1200" i="1" spc="-20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ed amber or 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</a:t>
            </a:r>
            <a:r>
              <a:rPr sz="1200" i="1" spc="-20" dirty="0" smtClean="0">
                <a:latin typeface="Myriad Pro"/>
                <a:cs typeface="Myriad Pro"/>
              </a:rPr>
              <a:t>d</a:t>
            </a:r>
            <a:r>
              <a:rPr sz="1200" i="1" spc="0" dirty="0" smtClean="0">
                <a:latin typeface="Myriad Pro"/>
                <a:cs typeface="Myriad Pro"/>
              </a:rPr>
              <a:t>, ma</a:t>
            </a:r>
            <a:r>
              <a:rPr sz="1200" i="1" spc="-20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e a no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e of sp</a:t>
            </a:r>
            <a:r>
              <a:rPr sz="1200" i="1" spc="-5" dirty="0" smtClean="0">
                <a:latin typeface="Myriad Pro"/>
                <a:cs typeface="Myriad Pro"/>
              </a:rPr>
              <a:t>ecific learning needs t</a:t>
            </a:r>
            <a:r>
              <a:rPr sz="1200" i="1" spc="0" dirty="0" smtClean="0">
                <a:latin typeface="Myriad Pro"/>
                <a:cs typeface="Myriad Pro"/>
              </a:rPr>
              <a:t>o ta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get during this post and h</a:t>
            </a:r>
            <a:r>
              <a:rPr sz="1200" i="1" spc="-10" dirty="0" smtClean="0">
                <a:latin typeface="Myriad Pro"/>
                <a:cs typeface="Myriad Pro"/>
              </a:rPr>
              <a:t>o</a:t>
            </a:r>
            <a:r>
              <a:rPr sz="1200" i="1" spc="0" dirty="0" smtClean="0">
                <a:latin typeface="Myriad Pro"/>
                <a:cs typeface="Myriad Pro"/>
              </a:rPr>
              <a:t>w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might achie</a:t>
            </a:r>
            <a:r>
              <a:rPr sz="1200" i="1" spc="-10" dirty="0" smtClean="0">
                <a:latin typeface="Myriad Pro"/>
                <a:cs typeface="Myriad Pro"/>
              </a:rPr>
              <a:t>v</a:t>
            </a:r>
            <a:r>
              <a:rPr sz="1200" i="1" spc="0" dirty="0" smtClean="0">
                <a:latin typeface="Myriad Pro"/>
                <a:cs typeface="Myriad Pro"/>
              </a:rPr>
              <a:t>e these (including th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o</a:t>
            </a:r>
            <a:r>
              <a:rPr sz="1200" i="1" spc="-5" dirty="0" smtClean="0">
                <a:latin typeface="Myriad Pro"/>
                <a:cs typeface="Myriad Pro"/>
              </a:rPr>
              <a:t>u</a:t>
            </a:r>
            <a:r>
              <a:rPr sz="1200" i="1" spc="0" dirty="0" smtClean="0">
                <a:latin typeface="Myriad Pro"/>
                <a:cs typeface="Myriad Pro"/>
              </a:rPr>
              <a:t>gh outpatient clini</a:t>
            </a:r>
            <a:r>
              <a:rPr sz="1200" i="1" spc="-15" dirty="0" smtClean="0">
                <a:latin typeface="Myriad Pro"/>
                <a:cs typeface="Myriad Pro"/>
              </a:rPr>
              <a:t>c</a:t>
            </a:r>
            <a:r>
              <a:rPr sz="1200" i="1" spc="0" dirty="0" smtClean="0">
                <a:latin typeface="Myriad Pro"/>
                <a:cs typeface="Myriad Pro"/>
              </a:rPr>
              <a:t>, home visit</a:t>
            </a:r>
            <a:r>
              <a:rPr sz="1200" i="1" spc="-15" dirty="0" smtClean="0">
                <a:latin typeface="Myriad Pro"/>
                <a:cs typeface="Myriad Pro"/>
              </a:rPr>
              <a:t>s</a:t>
            </a:r>
            <a:r>
              <a:rPr sz="1200" i="1" spc="0" dirty="0" smtClean="0">
                <a:latin typeface="Myriad Pro"/>
                <a:cs typeface="Myriad Pro"/>
              </a:rPr>
              <a:t>, hospital at night e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c). </a:t>
            </a:r>
            <a:r>
              <a:rPr sz="1200" i="1" spc="5" dirty="0" smtClean="0">
                <a:latin typeface="Myriad Pro"/>
                <a:cs typeface="Myriad Pro"/>
              </a:rPr>
              <a:t>I</a:t>
            </a:r>
            <a:r>
              <a:rPr sz="1200" i="1" spc="0" dirty="0" smtClean="0">
                <a:latin typeface="Myriad Pro"/>
                <a:cs typeface="Myriad Pro"/>
              </a:rPr>
              <a:t>f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 unsu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 h</a:t>
            </a:r>
            <a:r>
              <a:rPr sz="1200" i="1" spc="-10" dirty="0" smtClean="0">
                <a:latin typeface="Myriad Pro"/>
                <a:cs typeface="Myriad Pro"/>
              </a:rPr>
              <a:t>o</a:t>
            </a:r>
            <a:r>
              <a:rPr sz="1200" i="1" spc="0" dirty="0" smtClean="0">
                <a:latin typeface="Myriad Pro"/>
                <a:cs typeface="Myriad Pro"/>
              </a:rPr>
              <a:t>w best 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o meet these needs discuss this with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our Clini</a:t>
            </a:r>
            <a:r>
              <a:rPr sz="1200" i="1" spc="-20" dirty="0" smtClean="0">
                <a:latin typeface="Myriad Pro"/>
                <a:cs typeface="Myriad Pro"/>
              </a:rPr>
              <a:t>c</a:t>
            </a:r>
            <a:r>
              <a:rPr sz="1200" i="1" spc="0" dirty="0" smtClean="0">
                <a:latin typeface="Myriad Pro"/>
                <a:cs typeface="Myriad Pro"/>
              </a:rPr>
              <a:t>al Supe</a:t>
            </a:r>
            <a:r>
              <a:rPr sz="1200" i="1" spc="2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viso</a:t>
            </a:r>
            <a:r>
              <a:rPr sz="1200" i="1" spc="-45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.</a:t>
            </a:r>
            <a:endParaRPr sz="12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</a:t>
            </a: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WestMidsLETB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FDD49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ENT, Oral and Facial Problems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2670175" y="3322935"/>
            <a:ext cx="534035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www.hee.nhs.uk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letb@westmidlands.nhs.uk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@</a:t>
            </a:r>
            <a:r>
              <a:rPr lang="en-US" b="1" dirty="0" err="1" smtClean="0">
                <a:solidFill>
                  <a:srgbClr val="FDD491"/>
                </a:solidFill>
                <a:latin typeface="Arial" pitchFamily="34" charset="0"/>
              </a:rPr>
              <a:t>WestMidsLETB</a:t>
            </a:r>
            <a:endParaRPr lang="en-US" dirty="0"/>
          </a:p>
        </p:txBody>
      </p:sp>
      <p:pic>
        <p:nvPicPr>
          <p:cNvPr id="13" name="Picture 12" descr="C:\Users\sarahda\AppData\Local\Temp\wzd5f6\HE West Midlands\HE West Midlands Col.jpg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016750" y="584200"/>
            <a:ext cx="3124200" cy="167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ENT, Oral and Facial Problems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0" y="774006"/>
            <a:ext cx="2699787" cy="594410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 txBox="1"/>
          <p:nvPr/>
        </p:nvSpPr>
        <p:spPr>
          <a:xfrm>
            <a:off x="444500" y="807454"/>
            <a:ext cx="4513580" cy="2212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spc="-35" dirty="0" smtClean="0">
                <a:solidFill>
                  <a:srgbClr val="003060"/>
                </a:solidFill>
                <a:latin typeface="Myriad Pro"/>
                <a:cs typeface="Myriad Pro"/>
              </a:rPr>
              <a:t>I</a:t>
            </a:r>
            <a:r>
              <a:rPr sz="3000" spc="-75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3000" spc="-9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odu</a:t>
            </a:r>
            <a:r>
              <a:rPr sz="3000" spc="-25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tio</a:t>
            </a:r>
            <a:r>
              <a:rPr sz="3000" spc="0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endParaRPr sz="3000">
              <a:latin typeface="Myriad Pro"/>
              <a:cs typeface="Myriad Pro"/>
            </a:endParaRPr>
          </a:p>
          <a:p>
            <a:pPr>
              <a:lnSpc>
                <a:spcPts val="500"/>
              </a:lnSpc>
              <a:spcBef>
                <a:spcPts val="4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400" spc="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a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tionale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60" dirty="0" smtClean="0">
                <a:latin typeface="Arial"/>
                <a:cs typeface="Arial"/>
              </a:rPr>
              <a:t>Super </a:t>
            </a:r>
            <a:r>
              <a:rPr sz="1150" spc="-40" dirty="0" smtClean="0">
                <a:latin typeface="Arial"/>
                <a:cs typeface="Arial"/>
              </a:rPr>
              <a:t>Condensed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40" dirty="0" smtClean="0">
                <a:latin typeface="Arial"/>
                <a:cs typeface="Arial"/>
              </a:rPr>
              <a:t>been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eated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40" dirty="0" smtClean="0">
                <a:latin typeface="Arial"/>
                <a:cs typeface="Arial"/>
              </a:rPr>
              <a:t>package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0" dirty="0" smtClean="0">
                <a:latin typeface="Arial"/>
                <a:cs typeface="Arial"/>
              </a:rPr>
              <a:t>used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10" dirty="0" smtClean="0">
                <a:latin typeface="Arial"/>
                <a:cs typeface="Arial"/>
              </a:rPr>
              <a:t>both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50" dirty="0" smtClean="0">
                <a:latin typeface="Arial"/>
                <a:cs typeface="Arial"/>
              </a:rPr>
              <a:t>Specialty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50" dirty="0" smtClean="0">
                <a:latin typeface="Arial"/>
                <a:cs typeface="Arial"/>
              </a:rPr>
              <a:t>rainees in o</a:t>
            </a:r>
            <a:r>
              <a:rPr sz="1150" spc="-25" dirty="0" smtClean="0">
                <a:latin typeface="Arial"/>
                <a:cs typeface="Arial"/>
              </a:rPr>
              <a:t>rder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support </a:t>
            </a:r>
            <a:r>
              <a:rPr sz="1150" spc="-20" dirty="0" smtClean="0">
                <a:latin typeface="Arial"/>
                <a:cs typeface="Arial"/>
              </a:rPr>
              <a:t>hospital </a:t>
            </a:r>
            <a:r>
              <a:rPr sz="1150" spc="-15" dirty="0" smtClean="0">
                <a:latin typeface="Arial"/>
                <a:cs typeface="Arial"/>
              </a:rPr>
              <a:t>units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0" dirty="0" smtClean="0">
                <a:latin typeface="Arial"/>
                <a:cs typeface="Arial"/>
              </a:rPr>
              <a:t>attached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60" dirty="0" smtClean="0">
                <a:latin typeface="Arial"/>
                <a:cs typeface="Arial"/>
              </a:rPr>
              <a:t>Supervisors </a:t>
            </a:r>
            <a:r>
              <a:rPr sz="1150" spc="-30" dirty="0" smtClean="0">
                <a:latin typeface="Arial"/>
                <a:cs typeface="Arial"/>
              </a:rPr>
              <a:t>deliver</a:t>
            </a:r>
            <a:r>
              <a:rPr sz="1150" spc="-35" dirty="0" smtClean="0">
                <a:latin typeface="Arial"/>
                <a:cs typeface="Arial"/>
              </a:rPr>
              <a:t> an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40" dirty="0" smtClean="0">
                <a:latin typeface="Arial"/>
                <a:cs typeface="Arial"/>
              </a:rPr>
              <a:t>experience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highest </a:t>
            </a:r>
            <a:r>
              <a:rPr sz="1150" spc="-10" dirty="0" smtClean="0">
                <a:latin typeface="Arial"/>
                <a:cs typeface="Arial"/>
              </a:rPr>
              <a:t>quality </a:t>
            </a:r>
            <a:r>
              <a:rPr sz="1150" spc="-35" dirty="0" smtClean="0">
                <a:latin typeface="Arial"/>
                <a:cs typeface="Arial"/>
              </a:rPr>
              <a:t>feasible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20" dirty="0" smtClean="0">
                <a:latin typeface="Arial"/>
                <a:cs typeface="Arial"/>
              </a:rPr>
              <a:t>trainee, thus imp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oving </a:t>
            </a:r>
            <a:r>
              <a:rPr sz="1150" spc="-45" dirty="0" smtClean="0">
                <a:latin typeface="Arial"/>
                <a:cs typeface="Arial"/>
              </a:rPr>
              <a:t>consistency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roach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outcome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5" dirty="0" smtClean="0">
                <a:latin typeface="Arial"/>
                <a:cs typeface="Arial"/>
              </a:rPr>
              <a:t>oughout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egion.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4" name="object 4"/>
          <p:cNvSpPr txBox="1"/>
          <p:nvPr/>
        </p:nvSpPr>
        <p:spPr>
          <a:xfrm>
            <a:off x="444500" y="3227115"/>
            <a:ext cx="4649470" cy="2008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</a:t>
            </a:r>
            <a:r>
              <a:rPr sz="1400" spc="-2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onfiden</a:t>
            </a:r>
            <a:r>
              <a:rPr sz="1400" spc="-2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e </a:t>
            </a:r>
            <a:r>
              <a:rPr sz="1400" spc="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a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ting </a:t>
            </a:r>
            <a:r>
              <a:rPr sz="1400" spc="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S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cale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5" dirty="0" smtClean="0">
                <a:latin typeface="Arial"/>
                <a:cs typeface="Arial"/>
              </a:rPr>
              <a:t>rating </a:t>
            </a:r>
            <a:r>
              <a:rPr sz="1150" spc="-15" dirty="0" smtClean="0">
                <a:latin typeface="Arial"/>
                <a:cs typeface="Arial"/>
              </a:rPr>
              <a:t>document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35" dirty="0" smtClean="0">
                <a:latin typeface="Arial"/>
                <a:cs typeface="Arial"/>
              </a:rPr>
              <a:t>designed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70" dirty="0" smtClean="0">
                <a:latin typeface="Arial"/>
                <a:cs typeface="Arial"/>
              </a:rPr>
              <a:t>use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p</a:t>
            </a:r>
            <a:r>
              <a:rPr sz="1150" spc="-25" dirty="0" smtClean="0">
                <a:latin typeface="Arial"/>
                <a:cs typeface="Arial"/>
              </a:rPr>
              <a:t>reparing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first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90" dirty="0" smtClean="0">
                <a:latin typeface="Arial"/>
                <a:cs typeface="Arial"/>
              </a:rPr>
              <a:t>CS. </a:t>
            </a:r>
            <a:r>
              <a:rPr sz="1150" spc="5" dirty="0" smtClean="0">
                <a:latin typeface="Arial"/>
                <a:cs typeface="Arial"/>
              </a:rPr>
              <a:t>Although </a:t>
            </a:r>
            <a:r>
              <a:rPr sz="1150" spc="15" dirty="0" smtClean="0">
                <a:latin typeface="Arial"/>
                <a:cs typeface="Arial"/>
              </a:rPr>
              <a:t>not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exhaustive, </a:t>
            </a:r>
            <a:r>
              <a:rPr sz="1150" spc="30" dirty="0" smtClean="0">
                <a:latin typeface="Arial"/>
                <a:cs typeface="Arial"/>
              </a:rPr>
              <a:t>it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0" dirty="0" smtClean="0">
                <a:latin typeface="Arial"/>
                <a:cs typeface="Arial"/>
              </a:rPr>
              <a:t>list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20" dirty="0" smtClean="0">
                <a:latin typeface="Arial"/>
                <a:cs typeface="Arial"/>
              </a:rPr>
              <a:t>conditions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5" dirty="0" smtClean="0">
                <a:latin typeface="Arial"/>
                <a:cs typeface="Arial"/>
              </a:rPr>
              <a:t>pertinent </a:t>
            </a:r>
            <a:r>
              <a:rPr sz="1150" spc="25" dirty="0" smtClean="0">
                <a:latin typeface="Arial"/>
                <a:cs typeface="Arial"/>
              </a:rPr>
              <a:t>to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specialt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equiring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rate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confidence in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</a:t>
            </a:r>
            <a:r>
              <a:rPr sz="1150" spc="-4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start </a:t>
            </a:r>
            <a:r>
              <a:rPr sz="1150" spc="-35" dirty="0" smtClean="0">
                <a:latin typeface="Arial"/>
                <a:cs typeface="Arial"/>
              </a:rPr>
              <a:t>(and </a:t>
            </a:r>
            <a:r>
              <a:rPr sz="1150" spc="-45" dirty="0" smtClean="0">
                <a:latin typeface="Arial"/>
                <a:cs typeface="Arial"/>
              </a:rPr>
              <a:t>possibly </a:t>
            </a:r>
            <a:r>
              <a:rPr sz="1150" spc="-15" dirty="0" smtClean="0">
                <a:latin typeface="Arial"/>
                <a:cs typeface="Arial"/>
              </a:rPr>
              <a:t>middle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35" dirty="0" smtClean="0">
                <a:latin typeface="Arial"/>
                <a:cs typeface="Arial"/>
              </a:rPr>
              <a:t>end)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 A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" dirty="0" smtClean="0">
                <a:latin typeface="Arial"/>
                <a:cs typeface="Arial"/>
              </a:rPr>
              <a:t>identified,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0" dirty="0" smtClean="0">
                <a:latin typeface="Arial"/>
                <a:cs typeface="Arial"/>
              </a:rPr>
              <a:t>discussion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omoted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ound </a:t>
            </a:r>
            <a:r>
              <a:rPr sz="1150" spc="-40" dirty="0" smtClean="0">
                <a:latin typeface="Arial"/>
                <a:cs typeface="Arial"/>
              </a:rPr>
              <a:t>these</a:t>
            </a:r>
            <a:endParaRPr sz="1150">
              <a:latin typeface="Arial"/>
              <a:cs typeface="Arial"/>
            </a:endParaRPr>
          </a:p>
          <a:p>
            <a:pPr marL="12700" marR="40005" algn="just">
              <a:lnSpc>
                <a:spcPct val="108700"/>
              </a:lnSpc>
            </a:pP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first </a:t>
            </a:r>
            <a:r>
              <a:rPr sz="1150" spc="-130" dirty="0" smtClean="0">
                <a:latin typeface="Arial"/>
                <a:cs typeface="Arial"/>
              </a:rPr>
              <a:t>CS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eby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oviding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5" dirty="0" smtClean="0">
                <a:latin typeface="Arial"/>
                <a:cs typeface="Arial"/>
              </a:rPr>
              <a:t>platform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" dirty="0" smtClean="0">
                <a:latin typeface="Arial"/>
                <a:cs typeface="Arial"/>
              </a:rPr>
              <a:t>negotiating </a:t>
            </a:r>
            <a:r>
              <a:rPr sz="1150" spc="20" dirty="0" smtClean="0">
                <a:latin typeface="Arial"/>
                <a:cs typeface="Arial"/>
              </a:rPr>
              <a:t>how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-20" dirty="0" smtClean="0">
                <a:latin typeface="Arial"/>
                <a:cs typeface="Arial"/>
              </a:rPr>
              <a:t>could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met in the </a:t>
            </a:r>
            <a:r>
              <a:rPr sz="1150" spc="-15" dirty="0" smtClean="0">
                <a:latin typeface="Arial"/>
                <a:cs typeface="Arial"/>
              </a:rPr>
              <a:t>post.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55" dirty="0" smtClean="0">
                <a:latin typeface="Arial"/>
                <a:cs typeface="Arial"/>
              </a:rPr>
              <a:t>also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70" dirty="0" smtClean="0">
                <a:latin typeface="Arial"/>
                <a:cs typeface="Arial"/>
              </a:rPr>
              <a:t>space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document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points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20" dirty="0" smtClean="0">
                <a:latin typeface="Arial"/>
                <a:cs typeface="Arial"/>
              </a:rPr>
              <a:t>action which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ded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5" dirty="0" smtClean="0">
                <a:latin typeface="Arial"/>
                <a:cs typeface="Arial"/>
              </a:rPr>
              <a:t>part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50" dirty="0" smtClean="0">
                <a:latin typeface="Arial"/>
                <a:cs typeface="Arial"/>
              </a:rPr>
              <a:t>PDP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0" dirty="0" smtClean="0">
                <a:latin typeface="Arial"/>
                <a:cs typeface="Arial"/>
              </a:rPr>
              <a:t>eportfolio.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5" name="object 5"/>
          <p:cNvSpPr txBox="1"/>
          <p:nvPr/>
        </p:nvSpPr>
        <p:spPr>
          <a:xfrm>
            <a:off x="5513299" y="1582755"/>
            <a:ext cx="4734560" cy="2389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Guide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8763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10" dirty="0" smtClean="0">
                <a:latin typeface="Arial"/>
                <a:cs typeface="Arial"/>
              </a:rPr>
              <a:t>highlights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specialty </a:t>
            </a: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15" dirty="0" smtClean="0">
                <a:latin typeface="Arial"/>
                <a:cs typeface="Arial"/>
              </a:rPr>
              <a:t>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oups these </a:t>
            </a:r>
            <a:r>
              <a:rPr sz="1150" spc="10" dirty="0" smtClean="0">
                <a:latin typeface="Arial"/>
                <a:cs typeface="Arial"/>
              </a:rPr>
              <a:t>into </a:t>
            </a:r>
            <a:r>
              <a:rPr sz="1150" spc="15" dirty="0" smtClean="0">
                <a:latin typeface="Arial"/>
                <a:cs typeface="Arial"/>
              </a:rPr>
              <a:t>“geographical”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whe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10" dirty="0" smtClean="0">
                <a:latin typeface="Arial"/>
                <a:cs typeface="Arial"/>
              </a:rPr>
              <a:t>might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achieved </a:t>
            </a:r>
            <a:r>
              <a:rPr sz="1150" spc="-20" dirty="0" smtClean="0">
                <a:latin typeface="Arial"/>
                <a:cs typeface="Arial"/>
              </a:rPr>
              <a:t>e.g. </a:t>
            </a:r>
            <a:r>
              <a:rPr sz="1150" spc="-30" dirty="0" smtClean="0">
                <a:latin typeface="Arial"/>
                <a:cs typeface="Arial"/>
              </a:rPr>
              <a:t>acute, </a:t>
            </a:r>
            <a:r>
              <a:rPr sz="1150" spc="-35" dirty="0" smtClean="0">
                <a:latin typeface="Arial"/>
                <a:cs typeface="Arial"/>
              </a:rPr>
              <a:t>ch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onic, </a:t>
            </a:r>
            <a:r>
              <a:rPr sz="1150" spc="-10" dirty="0" smtClean="0">
                <a:latin typeface="Arial"/>
                <a:cs typeface="Arial"/>
              </a:rPr>
              <a:t>communit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100" dirty="0" smtClean="0">
                <a:latin typeface="Arial"/>
                <a:cs typeface="Arial"/>
              </a:rPr>
              <a:t>as well as </a:t>
            </a:r>
            <a:r>
              <a:rPr sz="1150" spc="-10" dirty="0" smtClean="0">
                <a:latin typeface="Arial"/>
                <a:cs typeface="Arial"/>
              </a:rPr>
              <a:t>including </a:t>
            </a:r>
            <a:r>
              <a:rPr sz="1150" spc="-35" dirty="0" smtClean="0">
                <a:latin typeface="Arial"/>
                <a:cs typeface="Arial"/>
              </a:rPr>
              <a:t>co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skills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and technical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achieved.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55" dirty="0" smtClean="0">
                <a:latin typeface="Arial"/>
                <a:cs typeface="Arial"/>
              </a:rPr>
              <a:t>also makes </a:t>
            </a:r>
            <a:r>
              <a:rPr sz="1150" spc="-40" dirty="0" smtClean="0">
                <a:latin typeface="Arial"/>
                <a:cs typeface="Arial"/>
              </a:rPr>
              <a:t>suggestions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additional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5" dirty="0" smtClean="0">
                <a:latin typeface="Arial"/>
                <a:cs typeface="Arial"/>
              </a:rPr>
              <a:t>opportunities </a:t>
            </a:r>
            <a:r>
              <a:rPr sz="1150" spc="15" dirty="0" smtClean="0">
                <a:latin typeface="Arial"/>
                <a:cs typeface="Arial"/>
              </a:rPr>
              <a:t>within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 e.g. teaching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audit. </a:t>
            </a:r>
            <a:r>
              <a:rPr sz="1150" spc="-70" dirty="0" smtClean="0">
                <a:latin typeface="Arial"/>
                <a:cs typeface="Arial"/>
              </a:rPr>
              <a:t>Some</a:t>
            </a:r>
            <a:r>
              <a:rPr sz="1150" spc="-30" dirty="0" smtClean="0">
                <a:latin typeface="Arial"/>
                <a:cs typeface="Arial"/>
              </a:rPr>
              <a:t>  </a:t>
            </a:r>
            <a:r>
              <a:rPr sz="1150" spc="-40" dirty="0" smtClean="0">
                <a:latin typeface="Arial"/>
                <a:cs typeface="Arial"/>
              </a:rPr>
              <a:t>posts </a:t>
            </a:r>
            <a:r>
              <a:rPr sz="1150" spc="35" dirty="0" smtClean="0">
                <a:latin typeface="Arial"/>
                <a:cs typeface="Arial"/>
              </a:rPr>
              <a:t>o</a:t>
            </a:r>
            <a:r>
              <a:rPr sz="1150" spc="-10" dirty="0" smtClean="0">
                <a:latin typeface="Arial"/>
                <a:cs typeface="Arial"/>
              </a:rPr>
              <a:t>f</a:t>
            </a:r>
            <a:r>
              <a:rPr sz="1150" spc="-5" dirty="0" smtClean="0">
                <a:latin typeface="Arial"/>
                <a:cs typeface="Arial"/>
              </a:rPr>
              <a:t>fer opportunities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0" dirty="0" smtClean="0">
                <a:latin typeface="Arial"/>
                <a:cs typeface="Arial"/>
              </a:rPr>
              <a:t>elates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curriculum,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" dirty="0" smtClean="0">
                <a:latin typeface="Arial"/>
                <a:cs typeface="Arial"/>
              </a:rPr>
              <a:t>highlighted.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idea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5" dirty="0" smtClean="0">
                <a:latin typeface="Arial"/>
                <a:cs typeface="Arial"/>
              </a:rPr>
              <a:t>inform</a:t>
            </a:r>
            <a:r>
              <a:rPr sz="1150" spc="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stimulate </a:t>
            </a:r>
            <a:r>
              <a:rPr sz="1150" spc="-50" dirty="0" smtClean="0">
                <a:latin typeface="Arial"/>
                <a:cs typeface="Arial"/>
              </a:rPr>
              <a:t>discussion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ega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ding </a:t>
            </a:r>
            <a:r>
              <a:rPr sz="1150" spc="-45" dirty="0" smtClean="0">
                <a:latin typeface="Arial"/>
                <a:cs typeface="Arial"/>
              </a:rPr>
              <a:t>possible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</a:t>
            </a:r>
            <a:endParaRPr sz="1150">
              <a:latin typeface="Arial"/>
              <a:cs typeface="Arial"/>
            </a:endParaRPr>
          </a:p>
          <a:p>
            <a:pPr marL="12700" marR="12700">
              <a:lnSpc>
                <a:spcPct val="108700"/>
              </a:lnSpc>
            </a:pP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20" dirty="0" smtClean="0">
                <a:latin typeface="Arial"/>
                <a:cs typeface="Arial"/>
              </a:rPr>
              <a:t>how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these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might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add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80" dirty="0" smtClean="0">
                <a:latin typeface="Arial"/>
                <a:cs typeface="Arial"/>
              </a:rPr>
              <a:t>essed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-for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35" dirty="0" smtClean="0">
                <a:latin typeface="Arial"/>
                <a:cs typeface="Arial"/>
              </a:rPr>
              <a:t>example,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may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need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attend </a:t>
            </a:r>
            <a:r>
              <a:rPr sz="1150" spc="5" dirty="0" smtClean="0">
                <a:latin typeface="Arial"/>
                <a:cs typeface="Arial"/>
              </a:rPr>
              <a:t>outpatient </a:t>
            </a:r>
            <a:r>
              <a:rPr sz="1150" spc="-45" dirty="0" smtClean="0">
                <a:latin typeface="Arial"/>
                <a:cs typeface="Arial"/>
              </a:rPr>
              <a:t>clinics or </a:t>
            </a:r>
            <a:r>
              <a:rPr sz="1150" spc="-15" dirty="0" smtClean="0">
                <a:latin typeface="Arial"/>
                <a:cs typeface="Arial"/>
              </a:rPr>
              <a:t>community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-35" dirty="0" smtClean="0">
                <a:latin typeface="Arial"/>
                <a:cs typeface="Arial"/>
              </a:rPr>
              <a:t>hospitals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15" dirty="0" smtClean="0">
                <a:latin typeface="Arial"/>
                <a:cs typeface="Arial"/>
              </a:rPr>
              <a:t>fulfill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which </a:t>
            </a:r>
            <a:r>
              <a:rPr sz="1150" spc="-15" dirty="0" smtClean="0">
                <a:latin typeface="Arial"/>
                <a:cs typeface="Arial"/>
              </a:rPr>
              <a:t>cannot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met on the wa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0" dirty="0" smtClean="0">
                <a:latin typeface="Arial"/>
                <a:cs typeface="Arial"/>
              </a:rPr>
              <a:t>ds.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6" name="object 6"/>
          <p:cNvSpPr txBox="1"/>
          <p:nvPr/>
        </p:nvSpPr>
        <p:spPr>
          <a:xfrm>
            <a:off x="5513299" y="4179615"/>
            <a:ext cx="4619625" cy="14370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fl</a:t>
            </a:r>
            <a:r>
              <a:rPr sz="1400" spc="-3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</a:t>
            </a:r>
            <a:r>
              <a:rPr sz="1400" spc="-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w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cha</a:t>
            </a:r>
            <a:r>
              <a:rPr sz="1400" spc="3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5" dirty="0" smtClean="0">
                <a:latin typeface="Arial"/>
                <a:cs typeface="Arial"/>
              </a:rPr>
              <a:t>flowchart </a:t>
            </a:r>
            <a:r>
              <a:rPr sz="1150" spc="-40" dirty="0" smtClean="0">
                <a:latin typeface="Arial"/>
                <a:cs typeface="Arial"/>
              </a:rPr>
              <a:t>clearly </a:t>
            </a:r>
            <a:r>
              <a:rPr sz="1150" spc="-70" dirty="0" smtClean="0">
                <a:latin typeface="Arial"/>
                <a:cs typeface="Arial"/>
              </a:rPr>
              <a:t>lays </a:t>
            </a:r>
            <a:r>
              <a:rPr sz="1150" spc="15" dirty="0" smtClean="0">
                <a:latin typeface="Arial"/>
                <a:cs typeface="Arial"/>
              </a:rPr>
              <a:t>out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5" dirty="0" smtClean="0">
                <a:latin typeface="Arial"/>
                <a:cs typeface="Arial"/>
              </a:rPr>
              <a:t>tasks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each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eparation </a:t>
            </a:r>
            <a:r>
              <a:rPr sz="1150" spc="-40" dirty="0" smtClean="0">
                <a:latin typeface="Arial"/>
                <a:cs typeface="Arial"/>
              </a:rPr>
              <a:t>needed </a:t>
            </a:r>
            <a:r>
              <a:rPr sz="1150" spc="-10" dirty="0" smtClean="0">
                <a:latin typeface="Arial"/>
                <a:cs typeface="Arial"/>
              </a:rPr>
              <a:t>befo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after </a:t>
            </a:r>
            <a:r>
              <a:rPr sz="1150" spc="-40" dirty="0" smtClean="0">
                <a:latin typeface="Arial"/>
                <a:cs typeface="Arial"/>
              </a:rPr>
              <a:t>each. </a:t>
            </a:r>
            <a:r>
              <a:rPr sz="1150" spc="-70" dirty="0" smtClean="0">
                <a:latin typeface="Arial"/>
                <a:cs typeface="Arial"/>
              </a:rPr>
              <a:t>This is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aid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130" dirty="0" smtClean="0">
                <a:latin typeface="Arial"/>
                <a:cs typeface="Arial"/>
              </a:rPr>
              <a:t>CS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10" dirty="0" smtClean="0">
                <a:latin typeface="Arial"/>
                <a:cs typeface="Arial"/>
              </a:rPr>
              <a:t>both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0" dirty="0" smtClean="0">
                <a:latin typeface="Arial"/>
                <a:cs typeface="Arial"/>
              </a:rPr>
              <a:t>structu</a:t>
            </a:r>
            <a:r>
              <a:rPr sz="1150" spc="-3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0" dirty="0" smtClean="0">
                <a:latin typeface="Arial"/>
                <a:cs typeface="Arial"/>
              </a:rPr>
              <a:t>timeline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discussion</a:t>
            </a:r>
            <a:r>
              <a:rPr sz="1150" spc="-30" dirty="0" smtClean="0">
                <a:latin typeface="Arial"/>
                <a:cs typeface="Arial"/>
              </a:rPr>
              <a:t> and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workplace </a:t>
            </a:r>
            <a:r>
              <a:rPr sz="1150" spc="-60" dirty="0" smtClean="0">
                <a:latin typeface="Arial"/>
                <a:cs typeface="Arial"/>
              </a:rPr>
              <a:t>based </a:t>
            </a:r>
            <a:r>
              <a:rPr sz="1150" spc="-65" dirty="0" smtClean="0">
                <a:latin typeface="Arial"/>
                <a:cs typeface="Arial"/>
              </a:rPr>
              <a:t>assessments.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hope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-35" dirty="0" smtClean="0">
                <a:latin typeface="Arial"/>
                <a:cs typeface="Arial"/>
              </a:rPr>
              <a:t>enable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75" dirty="0" smtClean="0">
                <a:latin typeface="Arial"/>
                <a:cs typeface="Arial"/>
              </a:rPr>
              <a:t>a mo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5" dirty="0" smtClean="0">
                <a:latin typeface="Arial"/>
                <a:cs typeface="Arial"/>
              </a:rPr>
              <a:t>focussed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confident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roach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identifying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meeting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objectives in </a:t>
            </a:r>
            <a:r>
              <a:rPr sz="1150" spc="-20" dirty="0" smtClean="0">
                <a:latin typeface="Arial"/>
                <a:cs typeface="Arial"/>
              </a:rPr>
              <a:t>trainee education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60" dirty="0" smtClean="0">
                <a:latin typeface="Arial"/>
                <a:cs typeface="Arial"/>
              </a:rPr>
              <a:t>assessment.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ENT, Oral and Facial Problems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457225" y="756005"/>
            <a:ext cx="4708750" cy="5858978"/>
          </a:xfrm>
          <a:custGeom>
            <a:avLst/>
            <a:gdLst/>
            <a:ahLst/>
            <a:cxnLst/>
            <a:rect l="l" t="t" r="r" b="b"/>
            <a:pathLst>
              <a:path w="4708750" h="5858978">
                <a:moveTo>
                  <a:pt x="215974" y="0"/>
                </a:moveTo>
                <a:lnTo>
                  <a:pt x="157438" y="216"/>
                </a:lnTo>
                <a:lnTo>
                  <a:pt x="110565" y="1728"/>
                </a:lnTo>
                <a:lnTo>
                  <a:pt x="59292" y="9261"/>
                </a:lnTo>
                <a:lnTo>
                  <a:pt x="19656" y="35937"/>
                </a:lnTo>
                <a:lnTo>
                  <a:pt x="5805" y="74088"/>
                </a:lnTo>
                <a:lnTo>
                  <a:pt x="702" y="132651"/>
                </a:lnTo>
                <a:lnTo>
                  <a:pt x="0" y="185194"/>
                </a:lnTo>
                <a:lnTo>
                  <a:pt x="0" y="5673810"/>
                </a:lnTo>
                <a:lnTo>
                  <a:pt x="702" y="5726353"/>
                </a:lnTo>
                <a:lnTo>
                  <a:pt x="3348" y="5767879"/>
                </a:lnTo>
                <a:lnTo>
                  <a:pt x="13797" y="5812348"/>
                </a:lnTo>
                <a:lnTo>
                  <a:pt x="46629" y="5845181"/>
                </a:lnTo>
                <a:lnTo>
                  <a:pt x="91098" y="5855630"/>
                </a:lnTo>
                <a:lnTo>
                  <a:pt x="132624" y="5858276"/>
                </a:lnTo>
                <a:lnTo>
                  <a:pt x="185167" y="5858978"/>
                </a:lnTo>
                <a:lnTo>
                  <a:pt x="4523583" y="5858978"/>
                </a:lnTo>
                <a:lnTo>
                  <a:pt x="4576125" y="5858276"/>
                </a:lnTo>
                <a:lnTo>
                  <a:pt x="4617651" y="5855630"/>
                </a:lnTo>
                <a:lnTo>
                  <a:pt x="4662121" y="5845181"/>
                </a:lnTo>
                <a:lnTo>
                  <a:pt x="4694953" y="5812348"/>
                </a:lnTo>
                <a:lnTo>
                  <a:pt x="4705402" y="5767879"/>
                </a:lnTo>
                <a:lnTo>
                  <a:pt x="4708048" y="5726353"/>
                </a:lnTo>
                <a:lnTo>
                  <a:pt x="4708750" y="5673810"/>
                </a:lnTo>
                <a:lnTo>
                  <a:pt x="4708750" y="185194"/>
                </a:lnTo>
                <a:lnTo>
                  <a:pt x="4708561" y="157465"/>
                </a:lnTo>
                <a:lnTo>
                  <a:pt x="4707049" y="110592"/>
                </a:lnTo>
                <a:lnTo>
                  <a:pt x="4699516" y="59319"/>
                </a:lnTo>
                <a:lnTo>
                  <a:pt x="4672840" y="19683"/>
                </a:lnTo>
                <a:lnTo>
                  <a:pt x="4634688" y="5832"/>
                </a:lnTo>
                <a:lnTo>
                  <a:pt x="4576125" y="729"/>
                </a:lnTo>
                <a:lnTo>
                  <a:pt x="215974" y="0"/>
                </a:lnTo>
                <a:close/>
              </a:path>
            </a:pathLst>
          </a:custGeom>
          <a:solidFill>
            <a:srgbClr val="DFF1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457200" y="768705"/>
            <a:ext cx="4708804" cy="444500"/>
          </a:xfrm>
          <a:custGeom>
            <a:avLst/>
            <a:gdLst/>
            <a:ahLst/>
            <a:cxnLst/>
            <a:rect l="l" t="t" r="r" b="b"/>
            <a:pathLst>
              <a:path w="4708804" h="444500">
                <a:moveTo>
                  <a:pt x="204406" y="0"/>
                </a:moveTo>
                <a:lnTo>
                  <a:pt x="160066" y="281"/>
                </a:lnTo>
                <a:lnTo>
                  <a:pt x="109690" y="2622"/>
                </a:lnTo>
                <a:lnTo>
                  <a:pt x="65481" y="14068"/>
                </a:lnTo>
                <a:lnTo>
                  <a:pt x="37515" y="41652"/>
                </a:lnTo>
                <a:lnTo>
                  <a:pt x="20640" y="77277"/>
                </a:lnTo>
                <a:lnTo>
                  <a:pt x="2168" y="129092"/>
                </a:lnTo>
                <a:lnTo>
                  <a:pt x="0" y="444500"/>
                </a:lnTo>
                <a:lnTo>
                  <a:pt x="4708804" y="444500"/>
                </a:lnTo>
                <a:lnTo>
                  <a:pt x="4708804" y="143840"/>
                </a:lnTo>
                <a:lnTo>
                  <a:pt x="4705513" y="134137"/>
                </a:lnTo>
                <a:lnTo>
                  <a:pt x="4686689" y="94065"/>
                </a:lnTo>
                <a:lnTo>
                  <a:pt x="4656910" y="55729"/>
                </a:lnTo>
                <a:lnTo>
                  <a:pt x="4625864" y="31123"/>
                </a:lnTo>
                <a:lnTo>
                  <a:pt x="4586162" y="12414"/>
                </a:lnTo>
                <a:lnTo>
                  <a:pt x="4536735" y="1710"/>
                </a:lnTo>
                <a:lnTo>
                  <a:pt x="204406" y="0"/>
                </a:lnTo>
                <a:close/>
              </a:path>
            </a:pathLst>
          </a:custGeom>
          <a:solidFill>
            <a:srgbClr val="B7E1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 txBox="1"/>
          <p:nvPr/>
        </p:nvSpPr>
        <p:spPr>
          <a:xfrm>
            <a:off x="599300" y="885205"/>
            <a:ext cx="2435860" cy="258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dirty="0" smtClean="0">
                <a:solidFill>
                  <a:srgbClr val="003060"/>
                </a:solidFill>
                <a:latin typeface="Myriad Pro"/>
                <a:cs typeface="Myriad Pro"/>
              </a:rPr>
              <a:t>Clinical Supe</a:t>
            </a:r>
            <a:r>
              <a:rPr sz="1600" spc="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visor </a:t>
            </a:r>
            <a:r>
              <a:rPr sz="1600" spc="20" dirty="0" smtClean="0">
                <a:solidFill>
                  <a:srgbClr val="003060"/>
                </a:solidFill>
                <a:latin typeface="Myriad Pro"/>
                <a:cs typeface="Myriad Pro"/>
              </a:rPr>
              <a:t>O</a:t>
            </a: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v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1600" spc="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view</a:t>
            </a:r>
            <a:endParaRPr sz="1600">
              <a:latin typeface="Myriad Pro"/>
              <a:cs typeface="Myriad Pro"/>
            </a:endParaRPr>
          </a:p>
        </p:txBody>
      </p:sp>
      <p:sp>
        <p:nvSpPr>
          <p:cNvPr id="15" name="object 5"/>
          <p:cNvSpPr/>
          <p:nvPr/>
        </p:nvSpPr>
        <p:spPr>
          <a:xfrm>
            <a:off x="612279" y="166917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612279" y="191367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612279" y="253917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759695" y="2797334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759695" y="3041833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759695" y="3286333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759695" y="3530832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612279" y="43926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612279" y="46371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612279" y="507219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612279" y="56976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612279" y="632319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 txBox="1"/>
          <p:nvPr/>
        </p:nvSpPr>
        <p:spPr>
          <a:xfrm>
            <a:off x="599300" y="1314765"/>
            <a:ext cx="4451985" cy="51390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Role and </a:t>
            </a: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esponsibilities of </a:t>
            </a:r>
            <a:r>
              <a:rPr sz="1400" spc="-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linical Supe</a:t>
            </a:r>
            <a:r>
              <a:rPr sz="1400" spc="3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visor </a:t>
            </a:r>
            <a:r>
              <a:rPr sz="1400" spc="-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f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or GPST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marL="156210">
              <a:lnSpc>
                <a:spcPct val="100000"/>
              </a:lnSpc>
            </a:pPr>
            <a:r>
              <a:rPr sz="1150" spc="-70" dirty="0" smtClean="0">
                <a:latin typeface="Arial"/>
                <a:cs typeface="Arial"/>
              </a:rPr>
              <a:t>Oversee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10" dirty="0" smtClean="0">
                <a:latin typeface="Arial"/>
                <a:cs typeface="Arial"/>
              </a:rPr>
              <a:t>work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(di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ect </a:t>
            </a:r>
            <a:r>
              <a:rPr sz="1150" spc="-15" dirty="0" smtClean="0">
                <a:latin typeface="Arial"/>
                <a:cs typeface="Arial"/>
              </a:rPr>
              <a:t>contact or </a:t>
            </a:r>
            <a:r>
              <a:rPr sz="1150" spc="-30" dirty="0" smtClean="0">
                <a:latin typeface="Arial"/>
                <a:cs typeface="Arial"/>
              </a:rPr>
              <a:t>delegated)</a:t>
            </a:r>
            <a:endParaRPr sz="1150">
              <a:latin typeface="Arial"/>
              <a:cs typeface="Arial"/>
            </a:endParaRPr>
          </a:p>
          <a:p>
            <a:pPr marL="156210" marR="675005" indent="0">
              <a:lnSpc>
                <a:spcPct val="108700"/>
              </a:lnSpc>
              <a:spcBef>
                <a:spcPts val="425"/>
              </a:spcBef>
            </a:pPr>
            <a:r>
              <a:rPr sz="1150" spc="-20" dirty="0" smtClean="0">
                <a:latin typeface="Arial"/>
                <a:cs typeface="Arial"/>
              </a:rPr>
              <a:t>Hold 3 </a:t>
            </a:r>
            <a:r>
              <a:rPr sz="1150" spc="-15" dirty="0" smtClean="0">
                <a:latin typeface="Arial"/>
                <a:cs typeface="Arial"/>
              </a:rPr>
              <a:t>formative </a:t>
            </a:r>
            <a:r>
              <a:rPr sz="1150" spc="-30" dirty="0" smtClean="0">
                <a:latin typeface="Arial"/>
                <a:cs typeface="Arial"/>
              </a:rPr>
              <a:t>meetings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30" dirty="0" smtClean="0">
                <a:latin typeface="Arial"/>
                <a:cs typeface="Arial"/>
              </a:rPr>
              <a:t>using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“Super </a:t>
            </a:r>
            <a:r>
              <a:rPr sz="1150" spc="-15" dirty="0" smtClean="0">
                <a:latin typeface="Arial"/>
                <a:cs typeface="Arial"/>
              </a:rPr>
              <a:t>Condensed”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25" dirty="0" smtClean="0">
                <a:latin typeface="Arial"/>
                <a:cs typeface="Arial"/>
              </a:rPr>
              <a:t>(gather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collate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5" dirty="0" smtClean="0">
                <a:latin typeface="Arial"/>
                <a:cs typeface="Arial"/>
              </a:rPr>
              <a:t>information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0" dirty="0" smtClean="0">
                <a:latin typeface="Arial"/>
                <a:cs typeface="Arial"/>
              </a:rPr>
              <a:t>sou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85" dirty="0" smtClean="0">
                <a:latin typeface="Arial"/>
                <a:cs typeface="Arial"/>
              </a:rPr>
              <a:t>ces)</a:t>
            </a:r>
            <a:endParaRPr sz="1150">
              <a:latin typeface="Arial"/>
              <a:cs typeface="Arial"/>
            </a:endParaRPr>
          </a:p>
          <a:p>
            <a:pPr marL="300355" marR="1394460" indent="-144145">
              <a:lnSpc>
                <a:spcPct val="139500"/>
              </a:lnSpc>
            </a:pPr>
            <a:r>
              <a:rPr sz="1150" spc="-55" dirty="0" smtClean="0">
                <a:latin typeface="Arial"/>
                <a:cs typeface="Arial"/>
              </a:rPr>
              <a:t>Sign </a:t>
            </a:r>
            <a:r>
              <a:rPr sz="1150" spc="35" dirty="0" smtClean="0">
                <a:latin typeface="Arial"/>
                <a:cs typeface="Arial"/>
              </a:rPr>
              <a:t>o</a:t>
            </a:r>
            <a:r>
              <a:rPr sz="1150" spc="-10" dirty="0" smtClean="0">
                <a:latin typeface="Arial"/>
                <a:cs typeface="Arial"/>
              </a:rPr>
              <a:t>f</a:t>
            </a:r>
            <a:r>
              <a:rPr sz="1150" spc="60" dirty="0" smtClean="0">
                <a:latin typeface="Arial"/>
                <a:cs typeface="Arial"/>
              </a:rPr>
              <a:t>f </a:t>
            </a:r>
            <a:r>
              <a:rPr sz="1150" spc="-25" dirty="0" smtClean="0">
                <a:latin typeface="Arial"/>
                <a:cs typeface="Arial"/>
              </a:rPr>
              <a:t>W</a:t>
            </a:r>
            <a:r>
              <a:rPr sz="1150" spc="-30" dirty="0" smtClean="0">
                <a:latin typeface="Arial"/>
                <a:cs typeface="Arial"/>
              </a:rPr>
              <a:t>orkplace </a:t>
            </a:r>
            <a:r>
              <a:rPr sz="1150" spc="-60" dirty="0" smtClean="0">
                <a:latin typeface="Arial"/>
                <a:cs typeface="Arial"/>
              </a:rPr>
              <a:t>based </a:t>
            </a:r>
            <a:r>
              <a:rPr sz="1150" spc="-75" dirty="0" smtClean="0">
                <a:latin typeface="Arial"/>
                <a:cs typeface="Arial"/>
              </a:rPr>
              <a:t>assessments </a:t>
            </a:r>
            <a:r>
              <a:rPr sz="1150" spc="-80" dirty="0" smtClean="0">
                <a:latin typeface="Arial"/>
                <a:cs typeface="Arial"/>
              </a:rPr>
              <a:t>(WPBA)</a:t>
            </a:r>
            <a:r>
              <a:rPr sz="1150" spc="-40" dirty="0" smtClean="0">
                <a:latin typeface="Arial"/>
                <a:cs typeface="Arial"/>
              </a:rPr>
              <a:t> 3 </a:t>
            </a:r>
            <a:r>
              <a:rPr sz="1150" spc="-70" dirty="0" smtClean="0">
                <a:latin typeface="Arial"/>
                <a:cs typeface="Arial"/>
              </a:rPr>
              <a:t>x </a:t>
            </a:r>
            <a:r>
              <a:rPr sz="1150" spc="-85" dirty="0" smtClean="0">
                <a:latin typeface="Arial"/>
                <a:cs typeface="Arial"/>
              </a:rPr>
              <a:t>Case </a:t>
            </a:r>
            <a:r>
              <a:rPr sz="1150" spc="-80" dirty="0" smtClean="0">
                <a:latin typeface="Arial"/>
                <a:cs typeface="Arial"/>
              </a:rPr>
              <a:t>Based </a:t>
            </a:r>
            <a:r>
              <a:rPr sz="1150" spc="-55" dirty="0" smtClean="0">
                <a:latin typeface="Arial"/>
                <a:cs typeface="Arial"/>
              </a:rPr>
              <a:t>discussions </a:t>
            </a:r>
            <a:r>
              <a:rPr sz="1150" spc="-80" dirty="0" smtClean="0">
                <a:latin typeface="Arial"/>
                <a:cs typeface="Arial"/>
              </a:rPr>
              <a:t>(CBD)</a:t>
            </a:r>
            <a:endParaRPr sz="1150">
              <a:latin typeface="Arial"/>
              <a:cs typeface="Arial"/>
            </a:endParaRPr>
          </a:p>
          <a:p>
            <a:pPr marL="300355" marR="1240155">
              <a:lnSpc>
                <a:spcPct val="139500"/>
              </a:lnSpc>
            </a:pPr>
            <a:r>
              <a:rPr sz="1150" dirty="0" smtClean="0">
                <a:latin typeface="Arial"/>
                <a:cs typeface="Arial"/>
              </a:rPr>
              <a:t>3 </a:t>
            </a:r>
            <a:r>
              <a:rPr sz="1150" spc="-70" dirty="0" smtClean="0">
                <a:latin typeface="Arial"/>
                <a:cs typeface="Arial"/>
              </a:rPr>
              <a:t>x </a:t>
            </a:r>
            <a:r>
              <a:rPr sz="1150" spc="-15" dirty="0" smtClean="0">
                <a:latin typeface="Arial"/>
                <a:cs typeface="Arial"/>
              </a:rPr>
              <a:t>Mini-Clinical </a:t>
            </a:r>
            <a:r>
              <a:rPr sz="1150" spc="-35" dirty="0" smtClean="0">
                <a:latin typeface="Arial"/>
                <a:cs typeface="Arial"/>
              </a:rPr>
              <a:t>Evaluation </a:t>
            </a:r>
            <a:r>
              <a:rPr sz="1150" spc="-95" dirty="0" smtClean="0">
                <a:latin typeface="Arial"/>
                <a:cs typeface="Arial"/>
              </a:rPr>
              <a:t>Exe</a:t>
            </a:r>
            <a:r>
              <a:rPr sz="1150" spc="-8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cise </a:t>
            </a:r>
            <a:r>
              <a:rPr sz="1150" spc="-40" dirty="0" smtClean="0">
                <a:latin typeface="Arial"/>
                <a:cs typeface="Arial"/>
              </a:rPr>
              <a:t>(Mini-CEX)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ect </a:t>
            </a:r>
            <a:r>
              <a:rPr sz="1150" spc="-35" dirty="0" smtClean="0">
                <a:latin typeface="Arial"/>
                <a:cs typeface="Arial"/>
              </a:rPr>
              <a:t>Observation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ocedural </a:t>
            </a:r>
            <a:r>
              <a:rPr sz="1150" spc="-55" dirty="0" smtClean="0">
                <a:latin typeface="Arial"/>
                <a:cs typeface="Arial"/>
              </a:rPr>
              <a:t>Skills </a:t>
            </a:r>
            <a:r>
              <a:rPr sz="1150" spc="-110" dirty="0" smtClean="0">
                <a:latin typeface="Arial"/>
                <a:cs typeface="Arial"/>
              </a:rPr>
              <a:t>(DOPS)</a:t>
            </a:r>
            <a:r>
              <a:rPr sz="1150" spc="-55" dirty="0" smtClean="0">
                <a:latin typeface="Arial"/>
                <a:cs typeface="Arial"/>
              </a:rPr>
              <a:t> Multi-sou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ce </a:t>
            </a:r>
            <a:r>
              <a:rPr sz="1150" spc="-30" dirty="0" smtClean="0">
                <a:latin typeface="Arial"/>
                <a:cs typeface="Arial"/>
              </a:rPr>
              <a:t>feedback </a:t>
            </a:r>
            <a:r>
              <a:rPr sz="1150" spc="-90" dirty="0" smtClean="0">
                <a:latin typeface="Arial"/>
                <a:cs typeface="Arial"/>
              </a:rPr>
              <a:t>(MSF) 5 </a:t>
            </a:r>
            <a:r>
              <a:rPr sz="1150" spc="-35" dirty="0" smtClean="0">
                <a:latin typeface="Arial"/>
                <a:cs typeface="Arial"/>
              </a:rPr>
              <a:t>clinicians </a:t>
            </a:r>
            <a:r>
              <a:rPr sz="1150" spc="-25" dirty="0" smtClean="0">
                <a:latin typeface="Arial"/>
                <a:cs typeface="Arial"/>
              </a:rPr>
              <a:t>only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7"/>
              </a:spcBef>
            </a:pPr>
            <a:endParaRPr sz="500"/>
          </a:p>
          <a:p>
            <a:pPr marL="156210" marR="177800">
              <a:lnSpc>
                <a:spcPct val="104299"/>
              </a:lnSpc>
            </a:pPr>
            <a:r>
              <a:rPr sz="1150" spc="-15" dirty="0" smtClean="0">
                <a:latin typeface="Arial"/>
                <a:cs typeface="Arial"/>
              </a:rPr>
              <a:t>N</a:t>
            </a:r>
            <a:r>
              <a:rPr sz="1150" spc="-70" dirty="0" smtClean="0">
                <a:latin typeface="Arial"/>
                <a:cs typeface="Arial"/>
              </a:rPr>
              <a:t>B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40" dirty="0" smtClean="0">
                <a:latin typeface="Arial"/>
                <a:cs typeface="Arial"/>
              </a:rPr>
              <a:t>m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55" dirty="0" smtClean="0">
                <a:latin typeface="Arial"/>
                <a:cs typeface="Arial"/>
              </a:rPr>
              <a:t>n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b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und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k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55" dirty="0" smtClean="0">
                <a:latin typeface="Arial"/>
                <a:cs typeface="Arial"/>
              </a:rPr>
              <a:t>n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b</a:t>
            </a:r>
            <a:r>
              <a:rPr sz="1150" spc="0" dirty="0" smtClean="0">
                <a:latin typeface="Arial"/>
                <a:cs typeface="Arial"/>
              </a:rPr>
              <a:t>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0" dirty="0" smtClean="0">
                <a:latin typeface="Arial"/>
                <a:cs typeface="Arial"/>
              </a:rPr>
              <a:t>h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6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pp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40" dirty="0" smtClean="0">
                <a:latin typeface="Arial"/>
                <a:cs typeface="Arial"/>
              </a:rPr>
              <a:t>op</a:t>
            </a:r>
            <a:r>
              <a:rPr sz="1150" spc="45" dirty="0" smtClean="0">
                <a:latin typeface="Arial"/>
                <a:cs typeface="Arial"/>
              </a:rPr>
              <a:t>ri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e </a:t>
            </a:r>
            <a:r>
              <a:rPr sz="1150" spc="40" dirty="0" smtClean="0">
                <a:latin typeface="Arial"/>
                <a:cs typeface="Arial"/>
              </a:rPr>
              <a:t>m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mb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12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85" dirty="0" smtClean="0">
                <a:latin typeface="Arial"/>
                <a:cs typeface="Arial"/>
              </a:rPr>
              <a:t>f</a:t>
            </a:r>
            <a:r>
              <a:rPr sz="1150" spc="105" dirty="0" smtClean="0">
                <a:latin typeface="Arial"/>
                <a:cs typeface="Arial"/>
              </a:rPr>
              <a:t>f</a:t>
            </a:r>
            <a:r>
              <a:rPr sz="1150" spc="0" dirty="0" smtClean="0">
                <a:latin typeface="Arial"/>
                <a:cs typeface="Arial"/>
              </a:rPr>
              <a:t>: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5" dirty="0" smtClean="0">
                <a:latin typeface="Arial"/>
                <a:cs typeface="Arial"/>
              </a:rPr>
              <a:t>A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li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85" dirty="0" smtClean="0">
                <a:latin typeface="Arial"/>
                <a:cs typeface="Arial"/>
              </a:rPr>
              <a:t>f</a:t>
            </a:r>
            <a:r>
              <a:rPr sz="1150" spc="12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g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d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nh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55" dirty="0" smtClean="0">
                <a:latin typeface="Arial"/>
                <a:cs typeface="Arial"/>
              </a:rPr>
              <a:t>d</a:t>
            </a:r>
            <a:r>
              <a:rPr sz="1150" spc="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nu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40" dirty="0" smtClean="0">
                <a:latin typeface="Arial"/>
                <a:cs typeface="Arial"/>
              </a:rPr>
              <a:t>on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l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-15" dirty="0" smtClean="0">
                <a:latin typeface="Arial"/>
                <a:cs typeface="Arial"/>
              </a:rPr>
              <a:t>ee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&gt;</a:t>
            </a:r>
            <a:r>
              <a:rPr sz="1150" spc="-215" dirty="0" smtClean="0">
                <a:latin typeface="Arial"/>
                <a:cs typeface="Arial"/>
              </a:rPr>
              <a:t>S</a:t>
            </a:r>
            <a:r>
              <a:rPr sz="1150" spc="-90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4</a:t>
            </a:r>
            <a:endParaRPr sz="1150">
              <a:latin typeface="Arial"/>
              <a:cs typeface="Arial"/>
            </a:endParaRPr>
          </a:p>
          <a:p>
            <a:pPr marL="156210" marR="142240">
              <a:lnSpc>
                <a:spcPct val="139500"/>
              </a:lnSpc>
              <a:spcBef>
                <a:spcPts val="140"/>
              </a:spcBef>
            </a:pPr>
            <a:r>
              <a:rPr sz="1150" spc="-75" dirty="0" smtClean="0">
                <a:latin typeface="Arial"/>
                <a:cs typeface="Arial"/>
              </a:rPr>
              <a:t>Ensu</a:t>
            </a:r>
            <a:r>
              <a:rPr sz="1150" spc="-7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0" dirty="0" smtClean="0">
                <a:latin typeface="Arial"/>
                <a:cs typeface="Arial"/>
              </a:rPr>
              <a:t>trainees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5" dirty="0" smtClean="0">
                <a:latin typeface="Arial"/>
                <a:cs typeface="Arial"/>
              </a:rPr>
              <a:t>awa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esponsibilities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" dirty="0" smtClean="0">
                <a:latin typeface="Arial"/>
                <a:cs typeface="Arial"/>
              </a:rPr>
              <a:t>patient </a:t>
            </a:r>
            <a:r>
              <a:rPr sz="1150" spc="-40" dirty="0" smtClean="0">
                <a:latin typeface="Arial"/>
                <a:cs typeface="Arial"/>
              </a:rPr>
              <a:t>safety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0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70" dirty="0" smtClean="0">
                <a:latin typeface="Arial"/>
                <a:cs typeface="Arial"/>
              </a:rPr>
              <a:t>’</a:t>
            </a:r>
            <a:r>
              <a:rPr sz="1150" spc="-135" dirty="0" smtClean="0">
                <a:latin typeface="Arial"/>
                <a:cs typeface="Arial"/>
              </a:rPr>
              <a:t>s </a:t>
            </a:r>
            <a:r>
              <a:rPr sz="1150" spc="-5" dirty="0" smtClean="0">
                <a:latin typeface="Arial"/>
                <a:cs typeface="Arial"/>
              </a:rPr>
              <a:t>initial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5" dirty="0" smtClean="0">
                <a:latin typeface="Arial"/>
                <a:cs typeface="Arial"/>
              </a:rPr>
              <a:t>contact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35" dirty="0" smtClean="0">
                <a:latin typeface="Arial"/>
                <a:cs typeface="Arial"/>
              </a:rPr>
              <a:t>specific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elating </a:t>
            </a:r>
            <a:r>
              <a:rPr sz="1150" spc="25" dirty="0" smtClean="0">
                <a:latin typeface="Arial"/>
                <a:cs typeface="Arial"/>
              </a:rPr>
              <a:t>to</a:t>
            </a:r>
            <a:endParaRPr sz="1150">
              <a:latin typeface="Arial"/>
              <a:cs typeface="Arial"/>
            </a:endParaRPr>
          </a:p>
          <a:p>
            <a:pPr marL="156210">
              <a:lnSpc>
                <a:spcPct val="100000"/>
              </a:lnSpc>
              <a:spcBef>
                <a:spcPts val="120"/>
              </a:spcBef>
            </a:pP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0" dirty="0" smtClean="0">
                <a:latin typeface="Arial"/>
                <a:cs typeface="Arial"/>
              </a:rPr>
              <a:t>post</a:t>
            </a:r>
            <a:endParaRPr sz="1150">
              <a:latin typeface="Arial"/>
              <a:cs typeface="Arial"/>
            </a:endParaRPr>
          </a:p>
          <a:p>
            <a:pPr marL="156210" marR="458470" indent="0">
              <a:lnSpc>
                <a:spcPct val="108700"/>
              </a:lnSpc>
              <a:spcBef>
                <a:spcPts val="425"/>
              </a:spcBef>
            </a:pPr>
            <a:r>
              <a:rPr sz="1150" spc="-25" dirty="0" smtClean="0">
                <a:latin typeface="Arial"/>
                <a:cs typeface="Arial"/>
              </a:rPr>
              <a:t>Support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</a:t>
            </a:r>
            <a:r>
              <a:rPr sz="1150" spc="-10" dirty="0" smtClean="0">
                <a:latin typeface="Arial"/>
                <a:cs typeface="Arial"/>
              </a:rPr>
              <a:t>attending </a:t>
            </a:r>
            <a:r>
              <a:rPr sz="1150" spc="-150" dirty="0" smtClean="0">
                <a:latin typeface="Arial"/>
                <a:cs typeface="Arial"/>
              </a:rPr>
              <a:t>GPST </a:t>
            </a:r>
            <a:r>
              <a:rPr sz="1150" spc="-45" dirty="0" smtClean="0">
                <a:latin typeface="Arial"/>
                <a:cs typeface="Arial"/>
              </a:rPr>
              <a:t>focussed </a:t>
            </a:r>
            <a:r>
              <a:rPr sz="1150" spc="-25" dirty="0" smtClean="0">
                <a:latin typeface="Arial"/>
                <a:cs typeface="Arial"/>
              </a:rPr>
              <a:t>educational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opportunities: </a:t>
            </a:r>
            <a:r>
              <a:rPr sz="1150" spc="-105" dirty="0" smtClean="0">
                <a:latin typeface="Arial"/>
                <a:cs typeface="Arial"/>
              </a:rPr>
              <a:t>HBGL </a:t>
            </a:r>
            <a:r>
              <a:rPr sz="1150" spc="-10" dirty="0" smtClean="0">
                <a:latin typeface="Arial"/>
                <a:cs typeface="Arial"/>
              </a:rPr>
              <a:t>monthly </a:t>
            </a:r>
            <a:r>
              <a:rPr sz="1150" spc="-15" dirty="0" smtClean="0">
                <a:latin typeface="Arial"/>
                <a:cs typeface="Arial"/>
              </a:rPr>
              <a:t>meeting; </a:t>
            </a:r>
            <a:r>
              <a:rPr sz="1150" spc="-150" dirty="0" smtClean="0">
                <a:latin typeface="Arial"/>
                <a:cs typeface="Arial"/>
              </a:rPr>
              <a:t>GPST </a:t>
            </a:r>
            <a:r>
              <a:rPr sz="1150" spc="-30" dirty="0" smtClean="0">
                <a:latin typeface="Arial"/>
                <a:cs typeface="Arial"/>
              </a:rPr>
              <a:t>Co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0" dirty="0" smtClean="0">
                <a:latin typeface="Arial"/>
                <a:cs typeface="Arial"/>
              </a:rPr>
              <a:t>Curriculum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Course.</a:t>
            </a:r>
            <a:endParaRPr sz="1150">
              <a:latin typeface="Arial"/>
              <a:cs typeface="Arial"/>
            </a:endParaRPr>
          </a:p>
          <a:p>
            <a:pPr marL="156210" marR="501650" indent="0">
              <a:lnSpc>
                <a:spcPct val="108700"/>
              </a:lnSpc>
              <a:spcBef>
                <a:spcPts val="425"/>
              </a:spcBef>
            </a:pPr>
            <a:r>
              <a:rPr sz="1150" spc="-20" dirty="0" smtClean="0">
                <a:latin typeface="Arial"/>
                <a:cs typeface="Arial"/>
              </a:rPr>
              <a:t>Communicate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opriately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40" dirty="0" smtClean="0">
                <a:latin typeface="Arial"/>
                <a:cs typeface="Arial"/>
              </a:rPr>
              <a:t>conce</a:t>
            </a:r>
            <a:r>
              <a:rPr sz="1150" spc="-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ns </a:t>
            </a:r>
            <a:r>
              <a:rPr sz="1150" spc="-10" dirty="0" smtClean="0">
                <a:latin typeface="Arial"/>
                <a:cs typeface="Arial"/>
              </a:rPr>
              <a:t>about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70" dirty="0" smtClean="0">
                <a:latin typeface="Arial"/>
                <a:cs typeface="Arial"/>
              </a:rPr>
              <a:t>’</a:t>
            </a:r>
            <a:r>
              <a:rPr sz="1150" spc="-135" dirty="0" smtClean="0">
                <a:latin typeface="Arial"/>
                <a:cs typeface="Arial"/>
              </a:rPr>
              <a:t>s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35" dirty="0" smtClean="0">
                <a:latin typeface="Arial"/>
                <a:cs typeface="Arial"/>
              </a:rPr>
              <a:t>Educational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TPD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45"/>
              </a:spcBef>
            </a:pPr>
            <a:endParaRPr sz="500"/>
          </a:p>
          <a:p>
            <a:pPr marL="156210">
              <a:lnSpc>
                <a:spcPct val="1000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60" dirty="0" smtClean="0">
                <a:latin typeface="Arial"/>
                <a:cs typeface="Arial"/>
              </a:rPr>
              <a:t>Supervisors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114" dirty="0" smtClean="0">
                <a:latin typeface="Arial"/>
                <a:cs typeface="Arial"/>
              </a:rPr>
              <a:t>(CSR)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placement</a:t>
            </a:r>
            <a:endParaRPr sz="1150">
              <a:latin typeface="Arial"/>
              <a:cs typeface="Arial"/>
            </a:endParaRPr>
          </a:p>
        </p:txBody>
      </p:sp>
      <p:sp>
        <p:nvSpPr>
          <p:cNvPr id="28" name="object 18"/>
          <p:cNvSpPr txBox="1"/>
          <p:nvPr/>
        </p:nvSpPr>
        <p:spPr>
          <a:xfrm>
            <a:off x="5513299" y="828554"/>
            <a:ext cx="4654550" cy="1246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solidFill>
                  <a:srgbClr val="003782"/>
                </a:solidFill>
                <a:latin typeface="Myriad Pro"/>
                <a:cs typeface="Myriad Pro"/>
              </a:rPr>
              <a:t>Guide </a:t>
            </a:r>
            <a:r>
              <a:rPr sz="1400" b="1" spc="-10" dirty="0" smtClean="0">
                <a:solidFill>
                  <a:srgbClr val="003782"/>
                </a:solidFill>
                <a:latin typeface="Myriad Pro"/>
                <a:cs typeface="Myriad Pro"/>
              </a:rPr>
              <a:t>t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o </a:t>
            </a:r>
            <a:r>
              <a:rPr sz="1400" b="1" spc="-5" dirty="0" smtClean="0">
                <a:solidFill>
                  <a:srgbClr val="003782"/>
                </a:solidFill>
                <a:latin typeface="Myriad Pro"/>
                <a:cs typeface="Myriad Pro"/>
              </a:rPr>
              <a:t>C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lini</a:t>
            </a:r>
            <a:r>
              <a:rPr sz="1400" b="1" spc="5" dirty="0" smtClean="0">
                <a:solidFill>
                  <a:srgbClr val="003782"/>
                </a:solidFill>
                <a:latin typeface="Myriad Pro"/>
                <a:cs typeface="Myriad Pro"/>
              </a:rPr>
              <a:t>c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al Supe</a:t>
            </a:r>
            <a:r>
              <a:rPr sz="1400" b="1" spc="25" dirty="0" smtClean="0">
                <a:solidFill>
                  <a:srgbClr val="003782"/>
                </a:solidFill>
                <a:latin typeface="Myriad Pro"/>
                <a:cs typeface="Myriad Pro"/>
              </a:rPr>
              <a:t>r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visor Repo</a:t>
            </a:r>
            <a:r>
              <a:rPr sz="1400" b="1" spc="25" dirty="0" smtClean="0">
                <a:solidFill>
                  <a:srgbClr val="003782"/>
                </a:solidFill>
                <a:latin typeface="Myriad Pro"/>
                <a:cs typeface="Myriad Pro"/>
              </a:rPr>
              <a:t>r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t</a:t>
            </a:r>
            <a:endParaRPr sz="1400">
              <a:latin typeface="Myriad Pro"/>
              <a:cs typeface="Myriad Pro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0" dirty="0" smtClean="0">
                <a:latin typeface="Arial"/>
                <a:cs typeface="Arial"/>
              </a:rPr>
              <a:t>completed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5" dirty="0" smtClean="0">
                <a:latin typeface="Arial"/>
                <a:cs typeface="Arial"/>
              </a:rPr>
              <a:t>part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last appraisal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your trainee prior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6 </a:t>
            </a:r>
            <a:r>
              <a:rPr sz="1150" spc="-10" dirty="0" smtClean="0">
                <a:latin typeface="Arial"/>
                <a:cs typeface="Arial"/>
              </a:rPr>
              <a:t>monthly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eview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35" dirty="0" smtClean="0">
                <a:latin typeface="Arial"/>
                <a:cs typeface="Arial"/>
              </a:rPr>
              <a:t>Educational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55" dirty="0" smtClean="0">
                <a:latin typeface="Arial"/>
                <a:cs typeface="Arial"/>
              </a:rPr>
              <a:t>Superviso</a:t>
            </a:r>
            <a:r>
              <a:rPr sz="1150" spc="-1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, or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each 6 </a:t>
            </a:r>
            <a:r>
              <a:rPr sz="1150" spc="5" dirty="0" smtClean="0">
                <a:latin typeface="Arial"/>
                <a:cs typeface="Arial"/>
              </a:rPr>
              <a:t>month </a:t>
            </a:r>
            <a:r>
              <a:rPr sz="1150" spc="-25" dirty="0" smtClean="0">
                <a:latin typeface="Arial"/>
                <a:cs typeface="Arial"/>
              </a:rPr>
              <a:t>placement </a:t>
            </a:r>
            <a:r>
              <a:rPr sz="1150" spc="-85" dirty="0" smtClean="0">
                <a:latin typeface="Arial"/>
                <a:cs typeface="Arial"/>
              </a:rPr>
              <a:t>(see </a:t>
            </a:r>
            <a:r>
              <a:rPr sz="1150" spc="-10" dirty="0" smtClean="0">
                <a:latin typeface="Arial"/>
                <a:cs typeface="Arial"/>
              </a:rPr>
              <a:t>timeline on </a:t>
            </a:r>
            <a:r>
              <a:rPr sz="1150" spc="30" dirty="0" smtClean="0">
                <a:latin typeface="Arial"/>
                <a:cs typeface="Arial"/>
              </a:rPr>
              <a:t>flow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chart). 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e-Portfolio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5" dirty="0" smtClean="0">
                <a:latin typeface="Arial"/>
                <a:cs typeface="Arial"/>
              </a:rPr>
              <a:t>section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5" dirty="0" smtClean="0">
                <a:latin typeface="Arial"/>
                <a:cs typeface="Arial"/>
              </a:rPr>
              <a:t>write </a:t>
            </a:r>
            <a:r>
              <a:rPr sz="1150" spc="-75" dirty="0" smtClean="0">
                <a:latin typeface="Arial"/>
                <a:cs typeface="Arial"/>
              </a:rPr>
              <a:t>a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short </a:t>
            </a:r>
            <a:r>
              <a:rPr sz="1150" spc="-10" dirty="0" smtClean="0">
                <a:latin typeface="Arial"/>
                <a:cs typeface="Arial"/>
              </a:rPr>
              <a:t>structu</a:t>
            </a:r>
            <a:r>
              <a:rPr sz="1150" spc="-3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ed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on 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20" dirty="0" smtClean="0">
                <a:latin typeface="Arial"/>
                <a:cs typeface="Arial"/>
              </a:rPr>
              <a:t>hospital </a:t>
            </a:r>
            <a:r>
              <a:rPr sz="1150" spc="-15" dirty="0" smtClean="0">
                <a:latin typeface="Arial"/>
                <a:cs typeface="Arial"/>
              </a:rPr>
              <a:t>post.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9" name="object 19"/>
          <p:cNvSpPr/>
          <p:nvPr/>
        </p:nvSpPr>
        <p:spPr>
          <a:xfrm>
            <a:off x="5526279" y="257796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526279" y="2840469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5526279" y="310296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5526279" y="355596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 txBox="1"/>
          <p:nvPr/>
        </p:nvSpPr>
        <p:spPr>
          <a:xfrm>
            <a:off x="5513299" y="2219304"/>
            <a:ext cx="4730750" cy="2491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b="1" spc="-55" dirty="0" smtClean="0">
                <a:latin typeface="Arial"/>
                <a:cs typeface="Arial"/>
              </a:rPr>
              <a:t>This </a:t>
            </a:r>
            <a:r>
              <a:rPr sz="1150" b="1" spc="-50" dirty="0" smtClean="0">
                <a:latin typeface="Arial"/>
                <a:cs typeface="Arial"/>
              </a:rPr>
              <a:t>covers:</a:t>
            </a:r>
            <a:endParaRPr sz="1150">
              <a:latin typeface="Arial"/>
              <a:cs typeface="Arial"/>
            </a:endParaRPr>
          </a:p>
          <a:p>
            <a:pPr marL="156210" marR="1995170">
              <a:lnSpc>
                <a:spcPct val="149800"/>
              </a:lnSpc>
              <a:spcBef>
                <a:spcPts val="280"/>
              </a:spcBef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70" dirty="0" smtClean="0">
                <a:latin typeface="Arial"/>
                <a:cs typeface="Arial"/>
              </a:rPr>
              <a:t>base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post;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Practical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675005" indent="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35" dirty="0" smtClean="0">
                <a:latin typeface="Arial"/>
                <a:cs typeface="Arial"/>
              </a:rPr>
              <a:t>competencies,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ouped </a:t>
            </a:r>
            <a:r>
              <a:rPr sz="1150" spc="10" dirty="0" smtClean="0">
                <a:latin typeface="Arial"/>
                <a:cs typeface="Arial"/>
              </a:rPr>
              <a:t>into 4 - </a:t>
            </a:r>
            <a:r>
              <a:rPr sz="1150" spc="-45" dirty="0" smtClean="0">
                <a:latin typeface="Arial"/>
                <a:cs typeface="Arial"/>
              </a:rPr>
              <a:t>Relationships,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Diagnostics,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15" dirty="0" smtClean="0">
                <a:latin typeface="Arial"/>
                <a:cs typeface="Arial"/>
              </a:rPr>
              <a:t>Management,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ofessionalism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2700" indent="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This is </a:t>
            </a:r>
            <a:r>
              <a:rPr sz="1150" spc="-60" dirty="0" smtClean="0">
                <a:latin typeface="Arial"/>
                <a:cs typeface="Arial"/>
              </a:rPr>
              <a:t>based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level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-35" dirty="0" smtClean="0">
                <a:latin typeface="Arial"/>
                <a:cs typeface="Arial"/>
              </a:rPr>
              <a:t>expect </a:t>
            </a:r>
            <a:r>
              <a:rPr sz="1150" spc="-40" dirty="0" smtClean="0">
                <a:latin typeface="Arial"/>
                <a:cs typeface="Arial"/>
              </a:rPr>
              <a:t>an </a:t>
            </a:r>
            <a:r>
              <a:rPr sz="1150" spc="-165" dirty="0" smtClean="0">
                <a:latin typeface="Arial"/>
                <a:cs typeface="Arial"/>
              </a:rPr>
              <a:t>ST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have </a:t>
            </a:r>
            <a:r>
              <a:rPr sz="1150" spc="-20" dirty="0" smtClean="0">
                <a:latin typeface="Arial"/>
                <a:cs typeface="Arial"/>
              </a:rPr>
              <a:t>i.e. </a:t>
            </a:r>
            <a:r>
              <a:rPr sz="1150" spc="-114" dirty="0" smtClean="0">
                <a:latin typeface="Arial"/>
                <a:cs typeface="Arial"/>
              </a:rPr>
              <a:t>ST1 or </a:t>
            </a:r>
            <a:r>
              <a:rPr sz="1150" spc="-85" dirty="0" smtClean="0">
                <a:latin typeface="Arial"/>
                <a:cs typeface="Arial"/>
              </a:rPr>
              <a:t>ST2.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92075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elect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onic </a:t>
            </a:r>
            <a:r>
              <a:rPr sz="1150" spc="10" dirty="0" smtClean="0">
                <a:latin typeface="Arial"/>
                <a:cs typeface="Arial"/>
              </a:rPr>
              <a:t>form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eminders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definitions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competences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5" dirty="0" smtClean="0">
                <a:latin typeface="Arial"/>
                <a:cs typeface="Arial"/>
              </a:rPr>
              <a:t>make </a:t>
            </a:r>
            <a:r>
              <a:rPr sz="1150" spc="10" dirty="0" smtClean="0">
                <a:latin typeface="Arial"/>
                <a:cs typeface="Arial"/>
              </a:rPr>
              <a:t>writing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60" dirty="0" smtClean="0">
                <a:latin typeface="Arial"/>
                <a:cs typeface="Arial"/>
              </a:rPr>
              <a:t>easier (wo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5" dirty="0" smtClean="0">
                <a:latin typeface="Arial"/>
                <a:cs typeface="Arial"/>
              </a:rPr>
              <a:t>pictu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es).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45" dirty="0" smtClean="0">
                <a:latin typeface="Arial"/>
                <a:cs typeface="Arial"/>
              </a:rPr>
              <a:t>may </a:t>
            </a:r>
            <a:r>
              <a:rPr sz="1150" spc="-55" dirty="0" smtClean="0">
                <a:latin typeface="Arial"/>
                <a:cs typeface="Arial"/>
              </a:rPr>
              <a:t>also</a:t>
            </a:r>
            <a:r>
              <a:rPr sz="1150" spc="-3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" dirty="0" smtClean="0">
                <a:latin typeface="Arial"/>
                <a:cs typeface="Arial"/>
              </a:rPr>
              <a:t>helpful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efer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40" dirty="0" smtClean="0">
                <a:latin typeface="Arial"/>
                <a:cs typeface="Arial"/>
              </a:rPr>
              <a:t>statement(s)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RCGP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website in r</a:t>
            </a:r>
            <a:r>
              <a:rPr sz="1150" spc="-10" dirty="0" smtClean="0">
                <a:latin typeface="Arial"/>
                <a:cs typeface="Arial"/>
              </a:rPr>
              <a:t>eporting on the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ENT, Oral and Facial Problems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508021" y="873031"/>
            <a:ext cx="4708750" cy="4022950"/>
          </a:xfrm>
          <a:custGeom>
            <a:avLst/>
            <a:gdLst/>
            <a:ahLst/>
            <a:cxnLst/>
            <a:rect l="l" t="t" r="r" b="b"/>
            <a:pathLst>
              <a:path w="4708750" h="4022950">
                <a:moveTo>
                  <a:pt x="4523583" y="0"/>
                </a:moveTo>
                <a:lnTo>
                  <a:pt x="185167" y="0"/>
                </a:lnTo>
                <a:lnTo>
                  <a:pt x="132624" y="702"/>
                </a:lnTo>
                <a:lnTo>
                  <a:pt x="91098" y="3348"/>
                </a:lnTo>
                <a:lnTo>
                  <a:pt x="46629" y="13797"/>
                </a:lnTo>
                <a:lnTo>
                  <a:pt x="13797" y="46629"/>
                </a:lnTo>
                <a:lnTo>
                  <a:pt x="3348" y="91098"/>
                </a:lnTo>
                <a:lnTo>
                  <a:pt x="702" y="132624"/>
                </a:lnTo>
                <a:lnTo>
                  <a:pt x="0" y="185167"/>
                </a:lnTo>
                <a:lnTo>
                  <a:pt x="0" y="3837783"/>
                </a:lnTo>
                <a:lnTo>
                  <a:pt x="702" y="3890325"/>
                </a:lnTo>
                <a:lnTo>
                  <a:pt x="3348" y="3931851"/>
                </a:lnTo>
                <a:lnTo>
                  <a:pt x="13797" y="3976321"/>
                </a:lnTo>
                <a:lnTo>
                  <a:pt x="46629" y="4009153"/>
                </a:lnTo>
                <a:lnTo>
                  <a:pt x="91098" y="4019602"/>
                </a:lnTo>
                <a:lnTo>
                  <a:pt x="132624" y="4022248"/>
                </a:lnTo>
                <a:lnTo>
                  <a:pt x="185167" y="4022950"/>
                </a:lnTo>
                <a:lnTo>
                  <a:pt x="4523583" y="4022950"/>
                </a:lnTo>
                <a:lnTo>
                  <a:pt x="4576125" y="4022248"/>
                </a:lnTo>
                <a:lnTo>
                  <a:pt x="4617651" y="4019602"/>
                </a:lnTo>
                <a:lnTo>
                  <a:pt x="4662121" y="4009153"/>
                </a:lnTo>
                <a:lnTo>
                  <a:pt x="4694953" y="3976321"/>
                </a:lnTo>
                <a:lnTo>
                  <a:pt x="4705402" y="3931851"/>
                </a:lnTo>
                <a:lnTo>
                  <a:pt x="4708048" y="3890325"/>
                </a:lnTo>
                <a:lnTo>
                  <a:pt x="4708750" y="3837783"/>
                </a:lnTo>
                <a:lnTo>
                  <a:pt x="4708750" y="185167"/>
                </a:lnTo>
                <a:lnTo>
                  <a:pt x="4708048" y="132624"/>
                </a:lnTo>
                <a:lnTo>
                  <a:pt x="4705402" y="91098"/>
                </a:lnTo>
                <a:lnTo>
                  <a:pt x="4694953" y="46629"/>
                </a:lnTo>
                <a:lnTo>
                  <a:pt x="4662121" y="13797"/>
                </a:lnTo>
                <a:lnTo>
                  <a:pt x="4617651" y="3348"/>
                </a:lnTo>
                <a:lnTo>
                  <a:pt x="4576125" y="702"/>
                </a:lnTo>
                <a:lnTo>
                  <a:pt x="4523583" y="0"/>
                </a:lnTo>
                <a:close/>
              </a:path>
            </a:pathLst>
          </a:custGeom>
          <a:solidFill>
            <a:srgbClr val="DFF1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6012279" y="208299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6012279" y="2309499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6012279" y="25359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 txBox="1"/>
          <p:nvPr/>
        </p:nvSpPr>
        <p:spPr>
          <a:xfrm>
            <a:off x="5855300" y="1463106"/>
            <a:ext cx="4107179" cy="1204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100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h</a:t>
            </a:r>
            <a:r>
              <a:rPr sz="1200" b="1" spc="0" dirty="0" smtClean="0">
                <a:latin typeface="Arial"/>
                <a:cs typeface="Arial"/>
              </a:rPr>
              <a:t>e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s</a:t>
            </a:r>
            <a:r>
              <a:rPr sz="1200" b="1" spc="-25" dirty="0" smtClean="0">
                <a:latin typeface="Arial"/>
                <a:cs typeface="Arial"/>
              </a:rPr>
              <a:t>imple</a:t>
            </a:r>
            <a:r>
              <a:rPr sz="1200" b="1" spc="-165" dirty="0" smtClean="0">
                <a:latin typeface="Arial"/>
                <a:cs typeface="Arial"/>
              </a:rPr>
              <a:t>s</a:t>
            </a:r>
            <a:r>
              <a:rPr sz="1200" b="1" spc="60" dirty="0" smtClean="0">
                <a:latin typeface="Arial"/>
                <a:cs typeface="Arial"/>
              </a:rPr>
              <a:t>t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105" dirty="0" smtClean="0">
                <a:latin typeface="Arial"/>
                <a:cs typeface="Arial"/>
              </a:rPr>
              <a:t>w</a:t>
            </a:r>
            <a:r>
              <a:rPr sz="1200" b="1" spc="-25" dirty="0" smtClean="0">
                <a:latin typeface="Arial"/>
                <a:cs typeface="Arial"/>
              </a:rPr>
              <a:t>a</a:t>
            </a:r>
            <a:r>
              <a:rPr sz="1200" b="1" spc="0" dirty="0" smtClean="0">
                <a:latin typeface="Arial"/>
                <a:cs typeface="Arial"/>
              </a:rPr>
              <a:t>y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-140" dirty="0" smtClean="0">
                <a:latin typeface="Arial"/>
                <a:cs typeface="Arial"/>
              </a:rPr>
              <a:t>s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0" dirty="0" smtClean="0">
                <a:latin typeface="Arial"/>
                <a:cs typeface="Arial"/>
              </a:rPr>
              <a:t>o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g</a:t>
            </a:r>
            <a:r>
              <a:rPr sz="1200" b="1" spc="0" dirty="0" smtClean="0">
                <a:latin typeface="Arial"/>
                <a:cs typeface="Arial"/>
              </a:rPr>
              <a:t>o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-70" dirty="0" smtClean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0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h</a:t>
            </a:r>
            <a:r>
              <a:rPr sz="1200" b="1" spc="3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tt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p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s</a:t>
            </a:r>
            <a:r>
              <a:rPr sz="1200" b="1" spc="-9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:</a:t>
            </a:r>
            <a:r>
              <a:rPr sz="1200" b="1" spc="10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//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epor</a:t>
            </a:r>
            <a:r>
              <a:rPr sz="1200" b="1" spc="3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tf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olio.</a:t>
            </a:r>
            <a:r>
              <a:rPr sz="1200" b="1" spc="-50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r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c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gp.org.uk</a:t>
            </a:r>
            <a:r>
              <a:rPr sz="1200" b="1" spc="10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/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login.a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s</a:t>
            </a:r>
            <a:r>
              <a:rPr sz="1200" b="1" spc="0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p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300355">
              <a:lnSpc>
                <a:spcPct val="100000"/>
              </a:lnSpc>
            </a:pPr>
            <a:r>
              <a:rPr sz="1200" spc="-30" dirty="0" smtClean="0">
                <a:latin typeface="Arial"/>
                <a:cs typeface="Arial"/>
              </a:rPr>
              <a:t>click on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b="1" spc="-50" dirty="0" smtClean="0">
                <a:latin typeface="Arial"/>
                <a:cs typeface="Arial"/>
              </a:rPr>
              <a:t>Assessment </a:t>
            </a:r>
            <a:r>
              <a:rPr sz="1200" b="1" spc="10" dirty="0" smtClean="0">
                <a:latin typeface="Arial"/>
                <a:cs typeface="Arial"/>
              </a:rPr>
              <a:t>form page</a:t>
            </a:r>
            <a:endParaRPr sz="1200">
              <a:latin typeface="Arial"/>
              <a:cs typeface="Arial"/>
            </a:endParaRPr>
          </a:p>
          <a:p>
            <a:pPr marL="300355" marR="12700">
              <a:lnSpc>
                <a:spcPct val="123900"/>
              </a:lnSpc>
            </a:pP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30" dirty="0" smtClean="0">
                <a:latin typeface="Arial"/>
                <a:cs typeface="Arial"/>
              </a:rPr>
              <a:t>details </a:t>
            </a:r>
            <a:r>
              <a:rPr sz="1200" spc="-40" dirty="0" smtClean="0">
                <a:latin typeface="Arial"/>
                <a:cs typeface="Arial"/>
              </a:rPr>
              <a:t>page </a:t>
            </a:r>
            <a:r>
              <a:rPr sz="1200" spc="-30" dirty="0" smtClean="0">
                <a:latin typeface="Arial"/>
                <a:cs typeface="Arial"/>
              </a:rPr>
              <a:t>and click on </a:t>
            </a:r>
            <a:r>
              <a:rPr sz="1200" spc="-165" dirty="0" smtClean="0">
                <a:latin typeface="Arial"/>
                <a:cs typeface="Arial"/>
              </a:rPr>
              <a:t>CSR </a:t>
            </a:r>
            <a:r>
              <a:rPr sz="1200" spc="-5" dirty="0" smtClean="0">
                <a:latin typeface="Arial"/>
                <a:cs typeface="Arial"/>
              </a:rPr>
              <a:t>at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15" dirty="0" smtClean="0">
                <a:latin typeface="Arial"/>
                <a:cs typeface="Arial"/>
              </a:rPr>
              <a:t>bottom.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10" dirty="0" smtClean="0">
                <a:latin typeface="Arial"/>
                <a:cs typeface="Arial"/>
              </a:rPr>
              <a:t>form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25" dirty="0" smtClean="0">
                <a:latin typeface="Arial"/>
                <a:cs typeface="Arial"/>
              </a:rPr>
              <a:t>trainee pr</a:t>
            </a:r>
            <a:r>
              <a:rPr sz="1200" spc="-45" dirty="0" smtClean="0">
                <a:latin typeface="Arial"/>
                <a:cs typeface="Arial"/>
              </a:rPr>
              <a:t>esent </a:t>
            </a:r>
            <a:r>
              <a:rPr sz="1200" spc="-30" dirty="0" smtClean="0">
                <a:latin typeface="Arial"/>
                <a:cs typeface="Arial"/>
              </a:rPr>
              <a:t>and </a:t>
            </a:r>
            <a:r>
              <a:rPr sz="1200" spc="-15" dirty="0" smtClean="0">
                <a:latin typeface="Arial"/>
                <a:cs typeface="Arial"/>
              </a:rPr>
              <a:t>submit.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7"/>
          <p:cNvSpPr/>
          <p:nvPr/>
        </p:nvSpPr>
        <p:spPr>
          <a:xfrm>
            <a:off x="6012279" y="353475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6012279" y="37612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6012279" y="39877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6012279" y="421425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6012279" y="44407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 txBox="1"/>
          <p:nvPr/>
        </p:nvSpPr>
        <p:spPr>
          <a:xfrm>
            <a:off x="5855299" y="2914865"/>
            <a:ext cx="4096385" cy="16573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0" dirty="0" smtClean="0">
                <a:latin typeface="Arial"/>
                <a:cs typeface="Arial"/>
              </a:rPr>
              <a:t>r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yo</a:t>
            </a:r>
            <a:r>
              <a:rPr sz="1200" b="1" spc="0" dirty="0" smtClean="0">
                <a:latin typeface="Arial"/>
                <a:cs typeface="Arial"/>
              </a:rPr>
              <a:t>u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c</a:t>
            </a:r>
            <a:r>
              <a:rPr sz="1200" b="1" spc="-25" dirty="0" smtClean="0">
                <a:latin typeface="Arial"/>
                <a:cs typeface="Arial"/>
              </a:rPr>
              <a:t>a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lo</a:t>
            </a:r>
            <a:r>
              <a:rPr sz="1200" b="1" spc="0" dirty="0" smtClean="0">
                <a:latin typeface="Arial"/>
                <a:cs typeface="Arial"/>
              </a:rPr>
              <a:t>g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105" dirty="0" smtClean="0">
                <a:latin typeface="Arial"/>
                <a:cs typeface="Arial"/>
              </a:rPr>
              <a:t>w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0" dirty="0" smtClean="0">
                <a:latin typeface="Arial"/>
                <a:cs typeface="Arial"/>
              </a:rPr>
              <a:t>h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you</a:t>
            </a:r>
            <a:r>
              <a:rPr sz="1200" b="1" spc="0" dirty="0" smtClean="0">
                <a:latin typeface="Arial"/>
                <a:cs typeface="Arial"/>
              </a:rPr>
              <a:t>r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RC</a:t>
            </a:r>
            <a:r>
              <a:rPr sz="1200" b="1" spc="-100" dirty="0" smtClean="0">
                <a:latin typeface="Arial"/>
                <a:cs typeface="Arial"/>
              </a:rPr>
              <a:t>G</a:t>
            </a:r>
            <a:r>
              <a:rPr sz="1200" b="1" spc="-140" dirty="0" smtClean="0">
                <a:latin typeface="Arial"/>
                <a:cs typeface="Arial"/>
              </a:rPr>
              <a:t>P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logi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de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ail</a:t>
            </a:r>
            <a:r>
              <a:rPr sz="1200" b="1" spc="-140" dirty="0" smtClean="0">
                <a:latin typeface="Arial"/>
                <a:cs typeface="Arial"/>
              </a:rPr>
              <a:t>s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-70" dirty="0" smtClean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0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b="1" spc="1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https://eportfolio.</a:t>
            </a:r>
            <a:r>
              <a:rPr sz="1200" b="1" spc="-1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rcgp.org.uk/login.asp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300355">
              <a:lnSpc>
                <a:spcPct val="100000"/>
              </a:lnSpc>
            </a:pPr>
            <a:r>
              <a:rPr sz="1200" spc="-65" dirty="0" smtClean="0">
                <a:latin typeface="Arial"/>
                <a:cs typeface="Arial"/>
              </a:rPr>
              <a:t>Select </a:t>
            </a:r>
            <a:r>
              <a:rPr sz="1200" spc="-20" dirty="0" smtClean="0">
                <a:latin typeface="Arial"/>
                <a:cs typeface="Arial"/>
              </a:rPr>
              <a:t>your </a:t>
            </a:r>
            <a:r>
              <a:rPr sz="1200" spc="-25" dirty="0" smtClean="0">
                <a:latin typeface="Arial"/>
                <a:cs typeface="Arial"/>
              </a:rPr>
              <a:t>trainee</a:t>
            </a:r>
            <a:endParaRPr sz="12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340"/>
              </a:spcBef>
            </a:pPr>
            <a:r>
              <a:rPr sz="1200" spc="-20" dirty="0" smtClean="0">
                <a:latin typeface="Arial"/>
                <a:cs typeface="Arial"/>
              </a:rPr>
              <a:t>Left hand navigation </a:t>
            </a:r>
            <a:r>
              <a:rPr sz="1200" spc="-25" dirty="0" smtClean="0">
                <a:latin typeface="Arial"/>
                <a:cs typeface="Arial"/>
              </a:rPr>
              <a:t>bar </a:t>
            </a:r>
            <a:r>
              <a:rPr sz="1200" spc="10" dirty="0" smtClean="0">
                <a:latin typeface="Arial"/>
                <a:cs typeface="Arial"/>
              </a:rPr>
              <a:t>&gt; </a:t>
            </a:r>
            <a:r>
              <a:rPr sz="1200" spc="-30" dirty="0" smtClean="0">
                <a:latin typeface="Arial"/>
                <a:cs typeface="Arial"/>
              </a:rPr>
              <a:t>click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b="1" spc="-20" dirty="0" smtClean="0">
                <a:latin typeface="Arial"/>
                <a:cs typeface="Arial"/>
              </a:rPr>
              <a:t>evidence</a:t>
            </a:r>
            <a:endParaRPr sz="1200">
              <a:latin typeface="Arial"/>
              <a:cs typeface="Arial"/>
            </a:endParaRPr>
          </a:p>
          <a:p>
            <a:pPr marL="300355" marR="1429385">
              <a:lnSpc>
                <a:spcPct val="123900"/>
              </a:lnSpc>
            </a:pPr>
            <a:r>
              <a:rPr sz="1200" spc="-105" dirty="0" smtClean="0">
                <a:latin typeface="Arial"/>
                <a:cs typeface="Arial"/>
              </a:rPr>
              <a:t>Sc</a:t>
            </a:r>
            <a:r>
              <a:rPr sz="1200" spc="-8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oll </a:t>
            </a:r>
            <a:r>
              <a:rPr sz="1200" spc="10" dirty="0" smtClean="0">
                <a:latin typeface="Arial"/>
                <a:cs typeface="Arial"/>
              </a:rPr>
              <a:t>down </a:t>
            </a:r>
            <a:r>
              <a:rPr sz="1200" spc="30" dirty="0" smtClean="0">
                <a:latin typeface="Arial"/>
                <a:cs typeface="Arial"/>
              </a:rPr>
              <a:t>to </a:t>
            </a:r>
            <a:r>
              <a:rPr sz="1200" spc="10" dirty="0" smtClean="0">
                <a:latin typeface="Arial"/>
                <a:cs typeface="Arial"/>
              </a:rPr>
              <a:t>find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25" dirty="0" smtClean="0">
                <a:latin typeface="Arial"/>
                <a:cs typeface="Arial"/>
              </a:rPr>
              <a:t>r</a:t>
            </a:r>
            <a:r>
              <a:rPr sz="1200" spc="-35" dirty="0" smtClean="0">
                <a:latin typeface="Arial"/>
                <a:cs typeface="Arial"/>
              </a:rPr>
              <a:t>elevant </a:t>
            </a:r>
            <a:r>
              <a:rPr sz="1200" spc="-20" dirty="0" smtClean="0">
                <a:latin typeface="Arial"/>
                <a:cs typeface="Arial"/>
              </a:rPr>
              <a:t>post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-35" dirty="0" smtClean="0">
                <a:latin typeface="Arial"/>
                <a:cs typeface="Arial"/>
              </a:rPr>
              <a:t>Click </a:t>
            </a:r>
            <a:r>
              <a:rPr sz="1200" spc="-20" dirty="0" smtClean="0">
                <a:latin typeface="Arial"/>
                <a:cs typeface="Arial"/>
              </a:rPr>
              <a:t>under </a:t>
            </a:r>
            <a:r>
              <a:rPr sz="1200" spc="-165" dirty="0" smtClean="0">
                <a:latin typeface="Arial"/>
                <a:cs typeface="Arial"/>
              </a:rPr>
              <a:t>CSR </a:t>
            </a:r>
            <a:r>
              <a:rPr sz="1200" spc="-35" dirty="0" smtClean="0">
                <a:latin typeface="Arial"/>
                <a:cs typeface="Arial"/>
              </a:rPr>
              <a:t>(hand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40" dirty="0" smtClean="0">
                <a:latin typeface="Arial"/>
                <a:cs typeface="Arial"/>
              </a:rPr>
              <a:t>pen)</a:t>
            </a:r>
            <a:endParaRPr sz="12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340"/>
              </a:spcBef>
            </a:pP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documentation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25" dirty="0" smtClean="0">
                <a:latin typeface="Arial"/>
                <a:cs typeface="Arial"/>
              </a:rPr>
              <a:t>trainee pr</a:t>
            </a:r>
            <a:r>
              <a:rPr sz="1200" spc="-45" dirty="0" smtClean="0">
                <a:latin typeface="Arial"/>
                <a:cs typeface="Arial"/>
              </a:rPr>
              <a:t>esent </a:t>
            </a:r>
            <a:r>
              <a:rPr sz="1200" spc="-30" dirty="0" smtClean="0">
                <a:latin typeface="Arial"/>
                <a:cs typeface="Arial"/>
              </a:rPr>
              <a:t>and </a:t>
            </a:r>
            <a:r>
              <a:rPr sz="1200" spc="-15" dirty="0" smtClean="0">
                <a:latin typeface="Arial"/>
                <a:cs typeface="Arial"/>
              </a:rPr>
              <a:t>submit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13"/>
          <p:cNvSpPr/>
          <p:nvPr/>
        </p:nvSpPr>
        <p:spPr>
          <a:xfrm>
            <a:off x="457479" y="115915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457479" y="180265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 txBox="1"/>
          <p:nvPr/>
        </p:nvSpPr>
        <p:spPr>
          <a:xfrm>
            <a:off x="444500" y="836494"/>
            <a:ext cx="4652010" cy="12871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b="1" spc="-30" dirty="0" smtClean="0">
                <a:latin typeface="Arial"/>
                <a:cs typeface="Arial"/>
              </a:rPr>
              <a:t>The </a:t>
            </a:r>
            <a:r>
              <a:rPr sz="1150" b="1" spc="-25" dirty="0" smtClean="0">
                <a:latin typeface="Arial"/>
                <a:cs typeface="Arial"/>
              </a:rPr>
              <a:t>r</a:t>
            </a:r>
            <a:r>
              <a:rPr sz="1150" b="1" spc="10" dirty="0" smtClean="0">
                <a:latin typeface="Arial"/>
                <a:cs typeface="Arial"/>
              </a:rPr>
              <a:t>eport </a:t>
            </a:r>
            <a:r>
              <a:rPr sz="1150" b="1" spc="-25" dirty="0" smtClean="0">
                <a:latin typeface="Arial"/>
                <a:cs typeface="Arial"/>
              </a:rPr>
              <a:t>should </a:t>
            </a:r>
            <a:r>
              <a:rPr sz="1150" b="1" spc="15" dirty="0" smtClean="0">
                <a:latin typeface="Arial"/>
                <a:cs typeface="Arial"/>
              </a:rPr>
              <a:t>identify and </a:t>
            </a:r>
            <a:r>
              <a:rPr sz="1150" b="1" spc="-15" dirty="0" smtClean="0">
                <a:latin typeface="Arial"/>
                <a:cs typeface="Arial"/>
              </a:rPr>
              <a:t>comment </a:t>
            </a:r>
            <a:r>
              <a:rPr sz="1150" b="1" spc="-25" dirty="0" smtClean="0">
                <a:latin typeface="Arial"/>
                <a:cs typeface="Arial"/>
              </a:rPr>
              <a:t>on: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63525" algn="just">
              <a:lnSpc>
                <a:spcPct val="108700"/>
              </a:lnSpc>
            </a:pPr>
            <a:r>
              <a:rPr sz="1150" spc="-30" dirty="0" smtClean="0">
                <a:latin typeface="Arial"/>
                <a:cs typeface="Arial"/>
              </a:rPr>
              <a:t>Any </a:t>
            </a:r>
            <a:r>
              <a:rPr sz="1150" spc="-15" dirty="0" smtClean="0">
                <a:latin typeface="Arial"/>
                <a:cs typeface="Arial"/>
              </a:rPr>
              <a:t>significant </a:t>
            </a:r>
            <a:r>
              <a:rPr sz="1150" spc="-25" dirty="0" smtClean="0">
                <a:latin typeface="Arial"/>
                <a:cs typeface="Arial"/>
              </a:rPr>
              <a:t>developmental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-5" dirty="0" smtClean="0">
                <a:latin typeface="Arial"/>
                <a:cs typeface="Arial"/>
              </a:rPr>
              <a:t>identified during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placement, and </a:t>
            </a:r>
            <a:r>
              <a:rPr sz="1150" spc="-55" dirty="0" smtClean="0">
                <a:latin typeface="Arial"/>
                <a:cs typeface="Arial"/>
              </a:rPr>
              <a:t>also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15" dirty="0" smtClean="0">
                <a:latin typeface="Arial"/>
                <a:cs typeface="Arial"/>
              </a:rPr>
              <a:t>out </a:t>
            </a:r>
            <a:r>
              <a:rPr sz="1150" spc="-45" dirty="0" smtClean="0">
                <a:latin typeface="Arial"/>
                <a:cs typeface="Arial"/>
              </a:rPr>
              <a:t>any 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whe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15" dirty="0" smtClean="0">
                <a:latin typeface="Arial"/>
                <a:cs typeface="Arial"/>
              </a:rPr>
              <a:t>shown particular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st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engths.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</a:t>
            </a:r>
            <a:r>
              <a:rPr sz="1150" spc="-30" dirty="0" smtClean="0">
                <a:latin typeface="Arial"/>
                <a:cs typeface="Arial"/>
              </a:rPr>
              <a:t>terms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evidence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5" dirty="0" smtClean="0">
                <a:latin typeface="Arial"/>
                <a:cs typeface="Arial"/>
              </a:rPr>
              <a:t>competence (it </a:t>
            </a:r>
            <a:r>
              <a:rPr sz="1150" spc="-70" dirty="0" smtClean="0">
                <a:latin typeface="Arial"/>
                <a:cs typeface="Arial"/>
              </a:rPr>
              <a:t>is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not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70" dirty="0" smtClean="0">
                <a:latin typeface="Arial"/>
                <a:cs typeface="Arial"/>
              </a:rPr>
              <a:t>pass/ </a:t>
            </a:r>
            <a:r>
              <a:rPr sz="1150" spc="-5" dirty="0" smtClean="0">
                <a:latin typeface="Arial"/>
                <a:cs typeface="Arial"/>
              </a:rPr>
              <a:t>fail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eport).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6" name="object 16"/>
          <p:cNvSpPr txBox="1"/>
          <p:nvPr/>
        </p:nvSpPr>
        <p:spPr>
          <a:xfrm>
            <a:off x="444500" y="2252246"/>
            <a:ext cx="4545965" cy="586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700"/>
              </a:lnSpc>
            </a:pPr>
            <a:r>
              <a:rPr sz="1150" spc="-5" dirty="0" smtClean="0">
                <a:latin typeface="Arial"/>
                <a:cs typeface="Arial"/>
              </a:rPr>
              <a:t>If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serious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25" dirty="0" smtClean="0">
                <a:latin typeface="Arial"/>
                <a:cs typeface="Arial"/>
              </a:rPr>
              <a:t>of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25" dirty="0" smtClean="0">
                <a:latin typeface="Arial"/>
                <a:cs typeface="Arial"/>
              </a:rPr>
              <a:t>performance or ill </a:t>
            </a:r>
            <a:r>
              <a:rPr sz="1150" spc="-20" dirty="0" smtClean="0">
                <a:latin typeface="Arial"/>
                <a:cs typeface="Arial"/>
              </a:rPr>
              <a:t>health during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placement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40" dirty="0" smtClean="0">
                <a:latin typeface="Arial"/>
                <a:cs typeface="Arial"/>
              </a:rPr>
              <a:t>need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handled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5" dirty="0" smtClean="0">
                <a:latin typeface="Arial"/>
                <a:cs typeface="Arial"/>
              </a:rPr>
              <a:t>normal </a:t>
            </a:r>
            <a:r>
              <a:rPr sz="1150" spc="-30" dirty="0" smtClean="0">
                <a:latin typeface="Arial"/>
                <a:cs typeface="Arial"/>
              </a:rPr>
              <a:t>acute </a:t>
            </a:r>
            <a:r>
              <a:rPr sz="1150" spc="-5" dirty="0" smtClean="0">
                <a:latin typeface="Arial"/>
                <a:cs typeface="Arial"/>
              </a:rPr>
              <a:t>trust/ </a:t>
            </a:r>
            <a:r>
              <a:rPr sz="1150" spc="-100" dirty="0" smtClean="0">
                <a:latin typeface="Arial"/>
                <a:cs typeface="Arial"/>
              </a:rPr>
              <a:t>PCT/</a:t>
            </a:r>
            <a:r>
              <a:rPr sz="1150" spc="-50" dirty="0" smtClean="0">
                <a:latin typeface="Arial"/>
                <a:cs typeface="Arial"/>
              </a:rPr>
              <a:t> Deanery </a:t>
            </a:r>
            <a:r>
              <a:rPr sz="1150" spc="-45" dirty="0" smtClean="0">
                <a:latin typeface="Arial"/>
                <a:cs typeface="Arial"/>
              </a:rPr>
              <a:t>mechanisms.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7" name="object 17"/>
          <p:cNvSpPr/>
          <p:nvPr/>
        </p:nvSpPr>
        <p:spPr>
          <a:xfrm>
            <a:off x="5663305" y="1502038"/>
            <a:ext cx="141033" cy="142051"/>
          </a:xfrm>
          <a:custGeom>
            <a:avLst/>
            <a:gdLst/>
            <a:ahLst/>
            <a:cxnLst/>
            <a:rect l="l" t="t" r="r" b="b"/>
            <a:pathLst>
              <a:path w="141033" h="142051">
                <a:moveTo>
                  <a:pt x="81825" y="0"/>
                </a:moveTo>
                <a:lnTo>
                  <a:pt x="36535" y="9971"/>
                </a:lnTo>
                <a:lnTo>
                  <a:pt x="8008" y="37363"/>
                </a:lnTo>
                <a:lnTo>
                  <a:pt x="0" y="62142"/>
                </a:lnTo>
                <a:lnTo>
                  <a:pt x="1140" y="78429"/>
                </a:lnTo>
                <a:lnTo>
                  <a:pt x="18404" y="117701"/>
                </a:lnTo>
                <a:lnTo>
                  <a:pt x="51239" y="139256"/>
                </a:lnTo>
                <a:lnTo>
                  <a:pt x="70936" y="142051"/>
                </a:lnTo>
                <a:lnTo>
                  <a:pt x="85414" y="140583"/>
                </a:lnTo>
                <a:lnTo>
                  <a:pt x="121671" y="120904"/>
                </a:lnTo>
                <a:lnTo>
                  <a:pt x="141033" y="84455"/>
                </a:lnTo>
                <a:lnTo>
                  <a:pt x="140244" y="67178"/>
                </a:lnTo>
                <a:lnTo>
                  <a:pt x="124739" y="26123"/>
                </a:lnTo>
                <a:lnTo>
                  <a:pt x="94261" y="3185"/>
                </a:lnTo>
                <a:lnTo>
                  <a:pt x="81825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727208" y="1530624"/>
            <a:ext cx="54660" cy="84048"/>
          </a:xfrm>
          <a:custGeom>
            <a:avLst/>
            <a:gdLst/>
            <a:ahLst/>
            <a:cxnLst/>
            <a:rect l="l" t="t" r="r" b="b"/>
            <a:pathLst>
              <a:path w="54660" h="84048">
                <a:moveTo>
                  <a:pt x="0" y="0"/>
                </a:moveTo>
                <a:lnTo>
                  <a:pt x="0" y="84048"/>
                </a:lnTo>
                <a:lnTo>
                  <a:pt x="54660" y="420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/>
          <p:nvPr/>
        </p:nvSpPr>
        <p:spPr>
          <a:xfrm>
            <a:off x="5686615" y="1572647"/>
            <a:ext cx="59944" cy="0"/>
          </a:xfrm>
          <a:custGeom>
            <a:avLst/>
            <a:gdLst/>
            <a:ahLst/>
            <a:cxnLst/>
            <a:rect l="l" t="t" r="r" b="b"/>
            <a:pathLst>
              <a:path w="59944">
                <a:moveTo>
                  <a:pt x="0" y="0"/>
                </a:moveTo>
                <a:lnTo>
                  <a:pt x="59944" y="0"/>
                </a:lnTo>
              </a:path>
            </a:pathLst>
          </a:custGeom>
          <a:ln w="3450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663305" y="2955539"/>
            <a:ext cx="141033" cy="142051"/>
          </a:xfrm>
          <a:custGeom>
            <a:avLst/>
            <a:gdLst/>
            <a:ahLst/>
            <a:cxnLst/>
            <a:rect l="l" t="t" r="r" b="b"/>
            <a:pathLst>
              <a:path w="141033" h="142051">
                <a:moveTo>
                  <a:pt x="81825" y="0"/>
                </a:moveTo>
                <a:lnTo>
                  <a:pt x="36535" y="9971"/>
                </a:lnTo>
                <a:lnTo>
                  <a:pt x="8008" y="37363"/>
                </a:lnTo>
                <a:lnTo>
                  <a:pt x="0" y="62142"/>
                </a:lnTo>
                <a:lnTo>
                  <a:pt x="1140" y="78429"/>
                </a:lnTo>
                <a:lnTo>
                  <a:pt x="18404" y="117701"/>
                </a:lnTo>
                <a:lnTo>
                  <a:pt x="51239" y="139256"/>
                </a:lnTo>
                <a:lnTo>
                  <a:pt x="70936" y="142051"/>
                </a:lnTo>
                <a:lnTo>
                  <a:pt x="85414" y="140583"/>
                </a:lnTo>
                <a:lnTo>
                  <a:pt x="121671" y="120904"/>
                </a:lnTo>
                <a:lnTo>
                  <a:pt x="141033" y="84455"/>
                </a:lnTo>
                <a:lnTo>
                  <a:pt x="140244" y="67178"/>
                </a:lnTo>
                <a:lnTo>
                  <a:pt x="124739" y="26123"/>
                </a:lnTo>
                <a:lnTo>
                  <a:pt x="94261" y="3185"/>
                </a:lnTo>
                <a:lnTo>
                  <a:pt x="81825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5727208" y="2984124"/>
            <a:ext cx="54660" cy="84048"/>
          </a:xfrm>
          <a:custGeom>
            <a:avLst/>
            <a:gdLst/>
            <a:ahLst/>
            <a:cxnLst/>
            <a:rect l="l" t="t" r="r" b="b"/>
            <a:pathLst>
              <a:path w="54660" h="84048">
                <a:moveTo>
                  <a:pt x="0" y="0"/>
                </a:moveTo>
                <a:lnTo>
                  <a:pt x="0" y="84048"/>
                </a:lnTo>
                <a:lnTo>
                  <a:pt x="54660" y="420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5686615" y="3026149"/>
            <a:ext cx="59944" cy="0"/>
          </a:xfrm>
          <a:custGeom>
            <a:avLst/>
            <a:gdLst/>
            <a:ahLst/>
            <a:cxnLst/>
            <a:rect l="l" t="t" r="r" b="b"/>
            <a:pathLst>
              <a:path w="59944">
                <a:moveTo>
                  <a:pt x="0" y="0"/>
                </a:moveTo>
                <a:lnTo>
                  <a:pt x="59944" y="0"/>
                </a:lnTo>
              </a:path>
            </a:pathLst>
          </a:custGeom>
          <a:ln w="3450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/>
          <p:nvPr/>
        </p:nvSpPr>
        <p:spPr>
          <a:xfrm>
            <a:off x="5508000" y="885706"/>
            <a:ext cx="4708804" cy="444500"/>
          </a:xfrm>
          <a:custGeom>
            <a:avLst/>
            <a:gdLst/>
            <a:ahLst/>
            <a:cxnLst/>
            <a:rect l="l" t="t" r="r" b="b"/>
            <a:pathLst>
              <a:path w="4708804" h="444500">
                <a:moveTo>
                  <a:pt x="204406" y="0"/>
                </a:moveTo>
                <a:lnTo>
                  <a:pt x="160066" y="281"/>
                </a:lnTo>
                <a:lnTo>
                  <a:pt x="109690" y="2622"/>
                </a:lnTo>
                <a:lnTo>
                  <a:pt x="65481" y="14068"/>
                </a:lnTo>
                <a:lnTo>
                  <a:pt x="37515" y="41652"/>
                </a:lnTo>
                <a:lnTo>
                  <a:pt x="20640" y="77277"/>
                </a:lnTo>
                <a:lnTo>
                  <a:pt x="2168" y="129092"/>
                </a:lnTo>
                <a:lnTo>
                  <a:pt x="0" y="444500"/>
                </a:lnTo>
                <a:lnTo>
                  <a:pt x="4708804" y="444500"/>
                </a:lnTo>
                <a:lnTo>
                  <a:pt x="4708804" y="143840"/>
                </a:lnTo>
                <a:lnTo>
                  <a:pt x="4705513" y="134137"/>
                </a:lnTo>
                <a:lnTo>
                  <a:pt x="4686689" y="94065"/>
                </a:lnTo>
                <a:lnTo>
                  <a:pt x="4656910" y="55729"/>
                </a:lnTo>
                <a:lnTo>
                  <a:pt x="4625864" y="31123"/>
                </a:lnTo>
                <a:lnTo>
                  <a:pt x="4586162" y="12414"/>
                </a:lnTo>
                <a:lnTo>
                  <a:pt x="4536735" y="1710"/>
                </a:lnTo>
                <a:lnTo>
                  <a:pt x="204406" y="0"/>
                </a:lnTo>
                <a:close/>
              </a:path>
            </a:pathLst>
          </a:custGeom>
          <a:solidFill>
            <a:srgbClr val="B7E1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24"/>
          <p:cNvSpPr txBox="1"/>
          <p:nvPr/>
        </p:nvSpPr>
        <p:spPr>
          <a:xfrm>
            <a:off x="5650099" y="1002206"/>
            <a:ext cx="3888740" cy="258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ompleting assessme</a:t>
            </a:r>
            <a:r>
              <a:rPr sz="1600" spc="-10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ts or CSR ele</a:t>
            </a:r>
            <a:r>
              <a:rPr sz="1600" spc="20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onically</a:t>
            </a:r>
            <a:endParaRPr sz="16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ENT, Oral and Facial Problems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7942371" y="1539627"/>
            <a:ext cx="2193346" cy="4337776"/>
          </a:xfrm>
          <a:custGeom>
            <a:avLst/>
            <a:gdLst/>
            <a:ahLst/>
            <a:cxnLst/>
            <a:rect l="l" t="t" r="r" b="b"/>
            <a:pathLst>
              <a:path w="2193346" h="4337776">
                <a:moveTo>
                  <a:pt x="2051802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9"/>
                </a:lnTo>
                <a:lnTo>
                  <a:pt x="201" y="4228227"/>
                </a:lnTo>
                <a:lnTo>
                  <a:pt x="3573" y="4279363"/>
                </a:lnTo>
                <a:lnTo>
                  <a:pt x="20978" y="4318670"/>
                </a:lnTo>
                <a:lnTo>
                  <a:pt x="63279" y="4334631"/>
                </a:lnTo>
                <a:lnTo>
                  <a:pt x="118001" y="4337615"/>
                </a:lnTo>
                <a:lnTo>
                  <a:pt x="141544" y="4337776"/>
                </a:lnTo>
                <a:lnTo>
                  <a:pt x="2078249" y="4337574"/>
                </a:lnTo>
                <a:lnTo>
                  <a:pt x="2116525" y="4336038"/>
                </a:lnTo>
                <a:lnTo>
                  <a:pt x="2156388" y="4328387"/>
                </a:lnTo>
                <a:lnTo>
                  <a:pt x="2184041" y="4301292"/>
                </a:lnTo>
                <a:lnTo>
                  <a:pt x="2191708" y="4262541"/>
                </a:lnTo>
                <a:lnTo>
                  <a:pt x="2193333" y="4206179"/>
                </a:lnTo>
                <a:lnTo>
                  <a:pt x="2193346" y="131597"/>
                </a:lnTo>
                <a:lnTo>
                  <a:pt x="2193144" y="109549"/>
                </a:lnTo>
                <a:lnTo>
                  <a:pt x="2189773" y="58412"/>
                </a:lnTo>
                <a:lnTo>
                  <a:pt x="2172368" y="19105"/>
                </a:lnTo>
                <a:lnTo>
                  <a:pt x="2130066" y="3145"/>
                </a:lnTo>
                <a:lnTo>
                  <a:pt x="2075345" y="160"/>
                </a:lnTo>
                <a:lnTo>
                  <a:pt x="2051802" y="0"/>
                </a:lnTo>
                <a:close/>
              </a:path>
            </a:pathLst>
          </a:custGeom>
          <a:solidFill>
            <a:srgbClr val="FEED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7942342" y="1539609"/>
            <a:ext cx="2193404" cy="4337812"/>
          </a:xfrm>
          <a:custGeom>
            <a:avLst/>
            <a:gdLst/>
            <a:ahLst/>
            <a:cxnLst/>
            <a:rect l="l" t="t" r="r" b="b"/>
            <a:pathLst>
              <a:path w="2193404" h="4337812">
                <a:moveTo>
                  <a:pt x="2193404" y="4181373"/>
                </a:moveTo>
                <a:lnTo>
                  <a:pt x="2193404" y="3815892"/>
                </a:lnTo>
                <a:lnTo>
                  <a:pt x="2193404" y="521919"/>
                </a:lnTo>
                <a:lnTo>
                  <a:pt x="2193404" y="156438"/>
                </a:lnTo>
                <a:lnTo>
                  <a:pt x="2193375" y="131615"/>
                </a:lnTo>
                <a:lnTo>
                  <a:pt x="2192626" y="90129"/>
                </a:lnTo>
                <a:lnTo>
                  <a:pt x="2187180" y="45839"/>
                </a:lnTo>
                <a:lnTo>
                  <a:pt x="2164588" y="13356"/>
                </a:lnTo>
                <a:lnTo>
                  <a:pt x="2114333" y="1586"/>
                </a:lnTo>
                <a:lnTo>
                  <a:pt x="2075374" y="178"/>
                </a:lnTo>
                <a:lnTo>
                  <a:pt x="1960219" y="0"/>
                </a:lnTo>
                <a:lnTo>
                  <a:pt x="1823021" y="0"/>
                </a:lnTo>
                <a:lnTo>
                  <a:pt x="1754212" y="0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4"/>
                </a:lnTo>
                <a:lnTo>
                  <a:pt x="3601" y="4279381"/>
                </a:lnTo>
                <a:lnTo>
                  <a:pt x="21006" y="4318688"/>
                </a:lnTo>
                <a:lnTo>
                  <a:pt x="63308" y="4334648"/>
                </a:lnTo>
                <a:lnTo>
                  <a:pt x="118030" y="4337633"/>
                </a:lnTo>
                <a:lnTo>
                  <a:pt x="233184" y="4337812"/>
                </a:lnTo>
                <a:lnTo>
                  <a:pt x="370382" y="4337812"/>
                </a:lnTo>
                <a:lnTo>
                  <a:pt x="439191" y="4337812"/>
                </a:lnTo>
                <a:lnTo>
                  <a:pt x="2029028" y="4337812"/>
                </a:lnTo>
                <a:lnTo>
                  <a:pt x="2055111" y="4337784"/>
                </a:lnTo>
                <a:lnTo>
                  <a:pt x="2098701" y="4337071"/>
                </a:lnTo>
                <a:lnTo>
                  <a:pt x="2145239" y="4331888"/>
                </a:lnTo>
                <a:lnTo>
                  <a:pt x="2179370" y="4310387"/>
                </a:lnTo>
                <a:lnTo>
                  <a:pt x="2191737" y="4262559"/>
                </a:lnTo>
                <a:lnTo>
                  <a:pt x="2193385" y="4203075"/>
                </a:lnTo>
                <a:lnTo>
                  <a:pt x="2193404" y="4181373"/>
                </a:lnTo>
                <a:close/>
              </a:path>
            </a:pathLst>
          </a:custGeom>
          <a:ln w="24180">
            <a:solidFill>
              <a:srgbClr val="F8B53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521112" y="1539632"/>
            <a:ext cx="2502521" cy="4337763"/>
          </a:xfrm>
          <a:custGeom>
            <a:avLst/>
            <a:gdLst/>
            <a:ahLst/>
            <a:cxnLst/>
            <a:rect l="l" t="t" r="r" b="b"/>
            <a:pathLst>
              <a:path w="2502521" h="4337763">
                <a:moveTo>
                  <a:pt x="1982993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2009442" y="4337561"/>
                </a:lnTo>
                <a:lnTo>
                  <a:pt x="2047719" y="4336026"/>
                </a:lnTo>
                <a:lnTo>
                  <a:pt x="2087582" y="4328374"/>
                </a:lnTo>
                <a:lnTo>
                  <a:pt x="2115234" y="4301278"/>
                </a:lnTo>
                <a:lnTo>
                  <a:pt x="2122900" y="4262525"/>
                </a:lnTo>
                <a:lnTo>
                  <a:pt x="2124524" y="4206177"/>
                </a:lnTo>
                <a:lnTo>
                  <a:pt x="2124566" y="2271770"/>
                </a:lnTo>
                <a:lnTo>
                  <a:pt x="2423432" y="2271770"/>
                </a:lnTo>
                <a:lnTo>
                  <a:pt x="2475594" y="2224475"/>
                </a:lnTo>
                <a:lnTo>
                  <a:pt x="2500558" y="2186780"/>
                </a:lnTo>
                <a:lnTo>
                  <a:pt x="2502521" y="2174916"/>
                </a:lnTo>
                <a:lnTo>
                  <a:pt x="2502147" y="2163660"/>
                </a:lnTo>
                <a:lnTo>
                  <a:pt x="2487374" y="2127785"/>
                </a:lnTo>
                <a:lnTo>
                  <a:pt x="2475820" y="2114151"/>
                </a:lnTo>
                <a:lnTo>
                  <a:pt x="2475594" y="2114151"/>
                </a:lnTo>
                <a:lnTo>
                  <a:pt x="2423437" y="2066856"/>
                </a:lnTo>
                <a:lnTo>
                  <a:pt x="2124566" y="2066856"/>
                </a:lnTo>
                <a:lnTo>
                  <a:pt x="2124538" y="131597"/>
                </a:lnTo>
                <a:lnTo>
                  <a:pt x="2124336" y="109549"/>
                </a:lnTo>
                <a:lnTo>
                  <a:pt x="2120964" y="58412"/>
                </a:lnTo>
                <a:lnTo>
                  <a:pt x="2103560" y="19105"/>
                </a:lnTo>
                <a:lnTo>
                  <a:pt x="2061258" y="3145"/>
                </a:lnTo>
                <a:lnTo>
                  <a:pt x="2006536" y="160"/>
                </a:lnTo>
                <a:lnTo>
                  <a:pt x="1982993" y="0"/>
                </a:lnTo>
                <a:close/>
              </a:path>
              <a:path w="2502521" h="4337763">
                <a:moveTo>
                  <a:pt x="2423432" y="2271770"/>
                </a:moveTo>
                <a:lnTo>
                  <a:pt x="2233393" y="2271770"/>
                </a:lnTo>
                <a:lnTo>
                  <a:pt x="2251989" y="2272985"/>
                </a:lnTo>
                <a:lnTo>
                  <a:pt x="2257684" y="2281486"/>
                </a:lnTo>
                <a:lnTo>
                  <a:pt x="2258094" y="2341735"/>
                </a:lnTo>
                <a:lnTo>
                  <a:pt x="2268089" y="2379851"/>
                </a:lnTo>
                <a:lnTo>
                  <a:pt x="2282028" y="2385071"/>
                </a:lnTo>
                <a:lnTo>
                  <a:pt x="2289803" y="2383779"/>
                </a:lnTo>
                <a:lnTo>
                  <a:pt x="2318350" y="2367046"/>
                </a:lnTo>
                <a:lnTo>
                  <a:pt x="2423432" y="2271770"/>
                </a:lnTo>
                <a:close/>
              </a:path>
              <a:path w="2502521" h="4337763">
                <a:moveTo>
                  <a:pt x="2475594" y="2113935"/>
                </a:moveTo>
                <a:lnTo>
                  <a:pt x="2475594" y="2114151"/>
                </a:lnTo>
                <a:lnTo>
                  <a:pt x="2475820" y="2114151"/>
                </a:lnTo>
                <a:lnTo>
                  <a:pt x="2475594" y="2113935"/>
                </a:lnTo>
                <a:close/>
              </a:path>
              <a:path w="2502521" h="4337763">
                <a:moveTo>
                  <a:pt x="2283034" y="1952685"/>
                </a:moveTo>
                <a:lnTo>
                  <a:pt x="2258821" y="1986923"/>
                </a:lnTo>
                <a:lnTo>
                  <a:pt x="2258094" y="2043348"/>
                </a:lnTo>
                <a:lnTo>
                  <a:pt x="2256818" y="2061046"/>
                </a:lnTo>
                <a:lnTo>
                  <a:pt x="2247885" y="2066465"/>
                </a:lnTo>
                <a:lnTo>
                  <a:pt x="2124566" y="2066856"/>
                </a:lnTo>
                <a:lnTo>
                  <a:pt x="2423437" y="2066856"/>
                </a:lnTo>
                <a:lnTo>
                  <a:pt x="2318927" y="1972088"/>
                </a:lnTo>
                <a:lnTo>
                  <a:pt x="2304588" y="1960749"/>
                </a:lnTo>
                <a:lnTo>
                  <a:pt x="2292700" y="1954552"/>
                </a:lnTo>
                <a:lnTo>
                  <a:pt x="2283034" y="1952685"/>
                </a:lnTo>
                <a:close/>
              </a:path>
            </a:pathLst>
          </a:custGeom>
          <a:solidFill>
            <a:srgbClr val="C8E8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521083" y="1539614"/>
            <a:ext cx="2502550" cy="4337799"/>
          </a:xfrm>
          <a:custGeom>
            <a:avLst/>
            <a:gdLst/>
            <a:ahLst/>
            <a:cxnLst/>
            <a:rect l="l" t="t" r="r" b="b"/>
            <a:pathLst>
              <a:path w="2502550" h="4337799">
                <a:moveTo>
                  <a:pt x="2475623" y="2113953"/>
                </a:moveTo>
                <a:lnTo>
                  <a:pt x="2475623" y="2114169"/>
                </a:lnTo>
                <a:lnTo>
                  <a:pt x="2457742" y="2097951"/>
                </a:lnTo>
                <a:lnTo>
                  <a:pt x="2318956" y="1972106"/>
                </a:lnTo>
                <a:lnTo>
                  <a:pt x="2304617" y="1960767"/>
                </a:lnTo>
                <a:lnTo>
                  <a:pt x="2292729" y="1954570"/>
                </a:lnTo>
                <a:lnTo>
                  <a:pt x="2283063" y="1952703"/>
                </a:lnTo>
                <a:lnTo>
                  <a:pt x="2275388" y="1954354"/>
                </a:lnTo>
                <a:lnTo>
                  <a:pt x="2258301" y="1992637"/>
                </a:lnTo>
                <a:lnTo>
                  <a:pt x="2258123" y="2043366"/>
                </a:lnTo>
                <a:lnTo>
                  <a:pt x="2256847" y="2061064"/>
                </a:lnTo>
                <a:lnTo>
                  <a:pt x="2247914" y="2066483"/>
                </a:lnTo>
                <a:lnTo>
                  <a:pt x="2124595" y="2066874"/>
                </a:lnTo>
                <a:lnTo>
                  <a:pt x="2124595" y="521919"/>
                </a:lnTo>
                <a:lnTo>
                  <a:pt x="2124595" y="156438"/>
                </a:lnTo>
                <a:lnTo>
                  <a:pt x="2124365" y="109567"/>
                </a:lnTo>
                <a:lnTo>
                  <a:pt x="2120993" y="58430"/>
                </a:lnTo>
                <a:lnTo>
                  <a:pt x="2103588" y="19123"/>
                </a:lnTo>
                <a:lnTo>
                  <a:pt x="2061286" y="3163"/>
                </a:lnTo>
                <a:lnTo>
                  <a:pt x="2006565" y="178"/>
                </a:lnTo>
                <a:lnTo>
                  <a:pt x="1754212" y="0"/>
                </a:lnTo>
                <a:lnTo>
                  <a:pt x="1546212" y="0"/>
                </a:lnTo>
                <a:lnTo>
                  <a:pt x="578370" y="0"/>
                </a:lnTo>
                <a:lnTo>
                  <a:pt x="370382" y="0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370382" y="4337799"/>
                </a:lnTo>
                <a:lnTo>
                  <a:pt x="578370" y="4337799"/>
                </a:lnTo>
                <a:lnTo>
                  <a:pt x="1546212" y="4337799"/>
                </a:lnTo>
                <a:lnTo>
                  <a:pt x="1754212" y="4337799"/>
                </a:lnTo>
                <a:lnTo>
                  <a:pt x="1960219" y="4337799"/>
                </a:lnTo>
                <a:lnTo>
                  <a:pt x="1986303" y="4337771"/>
                </a:lnTo>
                <a:lnTo>
                  <a:pt x="2029894" y="4337058"/>
                </a:lnTo>
                <a:lnTo>
                  <a:pt x="2076433" y="4331875"/>
                </a:lnTo>
                <a:lnTo>
                  <a:pt x="2110563" y="4310373"/>
                </a:lnTo>
                <a:lnTo>
                  <a:pt x="2122929" y="4262543"/>
                </a:lnTo>
                <a:lnTo>
                  <a:pt x="2124576" y="4203058"/>
                </a:lnTo>
                <a:lnTo>
                  <a:pt x="2124595" y="3815892"/>
                </a:lnTo>
                <a:lnTo>
                  <a:pt x="2124595" y="2271788"/>
                </a:lnTo>
                <a:lnTo>
                  <a:pt x="2233422" y="2271788"/>
                </a:lnTo>
                <a:lnTo>
                  <a:pt x="2252018" y="2273003"/>
                </a:lnTo>
                <a:lnTo>
                  <a:pt x="2257713" y="2281504"/>
                </a:lnTo>
                <a:lnTo>
                  <a:pt x="2258123" y="2341753"/>
                </a:lnTo>
                <a:lnTo>
                  <a:pt x="2259387" y="2359454"/>
                </a:lnTo>
                <a:lnTo>
                  <a:pt x="2262871" y="2371920"/>
                </a:lnTo>
                <a:lnTo>
                  <a:pt x="2268117" y="2379869"/>
                </a:lnTo>
                <a:lnTo>
                  <a:pt x="2274666" y="2384019"/>
                </a:lnTo>
                <a:lnTo>
                  <a:pt x="2282057" y="2385089"/>
                </a:lnTo>
                <a:lnTo>
                  <a:pt x="2289832" y="2383797"/>
                </a:lnTo>
                <a:lnTo>
                  <a:pt x="2475623" y="2224493"/>
                </a:lnTo>
                <a:lnTo>
                  <a:pt x="2500587" y="2186798"/>
                </a:lnTo>
                <a:lnTo>
                  <a:pt x="2502550" y="2174934"/>
                </a:lnTo>
                <a:lnTo>
                  <a:pt x="2502175" y="2163678"/>
                </a:lnTo>
                <a:lnTo>
                  <a:pt x="2487403" y="2127803"/>
                </a:lnTo>
                <a:lnTo>
                  <a:pt x="2476522" y="2114814"/>
                </a:lnTo>
                <a:lnTo>
                  <a:pt x="2475623" y="2113953"/>
                </a:lnTo>
                <a:close/>
              </a:path>
            </a:pathLst>
          </a:custGeom>
          <a:ln w="24180">
            <a:solidFill>
              <a:srgbClr val="009D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2838121" y="1539632"/>
            <a:ext cx="2761512" cy="4337763"/>
          </a:xfrm>
          <a:custGeom>
            <a:avLst/>
            <a:gdLst/>
            <a:ahLst/>
            <a:cxnLst/>
            <a:rect l="l" t="t" r="r" b="b"/>
            <a:pathLst>
              <a:path w="2761512" h="4337763">
                <a:moveTo>
                  <a:pt x="2190981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2217430" y="4337561"/>
                </a:lnTo>
                <a:lnTo>
                  <a:pt x="2255706" y="4336026"/>
                </a:lnTo>
                <a:lnTo>
                  <a:pt x="2295570" y="4328374"/>
                </a:lnTo>
                <a:lnTo>
                  <a:pt x="2323222" y="4301278"/>
                </a:lnTo>
                <a:lnTo>
                  <a:pt x="2330888" y="4262525"/>
                </a:lnTo>
                <a:lnTo>
                  <a:pt x="2332512" y="4206177"/>
                </a:lnTo>
                <a:lnTo>
                  <a:pt x="2332554" y="2271770"/>
                </a:lnTo>
                <a:lnTo>
                  <a:pt x="2682423" y="2271770"/>
                </a:lnTo>
                <a:lnTo>
                  <a:pt x="2734585" y="2224475"/>
                </a:lnTo>
                <a:lnTo>
                  <a:pt x="2759549" y="2186780"/>
                </a:lnTo>
                <a:lnTo>
                  <a:pt x="2761512" y="2174916"/>
                </a:lnTo>
                <a:lnTo>
                  <a:pt x="2761138" y="2163660"/>
                </a:lnTo>
                <a:lnTo>
                  <a:pt x="2746365" y="2127785"/>
                </a:lnTo>
                <a:lnTo>
                  <a:pt x="2734811" y="2114151"/>
                </a:lnTo>
                <a:lnTo>
                  <a:pt x="2734585" y="2114151"/>
                </a:lnTo>
                <a:lnTo>
                  <a:pt x="2682428" y="2066856"/>
                </a:lnTo>
                <a:lnTo>
                  <a:pt x="2332554" y="2066856"/>
                </a:lnTo>
                <a:lnTo>
                  <a:pt x="2332525" y="131597"/>
                </a:lnTo>
                <a:lnTo>
                  <a:pt x="2332324" y="109549"/>
                </a:lnTo>
                <a:lnTo>
                  <a:pt x="2328952" y="58412"/>
                </a:lnTo>
                <a:lnTo>
                  <a:pt x="2311547" y="19105"/>
                </a:lnTo>
                <a:lnTo>
                  <a:pt x="2269246" y="3145"/>
                </a:lnTo>
                <a:lnTo>
                  <a:pt x="2214524" y="160"/>
                </a:lnTo>
                <a:lnTo>
                  <a:pt x="2190981" y="0"/>
                </a:lnTo>
                <a:close/>
              </a:path>
              <a:path w="2761512" h="4337763">
                <a:moveTo>
                  <a:pt x="2682423" y="2271770"/>
                </a:moveTo>
                <a:lnTo>
                  <a:pt x="2492384" y="2271770"/>
                </a:lnTo>
                <a:lnTo>
                  <a:pt x="2510980" y="2272985"/>
                </a:lnTo>
                <a:lnTo>
                  <a:pt x="2516675" y="2281486"/>
                </a:lnTo>
                <a:lnTo>
                  <a:pt x="2517085" y="2341735"/>
                </a:lnTo>
                <a:lnTo>
                  <a:pt x="2527080" y="2379851"/>
                </a:lnTo>
                <a:lnTo>
                  <a:pt x="2541019" y="2385071"/>
                </a:lnTo>
                <a:lnTo>
                  <a:pt x="2548794" y="2383779"/>
                </a:lnTo>
                <a:lnTo>
                  <a:pt x="2577341" y="2367046"/>
                </a:lnTo>
                <a:lnTo>
                  <a:pt x="2682423" y="2271770"/>
                </a:lnTo>
                <a:close/>
              </a:path>
              <a:path w="2761512" h="4337763">
                <a:moveTo>
                  <a:pt x="2734585" y="2113935"/>
                </a:moveTo>
                <a:lnTo>
                  <a:pt x="2734585" y="2114151"/>
                </a:lnTo>
                <a:lnTo>
                  <a:pt x="2734811" y="2114151"/>
                </a:lnTo>
                <a:lnTo>
                  <a:pt x="2734585" y="2113935"/>
                </a:lnTo>
                <a:close/>
              </a:path>
              <a:path w="2761512" h="4337763">
                <a:moveTo>
                  <a:pt x="2542025" y="1952685"/>
                </a:moveTo>
                <a:lnTo>
                  <a:pt x="2517812" y="1986923"/>
                </a:lnTo>
                <a:lnTo>
                  <a:pt x="2517085" y="2043348"/>
                </a:lnTo>
                <a:lnTo>
                  <a:pt x="2515809" y="2061046"/>
                </a:lnTo>
                <a:lnTo>
                  <a:pt x="2506876" y="2066465"/>
                </a:lnTo>
                <a:lnTo>
                  <a:pt x="2332554" y="2066856"/>
                </a:lnTo>
                <a:lnTo>
                  <a:pt x="2682428" y="2066856"/>
                </a:lnTo>
                <a:lnTo>
                  <a:pt x="2577918" y="1972088"/>
                </a:lnTo>
                <a:lnTo>
                  <a:pt x="2563579" y="1960749"/>
                </a:lnTo>
                <a:lnTo>
                  <a:pt x="2551691" y="1954552"/>
                </a:lnTo>
                <a:lnTo>
                  <a:pt x="2542025" y="1952685"/>
                </a:lnTo>
                <a:close/>
              </a:path>
            </a:pathLst>
          </a:custGeom>
          <a:solidFill>
            <a:srgbClr val="E4ED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2838093" y="1539614"/>
            <a:ext cx="2761541" cy="4337799"/>
          </a:xfrm>
          <a:custGeom>
            <a:avLst/>
            <a:gdLst/>
            <a:ahLst/>
            <a:cxnLst/>
            <a:rect l="l" t="t" r="r" b="b"/>
            <a:pathLst>
              <a:path w="2761541" h="4337799">
                <a:moveTo>
                  <a:pt x="2734614" y="2113953"/>
                </a:moveTo>
                <a:lnTo>
                  <a:pt x="2734614" y="2114169"/>
                </a:lnTo>
                <a:lnTo>
                  <a:pt x="2716733" y="2097951"/>
                </a:lnTo>
                <a:lnTo>
                  <a:pt x="2577947" y="1972106"/>
                </a:lnTo>
                <a:lnTo>
                  <a:pt x="2563608" y="1960767"/>
                </a:lnTo>
                <a:lnTo>
                  <a:pt x="2551720" y="1954570"/>
                </a:lnTo>
                <a:lnTo>
                  <a:pt x="2542054" y="1952703"/>
                </a:lnTo>
                <a:lnTo>
                  <a:pt x="2534379" y="1954354"/>
                </a:lnTo>
                <a:lnTo>
                  <a:pt x="2517292" y="1992637"/>
                </a:lnTo>
                <a:lnTo>
                  <a:pt x="2517114" y="2043366"/>
                </a:lnTo>
                <a:lnTo>
                  <a:pt x="2515838" y="2061064"/>
                </a:lnTo>
                <a:lnTo>
                  <a:pt x="2506905" y="2066483"/>
                </a:lnTo>
                <a:lnTo>
                  <a:pt x="2332583" y="2066874"/>
                </a:lnTo>
                <a:lnTo>
                  <a:pt x="2332583" y="521919"/>
                </a:lnTo>
                <a:lnTo>
                  <a:pt x="2332583" y="156438"/>
                </a:lnTo>
                <a:lnTo>
                  <a:pt x="2332353" y="109567"/>
                </a:lnTo>
                <a:lnTo>
                  <a:pt x="2328981" y="58430"/>
                </a:lnTo>
                <a:lnTo>
                  <a:pt x="2311576" y="19123"/>
                </a:lnTo>
                <a:lnTo>
                  <a:pt x="2269274" y="3163"/>
                </a:lnTo>
                <a:lnTo>
                  <a:pt x="2214553" y="178"/>
                </a:lnTo>
                <a:lnTo>
                  <a:pt x="1754212" y="0"/>
                </a:lnTo>
                <a:lnTo>
                  <a:pt x="578370" y="0"/>
                </a:lnTo>
                <a:lnTo>
                  <a:pt x="164376" y="0"/>
                </a:lnTo>
                <a:lnTo>
                  <a:pt x="115126" y="219"/>
                </a:lnTo>
                <a:lnTo>
                  <a:pt x="76850" y="1755"/>
                </a:lnTo>
                <a:lnTo>
                  <a:pt x="36986" y="9406"/>
                </a:lnTo>
                <a:lnTo>
                  <a:pt x="9333" y="36502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578370" y="4337799"/>
                </a:lnTo>
                <a:lnTo>
                  <a:pt x="1754212" y="4337799"/>
                </a:lnTo>
                <a:lnTo>
                  <a:pt x="2168207" y="4337799"/>
                </a:lnTo>
                <a:lnTo>
                  <a:pt x="2217458" y="4337579"/>
                </a:lnTo>
                <a:lnTo>
                  <a:pt x="2255735" y="4336044"/>
                </a:lnTo>
                <a:lnTo>
                  <a:pt x="2295599" y="4328392"/>
                </a:lnTo>
                <a:lnTo>
                  <a:pt x="2323251" y="4301296"/>
                </a:lnTo>
                <a:lnTo>
                  <a:pt x="2330917" y="4262543"/>
                </a:lnTo>
                <a:lnTo>
                  <a:pt x="2332564" y="4203058"/>
                </a:lnTo>
                <a:lnTo>
                  <a:pt x="2332583" y="3815892"/>
                </a:lnTo>
                <a:lnTo>
                  <a:pt x="2332583" y="2271788"/>
                </a:lnTo>
                <a:lnTo>
                  <a:pt x="2492413" y="2271788"/>
                </a:lnTo>
                <a:lnTo>
                  <a:pt x="2511009" y="2273003"/>
                </a:lnTo>
                <a:lnTo>
                  <a:pt x="2516704" y="2281504"/>
                </a:lnTo>
                <a:lnTo>
                  <a:pt x="2517114" y="2341753"/>
                </a:lnTo>
                <a:lnTo>
                  <a:pt x="2518378" y="2359454"/>
                </a:lnTo>
                <a:lnTo>
                  <a:pt x="2521862" y="2371920"/>
                </a:lnTo>
                <a:lnTo>
                  <a:pt x="2527108" y="2379869"/>
                </a:lnTo>
                <a:lnTo>
                  <a:pt x="2533657" y="2384019"/>
                </a:lnTo>
                <a:lnTo>
                  <a:pt x="2541048" y="2385089"/>
                </a:lnTo>
                <a:lnTo>
                  <a:pt x="2548823" y="2383797"/>
                </a:lnTo>
                <a:lnTo>
                  <a:pt x="2734614" y="2224493"/>
                </a:lnTo>
                <a:lnTo>
                  <a:pt x="2759578" y="2186798"/>
                </a:lnTo>
                <a:lnTo>
                  <a:pt x="2761541" y="2174934"/>
                </a:lnTo>
                <a:lnTo>
                  <a:pt x="2761166" y="2163678"/>
                </a:lnTo>
                <a:lnTo>
                  <a:pt x="2746394" y="2127803"/>
                </a:lnTo>
                <a:lnTo>
                  <a:pt x="2735513" y="2114814"/>
                </a:lnTo>
                <a:lnTo>
                  <a:pt x="2734614" y="2113953"/>
                </a:lnTo>
                <a:close/>
              </a:path>
            </a:pathLst>
          </a:custGeom>
          <a:ln w="24180">
            <a:solidFill>
              <a:srgbClr val="83B71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8114420" y="253960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8114420" y="326578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8114420" y="3991954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8114420" y="420724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8114420" y="476312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 txBox="1"/>
          <p:nvPr/>
        </p:nvSpPr>
        <p:spPr>
          <a:xfrm>
            <a:off x="8208933" y="1896148"/>
            <a:ext cx="1785620" cy="33229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24485" marR="129539" indent="-286385">
              <a:lnSpc>
                <a:spcPts val="1970"/>
              </a:lnSpc>
            </a:pPr>
            <a:r>
              <a:rPr sz="1750" spc="-12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</a:t>
            </a:r>
            <a:r>
              <a:rPr sz="1750" spc="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w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a</a:t>
            </a: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r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ds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the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End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of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the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-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ost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550"/>
              </a:lnSpc>
              <a:spcBef>
                <a:spcPts val="26"/>
              </a:spcBef>
            </a:pPr>
            <a:endParaRPr sz="550"/>
          </a:p>
          <a:p>
            <a:pPr marL="12700" marR="44450" indent="-635">
              <a:lnSpc>
                <a:spcPct val="106400"/>
              </a:lnSpc>
            </a:pPr>
            <a:r>
              <a:rPr sz="1050" spc="-55" dirty="0" smtClean="0">
                <a:latin typeface="Arial"/>
                <a:cs typeface="Arial"/>
              </a:rPr>
              <a:t>The final </a:t>
            </a:r>
            <a:r>
              <a:rPr sz="1050" spc="-10" dirty="0" smtClean="0">
                <a:latin typeface="Arial"/>
                <a:cs typeface="Arial"/>
              </a:rPr>
              <a:t>meeting </a:t>
            </a:r>
            <a:r>
              <a:rPr sz="1050" spc="-20" dirty="0" smtClean="0">
                <a:latin typeface="Arial"/>
                <a:cs typeface="Arial"/>
              </a:rPr>
              <a:t>should </a:t>
            </a:r>
            <a:r>
              <a:rPr sz="1050" spc="-40" dirty="0" smtClean="0">
                <a:latin typeface="Arial"/>
                <a:cs typeface="Arial"/>
              </a:rPr>
              <a:t>have</a:t>
            </a:r>
            <a:r>
              <a:rPr sz="1050" spc="-25" dirty="0" smtClean="0">
                <a:latin typeface="Arial"/>
                <a:cs typeface="Arial"/>
              </a:rPr>
              <a:t> occur</a:t>
            </a:r>
            <a:r>
              <a:rPr sz="1050" spc="-35" dirty="0" smtClean="0">
                <a:latin typeface="Arial"/>
                <a:cs typeface="Arial"/>
              </a:rPr>
              <a:t>r</a:t>
            </a:r>
            <a:r>
              <a:rPr sz="1050" spc="-30" dirty="0" smtClean="0">
                <a:latin typeface="Arial"/>
                <a:cs typeface="Arial"/>
              </a:rPr>
              <a:t>ed by </a:t>
            </a:r>
            <a:r>
              <a:rPr sz="1050" spc="-50" dirty="0" smtClean="0">
                <a:latin typeface="Arial"/>
                <a:cs typeface="Arial"/>
              </a:rPr>
              <a:t>January or mid </a:t>
            </a:r>
            <a:r>
              <a:rPr sz="1050" spc="-60" dirty="0" smtClean="0">
                <a:latin typeface="Arial"/>
                <a:cs typeface="Arial"/>
              </a:rPr>
              <a:t>June prior </a:t>
            </a:r>
            <a:r>
              <a:rPr sz="1050" spc="30" dirty="0" smtClean="0">
                <a:latin typeface="Arial"/>
                <a:cs typeface="Arial"/>
              </a:rPr>
              <a:t>to the </a:t>
            </a:r>
            <a:r>
              <a:rPr sz="1050" spc="-105" dirty="0" smtClean="0">
                <a:latin typeface="Arial"/>
                <a:cs typeface="Arial"/>
              </a:rPr>
              <a:t>ARCP </a:t>
            </a:r>
            <a:r>
              <a:rPr sz="1050" spc="-25" dirty="0" smtClean="0">
                <a:latin typeface="Arial"/>
                <a:cs typeface="Arial"/>
              </a:rPr>
              <a:t>panel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10" dirty="0" smtClean="0">
                <a:latin typeface="Arial"/>
                <a:cs typeface="Arial"/>
              </a:rPr>
              <a:t>meeting</a:t>
            </a:r>
            <a:endParaRPr sz="1050">
              <a:latin typeface="Arial"/>
              <a:cs typeface="Arial"/>
            </a:endParaRPr>
          </a:p>
          <a:p>
            <a:pPr marL="12700" marR="45085" indent="-635">
              <a:lnSpc>
                <a:spcPct val="106400"/>
              </a:lnSpc>
              <a:spcBef>
                <a:spcPts val="355"/>
              </a:spcBef>
            </a:pPr>
            <a:r>
              <a:rPr sz="1050" spc="-50" dirty="0" smtClean="0">
                <a:latin typeface="Arial"/>
                <a:cs typeface="Arial"/>
              </a:rPr>
              <a:t>Review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 </a:t>
            </a:r>
            <a:r>
              <a:rPr sz="1050" spc="30" dirty="0" smtClean="0">
                <a:latin typeface="Arial"/>
                <a:cs typeface="Arial"/>
              </a:rPr>
              <a:t>with</a:t>
            </a:r>
            <a:r>
              <a:rPr sz="1050" spc="2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mandatory </a:t>
            </a:r>
            <a:r>
              <a:rPr sz="1050" spc="-30" dirty="0" smtClean="0">
                <a:latin typeface="Arial"/>
                <a:cs typeface="Arial"/>
              </a:rPr>
              <a:t>elements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70" dirty="0" smtClean="0">
                <a:latin typeface="Arial"/>
                <a:cs typeface="Arial"/>
              </a:rPr>
              <a:t>WPBA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5" dirty="0" smtClean="0">
                <a:latin typeface="Arial"/>
                <a:cs typeface="Arial"/>
              </a:rPr>
              <a:t>further </a:t>
            </a:r>
            <a:r>
              <a:rPr sz="1050" spc="-40" dirty="0" smtClean="0">
                <a:latin typeface="Arial"/>
                <a:cs typeface="Arial"/>
              </a:rPr>
              <a:t>evidence</a:t>
            </a:r>
            <a:r>
              <a:rPr sz="1050" spc="-25" dirty="0" smtClean="0">
                <a:latin typeface="Arial"/>
                <a:cs typeface="Arial"/>
              </a:rPr>
              <a:t> </a:t>
            </a:r>
            <a:r>
              <a:rPr sz="1050" spc="-5" dirty="0" smtClean="0">
                <a:latin typeface="Arial"/>
                <a:cs typeface="Arial"/>
              </a:rPr>
              <a:t>including audit &amp; </a:t>
            </a:r>
            <a:r>
              <a:rPr sz="1050" spc="-114" dirty="0" smtClean="0">
                <a:latin typeface="Arial"/>
                <a:cs typeface="Arial"/>
              </a:rPr>
              <a:t>SEA</a:t>
            </a:r>
            <a:endParaRPr sz="1050">
              <a:latin typeface="Arial"/>
              <a:cs typeface="Arial"/>
            </a:endParaRPr>
          </a:p>
          <a:p>
            <a:pPr marL="12700" marR="29845">
              <a:lnSpc>
                <a:spcPct val="134500"/>
              </a:lnSpc>
            </a:pPr>
            <a:r>
              <a:rPr sz="1050" spc="-15" dirty="0" smtClean="0">
                <a:latin typeface="Arial"/>
                <a:cs typeface="Arial"/>
              </a:rPr>
              <a:t>Complete </a:t>
            </a:r>
            <a:r>
              <a:rPr sz="1050" spc="-135" dirty="0" smtClean="0">
                <a:latin typeface="Arial"/>
                <a:cs typeface="Arial"/>
              </a:rPr>
              <a:t>CSR documentation If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</a:t>
            </a:r>
            <a:r>
              <a:rPr sz="1050" spc="-5" dirty="0" smtClean="0">
                <a:latin typeface="Arial"/>
                <a:cs typeface="Arial"/>
              </a:rPr>
              <a:t>contact the</a:t>
            </a:r>
            <a:endParaRPr sz="1050">
              <a:latin typeface="Arial"/>
              <a:cs typeface="Arial"/>
            </a:endParaRPr>
          </a:p>
          <a:p>
            <a:pPr marL="12700" marR="239395">
              <a:lnSpc>
                <a:spcPct val="106400"/>
              </a:lnSpc>
            </a:pP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60" dirty="0" smtClean="0">
                <a:latin typeface="Arial"/>
                <a:cs typeface="Arial"/>
              </a:rPr>
              <a:t>’</a:t>
            </a:r>
            <a:r>
              <a:rPr sz="1050" spc="-120" dirty="0" smtClean="0">
                <a:latin typeface="Arial"/>
                <a:cs typeface="Arial"/>
              </a:rPr>
              <a:t>s </a:t>
            </a:r>
            <a:r>
              <a:rPr sz="1050" spc="-114" dirty="0" smtClean="0">
                <a:latin typeface="Arial"/>
                <a:cs typeface="Arial"/>
              </a:rPr>
              <a:t>GP </a:t>
            </a:r>
            <a:r>
              <a:rPr sz="1050" spc="-25" dirty="0" smtClean="0">
                <a:latin typeface="Arial"/>
                <a:cs typeface="Arial"/>
              </a:rPr>
              <a:t>Educational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0" dirty="0" smtClean="0">
                <a:latin typeface="Arial"/>
                <a:cs typeface="Arial"/>
              </a:rPr>
              <a:t>Supervisory/GP </a:t>
            </a:r>
            <a:r>
              <a:rPr sz="1050" spc="15" dirty="0" smtClean="0">
                <a:latin typeface="Arial"/>
                <a:cs typeface="Arial"/>
              </a:rPr>
              <a:t>unit or </a:t>
            </a:r>
            <a:r>
              <a:rPr sz="1050" spc="-114" dirty="0" smtClean="0">
                <a:latin typeface="Arial"/>
                <a:cs typeface="Arial"/>
              </a:rPr>
              <a:t>TDP</a:t>
            </a:r>
            <a:endParaRPr sz="1050">
              <a:latin typeface="Arial"/>
              <a:cs typeface="Arial"/>
            </a:endParaRPr>
          </a:p>
          <a:p>
            <a:pPr marL="12700" marR="12700" indent="-635" algn="just">
              <a:lnSpc>
                <a:spcPct val="106400"/>
              </a:lnSpc>
              <a:spcBef>
                <a:spcPts val="355"/>
              </a:spcBef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completes the </a:t>
            </a:r>
            <a:r>
              <a:rPr sz="1050" spc="-40" dirty="0" smtClean="0">
                <a:latin typeface="Arial"/>
                <a:cs typeface="Arial"/>
              </a:rPr>
              <a:t>Deanery</a:t>
            </a:r>
            <a:r>
              <a:rPr sz="1050" spc="-25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post </a:t>
            </a:r>
            <a:r>
              <a:rPr sz="1050" spc="-60" dirty="0" smtClean="0">
                <a:latin typeface="Arial"/>
                <a:cs typeface="Arial"/>
              </a:rPr>
              <a:t>assessment </a:t>
            </a:r>
            <a:r>
              <a:rPr sz="1050" spc="-15" dirty="0" smtClean="0">
                <a:latin typeface="Arial"/>
                <a:cs typeface="Arial"/>
              </a:rPr>
              <a:t>questionnai</a:t>
            </a:r>
            <a:r>
              <a:rPr sz="1050" spc="-3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e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80" dirty="0" smtClean="0">
                <a:latin typeface="Arial"/>
                <a:cs typeface="Arial"/>
              </a:rPr>
              <a:t>(</a:t>
            </a:r>
            <a:r>
              <a:rPr sz="1050" spc="-235" dirty="0" smtClean="0">
                <a:latin typeface="Arial"/>
                <a:cs typeface="Arial"/>
              </a:rPr>
              <a:t>P</a:t>
            </a:r>
            <a:r>
              <a:rPr sz="1050" spc="-40" dirty="0" smtClean="0">
                <a:latin typeface="Arial"/>
                <a:cs typeface="Arial"/>
              </a:rPr>
              <a:t>AQ)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" name="object 14"/>
          <p:cNvSpPr/>
          <p:nvPr/>
        </p:nvSpPr>
        <p:spPr>
          <a:xfrm>
            <a:off x="5659437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659437" y="280434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659437" y="336022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659437" y="425668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 txBox="1"/>
          <p:nvPr/>
        </p:nvSpPr>
        <p:spPr>
          <a:xfrm>
            <a:off x="5703633" y="1662376"/>
            <a:ext cx="1791970" cy="30499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50" spc="4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id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-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ost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eeting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 marL="62865" marR="12700" indent="-635">
              <a:lnSpc>
                <a:spcPct val="106400"/>
              </a:lnSpc>
            </a:pPr>
            <a:r>
              <a:rPr sz="1050" spc="-50" dirty="0" smtClean="0">
                <a:latin typeface="Arial"/>
                <a:cs typeface="Arial"/>
              </a:rPr>
              <a:t>Review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 </a:t>
            </a:r>
            <a:r>
              <a:rPr sz="1050" spc="30" dirty="0" smtClean="0">
                <a:latin typeface="Arial"/>
                <a:cs typeface="Arial"/>
              </a:rPr>
              <a:t>with </a:t>
            </a:r>
            <a:r>
              <a:rPr sz="1050" spc="-10" dirty="0" smtClean="0">
                <a:latin typeface="Arial"/>
                <a:cs typeface="Arial"/>
              </a:rPr>
              <a:t>action plan, </a:t>
            </a:r>
            <a:r>
              <a:rPr sz="1050" spc="-20" dirty="0" smtClean="0">
                <a:latin typeface="Arial"/>
                <a:cs typeface="Arial"/>
              </a:rPr>
              <a:t>confidence rating </a:t>
            </a:r>
            <a:r>
              <a:rPr sz="1050" spc="-50" dirty="0" smtClean="0">
                <a:latin typeface="Arial"/>
                <a:cs typeface="Arial"/>
              </a:rPr>
              <a:t>scale,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100" dirty="0" smtClean="0">
                <a:latin typeface="Arial"/>
                <a:cs typeface="Arial"/>
              </a:rPr>
              <a:t>MSF (if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" dirty="0" smtClean="0">
                <a:latin typeface="Arial"/>
                <a:cs typeface="Arial"/>
              </a:rPr>
              <a:t>equi</a:t>
            </a:r>
            <a:r>
              <a:rPr sz="1050" spc="-30" dirty="0" smtClean="0">
                <a:latin typeface="Arial"/>
                <a:cs typeface="Arial"/>
              </a:rPr>
              <a:t>r</a:t>
            </a:r>
            <a:r>
              <a:rPr sz="1050" spc="-40" dirty="0" smtClean="0">
                <a:latin typeface="Arial"/>
                <a:cs typeface="Arial"/>
              </a:rPr>
              <a:t>ed)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30" dirty="0" smtClean="0">
                <a:latin typeface="Arial"/>
                <a:cs typeface="Arial"/>
              </a:rPr>
              <a:t>consider</a:t>
            </a:r>
            <a:r>
              <a:rPr sz="1050" spc="-2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pointers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50" dirty="0" smtClean="0">
                <a:latin typeface="Arial"/>
                <a:cs typeface="Arial"/>
              </a:rPr>
              <a:t>needs</a:t>
            </a:r>
            <a:endParaRPr sz="1050">
              <a:latin typeface="Arial"/>
              <a:cs typeface="Arial"/>
            </a:endParaRPr>
          </a:p>
          <a:p>
            <a:pPr marL="62865" marR="14160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25" dirty="0" smtClean="0">
                <a:latin typeface="Arial"/>
                <a:cs typeface="Arial"/>
              </a:rPr>
              <a:t>general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</a:t>
            </a:r>
            <a:r>
              <a:rPr sz="1050" spc="-55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using the </a:t>
            </a:r>
            <a:r>
              <a:rPr sz="1050" spc="-40" dirty="0" smtClean="0">
                <a:latin typeface="Arial"/>
                <a:cs typeface="Arial"/>
              </a:rPr>
              <a:t>RDMp </a:t>
            </a:r>
            <a:r>
              <a:rPr sz="1050" spc="-15" dirty="0" smtClean="0">
                <a:latin typeface="Arial"/>
                <a:cs typeface="Arial"/>
              </a:rPr>
              <a:t>model </a:t>
            </a:r>
            <a:r>
              <a:rPr sz="1050" spc="-90" dirty="0" smtClean="0">
                <a:latin typeface="Arial"/>
                <a:cs typeface="Arial"/>
              </a:rPr>
              <a:t>as </a:t>
            </a:r>
            <a:r>
              <a:rPr sz="1050" spc="-60" dirty="0" smtClean="0">
                <a:latin typeface="Arial"/>
                <a:cs typeface="Arial"/>
              </a:rPr>
              <a:t>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guide </a:t>
            </a:r>
            <a:r>
              <a:rPr sz="1050" spc="-75" dirty="0" smtClean="0">
                <a:latin typeface="Arial"/>
                <a:cs typeface="Arial"/>
              </a:rPr>
              <a:t>(see </a:t>
            </a:r>
            <a:r>
              <a:rPr sz="1050" spc="-120" dirty="0" smtClean="0">
                <a:latin typeface="Arial"/>
                <a:cs typeface="Arial"/>
              </a:rPr>
              <a:t>CSR)</a:t>
            </a:r>
            <a:endParaRPr sz="1050">
              <a:latin typeface="Arial"/>
              <a:cs typeface="Arial"/>
            </a:endParaRPr>
          </a:p>
          <a:p>
            <a:pPr marL="62865" marR="30480" indent="-635">
              <a:lnSpc>
                <a:spcPct val="106400"/>
              </a:lnSpc>
              <a:spcBef>
                <a:spcPts val="355"/>
              </a:spcBef>
            </a:pP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35" dirty="0" smtClean="0">
                <a:latin typeface="Arial"/>
                <a:cs typeface="Arial"/>
              </a:rPr>
              <a:t>supervisor </a:t>
            </a:r>
            <a:r>
              <a:rPr sz="1050" spc="-20" dirty="0" smtClean="0">
                <a:latin typeface="Arial"/>
                <a:cs typeface="Arial"/>
              </a:rPr>
              <a:t>documents</a:t>
            </a:r>
            <a:r>
              <a:rPr sz="1050" spc="-10" dirty="0" smtClean="0">
                <a:latin typeface="Arial"/>
                <a:cs typeface="Arial"/>
              </a:rPr>
              <a:t> in </a:t>
            </a:r>
            <a:r>
              <a:rPr sz="1050" spc="-15" dirty="0" smtClean="0">
                <a:latin typeface="Arial"/>
                <a:cs typeface="Arial"/>
              </a:rPr>
              <a:t>educator </a:t>
            </a:r>
            <a:r>
              <a:rPr sz="1050" spc="-25" dirty="0" smtClean="0">
                <a:latin typeface="Arial"/>
                <a:cs typeface="Arial"/>
              </a:rPr>
              <a:t>notes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20" dirty="0" smtClean="0">
                <a:latin typeface="Arial"/>
                <a:cs typeface="Arial"/>
              </a:rPr>
              <a:t> documents in </a:t>
            </a:r>
            <a:r>
              <a:rPr sz="1050" spc="5" dirty="0" smtClean="0">
                <a:latin typeface="Arial"/>
                <a:cs typeface="Arial"/>
              </a:rPr>
              <a:t>e-portfolio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log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25" dirty="0" smtClean="0">
                <a:latin typeface="Arial"/>
                <a:cs typeface="Arial"/>
              </a:rPr>
              <a:t>updates pdp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</a:t>
            </a:r>
            <a:r>
              <a:rPr sz="1050" spc="-15" dirty="0" smtClean="0">
                <a:latin typeface="Arial"/>
                <a:cs typeface="Arial"/>
              </a:rPr>
              <a:t>plan</a:t>
            </a:r>
            <a:endParaRPr sz="1050">
              <a:latin typeface="Arial"/>
              <a:cs typeface="Arial"/>
            </a:endParaRPr>
          </a:p>
          <a:p>
            <a:pPr marL="62865" marR="177800" indent="-635">
              <a:lnSpc>
                <a:spcPct val="106400"/>
              </a:lnSpc>
              <a:spcBef>
                <a:spcPts val="355"/>
              </a:spcBef>
            </a:pPr>
            <a:r>
              <a:rPr sz="1050" dirty="0" smtClean="0">
                <a:latin typeface="Arial"/>
                <a:cs typeface="Arial"/>
              </a:rPr>
              <a:t>If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</a:t>
            </a:r>
            <a:r>
              <a:rPr sz="1050" spc="-5" dirty="0" smtClean="0">
                <a:latin typeface="Arial"/>
                <a:cs typeface="Arial"/>
              </a:rPr>
              <a:t>contact the </a:t>
            </a: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60" dirty="0" smtClean="0">
                <a:latin typeface="Arial"/>
                <a:cs typeface="Arial"/>
              </a:rPr>
              <a:t>’</a:t>
            </a:r>
            <a:r>
              <a:rPr sz="1050" spc="-120" dirty="0" smtClean="0">
                <a:latin typeface="Arial"/>
                <a:cs typeface="Arial"/>
              </a:rPr>
              <a:t>s </a:t>
            </a:r>
            <a:r>
              <a:rPr sz="1050" spc="-114" dirty="0" smtClean="0">
                <a:latin typeface="Arial"/>
                <a:cs typeface="Arial"/>
              </a:rPr>
              <a:t>GP </a:t>
            </a:r>
            <a:r>
              <a:rPr sz="1050" spc="-25" dirty="0" smtClean="0">
                <a:latin typeface="Arial"/>
                <a:cs typeface="Arial"/>
              </a:rPr>
              <a:t>Educational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0" dirty="0" smtClean="0">
                <a:latin typeface="Arial"/>
                <a:cs typeface="Arial"/>
              </a:rPr>
              <a:t>Supervisor/GP </a:t>
            </a:r>
            <a:r>
              <a:rPr sz="1050" spc="15" dirty="0" smtClean="0">
                <a:latin typeface="Arial"/>
                <a:cs typeface="Arial"/>
              </a:rPr>
              <a:t>unit or </a:t>
            </a:r>
            <a:r>
              <a:rPr sz="1050" spc="-114" dirty="0" smtClean="0">
                <a:latin typeface="Arial"/>
                <a:cs typeface="Arial"/>
              </a:rPr>
              <a:t>TPD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9" name="object 19"/>
          <p:cNvSpPr/>
          <p:nvPr/>
        </p:nvSpPr>
        <p:spPr>
          <a:xfrm>
            <a:off x="2988720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2988720" y="246375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2988720" y="318992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2988720" y="357551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/>
          <p:nvPr/>
        </p:nvSpPr>
        <p:spPr>
          <a:xfrm>
            <a:off x="2988720" y="430169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24"/>
          <p:cNvSpPr/>
          <p:nvPr/>
        </p:nvSpPr>
        <p:spPr>
          <a:xfrm>
            <a:off x="2988720" y="485756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25"/>
          <p:cNvSpPr/>
          <p:nvPr/>
        </p:nvSpPr>
        <p:spPr>
          <a:xfrm>
            <a:off x="2988720" y="54134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26"/>
          <p:cNvSpPr txBox="1"/>
          <p:nvPr/>
        </p:nvSpPr>
        <p:spPr>
          <a:xfrm>
            <a:off x="3083232" y="1662376"/>
            <a:ext cx="1965325" cy="4036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15900">
              <a:lnSpc>
                <a:spcPct val="100000"/>
              </a:lnSpc>
            </a:pP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I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nitial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eeting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 marL="12700" marR="12700" indent="-635">
              <a:lnSpc>
                <a:spcPct val="106400"/>
              </a:lnSpc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&amp; </a:t>
            </a: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45" dirty="0" smtClean="0">
                <a:latin typeface="Arial"/>
                <a:cs typeface="Arial"/>
              </a:rPr>
              <a:t>Supervisor </a:t>
            </a:r>
            <a:r>
              <a:rPr sz="1050" spc="-15" dirty="0" smtClean="0">
                <a:latin typeface="Arial"/>
                <a:cs typeface="Arial"/>
              </a:rPr>
              <a:t>meet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20" dirty="0" smtClean="0">
                <a:latin typeface="Arial"/>
                <a:cs typeface="Arial"/>
              </a:rPr>
              <a:t>within 2 </a:t>
            </a:r>
            <a:r>
              <a:rPr sz="1050" spc="-30" dirty="0" smtClean="0">
                <a:latin typeface="Arial"/>
                <a:cs typeface="Arial"/>
              </a:rPr>
              <a:t>weeks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5" dirty="0" smtClean="0">
                <a:latin typeface="Arial"/>
                <a:cs typeface="Arial"/>
              </a:rPr>
              <a:t>starting </a:t>
            </a:r>
            <a:r>
              <a:rPr sz="1050" spc="-15" dirty="0" smtClean="0">
                <a:latin typeface="Arial"/>
                <a:cs typeface="Arial"/>
              </a:rPr>
              <a:t>post</a:t>
            </a:r>
            <a:endParaRPr sz="1050">
              <a:latin typeface="Arial"/>
              <a:cs typeface="Arial"/>
            </a:endParaRPr>
          </a:p>
          <a:p>
            <a:pPr marL="12700" marR="5905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40" dirty="0" smtClean="0">
                <a:latin typeface="Arial"/>
                <a:cs typeface="Arial"/>
              </a:rPr>
              <a:t>ideas,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&amp; </a:t>
            </a:r>
            <a:r>
              <a:rPr sz="1050" spc="-25" dirty="0" smtClean="0">
                <a:latin typeface="Arial"/>
                <a:cs typeface="Arial"/>
              </a:rPr>
              <a:t>expectations </a:t>
            </a:r>
            <a:r>
              <a:rPr sz="1050" spc="20" dirty="0" smtClean="0">
                <a:latin typeface="Arial"/>
                <a:cs typeface="Arial"/>
              </a:rPr>
              <a:t>for the </a:t>
            </a:r>
            <a:r>
              <a:rPr sz="1050" spc="-15" dirty="0" smtClean="0">
                <a:latin typeface="Arial"/>
                <a:cs typeface="Arial"/>
              </a:rPr>
              <a:t>post </a:t>
            </a:r>
            <a:r>
              <a:rPr sz="1050" spc="-20" dirty="0" smtClean="0">
                <a:latin typeface="Arial"/>
                <a:cs typeface="Arial"/>
              </a:rPr>
              <a:t>and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25" dirty="0" smtClean="0">
                <a:latin typeface="Arial"/>
                <a:cs typeface="Arial"/>
              </a:rPr>
              <a:t>how </a:t>
            </a:r>
            <a:r>
              <a:rPr sz="1050" spc="30" dirty="0" smtClean="0">
                <a:latin typeface="Arial"/>
                <a:cs typeface="Arial"/>
              </a:rPr>
              <a:t>to </a:t>
            </a:r>
            <a:r>
              <a:rPr sz="1050" spc="-20" dirty="0" smtClean="0">
                <a:latin typeface="Arial"/>
                <a:cs typeface="Arial"/>
              </a:rPr>
              <a:t>focus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in </a:t>
            </a:r>
            <a:r>
              <a:rPr sz="1050" spc="-35" dirty="0" smtClean="0">
                <a:latin typeface="Arial"/>
                <a:cs typeface="Arial"/>
              </a:rPr>
              <a:t>a</a:t>
            </a:r>
            <a:r>
              <a:rPr sz="1050" spc="-45" dirty="0" smtClean="0">
                <a:latin typeface="Arial"/>
                <a:cs typeface="Arial"/>
              </a:rPr>
              <a:t>r</a:t>
            </a:r>
            <a:r>
              <a:rPr sz="1050" spc="-80" dirty="0" smtClean="0">
                <a:latin typeface="Arial"/>
                <a:cs typeface="Arial"/>
              </a:rPr>
              <a:t>eas </a:t>
            </a:r>
            <a:r>
              <a:rPr sz="1050" spc="30" dirty="0" smtClean="0">
                <a:latin typeface="Arial"/>
                <a:cs typeface="Arial"/>
              </a:rPr>
              <a:t>of</a:t>
            </a:r>
            <a:r>
              <a:rPr sz="1050" spc="20" dirty="0" smtClean="0">
                <a:latin typeface="Arial"/>
                <a:cs typeface="Arial"/>
              </a:rPr>
              <a:t> identified </a:t>
            </a:r>
            <a:r>
              <a:rPr sz="1050" spc="-40" dirty="0" smtClean="0">
                <a:latin typeface="Arial"/>
                <a:cs typeface="Arial"/>
              </a:rPr>
              <a:t>needs.</a:t>
            </a:r>
            <a:endParaRPr sz="1050">
              <a:latin typeface="Arial"/>
              <a:cs typeface="Arial"/>
            </a:endParaRPr>
          </a:p>
          <a:p>
            <a:pPr marL="12700" marR="30670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35" dirty="0" smtClean="0">
                <a:latin typeface="Arial"/>
                <a:cs typeface="Arial"/>
              </a:rPr>
              <a:t>plans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130" dirty="0" smtClean="0">
                <a:latin typeface="Arial"/>
                <a:cs typeface="Arial"/>
              </a:rPr>
              <a:t>GPST </a:t>
            </a:r>
            <a:r>
              <a:rPr sz="1050" spc="-90" dirty="0" smtClean="0">
                <a:latin typeface="Arial"/>
                <a:cs typeface="Arial"/>
              </a:rPr>
              <a:t>HBGL</a:t>
            </a:r>
            <a:r>
              <a:rPr sz="1050" spc="-35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attendance in </a:t>
            </a:r>
            <a:r>
              <a:rPr sz="1050" spc="-15" dirty="0" smtClean="0">
                <a:latin typeface="Arial"/>
                <a:cs typeface="Arial"/>
              </a:rPr>
              <a:t>this </a:t>
            </a:r>
            <a:r>
              <a:rPr sz="1050" spc="-10" dirty="0" smtClean="0">
                <a:latin typeface="Arial"/>
                <a:cs typeface="Arial"/>
              </a:rPr>
              <a:t>post.</a:t>
            </a:r>
            <a:endParaRPr sz="1050">
              <a:latin typeface="Arial"/>
              <a:cs typeface="Arial"/>
            </a:endParaRPr>
          </a:p>
          <a:p>
            <a:pPr marL="12700" marR="119380" indent="-635" algn="just">
              <a:lnSpc>
                <a:spcPct val="106400"/>
              </a:lnSpc>
              <a:spcBef>
                <a:spcPts val="355"/>
              </a:spcBef>
            </a:pPr>
            <a:r>
              <a:rPr sz="1050" spc="-15" dirty="0" smtClean="0">
                <a:latin typeface="Arial"/>
                <a:cs typeface="Arial"/>
              </a:rPr>
              <a:t>Complete </a:t>
            </a:r>
            <a:r>
              <a:rPr sz="1050" spc="-60" dirty="0" smtClean="0">
                <a:latin typeface="Arial"/>
                <a:cs typeface="Arial"/>
              </a:rPr>
              <a:t>a brief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</a:t>
            </a:r>
            <a:r>
              <a:rPr sz="1050" spc="-15" dirty="0" smtClean="0">
                <a:latin typeface="Arial"/>
                <a:cs typeface="Arial"/>
              </a:rPr>
              <a:t>plan</a:t>
            </a:r>
            <a:r>
              <a:rPr sz="1050" spc="-10" dirty="0" smtClean="0">
                <a:latin typeface="Arial"/>
                <a:cs typeface="Arial"/>
              </a:rPr>
              <a:t> togethe</a:t>
            </a:r>
            <a:r>
              <a:rPr sz="1050" spc="-10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, </a:t>
            </a:r>
            <a:r>
              <a:rPr sz="1050" spc="-15" dirty="0" smtClean="0">
                <a:latin typeface="Arial"/>
                <a:cs typeface="Arial"/>
              </a:rPr>
              <a:t>trainee </a:t>
            </a:r>
            <a:r>
              <a:rPr sz="1050" spc="-20" dirty="0" smtClean="0">
                <a:latin typeface="Arial"/>
                <a:cs typeface="Arial"/>
              </a:rPr>
              <a:t>documents in the </a:t>
            </a:r>
            <a:r>
              <a:rPr sz="1050" spc="5" dirty="0" smtClean="0">
                <a:latin typeface="Arial"/>
                <a:cs typeface="Arial"/>
              </a:rPr>
              <a:t>e-portfolio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log </a:t>
            </a:r>
            <a:r>
              <a:rPr sz="1050" spc="-20" dirty="0" smtClean="0">
                <a:latin typeface="Arial"/>
                <a:cs typeface="Arial"/>
              </a:rPr>
              <a:t>and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-35" dirty="0" smtClean="0">
                <a:latin typeface="Arial"/>
                <a:cs typeface="Arial"/>
              </a:rPr>
              <a:t>c</a:t>
            </a:r>
            <a:r>
              <a:rPr sz="1050" spc="-45" dirty="0" smtClean="0">
                <a:latin typeface="Arial"/>
                <a:cs typeface="Arial"/>
              </a:rPr>
              <a:t>r</a:t>
            </a:r>
            <a:r>
              <a:rPr sz="1050" spc="-50" dirty="0" smtClean="0">
                <a:latin typeface="Arial"/>
                <a:cs typeface="Arial"/>
              </a:rPr>
              <a:t>eates </a:t>
            </a:r>
            <a:r>
              <a:rPr sz="1050" spc="-60" dirty="0" smtClean="0">
                <a:latin typeface="Arial"/>
                <a:cs typeface="Arial"/>
              </a:rPr>
              <a:t>a pdp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40" dirty="0" smtClean="0">
                <a:latin typeface="Arial"/>
                <a:cs typeface="Arial"/>
              </a:rPr>
              <a:t>each </a:t>
            </a:r>
            <a:r>
              <a:rPr sz="1050" spc="-20" dirty="0" smtClean="0">
                <a:latin typeface="Arial"/>
                <a:cs typeface="Arial"/>
              </a:rPr>
              <a:t>categor</a:t>
            </a:r>
            <a:r>
              <a:rPr sz="1050" spc="-125" dirty="0" smtClean="0">
                <a:latin typeface="Arial"/>
                <a:cs typeface="Arial"/>
              </a:rPr>
              <a:t>y</a:t>
            </a:r>
            <a:r>
              <a:rPr sz="1050" spc="0" dirty="0" smtClean="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 marL="12700" marR="97155" indent="-635">
              <a:lnSpc>
                <a:spcPct val="106400"/>
              </a:lnSpc>
              <a:spcBef>
                <a:spcPts val="355"/>
              </a:spcBef>
            </a:pP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45" dirty="0" smtClean="0">
                <a:latin typeface="Arial"/>
                <a:cs typeface="Arial"/>
              </a:rPr>
              <a:t>Supervisor </a:t>
            </a:r>
            <a:r>
              <a:rPr sz="1050" spc="-20" dirty="0" smtClean="0">
                <a:latin typeface="Arial"/>
                <a:cs typeface="Arial"/>
              </a:rPr>
              <a:t>documents</a:t>
            </a:r>
            <a:r>
              <a:rPr sz="1050" spc="-10" dirty="0" smtClean="0">
                <a:latin typeface="Arial"/>
                <a:cs typeface="Arial"/>
              </a:rPr>
              <a:t> brief </a:t>
            </a:r>
            <a:r>
              <a:rPr sz="1050" spc="-35" dirty="0" smtClean="0">
                <a:latin typeface="Arial"/>
                <a:cs typeface="Arial"/>
              </a:rPr>
              <a:t>summary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10" dirty="0" smtClean="0">
                <a:latin typeface="Arial"/>
                <a:cs typeface="Arial"/>
              </a:rPr>
              <a:t>meeting in the </a:t>
            </a:r>
            <a:r>
              <a:rPr sz="1050" spc="-15" dirty="0" smtClean="0">
                <a:latin typeface="Arial"/>
                <a:cs typeface="Arial"/>
              </a:rPr>
              <a:t>educator </a:t>
            </a:r>
            <a:r>
              <a:rPr sz="1050" spc="-20" dirty="0" smtClean="0">
                <a:latin typeface="Arial"/>
                <a:cs typeface="Arial"/>
              </a:rPr>
              <a:t>notes.</a:t>
            </a:r>
            <a:endParaRPr sz="1050">
              <a:latin typeface="Arial"/>
              <a:cs typeface="Arial"/>
            </a:endParaRPr>
          </a:p>
          <a:p>
            <a:pPr marL="12700" marR="264160" indent="-635">
              <a:lnSpc>
                <a:spcPct val="106400"/>
              </a:lnSpc>
              <a:spcBef>
                <a:spcPts val="355"/>
              </a:spcBef>
            </a:pPr>
            <a:r>
              <a:rPr sz="1050" spc="-15" dirty="0" smtClean="0">
                <a:latin typeface="Arial"/>
                <a:cs typeface="Arial"/>
              </a:rPr>
              <a:t>Both </a:t>
            </a:r>
            <a:r>
              <a:rPr sz="1050" spc="-40" dirty="0" smtClean="0">
                <a:latin typeface="Arial"/>
                <a:cs typeface="Arial"/>
              </a:rPr>
              <a:t>set </a:t>
            </a:r>
            <a:r>
              <a:rPr sz="1050" spc="-35" dirty="0" smtClean="0">
                <a:latin typeface="Arial"/>
                <a:cs typeface="Arial"/>
              </a:rPr>
              <a:t>dates </a:t>
            </a:r>
            <a:r>
              <a:rPr sz="1050" spc="-20" dirty="0" smtClean="0">
                <a:latin typeface="Arial"/>
                <a:cs typeface="Arial"/>
              </a:rPr>
              <a:t>and times </a:t>
            </a:r>
            <a:r>
              <a:rPr sz="1050" spc="20" dirty="0" smtClean="0">
                <a:latin typeface="Arial"/>
                <a:cs typeface="Arial"/>
              </a:rPr>
              <a:t>for</a:t>
            </a:r>
            <a:r>
              <a:rPr sz="1050" spc="10" dirty="0" smtClean="0">
                <a:latin typeface="Arial"/>
                <a:cs typeface="Arial"/>
              </a:rPr>
              <a:t> </a:t>
            </a:r>
            <a:r>
              <a:rPr sz="1050" spc="-5" dirty="0" smtClean="0">
                <a:latin typeface="Arial"/>
                <a:cs typeface="Arial"/>
              </a:rPr>
              <a:t>completion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25" dirty="0" smtClean="0">
                <a:latin typeface="Arial"/>
                <a:cs typeface="Arial"/>
              </a:rPr>
              <a:t>elevant </a:t>
            </a:r>
            <a:r>
              <a:rPr sz="1050" spc="-70" dirty="0" smtClean="0">
                <a:latin typeface="Arial"/>
                <a:cs typeface="Arial"/>
              </a:rPr>
              <a:t>WPBA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65" dirty="0" smtClean="0">
                <a:latin typeface="Arial"/>
                <a:cs typeface="Arial"/>
              </a:rPr>
              <a:t>assessments</a:t>
            </a:r>
            <a:endParaRPr sz="1050">
              <a:latin typeface="Arial"/>
              <a:cs typeface="Arial"/>
            </a:endParaRPr>
          </a:p>
          <a:p>
            <a:pPr marL="12700" marR="194310" indent="-635">
              <a:lnSpc>
                <a:spcPct val="106400"/>
              </a:lnSpc>
              <a:spcBef>
                <a:spcPts val="355"/>
              </a:spcBef>
            </a:pPr>
            <a:r>
              <a:rPr sz="1050" spc="-60" dirty="0" smtClean="0">
                <a:latin typeface="Arial"/>
                <a:cs typeface="Arial"/>
              </a:rPr>
              <a:t>Set </a:t>
            </a:r>
            <a:r>
              <a:rPr sz="1050" spc="-20" dirty="0" smtClean="0">
                <a:latin typeface="Arial"/>
                <a:cs typeface="Arial"/>
              </a:rPr>
              <a:t>date and time </a:t>
            </a:r>
            <a:r>
              <a:rPr sz="1050" spc="20" dirty="0" smtClean="0">
                <a:latin typeface="Arial"/>
                <a:cs typeface="Arial"/>
              </a:rPr>
              <a:t>for mid </a:t>
            </a:r>
            <a:r>
              <a:rPr sz="1050" spc="-15" dirty="0" smtClean="0">
                <a:latin typeface="Arial"/>
                <a:cs typeface="Arial"/>
              </a:rPr>
              <a:t>post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25" dirty="0" smtClean="0">
                <a:latin typeface="Arial"/>
                <a:cs typeface="Arial"/>
              </a:rPr>
              <a:t>eview</a:t>
            </a:r>
            <a:endParaRPr sz="1050">
              <a:latin typeface="Arial"/>
              <a:cs typeface="Arial"/>
            </a:endParaRPr>
          </a:p>
        </p:txBody>
      </p:sp>
      <p:sp>
        <p:nvSpPr>
          <p:cNvPr id="37" name="object 27"/>
          <p:cNvSpPr/>
          <p:nvPr/>
        </p:nvSpPr>
        <p:spPr>
          <a:xfrm>
            <a:off x="588115" y="1539632"/>
            <a:ext cx="2342196" cy="4337763"/>
          </a:xfrm>
          <a:custGeom>
            <a:avLst/>
            <a:gdLst/>
            <a:ahLst/>
            <a:cxnLst/>
            <a:rect l="l" t="t" r="r" b="b"/>
            <a:pathLst>
              <a:path w="2342196" h="4337763">
                <a:moveTo>
                  <a:pt x="1776987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1803435" y="4337561"/>
                </a:lnTo>
                <a:lnTo>
                  <a:pt x="1841712" y="4336026"/>
                </a:lnTo>
                <a:lnTo>
                  <a:pt x="1881576" y="4328374"/>
                </a:lnTo>
                <a:lnTo>
                  <a:pt x="1909227" y="4301278"/>
                </a:lnTo>
                <a:lnTo>
                  <a:pt x="1916893" y="4262525"/>
                </a:lnTo>
                <a:lnTo>
                  <a:pt x="1918517" y="4206177"/>
                </a:lnTo>
                <a:lnTo>
                  <a:pt x="1918560" y="2271770"/>
                </a:lnTo>
                <a:lnTo>
                  <a:pt x="2263107" y="2271770"/>
                </a:lnTo>
                <a:lnTo>
                  <a:pt x="2315270" y="2224475"/>
                </a:lnTo>
                <a:lnTo>
                  <a:pt x="2340233" y="2186780"/>
                </a:lnTo>
                <a:lnTo>
                  <a:pt x="2342196" y="2174916"/>
                </a:lnTo>
                <a:lnTo>
                  <a:pt x="2341822" y="2163660"/>
                </a:lnTo>
                <a:lnTo>
                  <a:pt x="2327049" y="2127785"/>
                </a:lnTo>
                <a:lnTo>
                  <a:pt x="2315495" y="2114151"/>
                </a:lnTo>
                <a:lnTo>
                  <a:pt x="2315270" y="2114151"/>
                </a:lnTo>
                <a:lnTo>
                  <a:pt x="2263113" y="2066856"/>
                </a:lnTo>
                <a:lnTo>
                  <a:pt x="1918560" y="2066856"/>
                </a:lnTo>
                <a:lnTo>
                  <a:pt x="1918531" y="131597"/>
                </a:lnTo>
                <a:lnTo>
                  <a:pt x="1918329" y="109549"/>
                </a:lnTo>
                <a:lnTo>
                  <a:pt x="1914958" y="58412"/>
                </a:lnTo>
                <a:lnTo>
                  <a:pt x="1897553" y="19105"/>
                </a:lnTo>
                <a:lnTo>
                  <a:pt x="1855251" y="3145"/>
                </a:lnTo>
                <a:lnTo>
                  <a:pt x="1800529" y="160"/>
                </a:lnTo>
                <a:lnTo>
                  <a:pt x="1776987" y="0"/>
                </a:lnTo>
                <a:close/>
              </a:path>
              <a:path w="2342196" h="4337763">
                <a:moveTo>
                  <a:pt x="2263107" y="2271770"/>
                </a:moveTo>
                <a:lnTo>
                  <a:pt x="2073068" y="2271770"/>
                </a:lnTo>
                <a:lnTo>
                  <a:pt x="2091664" y="2272985"/>
                </a:lnTo>
                <a:lnTo>
                  <a:pt x="2097359" y="2281486"/>
                </a:lnTo>
                <a:lnTo>
                  <a:pt x="2097769" y="2341735"/>
                </a:lnTo>
                <a:lnTo>
                  <a:pt x="2107764" y="2379851"/>
                </a:lnTo>
                <a:lnTo>
                  <a:pt x="2121703" y="2385071"/>
                </a:lnTo>
                <a:lnTo>
                  <a:pt x="2129478" y="2383779"/>
                </a:lnTo>
                <a:lnTo>
                  <a:pt x="2158025" y="2367046"/>
                </a:lnTo>
                <a:lnTo>
                  <a:pt x="2263107" y="2271770"/>
                </a:lnTo>
                <a:close/>
              </a:path>
              <a:path w="2342196" h="4337763">
                <a:moveTo>
                  <a:pt x="2315270" y="2113935"/>
                </a:moveTo>
                <a:lnTo>
                  <a:pt x="2315270" y="2114151"/>
                </a:lnTo>
                <a:lnTo>
                  <a:pt x="2315495" y="2114151"/>
                </a:lnTo>
                <a:lnTo>
                  <a:pt x="2315270" y="2113935"/>
                </a:lnTo>
                <a:close/>
              </a:path>
              <a:path w="2342196" h="4337763">
                <a:moveTo>
                  <a:pt x="2122709" y="1952685"/>
                </a:moveTo>
                <a:lnTo>
                  <a:pt x="2098496" y="1986923"/>
                </a:lnTo>
                <a:lnTo>
                  <a:pt x="2097769" y="2043348"/>
                </a:lnTo>
                <a:lnTo>
                  <a:pt x="2096493" y="2061046"/>
                </a:lnTo>
                <a:lnTo>
                  <a:pt x="2087560" y="2066465"/>
                </a:lnTo>
                <a:lnTo>
                  <a:pt x="1918560" y="2066856"/>
                </a:lnTo>
                <a:lnTo>
                  <a:pt x="2263113" y="2066856"/>
                </a:lnTo>
                <a:lnTo>
                  <a:pt x="2158602" y="1972088"/>
                </a:lnTo>
                <a:lnTo>
                  <a:pt x="2144263" y="1960749"/>
                </a:lnTo>
                <a:lnTo>
                  <a:pt x="2132375" y="1954552"/>
                </a:lnTo>
                <a:lnTo>
                  <a:pt x="2122709" y="1952685"/>
                </a:lnTo>
                <a:close/>
              </a:path>
            </a:pathLst>
          </a:custGeom>
          <a:solidFill>
            <a:srgbClr val="DCEEE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28"/>
          <p:cNvSpPr/>
          <p:nvPr/>
        </p:nvSpPr>
        <p:spPr>
          <a:xfrm>
            <a:off x="588086" y="1539614"/>
            <a:ext cx="2342225" cy="4337799"/>
          </a:xfrm>
          <a:custGeom>
            <a:avLst/>
            <a:gdLst/>
            <a:ahLst/>
            <a:cxnLst/>
            <a:rect l="l" t="t" r="r" b="b"/>
            <a:pathLst>
              <a:path w="2342225" h="4337799">
                <a:moveTo>
                  <a:pt x="2315298" y="2113953"/>
                </a:moveTo>
                <a:lnTo>
                  <a:pt x="2315298" y="2114169"/>
                </a:lnTo>
                <a:lnTo>
                  <a:pt x="2297417" y="2097951"/>
                </a:lnTo>
                <a:lnTo>
                  <a:pt x="2158631" y="1972106"/>
                </a:lnTo>
                <a:lnTo>
                  <a:pt x="2144292" y="1960767"/>
                </a:lnTo>
                <a:lnTo>
                  <a:pt x="2132404" y="1954570"/>
                </a:lnTo>
                <a:lnTo>
                  <a:pt x="2122738" y="1952703"/>
                </a:lnTo>
                <a:lnTo>
                  <a:pt x="2115063" y="1954354"/>
                </a:lnTo>
                <a:lnTo>
                  <a:pt x="2097976" y="1992637"/>
                </a:lnTo>
                <a:lnTo>
                  <a:pt x="2097798" y="2043366"/>
                </a:lnTo>
                <a:lnTo>
                  <a:pt x="2096522" y="2061064"/>
                </a:lnTo>
                <a:lnTo>
                  <a:pt x="2087589" y="2066483"/>
                </a:lnTo>
                <a:lnTo>
                  <a:pt x="1918589" y="2066874"/>
                </a:lnTo>
                <a:lnTo>
                  <a:pt x="1918589" y="521919"/>
                </a:lnTo>
                <a:lnTo>
                  <a:pt x="1918589" y="156438"/>
                </a:lnTo>
                <a:lnTo>
                  <a:pt x="1918358" y="109567"/>
                </a:lnTo>
                <a:lnTo>
                  <a:pt x="1914987" y="58430"/>
                </a:lnTo>
                <a:lnTo>
                  <a:pt x="1897582" y="19123"/>
                </a:lnTo>
                <a:lnTo>
                  <a:pt x="1855280" y="3163"/>
                </a:lnTo>
                <a:lnTo>
                  <a:pt x="1800558" y="178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1754212" y="4337799"/>
                </a:lnTo>
                <a:lnTo>
                  <a:pt x="1780296" y="4337771"/>
                </a:lnTo>
                <a:lnTo>
                  <a:pt x="1823888" y="4337058"/>
                </a:lnTo>
                <a:lnTo>
                  <a:pt x="1870426" y="4331875"/>
                </a:lnTo>
                <a:lnTo>
                  <a:pt x="1904557" y="4310373"/>
                </a:lnTo>
                <a:lnTo>
                  <a:pt x="1916922" y="4262543"/>
                </a:lnTo>
                <a:lnTo>
                  <a:pt x="1918570" y="4203058"/>
                </a:lnTo>
                <a:lnTo>
                  <a:pt x="1918589" y="3815892"/>
                </a:lnTo>
                <a:lnTo>
                  <a:pt x="1918589" y="2271788"/>
                </a:lnTo>
                <a:lnTo>
                  <a:pt x="2073097" y="2271788"/>
                </a:lnTo>
                <a:lnTo>
                  <a:pt x="2091693" y="2273003"/>
                </a:lnTo>
                <a:lnTo>
                  <a:pt x="2097388" y="2281504"/>
                </a:lnTo>
                <a:lnTo>
                  <a:pt x="2097798" y="2341753"/>
                </a:lnTo>
                <a:lnTo>
                  <a:pt x="2099062" y="2359454"/>
                </a:lnTo>
                <a:lnTo>
                  <a:pt x="2102546" y="2371920"/>
                </a:lnTo>
                <a:lnTo>
                  <a:pt x="2107793" y="2379869"/>
                </a:lnTo>
                <a:lnTo>
                  <a:pt x="2114341" y="2384019"/>
                </a:lnTo>
                <a:lnTo>
                  <a:pt x="2121732" y="2385089"/>
                </a:lnTo>
                <a:lnTo>
                  <a:pt x="2129507" y="2383797"/>
                </a:lnTo>
                <a:lnTo>
                  <a:pt x="2315298" y="2224493"/>
                </a:lnTo>
                <a:lnTo>
                  <a:pt x="2340262" y="2186798"/>
                </a:lnTo>
                <a:lnTo>
                  <a:pt x="2342225" y="2174934"/>
                </a:lnTo>
                <a:lnTo>
                  <a:pt x="2341851" y="2163678"/>
                </a:lnTo>
                <a:lnTo>
                  <a:pt x="2327078" y="2127803"/>
                </a:lnTo>
                <a:lnTo>
                  <a:pt x="2316198" y="2114814"/>
                </a:lnTo>
                <a:lnTo>
                  <a:pt x="2315298" y="2113953"/>
                </a:lnTo>
                <a:close/>
              </a:path>
            </a:pathLst>
          </a:custGeom>
          <a:ln w="24180">
            <a:solidFill>
              <a:srgbClr val="44B5A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29"/>
          <p:cNvSpPr/>
          <p:nvPr/>
        </p:nvSpPr>
        <p:spPr>
          <a:xfrm>
            <a:off x="0" y="776359"/>
            <a:ext cx="6787952" cy="493293"/>
          </a:xfrm>
          <a:custGeom>
            <a:avLst/>
            <a:gdLst/>
            <a:ahLst/>
            <a:cxnLst/>
            <a:rect l="l" t="t" r="r" b="b"/>
            <a:pathLst>
              <a:path w="6787952" h="493293">
                <a:moveTo>
                  <a:pt x="0" y="493293"/>
                </a:moveTo>
                <a:lnTo>
                  <a:pt x="6612074" y="493052"/>
                </a:lnTo>
                <a:lnTo>
                  <a:pt x="6664436" y="491363"/>
                </a:lnTo>
                <a:lnTo>
                  <a:pt x="6705216" y="486778"/>
                </a:lnTo>
                <a:lnTo>
                  <a:pt x="6747836" y="471304"/>
                </a:lnTo>
                <a:lnTo>
                  <a:pt x="6772539" y="441172"/>
                </a:lnTo>
                <a:lnTo>
                  <a:pt x="6784212" y="391494"/>
                </a:lnTo>
                <a:lnTo>
                  <a:pt x="6787167" y="345105"/>
                </a:lnTo>
                <a:lnTo>
                  <a:pt x="6787952" y="286408"/>
                </a:lnTo>
                <a:lnTo>
                  <a:pt x="6787952" y="206884"/>
                </a:lnTo>
                <a:lnTo>
                  <a:pt x="6787167" y="148188"/>
                </a:lnTo>
                <a:lnTo>
                  <a:pt x="6784212" y="101798"/>
                </a:lnTo>
                <a:lnTo>
                  <a:pt x="6772539" y="52120"/>
                </a:lnTo>
                <a:lnTo>
                  <a:pt x="6747836" y="21988"/>
                </a:lnTo>
                <a:lnTo>
                  <a:pt x="6705216" y="6515"/>
                </a:lnTo>
                <a:lnTo>
                  <a:pt x="6664436" y="1930"/>
                </a:lnTo>
                <a:lnTo>
                  <a:pt x="6612074" y="24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30"/>
          <p:cNvSpPr txBox="1"/>
          <p:nvPr/>
        </p:nvSpPr>
        <p:spPr>
          <a:xfrm>
            <a:off x="430872" y="802803"/>
            <a:ext cx="6171565" cy="396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spc="-8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imelin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85" dirty="0" smtClean="0">
                <a:solidFill>
                  <a:srgbClr val="003060"/>
                </a:solidFill>
                <a:latin typeface="Myriad Pro"/>
                <a:cs typeface="Myriad Pro"/>
              </a:rPr>
              <a:t>f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o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Clinica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l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Supe</a:t>
            </a:r>
            <a:r>
              <a:rPr sz="2500" spc="1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visor/</a:t>
            </a:r>
            <a:r>
              <a:rPr sz="2500" spc="-1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aine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35" dirty="0" smtClean="0">
                <a:solidFill>
                  <a:srgbClr val="003060"/>
                </a:solidFill>
                <a:latin typeface="Myriad Pro"/>
                <a:cs typeface="Myriad Pro"/>
              </a:rPr>
              <a:t>M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eeting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endParaRPr sz="2500">
              <a:latin typeface="Myriad Pro"/>
              <a:cs typeface="Myriad Pro"/>
            </a:endParaRPr>
          </a:p>
        </p:txBody>
      </p:sp>
      <p:sp>
        <p:nvSpPr>
          <p:cNvPr id="41" name="object 31"/>
          <p:cNvSpPr/>
          <p:nvPr/>
        </p:nvSpPr>
        <p:spPr>
          <a:xfrm>
            <a:off x="2875540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32"/>
          <p:cNvSpPr/>
          <p:nvPr/>
        </p:nvSpPr>
        <p:spPr>
          <a:xfrm>
            <a:off x="5336518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33"/>
          <p:cNvSpPr/>
          <p:nvPr/>
        </p:nvSpPr>
        <p:spPr>
          <a:xfrm>
            <a:off x="7814664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34"/>
          <p:cNvSpPr txBox="1"/>
          <p:nvPr/>
        </p:nvSpPr>
        <p:spPr>
          <a:xfrm>
            <a:off x="1248999" y="6151294"/>
            <a:ext cx="75882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1435" marR="12700" indent="-39370">
              <a:lnSpc>
                <a:spcPct val="103099"/>
              </a:lnSpc>
            </a:pPr>
            <a:r>
              <a:rPr sz="1200" b="1" spc="5" dirty="0" smtClean="0">
                <a:latin typeface="Arial"/>
                <a:cs typeface="Arial"/>
              </a:rPr>
              <a:t>August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February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35"/>
          <p:cNvSpPr txBox="1"/>
          <p:nvPr/>
        </p:nvSpPr>
        <p:spPr>
          <a:xfrm>
            <a:off x="3734061" y="6151294"/>
            <a:ext cx="75882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1435" marR="12700" indent="-39370">
              <a:lnSpc>
                <a:spcPct val="103099"/>
              </a:lnSpc>
            </a:pPr>
            <a:r>
              <a:rPr sz="1200" b="1" spc="5" dirty="0" smtClean="0">
                <a:latin typeface="Arial"/>
                <a:cs typeface="Arial"/>
              </a:rPr>
              <a:t>August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February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36"/>
          <p:cNvSpPr txBox="1"/>
          <p:nvPr/>
        </p:nvSpPr>
        <p:spPr>
          <a:xfrm>
            <a:off x="6125277" y="6151294"/>
            <a:ext cx="94297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1135" marR="12700" indent="-179070">
              <a:lnSpc>
                <a:spcPct val="103099"/>
              </a:lnSpc>
            </a:pPr>
            <a:r>
              <a:rPr sz="1200" b="1" spc="-25" dirty="0" smtClean="0">
                <a:latin typeface="Arial"/>
                <a:cs typeface="Arial"/>
              </a:rPr>
              <a:t>End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5" dirty="0" smtClean="0">
                <a:latin typeface="Arial"/>
                <a:cs typeface="Arial"/>
              </a:rPr>
              <a:t>October</a:t>
            </a:r>
            <a:r>
              <a:rPr sz="1200" b="1" spc="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April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37"/>
          <p:cNvSpPr/>
          <p:nvPr/>
        </p:nvSpPr>
        <p:spPr>
          <a:xfrm>
            <a:off x="4842079" y="5881491"/>
            <a:ext cx="1028075" cy="481368"/>
          </a:xfrm>
          <a:custGeom>
            <a:avLst/>
            <a:gdLst/>
            <a:ahLst/>
            <a:cxnLst/>
            <a:rect l="l" t="t" r="r" b="b"/>
            <a:pathLst>
              <a:path w="1028075" h="481368">
                <a:moveTo>
                  <a:pt x="492581" y="0"/>
                </a:moveTo>
                <a:lnTo>
                  <a:pt x="354341" y="202844"/>
                </a:lnTo>
                <a:lnTo>
                  <a:pt x="44937" y="202998"/>
                </a:lnTo>
                <a:lnTo>
                  <a:pt x="27507" y="204077"/>
                </a:lnTo>
                <a:lnTo>
                  <a:pt x="631" y="236141"/>
                </a:lnTo>
                <a:lnTo>
                  <a:pt x="0" y="255719"/>
                </a:lnTo>
                <a:lnTo>
                  <a:pt x="63" y="428493"/>
                </a:lnTo>
                <a:lnTo>
                  <a:pt x="9826" y="473979"/>
                </a:lnTo>
                <a:lnTo>
                  <a:pt x="52835" y="481329"/>
                </a:lnTo>
                <a:lnTo>
                  <a:pt x="959572" y="481368"/>
                </a:lnTo>
                <a:lnTo>
                  <a:pt x="983138" y="481213"/>
                </a:lnTo>
                <a:lnTo>
                  <a:pt x="1020726" y="471502"/>
                </a:lnTo>
                <a:lnTo>
                  <a:pt x="1028075" y="428493"/>
                </a:lnTo>
                <a:lnTo>
                  <a:pt x="1027960" y="247821"/>
                </a:lnTo>
                <a:lnTo>
                  <a:pt x="1018249" y="210233"/>
                </a:lnTo>
                <a:lnTo>
                  <a:pt x="975240" y="202883"/>
                </a:lnTo>
                <a:lnTo>
                  <a:pt x="630808" y="202844"/>
                </a:lnTo>
                <a:lnTo>
                  <a:pt x="492581" y="0"/>
                </a:lnTo>
                <a:close/>
              </a:path>
            </a:pathLst>
          </a:custGeom>
          <a:solidFill>
            <a:srgbClr val="4FBC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38"/>
          <p:cNvSpPr txBox="1"/>
          <p:nvPr/>
        </p:nvSpPr>
        <p:spPr>
          <a:xfrm>
            <a:off x="4897986" y="6116222"/>
            <a:ext cx="916305" cy="198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FFFFFF"/>
                </a:solidFill>
                <a:latin typeface="Arial"/>
                <a:cs typeface="Arial"/>
              </a:rPr>
              <a:t>Assessments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39"/>
          <p:cNvSpPr/>
          <p:nvPr/>
        </p:nvSpPr>
        <p:spPr>
          <a:xfrm>
            <a:off x="7312865" y="5881491"/>
            <a:ext cx="1028075" cy="481368"/>
          </a:xfrm>
          <a:custGeom>
            <a:avLst/>
            <a:gdLst/>
            <a:ahLst/>
            <a:cxnLst/>
            <a:rect l="l" t="t" r="r" b="b"/>
            <a:pathLst>
              <a:path w="1028075" h="481368">
                <a:moveTo>
                  <a:pt x="492581" y="0"/>
                </a:moveTo>
                <a:lnTo>
                  <a:pt x="354341" y="202844"/>
                </a:lnTo>
                <a:lnTo>
                  <a:pt x="44937" y="202998"/>
                </a:lnTo>
                <a:lnTo>
                  <a:pt x="27507" y="204077"/>
                </a:lnTo>
                <a:lnTo>
                  <a:pt x="631" y="236141"/>
                </a:lnTo>
                <a:lnTo>
                  <a:pt x="0" y="255719"/>
                </a:lnTo>
                <a:lnTo>
                  <a:pt x="63" y="428493"/>
                </a:lnTo>
                <a:lnTo>
                  <a:pt x="9826" y="473979"/>
                </a:lnTo>
                <a:lnTo>
                  <a:pt x="52835" y="481329"/>
                </a:lnTo>
                <a:lnTo>
                  <a:pt x="959572" y="481368"/>
                </a:lnTo>
                <a:lnTo>
                  <a:pt x="983138" y="481213"/>
                </a:lnTo>
                <a:lnTo>
                  <a:pt x="1020726" y="471502"/>
                </a:lnTo>
                <a:lnTo>
                  <a:pt x="1028075" y="428493"/>
                </a:lnTo>
                <a:lnTo>
                  <a:pt x="1027960" y="247821"/>
                </a:lnTo>
                <a:lnTo>
                  <a:pt x="1018249" y="210233"/>
                </a:lnTo>
                <a:lnTo>
                  <a:pt x="975240" y="202883"/>
                </a:lnTo>
                <a:lnTo>
                  <a:pt x="630808" y="202844"/>
                </a:lnTo>
                <a:lnTo>
                  <a:pt x="492581" y="0"/>
                </a:lnTo>
                <a:close/>
              </a:path>
            </a:pathLst>
          </a:custGeom>
          <a:solidFill>
            <a:srgbClr val="4FBC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40"/>
          <p:cNvSpPr txBox="1"/>
          <p:nvPr/>
        </p:nvSpPr>
        <p:spPr>
          <a:xfrm>
            <a:off x="7368771" y="6116222"/>
            <a:ext cx="916305" cy="198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FFFFFF"/>
                </a:solidFill>
                <a:latin typeface="Arial"/>
                <a:cs typeface="Arial"/>
              </a:rPr>
              <a:t>Assessments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41"/>
          <p:cNvSpPr/>
          <p:nvPr/>
        </p:nvSpPr>
        <p:spPr>
          <a:xfrm>
            <a:off x="9502804" y="6234714"/>
            <a:ext cx="556577" cy="339978"/>
          </a:xfrm>
          <a:custGeom>
            <a:avLst/>
            <a:gdLst/>
            <a:ahLst/>
            <a:cxnLst/>
            <a:rect l="l" t="t" r="r" b="b"/>
            <a:pathLst>
              <a:path w="556577" h="339978">
                <a:moveTo>
                  <a:pt x="71996" y="0"/>
                </a:moveTo>
                <a:lnTo>
                  <a:pt x="30438" y="1117"/>
                </a:lnTo>
                <a:lnTo>
                  <a:pt x="1146" y="30178"/>
                </a:lnTo>
                <a:lnTo>
                  <a:pt x="0" y="71534"/>
                </a:lnTo>
                <a:lnTo>
                  <a:pt x="2" y="268463"/>
                </a:lnTo>
                <a:lnTo>
                  <a:pt x="1117" y="309540"/>
                </a:lnTo>
                <a:lnTo>
                  <a:pt x="30178" y="338832"/>
                </a:lnTo>
                <a:lnTo>
                  <a:pt x="484568" y="339978"/>
                </a:lnTo>
                <a:lnTo>
                  <a:pt x="508290" y="339839"/>
                </a:lnTo>
                <a:lnTo>
                  <a:pt x="547516" y="331039"/>
                </a:lnTo>
                <a:lnTo>
                  <a:pt x="556430" y="292069"/>
                </a:lnTo>
                <a:lnTo>
                  <a:pt x="556577" y="268463"/>
                </a:lnTo>
                <a:lnTo>
                  <a:pt x="556574" y="71534"/>
                </a:lnTo>
                <a:lnTo>
                  <a:pt x="555459" y="30441"/>
                </a:lnTo>
                <a:lnTo>
                  <a:pt x="526401" y="1147"/>
                </a:lnTo>
                <a:lnTo>
                  <a:pt x="71996" y="0"/>
                </a:lnTo>
                <a:close/>
              </a:path>
            </a:pathLst>
          </a:custGeom>
          <a:solidFill>
            <a:srgbClr val="009D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42"/>
          <p:cNvSpPr txBox="1"/>
          <p:nvPr/>
        </p:nvSpPr>
        <p:spPr>
          <a:xfrm>
            <a:off x="9610525" y="6298542"/>
            <a:ext cx="335280" cy="2209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-145" dirty="0" smtClean="0">
                <a:solidFill>
                  <a:srgbClr val="FFFFFF"/>
                </a:solidFill>
                <a:latin typeface="Arial"/>
                <a:cs typeface="Arial"/>
              </a:rPr>
              <a:t>CSR</a:t>
            </a:r>
            <a:endParaRPr sz="1350">
              <a:latin typeface="Arial"/>
              <a:cs typeface="Arial"/>
            </a:endParaRPr>
          </a:p>
        </p:txBody>
      </p:sp>
      <p:sp>
        <p:nvSpPr>
          <p:cNvPr id="53" name="object 43"/>
          <p:cNvSpPr txBox="1"/>
          <p:nvPr/>
        </p:nvSpPr>
        <p:spPr>
          <a:xfrm>
            <a:off x="8520500" y="6128875"/>
            <a:ext cx="80327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4769" marR="12700" indent="-52705">
              <a:lnSpc>
                <a:spcPct val="103099"/>
              </a:lnSpc>
            </a:pPr>
            <a:r>
              <a:rPr sz="1200" b="1" spc="-15" dirty="0" smtClean="0">
                <a:latin typeface="Arial"/>
                <a:cs typeface="Arial"/>
              </a:rPr>
              <a:t>January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60" dirty="0" smtClean="0">
                <a:latin typeface="Arial"/>
                <a:cs typeface="Arial"/>
              </a:rPr>
              <a:t>Mid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-35" dirty="0" smtClean="0">
                <a:latin typeface="Arial"/>
                <a:cs typeface="Arial"/>
              </a:rPr>
              <a:t>June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44"/>
          <p:cNvSpPr/>
          <p:nvPr/>
        </p:nvSpPr>
        <p:spPr>
          <a:xfrm>
            <a:off x="567321" y="6048617"/>
            <a:ext cx="9586912" cy="629399"/>
          </a:xfrm>
          <a:custGeom>
            <a:avLst/>
            <a:gdLst/>
            <a:ahLst/>
            <a:cxnLst/>
            <a:rect l="l" t="t" r="r" b="b"/>
            <a:pathLst>
              <a:path w="9586912" h="629399">
                <a:moveTo>
                  <a:pt x="0" y="0"/>
                </a:moveTo>
                <a:lnTo>
                  <a:pt x="0" y="629399"/>
                </a:lnTo>
                <a:lnTo>
                  <a:pt x="9586912" y="629399"/>
                </a:lnTo>
                <a:lnTo>
                  <a:pt x="9586912" y="0"/>
                </a:lnTo>
              </a:path>
            </a:pathLst>
          </a:custGeom>
          <a:ln w="24180">
            <a:solidFill>
              <a:srgbClr val="7FA2C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45"/>
          <p:cNvSpPr/>
          <p:nvPr/>
        </p:nvSpPr>
        <p:spPr>
          <a:xfrm>
            <a:off x="710874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46"/>
          <p:cNvSpPr/>
          <p:nvPr/>
        </p:nvSpPr>
        <p:spPr>
          <a:xfrm>
            <a:off x="710874" y="314493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47"/>
          <p:cNvSpPr txBox="1"/>
          <p:nvPr/>
        </p:nvSpPr>
        <p:spPr>
          <a:xfrm>
            <a:off x="805387" y="1662376"/>
            <a:ext cx="1522095" cy="15976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67310" algn="ctr">
              <a:lnSpc>
                <a:spcPct val="100000"/>
              </a:lnSpc>
            </a:pP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Pr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epa</a:t>
            </a: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r</a:t>
            </a:r>
            <a:r>
              <a:rPr sz="1750" spc="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a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tion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700"/>
              </a:lnSpc>
              <a:spcBef>
                <a:spcPts val="1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</a:t>
            </a:r>
            <a:r>
              <a:rPr sz="1050" spc="-20" dirty="0" smtClean="0">
                <a:latin typeface="Arial"/>
                <a:cs typeface="Arial"/>
              </a:rPr>
              <a:t>looks at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1050" spc="10" dirty="0" smtClean="0">
                <a:latin typeface="Arial"/>
                <a:cs typeface="Arial"/>
              </a:rPr>
              <a:t>“supe</a:t>
            </a:r>
            <a:r>
              <a:rPr sz="1050" spc="-55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-</a:t>
            </a:r>
            <a:r>
              <a:rPr sz="1050" spc="-10" dirty="0" smtClean="0">
                <a:latin typeface="Arial"/>
                <a:cs typeface="Arial"/>
              </a:rPr>
              <a:t>condensed” </a:t>
            </a:r>
            <a:r>
              <a:rPr sz="1050" spc="-15" dirty="0" smtClean="0">
                <a:latin typeface="Arial"/>
                <a:cs typeface="Arial"/>
              </a:rPr>
              <a:t>guide</a:t>
            </a:r>
            <a:endParaRPr sz="1050">
              <a:latin typeface="Arial"/>
              <a:cs typeface="Arial"/>
            </a:endParaRPr>
          </a:p>
          <a:p>
            <a:pPr marL="12700" marR="12700">
              <a:lnSpc>
                <a:spcPct val="106400"/>
              </a:lnSpc>
            </a:pPr>
            <a:r>
              <a:rPr sz="1050" dirty="0" smtClean="0">
                <a:latin typeface="Arial"/>
                <a:cs typeface="Arial"/>
              </a:rPr>
              <a:t>&amp; </a:t>
            </a:r>
            <a:r>
              <a:rPr sz="1050" spc="-20" dirty="0" smtClean="0">
                <a:latin typeface="Arial"/>
                <a:cs typeface="Arial"/>
              </a:rPr>
              <a:t>confidence rating </a:t>
            </a:r>
            <a:r>
              <a:rPr sz="1050" spc="-60" dirty="0" smtClean="0">
                <a:latin typeface="Arial"/>
                <a:cs typeface="Arial"/>
              </a:rPr>
              <a:t>scale</a:t>
            </a:r>
            <a:r>
              <a:rPr sz="1050" spc="-35" dirty="0" smtClean="0">
                <a:latin typeface="Arial"/>
                <a:cs typeface="Arial"/>
              </a:rPr>
              <a:t>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35" dirty="0" smtClean="0">
                <a:latin typeface="Arial"/>
                <a:cs typeface="Arial"/>
              </a:rPr>
              <a:t>specialty &amp; identify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65" dirty="0" smtClean="0">
                <a:latin typeface="Arial"/>
                <a:cs typeface="Arial"/>
              </a:rPr>
              <a:t>issues </a:t>
            </a:r>
            <a:r>
              <a:rPr sz="1050" spc="15" dirty="0" smtClean="0">
                <a:latin typeface="Arial"/>
                <a:cs typeface="Arial"/>
              </a:rPr>
              <a:t>that </a:t>
            </a:r>
            <a:r>
              <a:rPr sz="1050" spc="-30" dirty="0" smtClean="0">
                <a:latin typeface="Arial"/>
                <a:cs typeface="Arial"/>
              </a:rPr>
              <a:t>need </a:t>
            </a:r>
            <a:r>
              <a:rPr sz="1050" spc="30" dirty="0" smtClean="0">
                <a:latin typeface="Arial"/>
                <a:cs typeface="Arial"/>
              </a:rPr>
              <a:t>to </a:t>
            </a:r>
            <a:r>
              <a:rPr sz="1050" spc="-30" dirty="0" smtClean="0">
                <a:latin typeface="Arial"/>
                <a:cs typeface="Arial"/>
              </a:rPr>
              <a:t>be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5" dirty="0" smtClean="0">
                <a:latin typeface="Arial"/>
                <a:cs typeface="Arial"/>
              </a:rPr>
              <a:t>discussed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050" spc="-50" dirty="0" smtClean="0">
                <a:latin typeface="Arial"/>
                <a:cs typeface="Arial"/>
              </a:rPr>
              <a:t>Review the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40" dirty="0" smtClean="0">
                <a:latin typeface="Arial"/>
                <a:cs typeface="Arial"/>
              </a:rPr>
              <a:t>evious </a:t>
            </a:r>
            <a:r>
              <a:rPr sz="1050" spc="-135" dirty="0" smtClean="0">
                <a:latin typeface="Arial"/>
                <a:cs typeface="Arial"/>
              </a:rPr>
              <a:t>CSR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ENT, Oral and Facial Problems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 txBox="1"/>
          <p:nvPr/>
        </p:nvSpPr>
        <p:spPr>
          <a:xfrm>
            <a:off x="444500" y="1520493"/>
            <a:ext cx="6556375" cy="189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dirty="0" smtClean="0">
                <a:latin typeface="Arial"/>
                <a:cs typeface="Arial"/>
              </a:rPr>
              <a:t>The </a:t>
            </a:r>
            <a:r>
              <a:rPr sz="1150" spc="-160" dirty="0" smtClean="0">
                <a:latin typeface="Arial"/>
                <a:cs typeface="Arial"/>
              </a:rPr>
              <a:t>T</a:t>
            </a:r>
            <a:r>
              <a:rPr sz="1150" spc="30" dirty="0" smtClean="0">
                <a:latin typeface="Arial"/>
                <a:cs typeface="Arial"/>
              </a:rPr>
              <a:t>rainee </a:t>
            </a:r>
            <a:r>
              <a:rPr sz="1150" spc="-25" dirty="0" smtClean="0">
                <a:latin typeface="Arial"/>
                <a:cs typeface="Arial"/>
              </a:rPr>
              <a:t>has </a:t>
            </a:r>
            <a:r>
              <a:rPr sz="1150" spc="25" dirty="0" smtClean="0">
                <a:latin typeface="Arial"/>
                <a:cs typeface="Arial"/>
              </a:rPr>
              <a:t>agreed </a:t>
            </a:r>
            <a:r>
              <a:rPr sz="1150" spc="90" dirty="0" smtClean="0">
                <a:latin typeface="Arial"/>
                <a:cs typeface="Arial"/>
              </a:rPr>
              <a:t>to </a:t>
            </a:r>
            <a:r>
              <a:rPr sz="1150" spc="55" dirty="0" smtClean="0">
                <a:latin typeface="Arial"/>
                <a:cs typeface="Arial"/>
              </a:rPr>
              <a:t>the </a:t>
            </a:r>
            <a:r>
              <a:rPr sz="1150" spc="70" dirty="0" smtClean="0">
                <a:latin typeface="Arial"/>
                <a:cs typeface="Arial"/>
              </a:rPr>
              <a:t>following </a:t>
            </a:r>
            <a:r>
              <a:rPr sz="1150" spc="20" dirty="0" smtClean="0">
                <a:latin typeface="Arial"/>
                <a:cs typeface="Arial"/>
              </a:rPr>
              <a:t>responsibilities </a:t>
            </a:r>
            <a:r>
              <a:rPr sz="1150" spc="60" dirty="0" smtClean="0">
                <a:latin typeface="Arial"/>
                <a:cs typeface="Arial"/>
              </a:rPr>
              <a:t>at </a:t>
            </a:r>
            <a:r>
              <a:rPr sz="1150" spc="55" dirty="0" smtClean="0">
                <a:latin typeface="Arial"/>
                <a:cs typeface="Arial"/>
              </a:rPr>
              <a:t>the </a:t>
            </a:r>
            <a:r>
              <a:rPr sz="1150" spc="25" dirty="0" smtClean="0">
                <a:latin typeface="Arial"/>
                <a:cs typeface="Arial"/>
              </a:rPr>
              <a:t>commencement </a:t>
            </a:r>
            <a:r>
              <a:rPr sz="1150" spc="90" dirty="0" smtClean="0">
                <a:latin typeface="Arial"/>
                <a:cs typeface="Arial"/>
              </a:rPr>
              <a:t>of </a:t>
            </a:r>
            <a:r>
              <a:rPr sz="1150" spc="60" dirty="0" smtClean="0">
                <a:latin typeface="Arial"/>
                <a:cs typeface="Arial"/>
              </a:rPr>
              <a:t>their </a:t>
            </a:r>
            <a:r>
              <a:rPr sz="1150" spc="50" dirty="0" smtClean="0">
                <a:latin typeface="Arial"/>
                <a:cs typeface="Arial"/>
              </a:rPr>
              <a:t>training:</a:t>
            </a:r>
            <a:endParaRPr sz="1150">
              <a:latin typeface="Arial"/>
              <a:cs typeface="Arial"/>
            </a:endParaRPr>
          </a:p>
        </p:txBody>
      </p:sp>
      <p:sp>
        <p:nvSpPr>
          <p:cNvPr id="13" name="object 3"/>
          <p:cNvSpPr/>
          <p:nvPr/>
        </p:nvSpPr>
        <p:spPr>
          <a:xfrm>
            <a:off x="457919" y="1902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457919" y="31172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457919" y="37607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457919" y="5166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457919" y="58097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 txBox="1"/>
          <p:nvPr/>
        </p:nvSpPr>
        <p:spPr>
          <a:xfrm>
            <a:off x="588500" y="1814245"/>
            <a:ext cx="4570730" cy="44945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always have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15" dirty="0" smtClean="0">
                <a:latin typeface="Arial"/>
                <a:cs typeface="Arial"/>
              </a:rPr>
              <a:t>fo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-5" dirty="0" smtClean="0">
                <a:latin typeface="Arial"/>
                <a:cs typeface="Arial"/>
              </a:rPr>
              <a:t>ef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15" dirty="0" smtClean="0">
                <a:latin typeface="Arial"/>
                <a:cs typeface="Arial"/>
              </a:rPr>
              <a:t>ont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30" dirty="0" smtClean="0">
                <a:latin typeface="Arial"/>
                <a:cs typeface="Arial"/>
              </a:rPr>
              <a:t>clinical and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25" dirty="0" smtClean="0">
                <a:latin typeface="Arial"/>
                <a:cs typeface="Arial"/>
              </a:rPr>
              <a:t>practice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principles </a:t>
            </a:r>
            <a:r>
              <a:rPr sz="1150" spc="25" dirty="0" smtClean="0">
                <a:latin typeface="Arial"/>
                <a:cs typeface="Arial"/>
              </a:rPr>
              <a:t>of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b="1" i="1" spc="-25" dirty="0" smtClean="0">
                <a:latin typeface="Arial"/>
                <a:cs typeface="Arial"/>
              </a:rPr>
              <a:t>Good </a:t>
            </a:r>
            <a:r>
              <a:rPr sz="1150" b="1" i="1" spc="-10" dirty="0" smtClean="0">
                <a:latin typeface="Arial"/>
                <a:cs typeface="Arial"/>
              </a:rPr>
              <a:t>Medical </a:t>
            </a:r>
            <a:r>
              <a:rPr sz="1150" b="1" i="1" spc="-45" dirty="0" smtClean="0">
                <a:latin typeface="Arial"/>
                <a:cs typeface="Arial"/>
              </a:rPr>
              <a:t>Practice</a:t>
            </a:r>
            <a:r>
              <a:rPr sz="1150" b="1" i="1" spc="-5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benefit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safe </a:t>
            </a:r>
            <a:r>
              <a:rPr sz="1150" spc="-5" dirty="0" smtClean="0">
                <a:latin typeface="Arial"/>
                <a:cs typeface="Arial"/>
              </a:rPr>
              <a:t>patient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e.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50" dirty="0" smtClean="0">
                <a:latin typeface="Arial"/>
                <a:cs typeface="Arial"/>
              </a:rPr>
              <a:t>rainees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awa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b="1" i="1" spc="-25" dirty="0" smtClean="0">
                <a:latin typeface="Arial"/>
                <a:cs typeface="Arial"/>
              </a:rPr>
              <a:t>Good </a:t>
            </a:r>
            <a:r>
              <a:rPr sz="1150" b="1" i="1" spc="-10" dirty="0" smtClean="0">
                <a:latin typeface="Arial"/>
                <a:cs typeface="Arial"/>
              </a:rPr>
              <a:t>Medical </a:t>
            </a:r>
            <a:r>
              <a:rPr sz="1150" b="1" i="1" spc="-45" dirty="0" smtClean="0">
                <a:latin typeface="Arial"/>
                <a:cs typeface="Arial"/>
              </a:rPr>
              <a:t>Practice</a:t>
            </a:r>
            <a:r>
              <a:rPr sz="1150" b="1" i="1" spc="-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(2006)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100" dirty="0" smtClean="0">
                <a:latin typeface="Arial"/>
                <a:cs typeface="Arial"/>
              </a:rPr>
              <a:t>es </a:t>
            </a:r>
            <a:r>
              <a:rPr sz="1150" spc="-25" dirty="0" smtClean="0">
                <a:latin typeface="Arial"/>
                <a:cs typeface="Arial"/>
              </a:rPr>
              <a:t>doctors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keep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30" dirty="0" smtClean="0">
                <a:latin typeface="Arial"/>
                <a:cs typeface="Arial"/>
              </a:rPr>
              <a:t>and skill up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date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5" dirty="0" smtClean="0">
                <a:latin typeface="Arial"/>
                <a:cs typeface="Arial"/>
              </a:rPr>
              <a:t>oughout</a:t>
            </a:r>
            <a:r>
              <a:rPr sz="1150" spc="0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5" dirty="0" smtClean="0">
                <a:latin typeface="Arial"/>
                <a:cs typeface="Arial"/>
              </a:rPr>
              <a:t>working </a:t>
            </a:r>
            <a:r>
              <a:rPr sz="1150" spc="-5" dirty="0" smtClean="0">
                <a:latin typeface="Arial"/>
                <a:cs typeface="Arial"/>
              </a:rPr>
              <a:t>life,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regularly take </a:t>
            </a:r>
            <a:r>
              <a:rPr sz="1150" spc="-5" dirty="0" smtClean="0">
                <a:latin typeface="Arial"/>
                <a:cs typeface="Arial"/>
              </a:rPr>
              <a:t>part in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30" dirty="0" smtClean="0">
                <a:latin typeface="Arial"/>
                <a:cs typeface="Arial"/>
              </a:rPr>
              <a:t>activities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maintain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30" dirty="0" smtClean="0">
                <a:latin typeface="Arial"/>
                <a:cs typeface="Arial"/>
              </a:rPr>
              <a:t>develop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5" dirty="0" smtClean="0">
                <a:latin typeface="Arial"/>
                <a:cs typeface="Arial"/>
              </a:rPr>
              <a:t>competence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performance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307975" algn="just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40" dirty="0" smtClean="0">
                <a:latin typeface="Arial"/>
                <a:cs typeface="Arial"/>
              </a:rPr>
              <a:t>give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patients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5" dirty="0" smtClean="0">
                <a:latin typeface="Arial"/>
                <a:cs typeface="Arial"/>
              </a:rPr>
              <a:t>esponsive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50" dirty="0" smtClean="0">
                <a:latin typeface="Arial"/>
                <a:cs typeface="Arial"/>
              </a:rPr>
              <a:t>needs,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30" dirty="0" smtClean="0">
                <a:latin typeface="Arial"/>
                <a:cs typeface="Arial"/>
              </a:rPr>
              <a:t>it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15" dirty="0" smtClean="0">
                <a:latin typeface="Arial"/>
                <a:cs typeface="Arial"/>
              </a:rPr>
              <a:t>equitable,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60" dirty="0" smtClean="0">
                <a:latin typeface="Arial"/>
                <a:cs typeface="Arial"/>
              </a:rPr>
              <a:t>espects </a:t>
            </a:r>
            <a:r>
              <a:rPr sz="1150" spc="-15" dirty="0" smtClean="0">
                <a:latin typeface="Arial"/>
                <a:cs typeface="Arial"/>
              </a:rPr>
              <a:t>human rights, </a:t>
            </a:r>
            <a:r>
              <a:rPr sz="1150" spc="-45" dirty="0" smtClean="0">
                <a:latin typeface="Arial"/>
                <a:cs typeface="Arial"/>
              </a:rPr>
              <a:t>challenges </a:t>
            </a:r>
            <a:r>
              <a:rPr sz="1150" spc="-15" dirty="0" smtClean="0">
                <a:latin typeface="Arial"/>
                <a:cs typeface="Arial"/>
              </a:rPr>
              <a:t>discrimination,</a:t>
            </a:r>
            <a:r>
              <a:rPr sz="1150" spc="-10" dirty="0" smtClean="0">
                <a:latin typeface="Arial"/>
                <a:cs typeface="Arial"/>
              </a:rPr>
              <a:t> p</a:t>
            </a:r>
            <a:r>
              <a:rPr sz="1150" spc="-25" dirty="0" smtClean="0">
                <a:latin typeface="Arial"/>
                <a:cs typeface="Arial"/>
              </a:rPr>
              <a:t>romotes </a:t>
            </a:r>
            <a:r>
              <a:rPr sz="1150" spc="-10" dirty="0" smtClean="0">
                <a:latin typeface="Arial"/>
                <a:cs typeface="Arial"/>
              </a:rPr>
              <a:t>equalit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maintains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dignity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patients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ers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7305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acknowledge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40" dirty="0" smtClean="0">
                <a:latin typeface="Arial"/>
                <a:cs typeface="Arial"/>
              </a:rPr>
              <a:t>an employee </a:t>
            </a:r>
            <a:r>
              <a:rPr sz="1150" spc="15" dirty="0" smtClean="0">
                <a:latin typeface="Arial"/>
                <a:cs typeface="Arial"/>
              </a:rPr>
              <a:t>within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0" dirty="0" smtClean="0">
                <a:latin typeface="Arial"/>
                <a:cs typeface="Arial"/>
              </a:rPr>
              <a:t>healthca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5" dirty="0" smtClean="0">
                <a:latin typeface="Arial"/>
                <a:cs typeface="Arial"/>
              </a:rPr>
              <a:t>organisation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35" dirty="0" smtClean="0">
                <a:latin typeface="Arial"/>
                <a:cs typeface="Arial"/>
              </a:rPr>
              <a:t>accept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esponsibility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abide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0" dirty="0" smtClean="0">
                <a:latin typeface="Arial"/>
                <a:cs typeface="Arial"/>
              </a:rPr>
              <a:t>work </a:t>
            </a:r>
            <a:r>
              <a:rPr sz="1150" spc="-10" dirty="0" smtClean="0">
                <a:latin typeface="Arial"/>
                <a:cs typeface="Arial"/>
              </a:rPr>
              <a:t>e</a:t>
            </a:r>
            <a:r>
              <a:rPr sz="1150" spc="-3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fectively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40" dirty="0" smtClean="0">
                <a:latin typeface="Arial"/>
                <a:cs typeface="Arial"/>
              </a:rPr>
              <a:t>an employee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organisation; this </a:t>
            </a:r>
            <a:r>
              <a:rPr sz="1150" spc="-40" dirty="0" smtClean="0">
                <a:latin typeface="Arial"/>
                <a:cs typeface="Arial"/>
              </a:rPr>
              <a:t>includes </a:t>
            </a:r>
            <a:r>
              <a:rPr sz="1150" spc="-10" dirty="0" smtClean="0">
                <a:latin typeface="Arial"/>
                <a:cs typeface="Arial"/>
              </a:rPr>
              <a:t>participating in </a:t>
            </a:r>
            <a:r>
              <a:rPr sz="1150" spc="-20" dirty="0" smtClean="0">
                <a:latin typeface="Arial"/>
                <a:cs typeface="Arial"/>
              </a:rPr>
              <a:t>workplace </a:t>
            </a:r>
            <a:r>
              <a:rPr sz="1150" spc="-60" dirty="0" smtClean="0">
                <a:latin typeface="Arial"/>
                <a:cs typeface="Arial"/>
              </a:rPr>
              <a:t>based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appraisal </a:t>
            </a:r>
            <a:r>
              <a:rPr sz="1150" spc="-100" dirty="0" smtClean="0">
                <a:latin typeface="Arial"/>
                <a:cs typeface="Arial"/>
              </a:rPr>
              <a:t>as well as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40" dirty="0" smtClean="0">
                <a:latin typeface="Arial"/>
                <a:cs typeface="Arial"/>
              </a:rPr>
              <a:t>appraisal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acknowledging </a:t>
            </a: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25" dirty="0" smtClean="0">
                <a:latin typeface="Arial"/>
                <a:cs typeface="Arial"/>
              </a:rPr>
              <a:t> ag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eeing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need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60" dirty="0" smtClean="0">
                <a:latin typeface="Arial"/>
                <a:cs typeface="Arial"/>
              </a:rPr>
              <a:t>shar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5" dirty="0" smtClean="0">
                <a:latin typeface="Arial"/>
                <a:cs typeface="Arial"/>
              </a:rPr>
              <a:t>information </a:t>
            </a:r>
            <a:r>
              <a:rPr sz="1150" spc="-10" dirty="0" smtClean="0">
                <a:latin typeface="Arial"/>
                <a:cs typeface="Arial"/>
              </a:rPr>
              <a:t>about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25" dirty="0" smtClean="0">
                <a:latin typeface="Arial"/>
                <a:cs typeface="Arial"/>
              </a:rPr>
              <a:t>performance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75" dirty="0" smtClean="0">
                <a:latin typeface="Arial"/>
                <a:cs typeface="Arial"/>
              </a:rPr>
              <a:t>a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doctor in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5" dirty="0" smtClean="0">
                <a:latin typeface="Arial"/>
                <a:cs typeface="Arial"/>
              </a:rPr>
              <a:t>employers </a:t>
            </a:r>
            <a:r>
              <a:rPr sz="1150" spc="-30" dirty="0" smtClean="0">
                <a:latin typeface="Arial"/>
                <a:cs typeface="Arial"/>
              </a:rPr>
              <a:t>involved in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30" dirty="0" smtClean="0">
                <a:latin typeface="Arial"/>
                <a:cs typeface="Arial"/>
              </a:rPr>
              <a:t>with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Postgraduate </a:t>
            </a:r>
            <a:r>
              <a:rPr sz="1150" spc="-50" dirty="0" smtClean="0">
                <a:latin typeface="Arial"/>
                <a:cs typeface="Arial"/>
              </a:rPr>
              <a:t>Dean on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egular </a:t>
            </a:r>
            <a:r>
              <a:rPr sz="1150" spc="-65" dirty="0" smtClean="0">
                <a:latin typeface="Arial"/>
                <a:cs typeface="Arial"/>
              </a:rPr>
              <a:t>basis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9209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maintain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egular </a:t>
            </a:r>
            <a:r>
              <a:rPr sz="1150" spc="-15" dirty="0" smtClean="0">
                <a:latin typeface="Arial"/>
                <a:cs typeface="Arial"/>
              </a:rPr>
              <a:t>contact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10" dirty="0" smtClean="0">
                <a:latin typeface="Arial"/>
                <a:cs typeface="Arial"/>
              </a:rPr>
              <a:t>raining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ogramme </a:t>
            </a:r>
            <a:r>
              <a:rPr sz="1150" spc="-30" dirty="0" smtClean="0">
                <a:latin typeface="Arial"/>
                <a:cs typeface="Arial"/>
              </a:rPr>
              <a:t>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ector </a:t>
            </a:r>
            <a:r>
              <a:rPr sz="1150" spc="-105" dirty="0" smtClean="0">
                <a:latin typeface="Arial"/>
                <a:cs typeface="Arial"/>
              </a:rPr>
              <a:t>(TPD)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0" dirty="0" smtClean="0">
                <a:latin typeface="Arial"/>
                <a:cs typeface="Arial"/>
              </a:rPr>
              <a:t>Deanery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25" dirty="0" smtClean="0">
                <a:latin typeface="Arial"/>
                <a:cs typeface="Arial"/>
              </a:rPr>
              <a:t>responding pr</a:t>
            </a:r>
            <a:r>
              <a:rPr sz="1150" spc="-10" dirty="0" smtClean="0">
                <a:latin typeface="Arial"/>
                <a:cs typeface="Arial"/>
              </a:rPr>
              <a:t>omptly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communications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them,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usually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ough </a:t>
            </a:r>
            <a:r>
              <a:rPr sz="1150" spc="-30" dirty="0" smtClean="0">
                <a:latin typeface="Arial"/>
                <a:cs typeface="Arial"/>
              </a:rPr>
              <a:t>email </a:t>
            </a:r>
            <a:r>
              <a:rPr sz="1150" spc="-25" dirty="0" smtClean="0">
                <a:latin typeface="Arial"/>
                <a:cs typeface="Arial"/>
              </a:rPr>
              <a:t>cor</a:t>
            </a:r>
            <a:r>
              <a:rPr sz="1150" spc="-45" dirty="0" smtClean="0">
                <a:latin typeface="Arial"/>
                <a:cs typeface="Arial"/>
              </a:rPr>
              <a:t>respondence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1336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participate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oactively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appraisal, </a:t>
            </a:r>
            <a:r>
              <a:rPr sz="1150" spc="-70" dirty="0" smtClean="0">
                <a:latin typeface="Arial"/>
                <a:cs typeface="Arial"/>
              </a:rPr>
              <a:t>assessment </a:t>
            </a:r>
            <a:r>
              <a:rPr sz="1150" spc="-30" dirty="0" smtClean="0">
                <a:latin typeface="Arial"/>
                <a:cs typeface="Arial"/>
              </a:rPr>
              <a:t>and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planning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ocess, </a:t>
            </a:r>
            <a:r>
              <a:rPr sz="1150" spc="-10" dirty="0" smtClean="0">
                <a:latin typeface="Arial"/>
                <a:cs typeface="Arial"/>
              </a:rPr>
              <a:t>including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oviding </a:t>
            </a:r>
            <a:r>
              <a:rPr sz="1150" spc="-10" dirty="0" smtClean="0">
                <a:latin typeface="Arial"/>
                <a:cs typeface="Arial"/>
              </a:rPr>
              <a:t>documentation which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escribed </a:t>
            </a:r>
            <a:r>
              <a:rPr sz="1150" spc="-50" dirty="0" smtClean="0">
                <a:latin typeface="Arial"/>
                <a:cs typeface="Arial"/>
              </a:rPr>
              <a:t>timescales</a:t>
            </a:r>
            <a:endParaRPr sz="1150">
              <a:latin typeface="Arial"/>
              <a:cs typeface="Arial"/>
            </a:endParaRPr>
          </a:p>
        </p:txBody>
      </p:sp>
      <p:sp>
        <p:nvSpPr>
          <p:cNvPr id="19" name="object 9"/>
          <p:cNvSpPr/>
          <p:nvPr/>
        </p:nvSpPr>
        <p:spPr>
          <a:xfrm>
            <a:off x="0" y="776359"/>
            <a:ext cx="4259966" cy="493293"/>
          </a:xfrm>
          <a:custGeom>
            <a:avLst/>
            <a:gdLst/>
            <a:ahLst/>
            <a:cxnLst/>
            <a:rect l="l" t="t" r="r" b="b"/>
            <a:pathLst>
              <a:path w="4259966" h="493293">
                <a:moveTo>
                  <a:pt x="0" y="493293"/>
                </a:moveTo>
                <a:lnTo>
                  <a:pt x="4084088" y="493052"/>
                </a:lnTo>
                <a:lnTo>
                  <a:pt x="4136450" y="491363"/>
                </a:lnTo>
                <a:lnTo>
                  <a:pt x="4177230" y="486778"/>
                </a:lnTo>
                <a:lnTo>
                  <a:pt x="4219850" y="471304"/>
                </a:lnTo>
                <a:lnTo>
                  <a:pt x="4244553" y="441172"/>
                </a:lnTo>
                <a:lnTo>
                  <a:pt x="4256226" y="391494"/>
                </a:lnTo>
                <a:lnTo>
                  <a:pt x="4259182" y="345105"/>
                </a:lnTo>
                <a:lnTo>
                  <a:pt x="4259966" y="286408"/>
                </a:lnTo>
                <a:lnTo>
                  <a:pt x="4259966" y="206884"/>
                </a:lnTo>
                <a:lnTo>
                  <a:pt x="4259182" y="148188"/>
                </a:lnTo>
                <a:lnTo>
                  <a:pt x="4256226" y="101798"/>
                </a:lnTo>
                <a:lnTo>
                  <a:pt x="4244553" y="52120"/>
                </a:lnTo>
                <a:lnTo>
                  <a:pt x="4219850" y="21988"/>
                </a:lnTo>
                <a:lnTo>
                  <a:pt x="4177230" y="6515"/>
                </a:lnTo>
                <a:lnTo>
                  <a:pt x="4136450" y="1930"/>
                </a:lnTo>
                <a:lnTo>
                  <a:pt x="4084088" y="24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 txBox="1"/>
          <p:nvPr/>
        </p:nvSpPr>
        <p:spPr>
          <a:xfrm>
            <a:off x="430872" y="802803"/>
            <a:ext cx="3638550" cy="396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spc="-7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h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204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1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aine</a:t>
            </a:r>
            <a:r>
              <a:rPr sz="2500" spc="-114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229" dirty="0" smtClean="0">
                <a:solidFill>
                  <a:srgbClr val="003060"/>
                </a:solidFill>
                <a:latin typeface="Myriad Pro"/>
                <a:cs typeface="Myriad Pro"/>
              </a:rPr>
              <a:t>’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esponsibilitie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endParaRPr sz="2500">
              <a:latin typeface="Myriad Pro"/>
              <a:cs typeface="Myriad Pro"/>
            </a:endParaRPr>
          </a:p>
        </p:txBody>
      </p:sp>
      <p:sp>
        <p:nvSpPr>
          <p:cNvPr id="21" name="object 11"/>
          <p:cNvSpPr/>
          <p:nvPr/>
        </p:nvSpPr>
        <p:spPr>
          <a:xfrm>
            <a:off x="5526720" y="1902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526720" y="25457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526720" y="29987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526720" y="413124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526720" y="458425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526720" y="5037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526720" y="5490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526720" y="5943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/>
          <p:nvPr/>
        </p:nvSpPr>
        <p:spPr>
          <a:xfrm>
            <a:off x="5526720" y="6396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526720" y="665875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 txBox="1"/>
          <p:nvPr/>
        </p:nvSpPr>
        <p:spPr>
          <a:xfrm>
            <a:off x="5513299" y="1814245"/>
            <a:ext cx="4714240" cy="49625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6210" marR="1270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30" dirty="0" smtClean="0">
                <a:latin typeface="Arial"/>
                <a:cs typeface="Arial"/>
              </a:rPr>
              <a:t>develop and </a:t>
            </a:r>
            <a:r>
              <a:rPr sz="1150" spc="-40" dirty="0" smtClean="0">
                <a:latin typeface="Arial"/>
                <a:cs typeface="Arial"/>
              </a:rPr>
              <a:t>keep up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date </a:t>
            </a:r>
            <a:r>
              <a:rPr sz="1150" spc="-40" dirty="0" smtClean="0">
                <a:latin typeface="Arial"/>
                <a:cs typeface="Arial"/>
              </a:rPr>
              <a:t>my 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10" dirty="0" smtClean="0">
                <a:latin typeface="Arial"/>
                <a:cs typeface="Arial"/>
              </a:rPr>
              <a:t>portfolio which </a:t>
            </a:r>
            <a:r>
              <a:rPr sz="1150" spc="-25" dirty="0" smtClean="0">
                <a:latin typeface="Arial"/>
                <a:cs typeface="Arial"/>
              </a:rPr>
              <a:t>underpins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training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80" dirty="0" smtClean="0">
                <a:latin typeface="Arial"/>
                <a:cs typeface="Arial"/>
              </a:rPr>
              <a:t>ocess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documents </a:t>
            </a:r>
            <a:r>
              <a:rPr sz="1150" spc="-40" dirty="0" smtClean="0">
                <a:latin typeface="Arial"/>
                <a:cs typeface="Arial"/>
              </a:rPr>
              <a:t>my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ough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6731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70" dirty="0" smtClean="0">
                <a:latin typeface="Arial"/>
                <a:cs typeface="Arial"/>
              </a:rPr>
              <a:t>use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esou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ces </a:t>
            </a:r>
            <a:r>
              <a:rPr sz="1150" spc="-45" dirty="0" smtClean="0">
                <a:latin typeface="Arial"/>
                <a:cs typeface="Arial"/>
              </a:rPr>
              <a:t>available </a:t>
            </a:r>
            <a:r>
              <a:rPr sz="1150" spc="-10" dirty="0" smtClean="0">
                <a:latin typeface="Arial"/>
                <a:cs typeface="Arial"/>
              </a:rPr>
              <a:t>optimally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develop </a:t>
            </a:r>
            <a:r>
              <a:rPr sz="1150" spc="-40" dirty="0" smtClean="0">
                <a:latin typeface="Arial"/>
                <a:cs typeface="Arial"/>
              </a:rPr>
              <a:t>my competences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standa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ds </a:t>
            </a:r>
            <a:r>
              <a:rPr sz="1150" spc="-50" dirty="0" smtClean="0">
                <a:latin typeface="Arial"/>
                <a:cs typeface="Arial"/>
              </a:rPr>
              <a:t>set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specialty </a:t>
            </a:r>
            <a:r>
              <a:rPr sz="1150" spc="-20" dirty="0" smtClean="0">
                <a:latin typeface="Arial"/>
                <a:cs typeface="Arial"/>
              </a:rPr>
              <a:t>curriculum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3716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support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evaluation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-5" dirty="0" smtClean="0">
                <a:latin typeface="Arial"/>
                <a:cs typeface="Arial"/>
              </a:rPr>
              <a:t>training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participating </a:t>
            </a:r>
            <a:r>
              <a:rPr sz="1150" spc="-35" dirty="0" smtClean="0">
                <a:latin typeface="Arial"/>
                <a:cs typeface="Arial"/>
              </a:rPr>
              <a:t>actively in </a:t>
            </a:r>
            <a:r>
              <a:rPr sz="1150" spc="-10" dirty="0" smtClean="0">
                <a:latin typeface="Arial"/>
                <a:cs typeface="Arial"/>
              </a:rPr>
              <a:t>the national </a:t>
            </a:r>
            <a:r>
              <a:rPr sz="1150" spc="-25" dirty="0" smtClean="0">
                <a:latin typeface="Arial"/>
                <a:cs typeface="Arial"/>
              </a:rPr>
              <a:t>annual </a:t>
            </a:r>
            <a:r>
              <a:rPr sz="1150" spc="-50" dirty="0" smtClean="0">
                <a:latin typeface="Arial"/>
                <a:cs typeface="Arial"/>
              </a:rPr>
              <a:t>GMC/COPMeD</a:t>
            </a:r>
            <a:endParaRPr sz="1150">
              <a:latin typeface="Arial"/>
              <a:cs typeface="Arial"/>
            </a:endParaRPr>
          </a:p>
          <a:p>
            <a:pPr marL="156210" marR="378460">
              <a:lnSpc>
                <a:spcPct val="108700"/>
              </a:lnSpc>
            </a:pP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60" dirty="0" smtClean="0">
                <a:latin typeface="Arial"/>
                <a:cs typeface="Arial"/>
              </a:rPr>
              <a:t>survey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30" dirty="0" smtClean="0">
                <a:latin typeface="Arial"/>
                <a:cs typeface="Arial"/>
              </a:rPr>
              <a:t>activities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5" dirty="0" smtClean="0">
                <a:latin typeface="Arial"/>
                <a:cs typeface="Arial"/>
              </a:rPr>
              <a:t>contribute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quality imp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ovement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" dirty="0" smtClean="0">
                <a:latin typeface="Arial"/>
                <a:cs typeface="Arial"/>
              </a:rPr>
              <a:t>training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20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sz="1150" b="1" dirty="0" smtClean="0">
                <a:latin typeface="Arial"/>
                <a:cs typeface="Arial"/>
              </a:rPr>
              <a:t>In </a:t>
            </a:r>
            <a:r>
              <a:rPr sz="1150" b="1" spc="-35" dirty="0" smtClean="0">
                <a:latin typeface="Arial"/>
                <a:cs typeface="Arial"/>
              </a:rPr>
              <a:t>each </a:t>
            </a:r>
            <a:r>
              <a:rPr sz="1150" b="1" spc="-15" dirty="0" smtClean="0">
                <a:latin typeface="Arial"/>
                <a:cs typeface="Arial"/>
              </a:rPr>
              <a:t>placement </a:t>
            </a:r>
            <a:r>
              <a:rPr sz="1150" b="1" spc="15" dirty="0" smtClean="0">
                <a:latin typeface="Arial"/>
                <a:cs typeface="Arial"/>
              </a:rPr>
              <a:t>the </a:t>
            </a:r>
            <a:r>
              <a:rPr sz="1150" b="1" spc="-185" dirty="0" smtClean="0">
                <a:latin typeface="Arial"/>
                <a:cs typeface="Arial"/>
              </a:rPr>
              <a:t>T</a:t>
            </a:r>
            <a:r>
              <a:rPr sz="1150" b="1" spc="0" dirty="0" smtClean="0">
                <a:latin typeface="Arial"/>
                <a:cs typeface="Arial"/>
              </a:rPr>
              <a:t>rainee ag</a:t>
            </a:r>
            <a:r>
              <a:rPr sz="1150" b="1" spc="-25" dirty="0" smtClean="0">
                <a:latin typeface="Arial"/>
                <a:cs typeface="Arial"/>
              </a:rPr>
              <a:t>r</a:t>
            </a:r>
            <a:r>
              <a:rPr sz="1150" b="1" spc="-45" dirty="0" smtClean="0">
                <a:latin typeface="Arial"/>
                <a:cs typeface="Arial"/>
              </a:rPr>
              <a:t>ees to: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07645">
              <a:lnSpc>
                <a:spcPct val="1087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5" dirty="0" smtClean="0">
                <a:latin typeface="Arial"/>
                <a:cs typeface="Arial"/>
              </a:rPr>
              <a:t>rating </a:t>
            </a:r>
            <a:r>
              <a:rPr sz="1150" spc="-65" dirty="0" smtClean="0">
                <a:latin typeface="Arial"/>
                <a:cs typeface="Arial"/>
              </a:rPr>
              <a:t>scale prior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</a:t>
            </a:r>
            <a:r>
              <a:rPr sz="1150" spc="-1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40335">
              <a:lnSpc>
                <a:spcPct val="108700"/>
              </a:lnSpc>
            </a:pPr>
            <a:r>
              <a:rPr sz="1150" spc="-75" dirty="0" smtClean="0">
                <a:latin typeface="Arial"/>
                <a:cs typeface="Arial"/>
              </a:rPr>
              <a:t>Discuss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based on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20" dirty="0" smtClean="0">
                <a:latin typeface="Arial"/>
                <a:cs typeface="Arial"/>
              </a:rPr>
              <a:t>ratings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40" dirty="0" smtClean="0">
                <a:latin typeface="Arial"/>
                <a:cs typeface="Arial"/>
              </a:rPr>
              <a:t>an </a:t>
            </a:r>
            <a:r>
              <a:rPr sz="1150" spc="-20" dirty="0" smtClean="0">
                <a:latin typeface="Arial"/>
                <a:cs typeface="Arial"/>
              </a:rPr>
              <a:t>action plan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89560">
              <a:lnSpc>
                <a:spcPct val="108700"/>
              </a:lnSpc>
            </a:pPr>
            <a:r>
              <a:rPr sz="1150" spc="-50" dirty="0" smtClean="0">
                <a:latin typeface="Arial"/>
                <a:cs typeface="Arial"/>
              </a:rPr>
              <a:t>Cr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75" dirty="0" smtClean="0">
                <a:latin typeface="Arial"/>
                <a:cs typeface="Arial"/>
              </a:rPr>
              <a:t>a pdp, </a:t>
            </a:r>
            <a:r>
              <a:rPr sz="1150" spc="-30" dirty="0" smtClean="0">
                <a:latin typeface="Arial"/>
                <a:cs typeface="Arial"/>
              </a:rPr>
              <a:t>using </a:t>
            </a:r>
            <a:r>
              <a:rPr sz="1150" spc="-85" dirty="0" smtClean="0">
                <a:latin typeface="Arial"/>
                <a:cs typeface="Arial"/>
              </a:rPr>
              <a:t>SMA</a:t>
            </a:r>
            <a:r>
              <a:rPr sz="1150" spc="-80" dirty="0" smtClean="0">
                <a:latin typeface="Arial"/>
                <a:cs typeface="Arial"/>
              </a:rPr>
              <a:t>R</a:t>
            </a:r>
            <a:r>
              <a:rPr sz="1150" spc="-135" dirty="0" smtClean="0">
                <a:latin typeface="Arial"/>
                <a:cs typeface="Arial"/>
              </a:rPr>
              <a:t>T </a:t>
            </a:r>
            <a:r>
              <a:rPr sz="1150" spc="-30" dirty="0" smtClean="0">
                <a:latin typeface="Arial"/>
                <a:cs typeface="Arial"/>
              </a:rPr>
              <a:t>objectives, </a:t>
            </a:r>
            <a:r>
              <a:rPr sz="1150" spc="-60" dirty="0" smtClean="0">
                <a:latin typeface="Arial"/>
                <a:cs typeface="Arial"/>
              </a:rPr>
              <a:t>based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action </a:t>
            </a:r>
            <a:r>
              <a:rPr sz="1150" spc="-15" dirty="0" smtClean="0">
                <a:latin typeface="Arial"/>
                <a:cs typeface="Arial"/>
              </a:rPr>
              <a:t>planning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undertaken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5875">
              <a:lnSpc>
                <a:spcPct val="108700"/>
              </a:lnSpc>
            </a:pPr>
            <a:r>
              <a:rPr sz="1150" spc="-25" dirty="0" smtClean="0">
                <a:latin typeface="Arial"/>
                <a:cs typeface="Arial"/>
              </a:rPr>
              <a:t>Actively </a:t>
            </a:r>
            <a:r>
              <a:rPr sz="1150" spc="-40" dirty="0" smtClean="0">
                <a:latin typeface="Arial"/>
                <a:cs typeface="Arial"/>
              </a:rPr>
              <a:t>engage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 in </a:t>
            </a:r>
            <a:r>
              <a:rPr sz="1150" spc="-20" dirty="0" smtClean="0">
                <a:latin typeface="Arial"/>
                <a:cs typeface="Arial"/>
              </a:rPr>
              <a:t>add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60" dirty="0" smtClean="0">
                <a:latin typeface="Arial"/>
                <a:cs typeface="Arial"/>
              </a:rPr>
              <a:t>essing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30" dirty="0" smtClean="0">
                <a:latin typeface="Arial"/>
                <a:cs typeface="Arial"/>
              </a:rPr>
              <a:t>feedback or raising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80" dirty="0" smtClean="0">
                <a:latin typeface="Arial"/>
                <a:cs typeface="Arial"/>
              </a:rPr>
              <a:t>issues which </a:t>
            </a:r>
            <a:r>
              <a:rPr sz="1150" spc="-45" dirty="0" smtClean="0">
                <a:latin typeface="Arial"/>
                <a:cs typeface="Arial"/>
              </a:rPr>
              <a:t>may </a:t>
            </a:r>
            <a:r>
              <a:rPr sz="1150" spc="-15" dirty="0" smtClean="0">
                <a:latin typeface="Arial"/>
                <a:cs typeface="Arial"/>
              </a:rPr>
              <a:t>impact on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performance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42545">
              <a:lnSpc>
                <a:spcPct val="108700"/>
              </a:lnSpc>
            </a:pPr>
            <a:r>
              <a:rPr sz="1150" spc="-25" dirty="0" smtClean="0">
                <a:latin typeface="Arial"/>
                <a:cs typeface="Arial"/>
              </a:rPr>
              <a:t>Actively </a:t>
            </a:r>
            <a:r>
              <a:rPr sz="1150" spc="-40" dirty="0" smtClean="0">
                <a:latin typeface="Arial"/>
                <a:cs typeface="Arial"/>
              </a:rPr>
              <a:t>engage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5" dirty="0" smtClean="0">
                <a:latin typeface="Arial"/>
                <a:cs typeface="Arial"/>
              </a:rPr>
              <a:t>completing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</a:t>
            </a:r>
            <a:r>
              <a:rPr sz="1150" spc="-75" dirty="0" smtClean="0">
                <a:latin typeface="Arial"/>
                <a:cs typeface="Arial"/>
              </a:rPr>
              <a:t>assessments in a </a:t>
            </a:r>
            <a:r>
              <a:rPr sz="1150" spc="-25" dirty="0" smtClean="0">
                <a:latin typeface="Arial"/>
                <a:cs typeface="Arial"/>
              </a:rPr>
              <a:t>timeous manner</a:t>
            </a:r>
            <a:endParaRPr sz="1150">
              <a:latin typeface="Arial"/>
              <a:cs typeface="Arial"/>
            </a:endParaRPr>
          </a:p>
          <a:p>
            <a:pPr marL="156210" marR="545465">
              <a:lnSpc>
                <a:spcPct val="1498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0" dirty="0" smtClean="0">
                <a:latin typeface="Arial"/>
                <a:cs typeface="Arial"/>
              </a:rPr>
              <a:t>e-portfolio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0" dirty="0" smtClean="0">
                <a:latin typeface="Arial"/>
                <a:cs typeface="Arial"/>
              </a:rPr>
              <a:t>Deanery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RCGP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annual </a:t>
            </a:r>
            <a:r>
              <a:rPr sz="1150" spc="-30" dirty="0" smtClean="0">
                <a:latin typeface="Arial"/>
                <a:cs typeface="Arial"/>
              </a:rPr>
              <a:t>GMC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60" dirty="0" smtClean="0">
                <a:latin typeface="Arial"/>
                <a:cs typeface="Arial"/>
              </a:rPr>
              <a:t>surve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ENT, Oral and Facial Problems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3172561" y="3080639"/>
            <a:ext cx="4486464" cy="37212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3269548" y="3177618"/>
            <a:ext cx="4120108" cy="3357130"/>
          </a:xfrm>
          <a:custGeom>
            <a:avLst/>
            <a:gdLst/>
            <a:ahLst/>
            <a:cxnLst/>
            <a:rect l="l" t="t" r="r" b="b"/>
            <a:pathLst>
              <a:path w="4120108" h="3357130">
                <a:moveTo>
                  <a:pt x="2060054" y="0"/>
                </a:moveTo>
                <a:lnTo>
                  <a:pt x="1891097" y="5564"/>
                </a:lnTo>
                <a:lnTo>
                  <a:pt x="1725901" y="21969"/>
                </a:lnTo>
                <a:lnTo>
                  <a:pt x="1564997" y="48783"/>
                </a:lnTo>
                <a:lnTo>
                  <a:pt x="1408915" y="85573"/>
                </a:lnTo>
                <a:lnTo>
                  <a:pt x="1258185" y="131908"/>
                </a:lnTo>
                <a:lnTo>
                  <a:pt x="1113338" y="187356"/>
                </a:lnTo>
                <a:lnTo>
                  <a:pt x="974903" y="251485"/>
                </a:lnTo>
                <a:lnTo>
                  <a:pt x="843410" y="323862"/>
                </a:lnTo>
                <a:lnTo>
                  <a:pt x="719390" y="404056"/>
                </a:lnTo>
                <a:lnTo>
                  <a:pt x="603373" y="491636"/>
                </a:lnTo>
                <a:lnTo>
                  <a:pt x="495889" y="586168"/>
                </a:lnTo>
                <a:lnTo>
                  <a:pt x="397469" y="687220"/>
                </a:lnTo>
                <a:lnTo>
                  <a:pt x="308642" y="794362"/>
                </a:lnTo>
                <a:lnTo>
                  <a:pt x="229938" y="907161"/>
                </a:lnTo>
                <a:lnTo>
                  <a:pt x="161888" y="1025185"/>
                </a:lnTo>
                <a:lnTo>
                  <a:pt x="105022" y="1148001"/>
                </a:lnTo>
                <a:lnTo>
                  <a:pt x="59870" y="1275179"/>
                </a:lnTo>
                <a:lnTo>
                  <a:pt x="26962" y="1406286"/>
                </a:lnTo>
                <a:lnTo>
                  <a:pt x="6828" y="1540890"/>
                </a:lnTo>
                <a:lnTo>
                  <a:pt x="0" y="1678558"/>
                </a:lnTo>
                <a:lnTo>
                  <a:pt x="6828" y="1816229"/>
                </a:lnTo>
                <a:lnTo>
                  <a:pt x="26962" y="1950835"/>
                </a:lnTo>
                <a:lnTo>
                  <a:pt x="59870" y="2081943"/>
                </a:lnTo>
                <a:lnTo>
                  <a:pt x="105022" y="2209122"/>
                </a:lnTo>
                <a:lnTo>
                  <a:pt x="161888" y="2331940"/>
                </a:lnTo>
                <a:lnTo>
                  <a:pt x="229938" y="2449964"/>
                </a:lnTo>
                <a:lnTo>
                  <a:pt x="308642" y="2562764"/>
                </a:lnTo>
                <a:lnTo>
                  <a:pt x="397469" y="2669906"/>
                </a:lnTo>
                <a:lnTo>
                  <a:pt x="495889" y="2770960"/>
                </a:lnTo>
                <a:lnTo>
                  <a:pt x="603373" y="2865493"/>
                </a:lnTo>
                <a:lnTo>
                  <a:pt x="719390" y="2953072"/>
                </a:lnTo>
                <a:lnTo>
                  <a:pt x="843410" y="3033267"/>
                </a:lnTo>
                <a:lnTo>
                  <a:pt x="974903" y="3105645"/>
                </a:lnTo>
                <a:lnTo>
                  <a:pt x="1113338" y="3169773"/>
                </a:lnTo>
                <a:lnTo>
                  <a:pt x="1258185" y="3225221"/>
                </a:lnTo>
                <a:lnTo>
                  <a:pt x="1408915" y="3271557"/>
                </a:lnTo>
                <a:lnTo>
                  <a:pt x="1564997" y="3308347"/>
                </a:lnTo>
                <a:lnTo>
                  <a:pt x="1725901" y="3335161"/>
                </a:lnTo>
                <a:lnTo>
                  <a:pt x="1891097" y="3351566"/>
                </a:lnTo>
                <a:lnTo>
                  <a:pt x="2060054" y="3357130"/>
                </a:lnTo>
                <a:lnTo>
                  <a:pt x="2229009" y="3351566"/>
                </a:lnTo>
                <a:lnTo>
                  <a:pt x="2394204" y="3335161"/>
                </a:lnTo>
                <a:lnTo>
                  <a:pt x="2555106" y="3308347"/>
                </a:lnTo>
                <a:lnTo>
                  <a:pt x="2711188" y="3271557"/>
                </a:lnTo>
                <a:lnTo>
                  <a:pt x="2861917" y="3225221"/>
                </a:lnTo>
                <a:lnTo>
                  <a:pt x="3006764" y="3169773"/>
                </a:lnTo>
                <a:lnTo>
                  <a:pt x="3145199" y="3105645"/>
                </a:lnTo>
                <a:lnTo>
                  <a:pt x="3276692" y="3033267"/>
                </a:lnTo>
                <a:lnTo>
                  <a:pt x="3400712" y="2953072"/>
                </a:lnTo>
                <a:lnTo>
                  <a:pt x="3516730" y="2865493"/>
                </a:lnTo>
                <a:lnTo>
                  <a:pt x="3624214" y="2770960"/>
                </a:lnTo>
                <a:lnTo>
                  <a:pt x="3722635" y="2669906"/>
                </a:lnTo>
                <a:lnTo>
                  <a:pt x="3811463" y="2562764"/>
                </a:lnTo>
                <a:lnTo>
                  <a:pt x="3890167" y="2449964"/>
                </a:lnTo>
                <a:lnTo>
                  <a:pt x="3958218" y="2331940"/>
                </a:lnTo>
                <a:lnTo>
                  <a:pt x="4015084" y="2209122"/>
                </a:lnTo>
                <a:lnTo>
                  <a:pt x="4060237" y="2081943"/>
                </a:lnTo>
                <a:lnTo>
                  <a:pt x="4093145" y="1950835"/>
                </a:lnTo>
                <a:lnTo>
                  <a:pt x="4113279" y="1816229"/>
                </a:lnTo>
                <a:lnTo>
                  <a:pt x="4120108" y="1678558"/>
                </a:lnTo>
                <a:lnTo>
                  <a:pt x="4113279" y="1540890"/>
                </a:lnTo>
                <a:lnTo>
                  <a:pt x="4093145" y="1406286"/>
                </a:lnTo>
                <a:lnTo>
                  <a:pt x="4060237" y="1275179"/>
                </a:lnTo>
                <a:lnTo>
                  <a:pt x="4015084" y="1148001"/>
                </a:lnTo>
                <a:lnTo>
                  <a:pt x="3958218" y="1025185"/>
                </a:lnTo>
                <a:lnTo>
                  <a:pt x="3890167" y="907161"/>
                </a:lnTo>
                <a:lnTo>
                  <a:pt x="3811463" y="794362"/>
                </a:lnTo>
                <a:lnTo>
                  <a:pt x="3722635" y="687220"/>
                </a:lnTo>
                <a:lnTo>
                  <a:pt x="3624214" y="586168"/>
                </a:lnTo>
                <a:lnTo>
                  <a:pt x="3516730" y="491636"/>
                </a:lnTo>
                <a:lnTo>
                  <a:pt x="3400712" y="404056"/>
                </a:lnTo>
                <a:lnTo>
                  <a:pt x="3276692" y="323862"/>
                </a:lnTo>
                <a:lnTo>
                  <a:pt x="3145199" y="251485"/>
                </a:lnTo>
                <a:lnTo>
                  <a:pt x="3006764" y="187356"/>
                </a:lnTo>
                <a:lnTo>
                  <a:pt x="2861917" y="131908"/>
                </a:lnTo>
                <a:lnTo>
                  <a:pt x="2711188" y="85573"/>
                </a:lnTo>
                <a:lnTo>
                  <a:pt x="2555106" y="48783"/>
                </a:lnTo>
                <a:lnTo>
                  <a:pt x="2394204" y="21969"/>
                </a:lnTo>
                <a:lnTo>
                  <a:pt x="2229009" y="5564"/>
                </a:lnTo>
                <a:lnTo>
                  <a:pt x="2060054" y="0"/>
                </a:lnTo>
                <a:close/>
              </a:path>
            </a:pathLst>
          </a:custGeom>
          <a:solidFill>
            <a:srgbClr val="9DDC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6956923" y="3199320"/>
            <a:ext cx="3139360" cy="18737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7053938" y="3296304"/>
            <a:ext cx="2774904" cy="1509014"/>
          </a:xfrm>
          <a:custGeom>
            <a:avLst/>
            <a:gdLst/>
            <a:ahLst/>
            <a:cxnLst/>
            <a:rect l="l" t="t" r="r" b="b"/>
            <a:pathLst>
              <a:path w="2774904" h="1509014">
                <a:moveTo>
                  <a:pt x="2774746" y="870750"/>
                </a:moveTo>
                <a:lnTo>
                  <a:pt x="689399" y="870750"/>
                </a:lnTo>
                <a:lnTo>
                  <a:pt x="689399" y="1352296"/>
                </a:lnTo>
                <a:lnTo>
                  <a:pt x="695133" y="1399924"/>
                </a:lnTo>
                <a:lnTo>
                  <a:pt x="711155" y="1441657"/>
                </a:lnTo>
                <a:lnTo>
                  <a:pt x="735688" y="1475214"/>
                </a:lnTo>
                <a:lnTo>
                  <a:pt x="766957" y="1498312"/>
                </a:lnTo>
                <a:lnTo>
                  <a:pt x="2652984" y="1509014"/>
                </a:lnTo>
                <a:lnTo>
                  <a:pt x="2665737" y="1508166"/>
                </a:lnTo>
                <a:lnTo>
                  <a:pt x="2712306" y="1489241"/>
                </a:lnTo>
                <a:lnTo>
                  <a:pt x="2740728" y="1461099"/>
                </a:lnTo>
                <a:lnTo>
                  <a:pt x="2761605" y="1423538"/>
                </a:lnTo>
                <a:lnTo>
                  <a:pt x="2773162" y="1378838"/>
                </a:lnTo>
                <a:lnTo>
                  <a:pt x="2774746" y="870750"/>
                </a:lnTo>
                <a:close/>
              </a:path>
              <a:path w="2774904" h="1509014">
                <a:moveTo>
                  <a:pt x="346588" y="592335"/>
                </a:moveTo>
                <a:lnTo>
                  <a:pt x="306436" y="614763"/>
                </a:lnTo>
                <a:lnTo>
                  <a:pt x="19588" y="955763"/>
                </a:lnTo>
                <a:lnTo>
                  <a:pt x="1470" y="989372"/>
                </a:lnTo>
                <a:lnTo>
                  <a:pt x="0" y="999958"/>
                </a:lnTo>
                <a:lnTo>
                  <a:pt x="731" y="1010009"/>
                </a:lnTo>
                <a:lnTo>
                  <a:pt x="24703" y="1042125"/>
                </a:lnTo>
                <a:lnTo>
                  <a:pt x="486668" y="1129131"/>
                </a:lnTo>
                <a:lnTo>
                  <a:pt x="500802" y="1130702"/>
                </a:lnTo>
                <a:lnTo>
                  <a:pt x="513631" y="1130271"/>
                </a:lnTo>
                <a:lnTo>
                  <a:pt x="549988" y="1110799"/>
                </a:lnTo>
                <a:lnTo>
                  <a:pt x="558875" y="1080733"/>
                </a:lnTo>
                <a:lnTo>
                  <a:pt x="557826" y="1068369"/>
                </a:lnTo>
                <a:lnTo>
                  <a:pt x="554612" y="1055024"/>
                </a:lnTo>
                <a:lnTo>
                  <a:pt x="511383" y="935647"/>
                </a:lnTo>
                <a:lnTo>
                  <a:pt x="689399" y="870750"/>
                </a:lnTo>
                <a:lnTo>
                  <a:pt x="2774746" y="870750"/>
                </a:lnTo>
                <a:lnTo>
                  <a:pt x="2774772" y="752386"/>
                </a:lnTo>
                <a:lnTo>
                  <a:pt x="444822" y="752386"/>
                </a:lnTo>
                <a:lnTo>
                  <a:pt x="443539" y="748842"/>
                </a:lnTo>
                <a:lnTo>
                  <a:pt x="442904" y="747191"/>
                </a:lnTo>
                <a:lnTo>
                  <a:pt x="403268" y="637971"/>
                </a:lnTo>
                <a:lnTo>
                  <a:pt x="397635" y="625084"/>
                </a:lnTo>
                <a:lnTo>
                  <a:pt x="365952" y="594596"/>
                </a:lnTo>
                <a:lnTo>
                  <a:pt x="356446" y="592363"/>
                </a:lnTo>
                <a:lnTo>
                  <a:pt x="346588" y="592335"/>
                </a:lnTo>
                <a:close/>
              </a:path>
              <a:path w="2774904" h="1509014">
                <a:moveTo>
                  <a:pt x="2652984" y="0"/>
                </a:moveTo>
                <a:lnTo>
                  <a:pt x="811319" y="0"/>
                </a:lnTo>
                <a:lnTo>
                  <a:pt x="798567" y="847"/>
                </a:lnTo>
                <a:lnTo>
                  <a:pt x="752002" y="19770"/>
                </a:lnTo>
                <a:lnTo>
                  <a:pt x="723579" y="47909"/>
                </a:lnTo>
                <a:lnTo>
                  <a:pt x="702700" y="85470"/>
                </a:lnTo>
                <a:lnTo>
                  <a:pt x="691141" y="130172"/>
                </a:lnTo>
                <a:lnTo>
                  <a:pt x="689399" y="663219"/>
                </a:lnTo>
                <a:lnTo>
                  <a:pt x="444822" y="752386"/>
                </a:lnTo>
                <a:lnTo>
                  <a:pt x="2774772" y="752386"/>
                </a:lnTo>
                <a:lnTo>
                  <a:pt x="2774904" y="156718"/>
                </a:lnTo>
                <a:lnTo>
                  <a:pt x="2769170" y="109084"/>
                </a:lnTo>
                <a:lnTo>
                  <a:pt x="2753151" y="67350"/>
                </a:lnTo>
                <a:lnTo>
                  <a:pt x="2728620" y="33795"/>
                </a:lnTo>
                <a:lnTo>
                  <a:pt x="2697350" y="10699"/>
                </a:lnTo>
                <a:lnTo>
                  <a:pt x="2661115" y="343"/>
                </a:lnTo>
                <a:lnTo>
                  <a:pt x="2652984" y="0"/>
                </a:lnTo>
                <a:close/>
              </a:path>
            </a:pathLst>
          </a:custGeom>
          <a:solidFill>
            <a:srgbClr val="B2D3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6660565" y="3226003"/>
            <a:ext cx="25450" cy="8470"/>
          </a:xfrm>
          <a:custGeom>
            <a:avLst/>
            <a:gdLst/>
            <a:ahLst/>
            <a:cxnLst/>
            <a:rect l="l" t="t" r="r" b="b"/>
            <a:pathLst>
              <a:path w="25450" h="8470">
                <a:moveTo>
                  <a:pt x="0" y="4235"/>
                </a:moveTo>
                <a:lnTo>
                  <a:pt x="25450" y="4235"/>
                </a:lnTo>
              </a:path>
            </a:pathLst>
          </a:custGeom>
          <a:ln w="9740">
            <a:solidFill>
              <a:srgbClr val="FBB04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8"/>
          <p:cNvSpPr/>
          <p:nvPr/>
        </p:nvSpPr>
        <p:spPr>
          <a:xfrm>
            <a:off x="6977710" y="5166296"/>
            <a:ext cx="2458532" cy="1496898"/>
          </a:xfrm>
          <a:custGeom>
            <a:avLst/>
            <a:gdLst/>
            <a:ahLst/>
            <a:cxnLst/>
            <a:rect l="l" t="t" r="r" b="b"/>
            <a:pathLst>
              <a:path w="2458532" h="1496898">
                <a:moveTo>
                  <a:pt x="2458532" y="814514"/>
                </a:moveTo>
                <a:lnTo>
                  <a:pt x="406161" y="814514"/>
                </a:lnTo>
                <a:lnTo>
                  <a:pt x="627700" y="932395"/>
                </a:lnTo>
                <a:lnTo>
                  <a:pt x="627637" y="1340878"/>
                </a:lnTo>
                <a:lnTo>
                  <a:pt x="633538" y="1388453"/>
                </a:lnTo>
                <a:lnTo>
                  <a:pt x="649693" y="1430094"/>
                </a:lnTo>
                <a:lnTo>
                  <a:pt x="674331" y="1463519"/>
                </a:lnTo>
                <a:lnTo>
                  <a:pt x="705680" y="1486448"/>
                </a:lnTo>
                <a:lnTo>
                  <a:pt x="2336612" y="1496898"/>
                </a:lnTo>
                <a:lnTo>
                  <a:pt x="2349365" y="1496051"/>
                </a:lnTo>
                <a:lnTo>
                  <a:pt x="2395932" y="1477126"/>
                </a:lnTo>
                <a:lnTo>
                  <a:pt x="2424353" y="1448986"/>
                </a:lnTo>
                <a:lnTo>
                  <a:pt x="2445230" y="1411425"/>
                </a:lnTo>
                <a:lnTo>
                  <a:pt x="2456789" y="1366724"/>
                </a:lnTo>
                <a:lnTo>
                  <a:pt x="2458532" y="1218946"/>
                </a:lnTo>
                <a:lnTo>
                  <a:pt x="2458532" y="814514"/>
                </a:lnTo>
                <a:close/>
              </a:path>
              <a:path w="2458532" h="1496898">
                <a:moveTo>
                  <a:pt x="502160" y="447392"/>
                </a:moveTo>
                <a:lnTo>
                  <a:pt x="61852" y="462800"/>
                </a:lnTo>
                <a:lnTo>
                  <a:pt x="24028" y="472245"/>
                </a:lnTo>
                <a:lnTo>
                  <a:pt x="561" y="504721"/>
                </a:lnTo>
                <a:lnTo>
                  <a:pt x="0" y="515472"/>
                </a:lnTo>
                <a:lnTo>
                  <a:pt x="1707" y="527001"/>
                </a:lnTo>
                <a:lnTo>
                  <a:pt x="246032" y="925876"/>
                </a:lnTo>
                <a:lnTo>
                  <a:pt x="272650" y="953538"/>
                </a:lnTo>
                <a:lnTo>
                  <a:pt x="292305" y="960457"/>
                </a:lnTo>
                <a:lnTo>
                  <a:pt x="302232" y="960445"/>
                </a:lnTo>
                <a:lnTo>
                  <a:pt x="339131" y="937329"/>
                </a:lnTo>
                <a:lnTo>
                  <a:pt x="403494" y="819518"/>
                </a:lnTo>
                <a:lnTo>
                  <a:pt x="405260" y="816165"/>
                </a:lnTo>
                <a:lnTo>
                  <a:pt x="406161" y="814514"/>
                </a:lnTo>
                <a:lnTo>
                  <a:pt x="2458532" y="814514"/>
                </a:lnTo>
                <a:lnTo>
                  <a:pt x="2458532" y="712241"/>
                </a:lnTo>
                <a:lnTo>
                  <a:pt x="627738" y="712241"/>
                </a:lnTo>
                <a:lnTo>
                  <a:pt x="497652" y="642340"/>
                </a:lnTo>
                <a:lnTo>
                  <a:pt x="498541" y="640715"/>
                </a:lnTo>
                <a:lnTo>
                  <a:pt x="500230" y="637438"/>
                </a:lnTo>
                <a:lnTo>
                  <a:pt x="554789" y="534847"/>
                </a:lnTo>
                <a:lnTo>
                  <a:pt x="560736" y="521637"/>
                </a:lnTo>
                <a:lnTo>
                  <a:pt x="564286" y="509080"/>
                </a:lnTo>
                <a:lnTo>
                  <a:pt x="565523" y="497309"/>
                </a:lnTo>
                <a:lnTo>
                  <a:pt x="564531" y="486458"/>
                </a:lnTo>
                <a:lnTo>
                  <a:pt x="539933" y="454900"/>
                </a:lnTo>
                <a:lnTo>
                  <a:pt x="516425" y="448090"/>
                </a:lnTo>
                <a:lnTo>
                  <a:pt x="502160" y="447392"/>
                </a:lnTo>
                <a:close/>
              </a:path>
              <a:path w="2458532" h="1496898">
                <a:moveTo>
                  <a:pt x="2336612" y="0"/>
                </a:moveTo>
                <a:lnTo>
                  <a:pt x="749531" y="0"/>
                </a:lnTo>
                <a:lnTo>
                  <a:pt x="736771" y="848"/>
                </a:lnTo>
                <a:lnTo>
                  <a:pt x="690205" y="19809"/>
                </a:lnTo>
                <a:lnTo>
                  <a:pt x="661810" y="48003"/>
                </a:lnTo>
                <a:lnTo>
                  <a:pt x="640974" y="85632"/>
                </a:lnTo>
                <a:lnTo>
                  <a:pt x="629465" y="130412"/>
                </a:lnTo>
                <a:lnTo>
                  <a:pt x="627738" y="712241"/>
                </a:lnTo>
                <a:lnTo>
                  <a:pt x="2458532" y="712241"/>
                </a:lnTo>
                <a:lnTo>
                  <a:pt x="2458532" y="156730"/>
                </a:lnTo>
                <a:lnTo>
                  <a:pt x="2457873" y="140338"/>
                </a:lnTo>
                <a:lnTo>
                  <a:pt x="2448515" y="94418"/>
                </a:lnTo>
                <a:lnTo>
                  <a:pt x="2429463" y="55155"/>
                </a:lnTo>
                <a:lnTo>
                  <a:pt x="2402491" y="24830"/>
                </a:lnTo>
                <a:lnTo>
                  <a:pt x="2369372" y="5723"/>
                </a:lnTo>
                <a:lnTo>
                  <a:pt x="2336612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9"/>
          <p:cNvSpPr/>
          <p:nvPr/>
        </p:nvSpPr>
        <p:spPr>
          <a:xfrm>
            <a:off x="1237373" y="1681048"/>
            <a:ext cx="3191725" cy="21966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0"/>
          <p:cNvSpPr/>
          <p:nvPr/>
        </p:nvSpPr>
        <p:spPr>
          <a:xfrm>
            <a:off x="1334352" y="1778017"/>
            <a:ext cx="2827244" cy="1830105"/>
          </a:xfrm>
          <a:custGeom>
            <a:avLst/>
            <a:gdLst/>
            <a:ahLst/>
            <a:cxnLst/>
            <a:rect l="l" t="t" r="r" b="b"/>
            <a:pathLst>
              <a:path w="2827244" h="1830105">
                <a:moveTo>
                  <a:pt x="2456888" y="1292517"/>
                </a:moveTo>
                <a:lnTo>
                  <a:pt x="2190407" y="1292517"/>
                </a:lnTo>
                <a:lnTo>
                  <a:pt x="2396096" y="1513344"/>
                </a:lnTo>
                <a:lnTo>
                  <a:pt x="2306929" y="1596212"/>
                </a:lnTo>
                <a:lnTo>
                  <a:pt x="2282087" y="1637389"/>
                </a:lnTo>
                <a:lnTo>
                  <a:pt x="2281519" y="1647395"/>
                </a:lnTo>
                <a:lnTo>
                  <a:pt x="2283144" y="1657008"/>
                </a:lnTo>
                <a:lnTo>
                  <a:pt x="2310937" y="1688762"/>
                </a:lnTo>
                <a:lnTo>
                  <a:pt x="2749130" y="1825650"/>
                </a:lnTo>
                <a:lnTo>
                  <a:pt x="2775686" y="1830105"/>
                </a:lnTo>
                <a:lnTo>
                  <a:pt x="2787292" y="1829231"/>
                </a:lnTo>
                <a:lnTo>
                  <a:pt x="2820046" y="1807377"/>
                </a:lnTo>
                <a:lnTo>
                  <a:pt x="2827244" y="1774509"/>
                </a:lnTo>
                <a:lnTo>
                  <a:pt x="2825760" y="1760946"/>
                </a:lnTo>
                <a:lnTo>
                  <a:pt x="2824645" y="1755482"/>
                </a:lnTo>
                <a:lnTo>
                  <a:pt x="2738784" y="1380604"/>
                </a:lnTo>
                <a:lnTo>
                  <a:pt x="2538945" y="1380604"/>
                </a:lnTo>
                <a:lnTo>
                  <a:pt x="2456888" y="1292517"/>
                </a:lnTo>
                <a:close/>
              </a:path>
              <a:path w="2827244" h="1830105">
                <a:moveTo>
                  <a:pt x="2676076" y="1275716"/>
                </a:moveTo>
                <a:lnTo>
                  <a:pt x="2633448" y="1293084"/>
                </a:lnTo>
                <a:lnTo>
                  <a:pt x="2543073" y="1376756"/>
                </a:lnTo>
                <a:lnTo>
                  <a:pt x="2540330" y="1379334"/>
                </a:lnTo>
                <a:lnTo>
                  <a:pt x="2538945" y="1380604"/>
                </a:lnTo>
                <a:lnTo>
                  <a:pt x="2738784" y="1380604"/>
                </a:lnTo>
                <a:lnTo>
                  <a:pt x="2726728" y="1327962"/>
                </a:lnTo>
                <a:lnTo>
                  <a:pt x="2703430" y="1285820"/>
                </a:lnTo>
                <a:lnTo>
                  <a:pt x="2685862" y="1276951"/>
                </a:lnTo>
                <a:lnTo>
                  <a:pt x="2676076" y="1275716"/>
                </a:lnTo>
                <a:close/>
              </a:path>
              <a:path w="2827244" h="1830105">
                <a:moveTo>
                  <a:pt x="371767" y="0"/>
                </a:moveTo>
                <a:lnTo>
                  <a:pt x="151218" y="0"/>
                </a:lnTo>
                <a:lnTo>
                  <a:pt x="136518" y="705"/>
                </a:lnTo>
                <a:lnTo>
                  <a:pt x="95075" y="10765"/>
                </a:lnTo>
                <a:lnTo>
                  <a:pt x="58991" y="31371"/>
                </a:lnTo>
                <a:lnTo>
                  <a:pt x="30026" y="60762"/>
                </a:lnTo>
                <a:lnTo>
                  <a:pt x="9942" y="97178"/>
                </a:lnTo>
                <a:lnTo>
                  <a:pt x="497" y="138859"/>
                </a:lnTo>
                <a:lnTo>
                  <a:pt x="0" y="284568"/>
                </a:lnTo>
                <a:lnTo>
                  <a:pt x="0" y="1142009"/>
                </a:lnTo>
                <a:lnTo>
                  <a:pt x="6153" y="1184846"/>
                </a:lnTo>
                <a:lnTo>
                  <a:pt x="23439" y="1222912"/>
                </a:lnTo>
                <a:lnTo>
                  <a:pt x="50098" y="1254446"/>
                </a:lnTo>
                <a:lnTo>
                  <a:pt x="84368" y="1277686"/>
                </a:lnTo>
                <a:lnTo>
                  <a:pt x="124489" y="1290873"/>
                </a:lnTo>
                <a:lnTo>
                  <a:pt x="371767" y="1293228"/>
                </a:lnTo>
                <a:lnTo>
                  <a:pt x="2181136" y="1293228"/>
                </a:lnTo>
                <a:lnTo>
                  <a:pt x="2185784" y="1292936"/>
                </a:lnTo>
                <a:lnTo>
                  <a:pt x="2190407" y="1292517"/>
                </a:lnTo>
                <a:lnTo>
                  <a:pt x="2456888" y="1292517"/>
                </a:lnTo>
                <a:lnTo>
                  <a:pt x="2327046" y="1153134"/>
                </a:lnTo>
                <a:lnTo>
                  <a:pt x="2327617" y="1145768"/>
                </a:lnTo>
                <a:lnTo>
                  <a:pt x="2327617" y="151218"/>
                </a:lnTo>
                <a:lnTo>
                  <a:pt x="2321465" y="108379"/>
                </a:lnTo>
                <a:lnTo>
                  <a:pt x="2304180" y="70312"/>
                </a:lnTo>
                <a:lnTo>
                  <a:pt x="2277522" y="38778"/>
                </a:lnTo>
                <a:lnTo>
                  <a:pt x="2243253" y="15538"/>
                </a:lnTo>
                <a:lnTo>
                  <a:pt x="2203131" y="2353"/>
                </a:lnTo>
                <a:lnTo>
                  <a:pt x="2188761" y="497"/>
                </a:lnTo>
                <a:lnTo>
                  <a:pt x="371767" y="0"/>
                </a:lnTo>
                <a:close/>
              </a:path>
            </a:pathLst>
          </a:custGeom>
          <a:solidFill>
            <a:srgbClr val="FFCE7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1"/>
          <p:cNvSpPr/>
          <p:nvPr/>
        </p:nvSpPr>
        <p:spPr>
          <a:xfrm>
            <a:off x="683552" y="3516160"/>
            <a:ext cx="3276112" cy="139073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2"/>
          <p:cNvSpPr/>
          <p:nvPr/>
        </p:nvSpPr>
        <p:spPr>
          <a:xfrm>
            <a:off x="780530" y="3613143"/>
            <a:ext cx="2911354" cy="1026261"/>
          </a:xfrm>
          <a:custGeom>
            <a:avLst/>
            <a:gdLst/>
            <a:ahLst/>
            <a:cxnLst/>
            <a:rect l="l" t="t" r="r" b="b"/>
            <a:pathLst>
              <a:path w="2911354" h="1026261">
                <a:moveTo>
                  <a:pt x="146697" y="0"/>
                </a:moveTo>
                <a:lnTo>
                  <a:pt x="104574" y="6334"/>
                </a:lnTo>
                <a:lnTo>
                  <a:pt x="67240" y="24111"/>
                </a:lnTo>
                <a:lnTo>
                  <a:pt x="36477" y="51493"/>
                </a:lnTo>
                <a:lnTo>
                  <a:pt x="14067" y="86642"/>
                </a:lnTo>
                <a:lnTo>
                  <a:pt x="1789" y="127718"/>
                </a:lnTo>
                <a:lnTo>
                  <a:pt x="0" y="162217"/>
                </a:lnTo>
                <a:lnTo>
                  <a:pt x="0" y="874801"/>
                </a:lnTo>
                <a:lnTo>
                  <a:pt x="6135" y="918285"/>
                </a:lnTo>
                <a:lnTo>
                  <a:pt x="23354" y="956828"/>
                </a:lnTo>
                <a:lnTo>
                  <a:pt x="49877" y="988590"/>
                </a:lnTo>
                <a:lnTo>
                  <a:pt x="83920" y="1011732"/>
                </a:lnTo>
                <a:lnTo>
                  <a:pt x="123705" y="1024412"/>
                </a:lnTo>
                <a:lnTo>
                  <a:pt x="2150211" y="1026261"/>
                </a:lnTo>
                <a:lnTo>
                  <a:pt x="2164673" y="1025534"/>
                </a:lnTo>
                <a:lnTo>
                  <a:pt x="2205396" y="1015180"/>
                </a:lnTo>
                <a:lnTo>
                  <a:pt x="2240739" y="993995"/>
                </a:lnTo>
                <a:lnTo>
                  <a:pt x="2268919" y="963819"/>
                </a:lnTo>
                <a:lnTo>
                  <a:pt x="2288154" y="926493"/>
                </a:lnTo>
                <a:lnTo>
                  <a:pt x="2296664" y="883857"/>
                </a:lnTo>
                <a:lnTo>
                  <a:pt x="2296922" y="668972"/>
                </a:lnTo>
                <a:lnTo>
                  <a:pt x="2905111" y="668972"/>
                </a:lnTo>
                <a:lnTo>
                  <a:pt x="2899248" y="659374"/>
                </a:lnTo>
                <a:lnTo>
                  <a:pt x="2890645" y="649179"/>
                </a:lnTo>
                <a:lnTo>
                  <a:pt x="2885427" y="644131"/>
                </a:lnTo>
                <a:lnTo>
                  <a:pt x="2726453" y="499694"/>
                </a:lnTo>
                <a:lnTo>
                  <a:pt x="2436774" y="499694"/>
                </a:lnTo>
                <a:lnTo>
                  <a:pt x="2296922" y="469493"/>
                </a:lnTo>
                <a:lnTo>
                  <a:pt x="2296922" y="151447"/>
                </a:lnTo>
                <a:lnTo>
                  <a:pt x="2296218" y="136515"/>
                </a:lnTo>
                <a:lnTo>
                  <a:pt x="2286188" y="94472"/>
                </a:lnTo>
                <a:lnTo>
                  <a:pt x="2265667" y="57988"/>
                </a:lnTo>
                <a:lnTo>
                  <a:pt x="2236436" y="28899"/>
                </a:lnTo>
                <a:lnTo>
                  <a:pt x="2200278" y="9046"/>
                </a:lnTo>
                <a:lnTo>
                  <a:pt x="2158974" y="265"/>
                </a:lnTo>
                <a:lnTo>
                  <a:pt x="146697" y="0"/>
                </a:lnTo>
                <a:close/>
              </a:path>
              <a:path w="2911354" h="1026261">
                <a:moveTo>
                  <a:pt x="2905111" y="668972"/>
                </a:moveTo>
                <a:lnTo>
                  <a:pt x="2296922" y="668972"/>
                </a:lnTo>
                <a:lnTo>
                  <a:pt x="2395372" y="690232"/>
                </a:lnTo>
                <a:lnTo>
                  <a:pt x="2369527" y="809180"/>
                </a:lnTo>
                <a:lnTo>
                  <a:pt x="2367409" y="823220"/>
                </a:lnTo>
                <a:lnTo>
                  <a:pt x="2367333" y="836038"/>
                </a:lnTo>
                <a:lnTo>
                  <a:pt x="2369191" y="847533"/>
                </a:lnTo>
                <a:lnTo>
                  <a:pt x="2393775" y="878321"/>
                </a:lnTo>
                <a:lnTo>
                  <a:pt x="2414834" y="883219"/>
                </a:lnTo>
                <a:lnTo>
                  <a:pt x="2427174" y="882698"/>
                </a:lnTo>
                <a:lnTo>
                  <a:pt x="2863545" y="744854"/>
                </a:lnTo>
                <a:lnTo>
                  <a:pt x="2903539" y="718150"/>
                </a:lnTo>
                <a:lnTo>
                  <a:pt x="2911354" y="690109"/>
                </a:lnTo>
                <a:lnTo>
                  <a:pt x="2909573" y="679978"/>
                </a:lnTo>
                <a:lnTo>
                  <a:pt x="2905547" y="669687"/>
                </a:lnTo>
                <a:lnTo>
                  <a:pt x="2905111" y="668972"/>
                </a:lnTo>
                <a:close/>
              </a:path>
              <a:path w="2911354" h="1026261">
                <a:moveTo>
                  <a:pt x="2517596" y="327915"/>
                </a:moveTo>
                <a:lnTo>
                  <a:pt x="2481471" y="341943"/>
                </a:lnTo>
                <a:lnTo>
                  <a:pt x="2437574" y="495922"/>
                </a:lnTo>
                <a:lnTo>
                  <a:pt x="2437180" y="497852"/>
                </a:lnTo>
                <a:lnTo>
                  <a:pt x="2436774" y="499694"/>
                </a:lnTo>
                <a:lnTo>
                  <a:pt x="2726453" y="499694"/>
                </a:lnTo>
                <a:lnTo>
                  <a:pt x="2560840" y="349199"/>
                </a:lnTo>
                <a:lnTo>
                  <a:pt x="2549839" y="340415"/>
                </a:lnTo>
                <a:lnTo>
                  <a:pt x="2538874" y="333968"/>
                </a:lnTo>
                <a:lnTo>
                  <a:pt x="2528081" y="329816"/>
                </a:lnTo>
                <a:lnTo>
                  <a:pt x="2517596" y="327915"/>
                </a:lnTo>
                <a:close/>
              </a:path>
            </a:pathLst>
          </a:custGeom>
          <a:solidFill>
            <a:srgbClr val="C7A0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3"/>
          <p:cNvSpPr/>
          <p:nvPr/>
        </p:nvSpPr>
        <p:spPr>
          <a:xfrm>
            <a:off x="6568858" y="1432633"/>
            <a:ext cx="2999708" cy="25400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4"/>
          <p:cNvSpPr/>
          <p:nvPr/>
        </p:nvSpPr>
        <p:spPr>
          <a:xfrm>
            <a:off x="6665853" y="1529615"/>
            <a:ext cx="2633711" cy="2175919"/>
          </a:xfrm>
          <a:custGeom>
            <a:avLst/>
            <a:gdLst/>
            <a:ahLst/>
            <a:cxnLst/>
            <a:rect l="l" t="t" r="r" b="b"/>
            <a:pathLst>
              <a:path w="2633711" h="2175919">
                <a:moveTo>
                  <a:pt x="114066" y="1614695"/>
                </a:moveTo>
                <a:lnTo>
                  <a:pt x="78942" y="1631771"/>
                </a:lnTo>
                <a:lnTo>
                  <a:pt x="17943" y="1987853"/>
                </a:lnTo>
                <a:lnTo>
                  <a:pt x="1107" y="2105317"/>
                </a:lnTo>
                <a:lnTo>
                  <a:pt x="0" y="2119535"/>
                </a:lnTo>
                <a:lnTo>
                  <a:pt x="859" y="2132376"/>
                </a:lnTo>
                <a:lnTo>
                  <a:pt x="21627" y="2168116"/>
                </a:lnTo>
                <a:lnTo>
                  <a:pt x="52112" y="2175919"/>
                </a:lnTo>
                <a:lnTo>
                  <a:pt x="64488" y="2174407"/>
                </a:lnTo>
                <a:lnTo>
                  <a:pt x="489257" y="2005850"/>
                </a:lnTo>
                <a:lnTo>
                  <a:pt x="527307" y="1976217"/>
                </a:lnTo>
                <a:lnTo>
                  <a:pt x="533309" y="1957443"/>
                </a:lnTo>
                <a:lnTo>
                  <a:pt x="532983" y="1947565"/>
                </a:lnTo>
                <a:lnTo>
                  <a:pt x="509013" y="1908088"/>
                </a:lnTo>
                <a:lnTo>
                  <a:pt x="411089" y="1830882"/>
                </a:lnTo>
                <a:lnTo>
                  <a:pt x="409539" y="1829689"/>
                </a:lnTo>
                <a:lnTo>
                  <a:pt x="408054" y="1828507"/>
                </a:lnTo>
                <a:lnTo>
                  <a:pt x="502478" y="1708048"/>
                </a:lnTo>
                <a:lnTo>
                  <a:pt x="254752" y="1708048"/>
                </a:lnTo>
                <a:lnTo>
                  <a:pt x="251805" y="1705711"/>
                </a:lnTo>
                <a:lnTo>
                  <a:pt x="250383" y="1704632"/>
                </a:lnTo>
                <a:lnTo>
                  <a:pt x="159032" y="1632851"/>
                </a:lnTo>
                <a:lnTo>
                  <a:pt x="147344" y="1624818"/>
                </a:lnTo>
                <a:lnTo>
                  <a:pt x="135863" y="1619151"/>
                </a:lnTo>
                <a:lnTo>
                  <a:pt x="124725" y="1615795"/>
                </a:lnTo>
                <a:lnTo>
                  <a:pt x="114066" y="1614695"/>
                </a:lnTo>
                <a:close/>
              </a:path>
              <a:path w="2633711" h="2175919">
                <a:moveTo>
                  <a:pt x="733618" y="0"/>
                </a:moveTo>
                <a:lnTo>
                  <a:pt x="696025" y="6358"/>
                </a:lnTo>
                <a:lnTo>
                  <a:pt x="662191" y="24313"/>
                </a:lnTo>
                <a:lnTo>
                  <a:pt x="633439" y="52185"/>
                </a:lnTo>
                <a:lnTo>
                  <a:pt x="611091" y="88295"/>
                </a:lnTo>
                <a:lnTo>
                  <a:pt x="596470" y="130963"/>
                </a:lnTo>
                <a:lnTo>
                  <a:pt x="590900" y="178510"/>
                </a:lnTo>
                <a:lnTo>
                  <a:pt x="590966" y="1181725"/>
                </a:lnTo>
                <a:lnTo>
                  <a:pt x="596855" y="1230532"/>
                </a:lnTo>
                <a:lnTo>
                  <a:pt x="603936" y="1254313"/>
                </a:lnTo>
                <a:lnTo>
                  <a:pt x="254752" y="1708048"/>
                </a:lnTo>
                <a:lnTo>
                  <a:pt x="502478" y="1708048"/>
                </a:lnTo>
                <a:lnTo>
                  <a:pt x="775109" y="1360246"/>
                </a:lnTo>
                <a:lnTo>
                  <a:pt x="2491006" y="1360246"/>
                </a:lnTo>
                <a:lnTo>
                  <a:pt x="2528601" y="1353887"/>
                </a:lnTo>
                <a:lnTo>
                  <a:pt x="2562434" y="1335932"/>
                </a:lnTo>
                <a:lnTo>
                  <a:pt x="2591185" y="1308059"/>
                </a:lnTo>
                <a:lnTo>
                  <a:pt x="2613530" y="1271947"/>
                </a:lnTo>
                <a:lnTo>
                  <a:pt x="2628146" y="1229276"/>
                </a:lnTo>
                <a:lnTo>
                  <a:pt x="2633711" y="1181725"/>
                </a:lnTo>
                <a:lnTo>
                  <a:pt x="2633628" y="178510"/>
                </a:lnTo>
                <a:lnTo>
                  <a:pt x="2628724" y="133601"/>
                </a:lnTo>
                <a:lnTo>
                  <a:pt x="2614594" y="90603"/>
                </a:lnTo>
                <a:lnTo>
                  <a:pt x="2592659" y="54066"/>
                </a:lnTo>
                <a:lnTo>
                  <a:pt x="2564243" y="25670"/>
                </a:lnTo>
                <a:lnTo>
                  <a:pt x="2530668" y="7096"/>
                </a:lnTo>
                <a:lnTo>
                  <a:pt x="2493256" y="22"/>
                </a:lnTo>
                <a:lnTo>
                  <a:pt x="733618" y="0"/>
                </a:lnTo>
                <a:close/>
              </a:path>
            </a:pathLst>
          </a:custGeom>
          <a:solidFill>
            <a:srgbClr val="BBD86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5"/>
          <p:cNvSpPr/>
          <p:nvPr/>
        </p:nvSpPr>
        <p:spPr>
          <a:xfrm>
            <a:off x="4017408" y="861420"/>
            <a:ext cx="1702395" cy="2514456"/>
          </a:xfrm>
          <a:custGeom>
            <a:avLst/>
            <a:gdLst/>
            <a:ahLst/>
            <a:cxnLst/>
            <a:rect l="l" t="t" r="r" b="b"/>
            <a:pathLst>
              <a:path w="1702395" h="2514456">
                <a:moveTo>
                  <a:pt x="1200745" y="2010410"/>
                </a:moveTo>
                <a:lnTo>
                  <a:pt x="1162308" y="2019317"/>
                </a:lnTo>
                <a:lnTo>
                  <a:pt x="1137642" y="2051748"/>
                </a:lnTo>
                <a:lnTo>
                  <a:pt x="1136676" y="2062536"/>
                </a:lnTo>
                <a:lnTo>
                  <a:pt x="1137926" y="2074098"/>
                </a:lnTo>
                <a:lnTo>
                  <a:pt x="1374851" y="2478684"/>
                </a:lnTo>
                <a:lnTo>
                  <a:pt x="1401164" y="2507069"/>
                </a:lnTo>
                <a:lnTo>
                  <a:pt x="1430725" y="2514456"/>
                </a:lnTo>
                <a:lnTo>
                  <a:pt x="1440591" y="2512263"/>
                </a:lnTo>
                <a:lnTo>
                  <a:pt x="1476067" y="2480271"/>
                </a:lnTo>
                <a:lnTo>
                  <a:pt x="1690979" y="2102510"/>
                </a:lnTo>
                <a:lnTo>
                  <a:pt x="1702395" y="2064974"/>
                </a:lnTo>
                <a:lnTo>
                  <a:pt x="1701712" y="2053784"/>
                </a:lnTo>
                <a:lnTo>
                  <a:pt x="1678608" y="2019908"/>
                </a:lnTo>
                <a:lnTo>
                  <a:pt x="1200745" y="2010410"/>
                </a:lnTo>
                <a:close/>
              </a:path>
              <a:path w="1702395" h="2514456">
                <a:moveTo>
                  <a:pt x="2673959" y="0"/>
                </a:moveTo>
                <a:lnTo>
                  <a:pt x="166014" y="0"/>
                </a:lnTo>
                <a:lnTo>
                  <a:pt x="151237" y="643"/>
                </a:lnTo>
                <a:lnTo>
                  <a:pt x="109297" y="9860"/>
                </a:lnTo>
                <a:lnTo>
                  <a:pt x="72093" y="28866"/>
                </a:lnTo>
                <a:lnTo>
                  <a:pt x="41105" y="56194"/>
                </a:lnTo>
                <a:lnTo>
                  <a:pt x="17812" y="90375"/>
                </a:lnTo>
                <a:lnTo>
                  <a:pt x="3694" y="129942"/>
                </a:lnTo>
                <a:lnTo>
                  <a:pt x="0" y="1552079"/>
                </a:lnTo>
                <a:lnTo>
                  <a:pt x="648" y="1566735"/>
                </a:lnTo>
                <a:lnTo>
                  <a:pt x="9942" y="1608331"/>
                </a:lnTo>
                <a:lnTo>
                  <a:pt x="29106" y="1645228"/>
                </a:lnTo>
                <a:lnTo>
                  <a:pt x="56660" y="1675959"/>
                </a:lnTo>
                <a:lnTo>
                  <a:pt x="91126" y="1699058"/>
                </a:lnTo>
                <a:lnTo>
                  <a:pt x="131024" y="1713058"/>
                </a:lnTo>
                <a:lnTo>
                  <a:pt x="1321181" y="1716722"/>
                </a:lnTo>
                <a:lnTo>
                  <a:pt x="1321181" y="2010422"/>
                </a:lnTo>
                <a:lnTo>
                  <a:pt x="1642067" y="2010422"/>
                </a:lnTo>
                <a:lnTo>
                  <a:pt x="1516701" y="2010406"/>
                </a:lnTo>
                <a:lnTo>
                  <a:pt x="1516113" y="1716722"/>
                </a:lnTo>
                <a:lnTo>
                  <a:pt x="2673959" y="1716722"/>
                </a:lnTo>
                <a:lnTo>
                  <a:pt x="2688736" y="1716079"/>
                </a:lnTo>
                <a:lnTo>
                  <a:pt x="2730676" y="1706863"/>
                </a:lnTo>
                <a:lnTo>
                  <a:pt x="2767881" y="1687861"/>
                </a:lnTo>
                <a:lnTo>
                  <a:pt x="2798872" y="1660537"/>
                </a:lnTo>
                <a:lnTo>
                  <a:pt x="2822168" y="1626358"/>
                </a:lnTo>
                <a:lnTo>
                  <a:pt x="2836289" y="1586791"/>
                </a:lnTo>
                <a:lnTo>
                  <a:pt x="2839986" y="164642"/>
                </a:lnTo>
                <a:lnTo>
                  <a:pt x="2839337" y="149989"/>
                </a:lnTo>
                <a:lnTo>
                  <a:pt x="2830043" y="108398"/>
                </a:lnTo>
                <a:lnTo>
                  <a:pt x="2810878" y="71502"/>
                </a:lnTo>
                <a:lnTo>
                  <a:pt x="2783322" y="40770"/>
                </a:lnTo>
                <a:lnTo>
                  <a:pt x="2748856" y="17669"/>
                </a:lnTo>
                <a:lnTo>
                  <a:pt x="2708959" y="3666"/>
                </a:lnTo>
                <a:lnTo>
                  <a:pt x="2680074" y="109"/>
                </a:lnTo>
                <a:lnTo>
                  <a:pt x="2673959" y="0"/>
                </a:lnTo>
                <a:close/>
              </a:path>
            </a:pathLst>
          </a:custGeom>
          <a:solidFill>
            <a:srgbClr val="FBB04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6"/>
          <p:cNvSpPr/>
          <p:nvPr/>
        </p:nvSpPr>
        <p:spPr>
          <a:xfrm>
            <a:off x="920305" y="4968405"/>
            <a:ext cx="3104438" cy="177188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7"/>
          <p:cNvSpPr/>
          <p:nvPr/>
        </p:nvSpPr>
        <p:spPr>
          <a:xfrm>
            <a:off x="1017287" y="5065378"/>
            <a:ext cx="2738936" cy="1406270"/>
          </a:xfrm>
          <a:custGeom>
            <a:avLst/>
            <a:gdLst/>
            <a:ahLst/>
            <a:cxnLst/>
            <a:rect l="l" t="t" r="r" b="b"/>
            <a:pathLst>
              <a:path w="2738936" h="1406271">
                <a:moveTo>
                  <a:pt x="152234" y="0"/>
                </a:moveTo>
                <a:lnTo>
                  <a:pt x="109470" y="6126"/>
                </a:lnTo>
                <a:lnTo>
                  <a:pt x="71424" y="23345"/>
                </a:lnTo>
                <a:lnTo>
                  <a:pt x="39831" y="49916"/>
                </a:lnTo>
                <a:lnTo>
                  <a:pt x="16422" y="84098"/>
                </a:lnTo>
                <a:lnTo>
                  <a:pt x="2933" y="124150"/>
                </a:lnTo>
                <a:lnTo>
                  <a:pt x="215" y="156933"/>
                </a:lnTo>
                <a:lnTo>
                  <a:pt x="0" y="158965"/>
                </a:lnTo>
                <a:lnTo>
                  <a:pt x="0" y="1113739"/>
                </a:lnTo>
                <a:lnTo>
                  <a:pt x="215" y="1115771"/>
                </a:lnTo>
                <a:lnTo>
                  <a:pt x="304" y="1253731"/>
                </a:lnTo>
                <a:lnTo>
                  <a:pt x="6406" y="1296666"/>
                </a:lnTo>
                <a:lnTo>
                  <a:pt x="23556" y="1334865"/>
                </a:lnTo>
                <a:lnTo>
                  <a:pt x="50020" y="1366587"/>
                </a:lnTo>
                <a:lnTo>
                  <a:pt x="84065" y="1390090"/>
                </a:lnTo>
                <a:lnTo>
                  <a:pt x="123957" y="1403633"/>
                </a:lnTo>
                <a:lnTo>
                  <a:pt x="1939582" y="1406270"/>
                </a:lnTo>
                <a:lnTo>
                  <a:pt x="1954254" y="1405568"/>
                </a:lnTo>
                <a:lnTo>
                  <a:pt x="1995640" y="1395550"/>
                </a:lnTo>
                <a:lnTo>
                  <a:pt x="2031728" y="1375020"/>
                </a:lnTo>
                <a:lnTo>
                  <a:pt x="2060787" y="1345718"/>
                </a:lnTo>
                <a:lnTo>
                  <a:pt x="2081081" y="1309386"/>
                </a:lnTo>
                <a:lnTo>
                  <a:pt x="2090877" y="1267766"/>
                </a:lnTo>
                <a:lnTo>
                  <a:pt x="2091512" y="1148651"/>
                </a:lnTo>
                <a:lnTo>
                  <a:pt x="2091512" y="902093"/>
                </a:lnTo>
                <a:lnTo>
                  <a:pt x="2303119" y="816394"/>
                </a:lnTo>
                <a:lnTo>
                  <a:pt x="2550273" y="816394"/>
                </a:lnTo>
                <a:lnTo>
                  <a:pt x="2647769" y="691718"/>
                </a:lnTo>
                <a:lnTo>
                  <a:pt x="2091512" y="691718"/>
                </a:lnTo>
                <a:lnTo>
                  <a:pt x="2091512" y="152552"/>
                </a:lnTo>
                <a:lnTo>
                  <a:pt x="2085410" y="109613"/>
                </a:lnTo>
                <a:lnTo>
                  <a:pt x="2068262" y="71411"/>
                </a:lnTo>
                <a:lnTo>
                  <a:pt x="2041800" y="39688"/>
                </a:lnTo>
                <a:lnTo>
                  <a:pt x="2007757" y="16184"/>
                </a:lnTo>
                <a:lnTo>
                  <a:pt x="1967867" y="2639"/>
                </a:lnTo>
                <a:lnTo>
                  <a:pt x="1953571" y="638"/>
                </a:lnTo>
                <a:lnTo>
                  <a:pt x="152234" y="0"/>
                </a:lnTo>
                <a:close/>
              </a:path>
              <a:path w="2738936" h="1406271">
                <a:moveTo>
                  <a:pt x="2550273" y="816394"/>
                </a:moveTo>
                <a:lnTo>
                  <a:pt x="2303119" y="816394"/>
                </a:lnTo>
                <a:lnTo>
                  <a:pt x="2303830" y="818095"/>
                </a:lnTo>
                <a:lnTo>
                  <a:pt x="2348687" y="929258"/>
                </a:lnTo>
                <a:lnTo>
                  <a:pt x="2369799" y="960989"/>
                </a:lnTo>
                <a:lnTo>
                  <a:pt x="2397231" y="973207"/>
                </a:lnTo>
                <a:lnTo>
                  <a:pt x="2407114" y="972852"/>
                </a:lnTo>
                <a:lnTo>
                  <a:pt x="2417130" y="970249"/>
                </a:lnTo>
                <a:lnTo>
                  <a:pt x="2427134" y="965380"/>
                </a:lnTo>
                <a:lnTo>
                  <a:pt x="2436985" y="958224"/>
                </a:lnTo>
                <a:lnTo>
                  <a:pt x="2446541" y="948761"/>
                </a:lnTo>
                <a:lnTo>
                  <a:pt x="2550273" y="816394"/>
                </a:lnTo>
                <a:close/>
              </a:path>
              <a:path w="2738936" h="1406271">
                <a:moveTo>
                  <a:pt x="2233811" y="440290"/>
                </a:moveTo>
                <a:lnTo>
                  <a:pt x="2191668" y="454477"/>
                </a:lnTo>
                <a:lnTo>
                  <a:pt x="2177584" y="492589"/>
                </a:lnTo>
                <a:lnTo>
                  <a:pt x="2179139" y="504973"/>
                </a:lnTo>
                <a:lnTo>
                  <a:pt x="2182908" y="518266"/>
                </a:lnTo>
                <a:lnTo>
                  <a:pt x="2228037" y="630326"/>
                </a:lnTo>
                <a:lnTo>
                  <a:pt x="2228697" y="632015"/>
                </a:lnTo>
                <a:lnTo>
                  <a:pt x="2229459" y="633831"/>
                </a:lnTo>
                <a:lnTo>
                  <a:pt x="2230158" y="635571"/>
                </a:lnTo>
                <a:lnTo>
                  <a:pt x="2091512" y="691718"/>
                </a:lnTo>
                <a:lnTo>
                  <a:pt x="2647769" y="691718"/>
                </a:lnTo>
                <a:lnTo>
                  <a:pt x="2720898" y="598144"/>
                </a:lnTo>
                <a:lnTo>
                  <a:pt x="2737866" y="563779"/>
                </a:lnTo>
                <a:lnTo>
                  <a:pt x="2738936" y="553110"/>
                </a:lnTo>
                <a:lnTo>
                  <a:pt x="2737805" y="543062"/>
                </a:lnTo>
                <a:lnTo>
                  <a:pt x="2712358" y="511807"/>
                </a:lnTo>
                <a:lnTo>
                  <a:pt x="2248039" y="441363"/>
                </a:lnTo>
                <a:lnTo>
                  <a:pt x="2233811" y="440290"/>
                </a:lnTo>
                <a:close/>
              </a:path>
            </a:pathLst>
          </a:custGeom>
          <a:solidFill>
            <a:srgbClr val="F7A5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8"/>
          <p:cNvSpPr txBox="1"/>
          <p:nvPr/>
        </p:nvSpPr>
        <p:spPr>
          <a:xfrm>
            <a:off x="3961606" y="3514167"/>
            <a:ext cx="3043555" cy="23926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99135">
              <a:lnSpc>
                <a:spcPct val="100000"/>
              </a:lnSpc>
            </a:pPr>
            <a:r>
              <a:rPr sz="1700" b="1" spc="-25" dirty="0" smtClean="0">
                <a:latin typeface="Myriad Pro"/>
                <a:cs typeface="Myriad Pro"/>
              </a:rPr>
              <a:t>C</a:t>
            </a:r>
            <a:r>
              <a:rPr sz="1700" b="1" spc="5" dirty="0" smtClean="0">
                <a:latin typeface="Myriad Pro"/>
                <a:cs typeface="Myriad Pro"/>
              </a:rPr>
              <a:t>o</a:t>
            </a:r>
            <a:r>
              <a:rPr sz="1700" b="1" spc="-10" dirty="0" smtClean="0">
                <a:latin typeface="Myriad Pro"/>
                <a:cs typeface="Myriad Pro"/>
              </a:rPr>
              <a:t>r</a:t>
            </a:r>
            <a:r>
              <a:rPr sz="1700" b="1" spc="5" dirty="0" smtClean="0">
                <a:latin typeface="Myriad Pro"/>
                <a:cs typeface="Myriad Pro"/>
              </a:rPr>
              <a:t>e</a:t>
            </a:r>
            <a:r>
              <a:rPr sz="1700" b="1" spc="-65" dirty="0" smtClean="0">
                <a:latin typeface="Myriad Pro"/>
                <a:cs typeface="Myriad Pro"/>
              </a:rPr>
              <a:t> </a:t>
            </a:r>
            <a:r>
              <a:rPr sz="1700" b="1" spc="-20" dirty="0" smtClean="0">
                <a:latin typeface="Myriad Pro"/>
                <a:cs typeface="Myriad Pro"/>
              </a:rPr>
              <a:t>T</a:t>
            </a:r>
            <a:r>
              <a:rPr sz="1700" b="1" spc="10" dirty="0" smtClean="0">
                <a:latin typeface="Myriad Pro"/>
                <a:cs typeface="Myriad Pro"/>
              </a:rPr>
              <a:t>hemes</a:t>
            </a:r>
            <a:endParaRPr sz="1700">
              <a:latin typeface="Myriad Pro"/>
              <a:cs typeface="Myriad Pro"/>
            </a:endParaRPr>
          </a:p>
          <a:p>
            <a:pPr>
              <a:lnSpc>
                <a:spcPts val="700"/>
              </a:lnSpc>
              <a:spcBef>
                <a:spcPts val="2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000" b="1" spc="-15" dirty="0" smtClean="0">
                <a:latin typeface="Myriad Pro"/>
                <a:cs typeface="Myriad Pro"/>
              </a:rPr>
              <a:t>C</a:t>
            </a:r>
            <a:r>
              <a:rPr sz="1000" b="1" spc="5" dirty="0" smtClean="0">
                <a:latin typeface="Myriad Pro"/>
                <a:cs typeface="Myriad Pro"/>
              </a:rPr>
              <a:t>ommunic</a:t>
            </a:r>
            <a:r>
              <a:rPr sz="1000" b="1" spc="-5" dirty="0" smtClean="0">
                <a:latin typeface="Myriad Pro"/>
                <a:cs typeface="Myriad Pro"/>
              </a:rPr>
              <a:t>a</a:t>
            </a:r>
            <a:r>
              <a:rPr sz="1000" b="1" spc="0" dirty="0" smtClean="0">
                <a:latin typeface="Myriad Pro"/>
                <a:cs typeface="Myriad Pro"/>
              </a:rPr>
              <a:t>tion </a:t>
            </a:r>
            <a:r>
              <a:rPr sz="1000" b="1" spc="5" dirty="0" smtClean="0">
                <a:latin typeface="Myriad Pro"/>
                <a:cs typeface="Myriad Pro"/>
              </a:rPr>
              <a:t>and </a:t>
            </a:r>
            <a:r>
              <a:rPr sz="1000" b="1" spc="-15" dirty="0" smtClean="0">
                <a:latin typeface="Myriad Pro"/>
                <a:cs typeface="Myriad Pro"/>
              </a:rPr>
              <a:t>C</a:t>
            </a:r>
            <a:r>
              <a:rPr sz="1000" b="1" spc="0" dirty="0" smtClean="0">
                <a:latin typeface="Myriad Pro"/>
                <a:cs typeface="Myriad Pro"/>
              </a:rPr>
              <a:t>onsult</a:t>
            </a:r>
            <a:r>
              <a:rPr sz="1000" b="1" spc="-5" dirty="0" smtClean="0">
                <a:latin typeface="Myriad Pro"/>
                <a:cs typeface="Myriad Pro"/>
              </a:rPr>
              <a:t>a</a:t>
            </a:r>
            <a:r>
              <a:rPr sz="1000" b="1" spc="0" dirty="0" smtClean="0">
                <a:latin typeface="Myriad Pro"/>
                <a:cs typeface="Myriad Pro"/>
              </a:rPr>
              <a:t>tion</a:t>
            </a:r>
            <a:endParaRPr sz="1000">
              <a:latin typeface="Myriad Pro"/>
              <a:cs typeface="Myriad Pro"/>
            </a:endParaRPr>
          </a:p>
          <a:p>
            <a:pPr marL="12700" marR="12700">
              <a:lnSpc>
                <a:spcPct val="101099"/>
              </a:lnSpc>
            </a:pP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5" dirty="0" smtClean="0">
                <a:latin typeface="Myriad Pro"/>
                <a:cs typeface="Myriad Pro"/>
              </a:rPr>
              <a:t>ommunic</a:t>
            </a:r>
            <a:r>
              <a:rPr sz="1000" spc="0" dirty="0" smtClean="0">
                <a:latin typeface="Myriad Pro"/>
                <a:cs typeface="Myriad Pro"/>
              </a:rPr>
              <a:t>ation with the hearing impai</a:t>
            </a:r>
            <a:r>
              <a:rPr sz="1000" spc="-15" dirty="0" smtClean="0">
                <a:latin typeface="Myriad Pro"/>
                <a:cs typeface="Myriad Pro"/>
              </a:rPr>
              <a:t>r</a:t>
            </a:r>
            <a:r>
              <a:rPr sz="1000" spc="5" dirty="0" smtClean="0">
                <a:latin typeface="Myriad Pro"/>
                <a:cs typeface="Myriad Pro"/>
              </a:rPr>
              <a:t>ed and b</a:t>
            </a:r>
            <a:r>
              <a:rPr sz="1000" spc="-15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ea</a:t>
            </a:r>
            <a:r>
              <a:rPr sz="1000" spc="15" dirty="0" smtClean="0">
                <a:latin typeface="Myriad Pro"/>
                <a:cs typeface="Myriad Pro"/>
              </a:rPr>
              <a:t>k</a:t>
            </a:r>
            <a:r>
              <a:rPr sz="1000" spc="0" dirty="0" smtClean="0">
                <a:latin typeface="Myriad Pro"/>
                <a:cs typeface="Myriad Pro"/>
              </a:rPr>
              <a:t>ing bad </a:t>
            </a:r>
            <a:r>
              <a:rPr sz="1000" spc="5" dirty="0" smtClean="0">
                <a:latin typeface="Myriad Pro"/>
                <a:cs typeface="Myriad Pro"/>
              </a:rPr>
              <a:t>ne</a:t>
            </a:r>
            <a:r>
              <a:rPr sz="1000" spc="-5" dirty="0" smtClean="0">
                <a:latin typeface="Myriad Pro"/>
                <a:cs typeface="Myriad Pro"/>
              </a:rPr>
              <a:t>w</a:t>
            </a:r>
            <a:r>
              <a:rPr sz="1000" spc="-15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.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5" dirty="0" smtClean="0">
                <a:latin typeface="Myriad Pro"/>
                <a:cs typeface="Myriad Pro"/>
              </a:rPr>
              <a:t>onse</a:t>
            </a:r>
            <a:r>
              <a:rPr sz="1000" spc="0" dirty="0" smtClean="0">
                <a:latin typeface="Myriad Pro"/>
                <a:cs typeface="Myriad Pro"/>
              </a:rPr>
              <a:t>nt </a:t>
            </a:r>
            <a:r>
              <a:rPr sz="1000" spc="-15" dirty="0" smtClean="0">
                <a:latin typeface="Myriad Pro"/>
                <a:cs typeface="Myriad Pro"/>
              </a:rPr>
              <a:t>f</a:t>
            </a:r>
            <a:r>
              <a:rPr sz="1000" spc="0" dirty="0" smtClean="0">
                <a:latin typeface="Myriad Pro"/>
                <a:cs typeface="Myriad Pro"/>
              </a:rPr>
              <a:t>or </a:t>
            </a:r>
            <a:r>
              <a:rPr sz="1000" spc="5" dirty="0" smtClean="0">
                <a:latin typeface="Myriad Pro"/>
                <a:cs typeface="Myriad Pro"/>
              </a:rPr>
              <a:t>ENT p</a:t>
            </a:r>
            <a:r>
              <a:rPr sz="1000" spc="-15" dirty="0" smtClean="0">
                <a:latin typeface="Myriad Pro"/>
                <a:cs typeface="Myriad Pro"/>
              </a:rPr>
              <a:t>r</a:t>
            </a:r>
            <a:r>
              <a:rPr sz="1000" spc="5" dirty="0" smtClean="0">
                <a:latin typeface="Myriad Pro"/>
                <a:cs typeface="Myriad Pro"/>
              </a:rPr>
              <a:t>o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5" dirty="0" smtClean="0">
                <a:latin typeface="Myriad Pro"/>
                <a:cs typeface="Myriad Pro"/>
              </a:rPr>
              <a:t>edu</a:t>
            </a:r>
            <a:r>
              <a:rPr sz="1000" spc="-15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es </a:t>
            </a:r>
            <a:r>
              <a:rPr sz="1000" spc="5" dirty="0" smtClean="0">
                <a:latin typeface="Myriad Pro"/>
                <a:cs typeface="Myriad Pro"/>
              </a:rPr>
              <a:t>and ope</a:t>
            </a:r>
            <a:r>
              <a:rPr sz="1000" spc="-5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ation</a:t>
            </a:r>
            <a:r>
              <a:rPr sz="1000" spc="-15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.</a:t>
            </a:r>
            <a:endParaRPr sz="1000">
              <a:latin typeface="Myriad Pro"/>
              <a:cs typeface="Myriad Pro"/>
            </a:endParaRPr>
          </a:p>
          <a:p>
            <a:pPr marL="12700" marR="132715">
              <a:lnSpc>
                <a:spcPct val="101099"/>
              </a:lnSpc>
              <a:spcBef>
                <a:spcPts val="285"/>
              </a:spcBef>
            </a:pPr>
            <a:r>
              <a:rPr sz="1000" b="1" spc="-5" dirty="0" smtClean="0">
                <a:latin typeface="Myriad Pro"/>
                <a:cs typeface="Myriad Pro"/>
              </a:rPr>
              <a:t>P</a:t>
            </a:r>
            <a:r>
              <a:rPr sz="1000" b="1" spc="-10" dirty="0" smtClean="0">
                <a:latin typeface="Myriad Pro"/>
                <a:cs typeface="Myriad Pro"/>
              </a:rPr>
              <a:t>r</a:t>
            </a:r>
            <a:r>
              <a:rPr sz="1000" b="1" spc="0" dirty="0" smtClean="0">
                <a:latin typeface="Myriad Pro"/>
                <a:cs typeface="Myriad Pro"/>
              </a:rPr>
              <a:t>escribing</a:t>
            </a:r>
            <a:r>
              <a:rPr sz="1000" b="1" spc="10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- eviden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5" dirty="0" smtClean="0">
                <a:latin typeface="Myriad Pro"/>
                <a:cs typeface="Myriad Pro"/>
              </a:rPr>
              <a:t>e based p</a:t>
            </a:r>
            <a:r>
              <a:rPr sz="1000" spc="-15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escribing </a:t>
            </a:r>
            <a:r>
              <a:rPr sz="1000" spc="-15" dirty="0" smtClean="0">
                <a:latin typeface="Myriad Pro"/>
                <a:cs typeface="Myriad Pro"/>
              </a:rPr>
              <a:t>f</a:t>
            </a:r>
            <a:r>
              <a:rPr sz="1000" spc="0" dirty="0" smtClean="0">
                <a:latin typeface="Myriad Pro"/>
                <a:cs typeface="Myriad Pro"/>
              </a:rPr>
              <a:t>or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5" dirty="0" smtClean="0">
                <a:latin typeface="Myriad Pro"/>
                <a:cs typeface="Myriad Pro"/>
              </a:rPr>
              <a:t>ommon</a:t>
            </a:r>
            <a:r>
              <a:rPr sz="1000" spc="0" dirty="0" smtClean="0">
                <a:latin typeface="Myriad Pro"/>
                <a:cs typeface="Myriad Pro"/>
              </a:rPr>
              <a:t>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onditions; </a:t>
            </a:r>
            <a:r>
              <a:rPr sz="1000" spc="5" dirty="0" smtClean="0">
                <a:latin typeface="Myriad Pro"/>
                <a:cs typeface="Myriad Pro"/>
              </a:rPr>
              <a:t>o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5" dirty="0" smtClean="0">
                <a:latin typeface="Myriad Pro"/>
                <a:cs typeface="Myriad Pro"/>
              </a:rPr>
              <a:t>o</a:t>
            </a:r>
            <a:r>
              <a:rPr sz="1000" spc="-10" dirty="0" smtClean="0">
                <a:latin typeface="Myriad Pro"/>
                <a:cs typeface="Myriad Pro"/>
              </a:rPr>
              <a:t>to</a:t>
            </a:r>
            <a:r>
              <a:rPr sz="1000" spc="0" dirty="0" smtClean="0">
                <a:latin typeface="Myriad Pro"/>
                <a:cs typeface="Myriad Pro"/>
              </a:rPr>
              <a:t>xic </a:t>
            </a:r>
            <a:r>
              <a:rPr sz="1000" spc="5" dirty="0" smtClean="0">
                <a:latin typeface="Myriad Pro"/>
                <a:cs typeface="Myriad Pro"/>
              </a:rPr>
              <a:t>drug</a:t>
            </a:r>
            <a:r>
              <a:rPr sz="1000" spc="-15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.</a:t>
            </a:r>
            <a:endParaRPr sz="1000">
              <a:latin typeface="Myriad Pro"/>
              <a:cs typeface="Myriad Pro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00" b="1" spc="-15" dirty="0" smtClean="0">
                <a:latin typeface="Myriad Pro"/>
                <a:cs typeface="Myriad Pro"/>
              </a:rPr>
              <a:t>C</a:t>
            </a:r>
            <a:r>
              <a:rPr sz="1000" b="1" spc="20" dirty="0" smtClean="0">
                <a:latin typeface="Myriad Pro"/>
                <a:cs typeface="Myriad Pro"/>
              </a:rPr>
              <a:t>o</a:t>
            </a:r>
            <a:r>
              <a:rPr sz="1000" b="1" spc="5" dirty="0" smtClean="0">
                <a:latin typeface="Myriad Pro"/>
                <a:cs typeface="Myriad Pro"/>
              </a:rPr>
              <a:t>-mo</a:t>
            </a:r>
            <a:r>
              <a:rPr sz="1000" b="1" spc="-5" dirty="0" smtClean="0">
                <a:latin typeface="Myriad Pro"/>
                <a:cs typeface="Myriad Pro"/>
              </a:rPr>
              <a:t>r</a:t>
            </a:r>
            <a:r>
              <a:rPr sz="1000" b="1" spc="0" dirty="0" smtClean="0">
                <a:latin typeface="Myriad Pro"/>
                <a:cs typeface="Myriad Pro"/>
              </a:rPr>
              <a:t>bidi</a:t>
            </a:r>
            <a:r>
              <a:rPr sz="1000" b="1" spc="5" dirty="0" smtClean="0">
                <a:latin typeface="Myriad Pro"/>
                <a:cs typeface="Myriad Pro"/>
              </a:rPr>
              <a:t>ty</a:t>
            </a:r>
            <a:r>
              <a:rPr sz="1000" b="1" spc="10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- ps</a:t>
            </a:r>
            <a:r>
              <a:rPr sz="1000" spc="-15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chosocial issues</a:t>
            </a:r>
            <a:endParaRPr sz="1000">
              <a:latin typeface="Myriad Pro"/>
              <a:cs typeface="Myriad Pro"/>
            </a:endParaRPr>
          </a:p>
          <a:p>
            <a:pPr marL="12700" marR="294005">
              <a:lnSpc>
                <a:spcPct val="101099"/>
              </a:lnSpc>
              <a:spcBef>
                <a:spcPts val="285"/>
              </a:spcBef>
            </a:pPr>
            <a:r>
              <a:rPr sz="1000" b="1" spc="-80" dirty="0" smtClean="0">
                <a:latin typeface="Myriad Pro"/>
                <a:cs typeface="Myriad Pro"/>
              </a:rPr>
              <a:t>T</a:t>
            </a:r>
            <a:r>
              <a:rPr sz="1000" b="1" spc="5" dirty="0" smtClean="0">
                <a:latin typeface="Myriad Pro"/>
                <a:cs typeface="Myriad Pro"/>
              </a:rPr>
              <a:t>ea</a:t>
            </a:r>
            <a:r>
              <a:rPr sz="1000" b="1" spc="-15" dirty="0" smtClean="0">
                <a:latin typeface="Myriad Pro"/>
                <a:cs typeface="Myriad Pro"/>
              </a:rPr>
              <a:t>mw</a:t>
            </a:r>
            <a:r>
              <a:rPr sz="1000" b="1" spc="5" dirty="0" smtClean="0">
                <a:latin typeface="Myriad Pro"/>
                <a:cs typeface="Myriad Pro"/>
              </a:rPr>
              <a:t>o</a:t>
            </a:r>
            <a:r>
              <a:rPr sz="1000" b="1" spc="-5" dirty="0" smtClean="0">
                <a:latin typeface="Myriad Pro"/>
                <a:cs typeface="Myriad Pro"/>
              </a:rPr>
              <a:t>r</a:t>
            </a:r>
            <a:r>
              <a:rPr sz="1000" b="1" spc="15" dirty="0" smtClean="0">
                <a:latin typeface="Myriad Pro"/>
                <a:cs typeface="Myriad Pro"/>
              </a:rPr>
              <a:t>k</a:t>
            </a:r>
            <a:r>
              <a:rPr sz="1000" b="1" spc="0" dirty="0" smtClean="0">
                <a:latin typeface="Myriad Pro"/>
                <a:cs typeface="Myriad Pro"/>
              </a:rPr>
              <a:t>ing</a:t>
            </a:r>
            <a:r>
              <a:rPr sz="1000" b="1" spc="10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- with specialist nurse</a:t>
            </a:r>
            <a:r>
              <a:rPr sz="1000" spc="-15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, audiolo</a:t>
            </a:r>
            <a:r>
              <a:rPr sz="1000" spc="-5" dirty="0" smtClean="0">
                <a:latin typeface="Myriad Pro"/>
                <a:cs typeface="Myriad Pro"/>
              </a:rPr>
              <a:t>g</a:t>
            </a:r>
            <a:r>
              <a:rPr sz="1000" spc="0" dirty="0" smtClean="0">
                <a:latin typeface="Myriad Pro"/>
                <a:cs typeface="Myriad Pro"/>
              </a:rPr>
              <a:t>ist</a:t>
            </a:r>
            <a:r>
              <a:rPr sz="1000" spc="-15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, can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er ca</a:t>
            </a:r>
            <a:r>
              <a:rPr sz="1000" spc="-15" dirty="0" smtClean="0">
                <a:latin typeface="Myriad Pro"/>
                <a:cs typeface="Myriad Pro"/>
              </a:rPr>
              <a:t>r</a:t>
            </a:r>
            <a:r>
              <a:rPr sz="1000" spc="5" dirty="0" smtClean="0">
                <a:latin typeface="Myriad Pro"/>
                <a:cs typeface="Myriad Pro"/>
              </a:rPr>
              <a:t>e </a:t>
            </a:r>
            <a:r>
              <a:rPr sz="1000" spc="0" dirty="0" smtClean="0">
                <a:latin typeface="Myriad Pro"/>
                <a:cs typeface="Myriad Pro"/>
              </a:rPr>
              <a:t>specialists</a:t>
            </a:r>
            <a:endParaRPr sz="1000">
              <a:latin typeface="Myriad Pro"/>
              <a:cs typeface="Myriad Pro"/>
            </a:endParaRPr>
          </a:p>
          <a:p>
            <a:pPr marL="12700" marR="123189">
              <a:lnSpc>
                <a:spcPct val="101099"/>
              </a:lnSpc>
              <a:spcBef>
                <a:spcPts val="285"/>
              </a:spcBef>
            </a:pPr>
            <a:r>
              <a:rPr sz="1000" b="1" spc="0" dirty="0" smtClean="0">
                <a:latin typeface="Myriad Pro"/>
                <a:cs typeface="Myriad Pro"/>
              </a:rPr>
              <a:t>In</a:t>
            </a:r>
            <a:r>
              <a:rPr sz="1000" b="1" spc="-15" dirty="0" smtClean="0">
                <a:latin typeface="Myriad Pro"/>
                <a:cs typeface="Myriad Pro"/>
              </a:rPr>
              <a:t>f</a:t>
            </a:r>
            <a:r>
              <a:rPr sz="1000" b="1" spc="5" dirty="0" smtClean="0">
                <a:latin typeface="Myriad Pro"/>
                <a:cs typeface="Myriad Pro"/>
              </a:rPr>
              <a:t>orm</a:t>
            </a:r>
            <a:r>
              <a:rPr sz="1000" b="1" spc="-5" dirty="0" smtClean="0">
                <a:latin typeface="Myriad Pro"/>
                <a:cs typeface="Myriad Pro"/>
              </a:rPr>
              <a:t>a</a:t>
            </a:r>
            <a:r>
              <a:rPr sz="1000" b="1" spc="0" dirty="0" smtClean="0">
                <a:latin typeface="Myriad Pro"/>
                <a:cs typeface="Myriad Pro"/>
              </a:rPr>
              <a:t>tion </a:t>
            </a:r>
            <a:r>
              <a:rPr sz="1000" b="1" spc="5" dirty="0" smtClean="0">
                <a:latin typeface="Myriad Pro"/>
                <a:cs typeface="Myriad Pro"/>
              </a:rPr>
              <a:t>Manageme</a:t>
            </a:r>
            <a:r>
              <a:rPr sz="1000" b="1" spc="-5" dirty="0" smtClean="0">
                <a:latin typeface="Myriad Pro"/>
                <a:cs typeface="Myriad Pro"/>
              </a:rPr>
              <a:t>n</a:t>
            </a:r>
            <a:r>
              <a:rPr sz="1000" b="1" spc="0" dirty="0" smtClean="0">
                <a:latin typeface="Myriad Pro"/>
                <a:cs typeface="Myriad Pro"/>
              </a:rPr>
              <a:t>t </a:t>
            </a:r>
            <a:r>
              <a:rPr sz="1000" b="1" spc="5" dirty="0" smtClean="0">
                <a:latin typeface="Myriad Pro"/>
                <a:cs typeface="Myriad Pro"/>
              </a:rPr>
              <a:t>&amp;</a:t>
            </a:r>
            <a:r>
              <a:rPr sz="1000" b="1" spc="-40" dirty="0" smtClean="0">
                <a:latin typeface="Myriad Pro"/>
                <a:cs typeface="Myriad Pro"/>
              </a:rPr>
              <a:t> </a:t>
            </a:r>
            <a:r>
              <a:rPr sz="1000" b="1" spc="-80" dirty="0" smtClean="0">
                <a:latin typeface="Myriad Pro"/>
                <a:cs typeface="Myriad Pro"/>
              </a:rPr>
              <a:t>T</a:t>
            </a:r>
            <a:r>
              <a:rPr sz="1000" b="1" spc="5" dirty="0" smtClean="0">
                <a:latin typeface="Myriad Pro"/>
                <a:cs typeface="Myriad Pro"/>
              </a:rPr>
              <a:t>echnology</a:t>
            </a:r>
            <a:r>
              <a:rPr sz="1000" b="1" spc="10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- decision</a:t>
            </a:r>
            <a:r>
              <a:rPr sz="1000" spc="5" dirty="0" smtClean="0">
                <a:latin typeface="Myriad Pro"/>
                <a:cs typeface="Myriad Pro"/>
              </a:rPr>
              <a:t> ma</a:t>
            </a:r>
            <a:r>
              <a:rPr sz="1000" spc="15" dirty="0" smtClean="0">
                <a:latin typeface="Myriad Pro"/>
                <a:cs typeface="Myriad Pro"/>
              </a:rPr>
              <a:t>k</a:t>
            </a:r>
            <a:r>
              <a:rPr sz="1000" spc="0" dirty="0" smtClean="0">
                <a:latin typeface="Myriad Pro"/>
                <a:cs typeface="Myriad Pro"/>
              </a:rPr>
              <a:t>ing aid</a:t>
            </a:r>
            <a:r>
              <a:rPr sz="1000" spc="-15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, algorithm</a:t>
            </a:r>
            <a:r>
              <a:rPr sz="1000" spc="-15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, </a:t>
            </a:r>
            <a:r>
              <a:rPr sz="1000" spc="5" dirty="0" smtClean="0">
                <a:latin typeface="Myriad Pro"/>
                <a:cs typeface="Myriad Pro"/>
              </a:rPr>
              <a:t>p</a:t>
            </a:r>
            <a:r>
              <a:rPr sz="1000" spc="-15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escribing </a:t>
            </a:r>
            <a:r>
              <a:rPr sz="1000" spc="5" dirty="0" smtClean="0">
                <a:latin typeface="Myriad Pro"/>
                <a:cs typeface="Myriad Pro"/>
              </a:rPr>
              <a:t>suppo</a:t>
            </a:r>
            <a:r>
              <a:rPr sz="1000" spc="2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t </a:t>
            </a:r>
            <a:r>
              <a:rPr sz="1000" spc="5" dirty="0" smtClean="0">
                <a:latin typeface="Myriad Pro"/>
                <a:cs typeface="Myriad Pro"/>
              </a:rPr>
              <a:t>m</a:t>
            </a:r>
            <a:r>
              <a:rPr sz="1000" spc="0" dirty="0" smtClean="0">
                <a:latin typeface="Myriad Pro"/>
                <a:cs typeface="Myriad Pro"/>
              </a:rPr>
              <a:t>a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erials</a:t>
            </a:r>
            <a:endParaRPr sz="1000">
              <a:latin typeface="Myriad Pro"/>
              <a:cs typeface="Myriad Pro"/>
            </a:endParaRPr>
          </a:p>
          <a:p>
            <a:pPr marL="12700" marR="367665">
              <a:lnSpc>
                <a:spcPct val="101099"/>
              </a:lnSpc>
              <a:spcBef>
                <a:spcPts val="285"/>
              </a:spcBef>
            </a:pPr>
            <a:r>
              <a:rPr sz="1000" b="1" spc="0" dirty="0" smtClean="0">
                <a:latin typeface="Myriad Pro"/>
                <a:cs typeface="Myriad Pro"/>
              </a:rPr>
              <a:t>Health </a:t>
            </a:r>
            <a:r>
              <a:rPr sz="1000" b="1" spc="-5" dirty="0" smtClean="0">
                <a:latin typeface="Myriad Pro"/>
                <a:cs typeface="Myriad Pro"/>
              </a:rPr>
              <a:t>P</a:t>
            </a:r>
            <a:r>
              <a:rPr sz="1000" b="1" spc="-10" dirty="0" smtClean="0">
                <a:latin typeface="Myriad Pro"/>
                <a:cs typeface="Myriad Pro"/>
              </a:rPr>
              <a:t>r</a:t>
            </a:r>
            <a:r>
              <a:rPr sz="1000" b="1" spc="5" dirty="0" smtClean="0">
                <a:latin typeface="Myriad Pro"/>
                <a:cs typeface="Myriad Pro"/>
              </a:rPr>
              <a:t>omotion</a:t>
            </a:r>
            <a:r>
              <a:rPr sz="1000" b="1" spc="10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- ef</a:t>
            </a:r>
            <a:r>
              <a:rPr sz="1000" spc="-15" dirty="0" smtClean="0">
                <a:latin typeface="Myriad Pro"/>
                <a:cs typeface="Myriad Pro"/>
              </a:rPr>
              <a:t>f</a:t>
            </a:r>
            <a:r>
              <a:rPr sz="1000" spc="5" dirty="0" smtClean="0">
                <a:latin typeface="Myriad Pro"/>
                <a:cs typeface="Myriad Pro"/>
              </a:rPr>
              <a:t>e</a:t>
            </a:r>
            <a:r>
              <a:rPr sz="1000" spc="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ts of </a:t>
            </a:r>
            <a:r>
              <a:rPr sz="1000" spc="5" dirty="0" smtClean="0">
                <a:latin typeface="Myriad Pro"/>
                <a:cs typeface="Myriad Pro"/>
              </a:rPr>
              <a:t>smo</a:t>
            </a:r>
            <a:r>
              <a:rPr sz="1000" spc="15" dirty="0" smtClean="0">
                <a:latin typeface="Myriad Pro"/>
                <a:cs typeface="Myriad Pro"/>
              </a:rPr>
              <a:t>k</a:t>
            </a:r>
            <a:r>
              <a:rPr sz="1000" spc="0" dirty="0" smtClean="0">
                <a:latin typeface="Myriad Pro"/>
                <a:cs typeface="Myriad Pro"/>
              </a:rPr>
              <a:t>in</a:t>
            </a:r>
            <a:r>
              <a:rPr sz="1000" spc="-15" dirty="0" smtClean="0">
                <a:latin typeface="Myriad Pro"/>
                <a:cs typeface="Myriad Pro"/>
              </a:rPr>
              <a:t>g</a:t>
            </a:r>
            <a:r>
              <a:rPr sz="1000" spc="0" dirty="0" smtClean="0">
                <a:latin typeface="Myriad Pro"/>
                <a:cs typeface="Myriad Pro"/>
              </a:rPr>
              <a:t>, advi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5" dirty="0" smtClean="0">
                <a:latin typeface="Myriad Pro"/>
                <a:cs typeface="Myriad Pro"/>
              </a:rPr>
              <a:t>e on</a:t>
            </a:r>
            <a:r>
              <a:rPr sz="1000" spc="0" dirty="0" smtClean="0">
                <a:latin typeface="Myriad Pro"/>
                <a:cs typeface="Myriad Pro"/>
              </a:rPr>
              <a:t>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essation</a:t>
            </a:r>
            <a:endParaRPr sz="1000">
              <a:latin typeface="Myriad Pro"/>
              <a:cs typeface="Myriad Pro"/>
            </a:endParaRPr>
          </a:p>
        </p:txBody>
      </p:sp>
      <p:sp>
        <p:nvSpPr>
          <p:cNvPr id="28" name="object 19"/>
          <p:cNvSpPr txBox="1"/>
          <p:nvPr/>
        </p:nvSpPr>
        <p:spPr>
          <a:xfrm>
            <a:off x="7462470" y="1663056"/>
            <a:ext cx="1591310" cy="9417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10" dirty="0" smtClean="0">
                <a:latin typeface="Myriad Pro"/>
                <a:cs typeface="Myriad Pro"/>
              </a:rPr>
              <a:t>C</a:t>
            </a:r>
            <a:r>
              <a:rPr sz="1300" b="1" spc="15" dirty="0" smtClean="0">
                <a:latin typeface="Myriad Pro"/>
                <a:cs typeface="Myriad Pro"/>
              </a:rPr>
              <a:t>h</a:t>
            </a:r>
            <a:r>
              <a:rPr sz="1300" b="1" spc="-5" dirty="0" smtClean="0">
                <a:latin typeface="Myriad Pro"/>
                <a:cs typeface="Myriad Pro"/>
              </a:rPr>
              <a:t>r</a:t>
            </a:r>
            <a:r>
              <a:rPr sz="1300" b="1" spc="10" dirty="0" smtClean="0">
                <a:latin typeface="Myriad Pro"/>
                <a:cs typeface="Myriad Pro"/>
              </a:rPr>
              <a:t>onic</a:t>
            </a:r>
            <a:endParaRPr sz="1300">
              <a:latin typeface="Myriad Pro"/>
              <a:cs typeface="Myriad Pro"/>
            </a:endParaRPr>
          </a:p>
          <a:p>
            <a:pPr marL="104775" indent="-92710">
              <a:lnSpc>
                <a:spcPct val="100000"/>
              </a:lnSpc>
              <a:spcBef>
                <a:spcPts val="310"/>
              </a:spcBef>
              <a:buSzPct val="83333"/>
              <a:buFont typeface="Wingdings"/>
              <a:buChar char=""/>
              <a:tabLst>
                <a:tab pos="104775" algn="l"/>
              </a:tabLst>
            </a:pPr>
            <a:r>
              <a:rPr sz="900" spc="-30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tigo and  </a:t>
            </a:r>
            <a:r>
              <a:rPr sz="900" spc="5" dirty="0" smtClean="0">
                <a:latin typeface="Myriad Pro"/>
                <a:cs typeface="Myriad Pro"/>
              </a:rPr>
              <a:t>M</a:t>
            </a:r>
            <a:r>
              <a:rPr sz="900" spc="0" dirty="0" smtClean="0">
                <a:latin typeface="Myriad Pro"/>
                <a:cs typeface="Myriad Pro"/>
              </a:rPr>
              <a:t>enie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es disease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Hearing loss an</a:t>
            </a:r>
            <a:r>
              <a:rPr sz="900" spc="-10" dirty="0" smtClean="0">
                <a:latin typeface="Myriad Pro"/>
                <a:cs typeface="Myriad Pro"/>
              </a:rPr>
              <a:t>d</a:t>
            </a:r>
            <a:r>
              <a:rPr sz="900" spc="0" dirty="0" smtClean="0">
                <a:latin typeface="Myriad Pro"/>
                <a:cs typeface="Myriad Pro"/>
              </a:rPr>
              <a:t>, speech del</a:t>
            </a:r>
            <a:r>
              <a:rPr sz="900" spc="-10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y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Head and neck can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er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Ch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onic sinusitis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Snoring and sleep apnoea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29" name="object 20"/>
          <p:cNvSpPr txBox="1"/>
          <p:nvPr/>
        </p:nvSpPr>
        <p:spPr>
          <a:xfrm>
            <a:off x="7790134" y="5298540"/>
            <a:ext cx="1336675" cy="12179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25" dirty="0" smtClean="0">
                <a:latin typeface="Myriad Pro"/>
                <a:cs typeface="Myriad Pro"/>
              </a:rPr>
              <a:t>T</a:t>
            </a:r>
            <a:r>
              <a:rPr sz="1300" b="1" spc="10" dirty="0" smtClean="0">
                <a:latin typeface="Myriad Pro"/>
                <a:cs typeface="Myriad Pro"/>
              </a:rPr>
              <a:t>ips</a:t>
            </a:r>
            <a:endParaRPr sz="13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310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1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udit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Si</a:t>
            </a:r>
            <a:r>
              <a:rPr sz="900" spc="-10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nifica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 </a:t>
            </a:r>
            <a:r>
              <a:rPr sz="900" spc="-10" dirty="0" smtClean="0">
                <a:latin typeface="Myriad Pro"/>
                <a:cs typeface="Myriad Pro"/>
              </a:rPr>
              <a:t>Ev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 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nal</a:t>
            </a:r>
            <a:r>
              <a:rPr sz="900" spc="-10" dirty="0" smtClean="0">
                <a:latin typeface="Myriad Pro"/>
                <a:cs typeface="Myriad Pro"/>
              </a:rPr>
              <a:t>y</a:t>
            </a:r>
            <a:r>
              <a:rPr sz="900" spc="0" dirty="0" smtClean="0">
                <a:latin typeface="Myriad Pro"/>
                <a:cs typeface="Myriad Pro"/>
              </a:rPr>
              <a:t>sis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Clinical g</a:t>
            </a:r>
            <a:r>
              <a:rPr sz="900" spc="-10" dirty="0" smtClean="0">
                <a:latin typeface="Myriad Pro"/>
                <a:cs typeface="Myriad Pro"/>
              </a:rPr>
              <a:t>ov</a:t>
            </a:r>
            <a:r>
              <a:rPr sz="900" spc="0" dirty="0" smtClean="0">
                <a:latin typeface="Myriad Pro"/>
                <a:cs typeface="Myriad Pro"/>
              </a:rPr>
              <a:t>ernan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isk </a:t>
            </a:r>
            <a:r>
              <a:rPr sz="900" spc="-10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ssessme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Dr as 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eacher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15" dirty="0" smtClean="0">
                <a:latin typeface="Myriad Pro"/>
                <a:cs typeface="Myriad Pro"/>
              </a:rPr>
              <a:t>L</a:t>
            </a:r>
            <a:r>
              <a:rPr sz="900" spc="0" dirty="0" smtClean="0">
                <a:latin typeface="Myriad Pro"/>
                <a:cs typeface="Myriad Pro"/>
              </a:rPr>
              <a:t>eadership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BNF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0" name="object 21"/>
          <p:cNvSpPr txBox="1"/>
          <p:nvPr/>
        </p:nvSpPr>
        <p:spPr>
          <a:xfrm>
            <a:off x="925528" y="3717297"/>
            <a:ext cx="1965325" cy="664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15" dirty="0" smtClean="0">
                <a:latin typeface="Myriad Pro"/>
                <a:cs typeface="Myriad Pro"/>
              </a:rPr>
              <a:t>C</a:t>
            </a:r>
            <a:r>
              <a:rPr sz="1300" b="1" spc="15" dirty="0" smtClean="0">
                <a:latin typeface="Myriad Pro"/>
                <a:cs typeface="Myriad Pro"/>
              </a:rPr>
              <a:t>ommuni</a:t>
            </a:r>
            <a:r>
              <a:rPr sz="1300" b="1" spc="10" dirty="0" smtClean="0">
                <a:latin typeface="Myriad Pro"/>
                <a:cs typeface="Myriad Pro"/>
              </a:rPr>
              <a:t>ty/M</a:t>
            </a:r>
            <a:r>
              <a:rPr sz="1300" b="1" spc="-25" dirty="0" smtClean="0">
                <a:latin typeface="Myriad Pro"/>
                <a:cs typeface="Myriad Pro"/>
              </a:rPr>
              <a:t>D</a:t>
            </a:r>
            <a:r>
              <a:rPr sz="1300" b="1" spc="10" dirty="0" smtClean="0">
                <a:latin typeface="Myriad Pro"/>
                <a:cs typeface="Myriad Pro"/>
              </a:rPr>
              <a:t>T</a:t>
            </a:r>
            <a:endParaRPr sz="13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310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1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udiology clinics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Speech and language del</a:t>
            </a:r>
            <a:r>
              <a:rPr sz="900" spc="-10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y the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apist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.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5" dirty="0" smtClean="0">
                <a:latin typeface="Myriad Pro"/>
                <a:cs typeface="Myriad Pro"/>
              </a:rPr>
              <a:t>I</a:t>
            </a:r>
            <a:r>
              <a:rPr sz="900" spc="0" dirty="0" smtClean="0">
                <a:latin typeface="Myriad Pro"/>
                <a:cs typeface="Myriad Pro"/>
              </a:rPr>
              <a:t>mpedan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 </a:t>
            </a:r>
            <a:r>
              <a:rPr sz="900" spc="5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ympanomet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y clinics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1" name="object 22"/>
          <p:cNvSpPr txBox="1"/>
          <p:nvPr/>
        </p:nvSpPr>
        <p:spPr>
          <a:xfrm>
            <a:off x="1190772" y="5198591"/>
            <a:ext cx="1584325" cy="9417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30" dirty="0" smtClean="0">
                <a:latin typeface="Myriad Pro"/>
                <a:cs typeface="Myriad Pro"/>
              </a:rPr>
              <a:t>O</a:t>
            </a:r>
            <a:r>
              <a:rPr sz="1300" b="1" spc="10" dirty="0" smtClean="0">
                <a:latin typeface="Myriad Pro"/>
                <a:cs typeface="Myriad Pro"/>
              </a:rPr>
              <a:t>ther</a:t>
            </a:r>
            <a:r>
              <a:rPr sz="1300" b="1" spc="5" dirty="0" smtClean="0">
                <a:latin typeface="Myriad Pro"/>
                <a:cs typeface="Myriad Pro"/>
              </a:rPr>
              <a:t> </a:t>
            </a:r>
            <a:r>
              <a:rPr sz="1300" b="1" spc="20" dirty="0" smtClean="0">
                <a:latin typeface="Myriad Pro"/>
                <a:cs typeface="Myriad Pro"/>
              </a:rPr>
              <a:t>O</a:t>
            </a:r>
            <a:r>
              <a:rPr sz="1300" b="1" spc="15" dirty="0" smtClean="0">
                <a:latin typeface="Myriad Pro"/>
                <a:cs typeface="Myriad Pro"/>
              </a:rPr>
              <a:t>ppo</a:t>
            </a:r>
            <a:r>
              <a:rPr sz="1300" b="1" spc="30" dirty="0" smtClean="0">
                <a:latin typeface="Myriad Pro"/>
                <a:cs typeface="Myriad Pro"/>
              </a:rPr>
              <a:t>r</a:t>
            </a:r>
            <a:r>
              <a:rPr sz="1300" b="1" spc="10" dirty="0" smtClean="0">
                <a:latin typeface="Myriad Pro"/>
                <a:cs typeface="Myriad Pro"/>
              </a:rPr>
              <a:t>tunities</a:t>
            </a:r>
            <a:endParaRPr sz="13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310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A/</a:t>
            </a:r>
            <a:r>
              <a:rPr sz="900" spc="-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, or paedi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trics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Out of Hours in GP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Outp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ts/specialised clinics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30" dirty="0" smtClean="0">
                <a:latin typeface="Myriad Pro"/>
                <a:cs typeface="Myriad Pro"/>
              </a:rPr>
              <a:t>F</a:t>
            </a:r>
            <a:r>
              <a:rPr sz="900" spc="0" dirty="0" smtClean="0">
                <a:latin typeface="Myriad Pro"/>
                <a:cs typeface="Myriad Pro"/>
              </a:rPr>
              <a:t>ormal 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eaching oppo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tunities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ENT Clinic 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ourse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2" name="object 23"/>
          <p:cNvSpPr txBox="1"/>
          <p:nvPr/>
        </p:nvSpPr>
        <p:spPr>
          <a:xfrm>
            <a:off x="4209849" y="998364"/>
            <a:ext cx="1861820" cy="13563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5" dirty="0" smtClean="0">
                <a:latin typeface="Myriad Pro"/>
                <a:cs typeface="Myriad Pro"/>
              </a:rPr>
              <a:t>A</a:t>
            </a:r>
            <a:r>
              <a:rPr sz="1300" b="1" spc="10" dirty="0" smtClean="0">
                <a:latin typeface="Myriad Pro"/>
                <a:cs typeface="Myriad Pro"/>
              </a:rPr>
              <a:t>cu</a:t>
            </a:r>
            <a:r>
              <a:rPr sz="1300" b="1" spc="-5" dirty="0" smtClean="0">
                <a:latin typeface="Myriad Pro"/>
                <a:cs typeface="Myriad Pro"/>
              </a:rPr>
              <a:t>t</a:t>
            </a:r>
            <a:r>
              <a:rPr sz="1300" b="1" spc="10" dirty="0" smtClean="0">
                <a:latin typeface="Myriad Pro"/>
                <a:cs typeface="Myriad Pro"/>
              </a:rPr>
              <a:t>e</a:t>
            </a:r>
            <a:endParaRPr sz="13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310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5" dirty="0" smtClean="0">
                <a:latin typeface="Myriad Pro"/>
                <a:cs typeface="Myriad Pro"/>
              </a:rPr>
              <a:t>M</a:t>
            </a:r>
            <a:r>
              <a:rPr sz="900" spc="0" dirty="0" smtClean="0">
                <a:latin typeface="Myriad Pro"/>
                <a:cs typeface="Myriad Pro"/>
              </a:rPr>
              <a:t>anageme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 of epistaxis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65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onsillitis and Quinsy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5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eptal f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tu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 and haem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oma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15" dirty="0" smtClean="0">
                <a:latin typeface="Myriad Pro"/>
                <a:cs typeface="Myriad Pro"/>
              </a:rPr>
              <a:t>O</a:t>
            </a:r>
            <a:r>
              <a:rPr sz="900" spc="0" dirty="0" smtClean="0">
                <a:latin typeface="Myriad Pro"/>
                <a:cs typeface="Myriad Pro"/>
              </a:rPr>
              <a:t>titis media and </a:t>
            </a:r>
            <a:r>
              <a:rPr sz="900" spc="-5" dirty="0" smtClean="0">
                <a:latin typeface="Myriad Pro"/>
                <a:cs typeface="Myriad Pro"/>
              </a:rPr>
              <a:t>e</a:t>
            </a:r>
            <a:r>
              <a:rPr sz="900" spc="10" dirty="0" smtClean="0">
                <a:latin typeface="Myriad Pro"/>
                <a:cs typeface="Myriad Pro"/>
              </a:rPr>
              <a:t>x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erna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1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uricular t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auma and </a:t>
            </a:r>
            <a:r>
              <a:rPr sz="900" spc="-25" dirty="0" smtClean="0">
                <a:latin typeface="Myriad Pro"/>
                <a:cs typeface="Myriad Pro"/>
              </a:rPr>
              <a:t>P</a:t>
            </a:r>
            <a:r>
              <a:rPr sz="900" spc="0" dirty="0" smtClean="0">
                <a:latin typeface="Myriad Pro"/>
                <a:cs typeface="Myriad Pro"/>
              </a:rPr>
              <a:t>erichondrittis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0" dirty="0" smtClean="0">
                <a:latin typeface="Myriad Pro"/>
                <a:cs typeface="Myriad Pro"/>
              </a:rPr>
              <a:t>Bel</a:t>
            </a:r>
            <a:r>
              <a:rPr sz="900" spc="5" dirty="0" smtClean="0">
                <a:latin typeface="Myriad Pro"/>
                <a:cs typeface="Myriad Pro"/>
              </a:rPr>
              <a:t>l</a:t>
            </a:r>
            <a:r>
              <a:rPr sz="900" spc="-70" dirty="0" smtClean="0">
                <a:latin typeface="Myriad Pro"/>
                <a:cs typeface="Myriad Pro"/>
              </a:rPr>
              <a:t>’</a:t>
            </a:r>
            <a:r>
              <a:rPr sz="900" spc="0" dirty="0" smtClean="0">
                <a:latin typeface="Myriad Pro"/>
                <a:cs typeface="Myriad Pro"/>
              </a:rPr>
              <a:t>s palsy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lle</a:t>
            </a:r>
            <a:r>
              <a:rPr sz="900" spc="-10" dirty="0" smtClean="0">
                <a:latin typeface="Myriad Pro"/>
                <a:cs typeface="Myriad Pro"/>
              </a:rPr>
              <a:t>rg</a:t>
            </a:r>
            <a:r>
              <a:rPr sz="900" spc="0" dirty="0" smtClean="0">
                <a:latin typeface="Myriad Pro"/>
                <a:cs typeface="Myriad Pro"/>
              </a:rPr>
              <a:t>ic 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onditions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0" dirty="0" smtClean="0">
                <a:latin typeface="Myriad Pro"/>
                <a:cs typeface="Myriad Pro"/>
              </a:rPr>
              <a:t>Choles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oma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3" name="object 24"/>
          <p:cNvSpPr txBox="1"/>
          <p:nvPr/>
        </p:nvSpPr>
        <p:spPr>
          <a:xfrm>
            <a:off x="7939226" y="3416809"/>
            <a:ext cx="1376680" cy="10795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100" dirty="0" smtClean="0">
                <a:latin typeface="Myriad Pro"/>
                <a:cs typeface="Myriad Pro"/>
              </a:rPr>
              <a:t>T</a:t>
            </a:r>
            <a:r>
              <a:rPr sz="1300" b="1" spc="10" dirty="0" smtClean="0">
                <a:latin typeface="Myriad Pro"/>
                <a:cs typeface="Myriad Pro"/>
              </a:rPr>
              <a:t>echni</a:t>
            </a:r>
            <a:r>
              <a:rPr sz="1300" b="1" spc="15" dirty="0" smtClean="0">
                <a:latin typeface="Myriad Pro"/>
                <a:cs typeface="Myriad Pro"/>
              </a:rPr>
              <a:t>c</a:t>
            </a:r>
            <a:r>
              <a:rPr sz="1300" b="1" spc="10" dirty="0" smtClean="0">
                <a:latin typeface="Myriad Pro"/>
                <a:cs typeface="Myriad Pro"/>
              </a:rPr>
              <a:t>al</a:t>
            </a:r>
            <a:r>
              <a:rPr sz="1300" b="1" spc="5" dirty="0" smtClean="0">
                <a:latin typeface="Myriad Pro"/>
                <a:cs typeface="Myriad Pro"/>
              </a:rPr>
              <a:t> </a:t>
            </a:r>
            <a:r>
              <a:rPr sz="1300" b="1" spc="0" dirty="0" smtClean="0">
                <a:latin typeface="Myriad Pro"/>
                <a:cs typeface="Myriad Pro"/>
              </a:rPr>
              <a:t>S</a:t>
            </a:r>
            <a:r>
              <a:rPr sz="1300" b="1" spc="20" dirty="0" smtClean="0">
                <a:latin typeface="Myriad Pro"/>
                <a:cs typeface="Myriad Pro"/>
              </a:rPr>
              <a:t>k</a:t>
            </a:r>
            <a:r>
              <a:rPr sz="1300" b="1" spc="5" dirty="0" smtClean="0">
                <a:latin typeface="Myriad Pro"/>
                <a:cs typeface="Myriad Pro"/>
              </a:rPr>
              <a:t>ills</a:t>
            </a:r>
            <a:endParaRPr sz="13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spcBef>
                <a:spcPts val="310"/>
              </a:spcBef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-45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uning </a:t>
            </a:r>
            <a:r>
              <a:rPr sz="900" spc="-15" dirty="0" smtClean="0">
                <a:latin typeface="Myriad Pro"/>
                <a:cs typeface="Myriad Pro"/>
              </a:rPr>
              <a:t>f</a:t>
            </a:r>
            <a:r>
              <a:rPr sz="900" spc="0" dirty="0" smtClean="0">
                <a:latin typeface="Myriad Pro"/>
                <a:cs typeface="Myriad Pro"/>
              </a:rPr>
              <a:t>ork 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ests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10" dirty="0" smtClean="0">
                <a:latin typeface="Myriad Pro"/>
                <a:cs typeface="Myriad Pro"/>
              </a:rPr>
              <a:t>U</a:t>
            </a:r>
            <a:r>
              <a:rPr sz="900" spc="0" dirty="0" smtClean="0">
                <a:latin typeface="Myriad Pro"/>
                <a:cs typeface="Myriad Pro"/>
              </a:rPr>
              <a:t>se of auris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ope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Nasal cau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y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Eple</a:t>
            </a:r>
            <a:r>
              <a:rPr sz="900" spc="-10" dirty="0" smtClean="0">
                <a:latin typeface="Myriad Pro"/>
                <a:cs typeface="Myriad Pro"/>
              </a:rPr>
              <a:t>y</a:t>
            </a:r>
            <a:r>
              <a:rPr sz="900" spc="0" dirty="0" smtClean="0">
                <a:latin typeface="Myriad Pro"/>
                <a:cs typeface="Myriad Pro"/>
              </a:rPr>
              <a:t>s manoeuv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Rem</a:t>
            </a:r>
            <a:r>
              <a:rPr sz="900" spc="-10" dirty="0" smtClean="0">
                <a:latin typeface="Myriad Pro"/>
                <a:cs typeface="Myriad Pro"/>
              </a:rPr>
              <a:t>o</a:t>
            </a:r>
            <a:r>
              <a:rPr sz="900" spc="-5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al of </a:t>
            </a:r>
            <a:r>
              <a:rPr sz="900" spc="-15" dirty="0" smtClean="0">
                <a:latin typeface="Myriad Pro"/>
                <a:cs typeface="Myriad Pro"/>
              </a:rPr>
              <a:t>f</a:t>
            </a: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ei</a:t>
            </a:r>
            <a:r>
              <a:rPr sz="900" spc="-10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n bodies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1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udio</a:t>
            </a:r>
            <a:r>
              <a:rPr sz="900" spc="-10" dirty="0" smtClean="0">
                <a:latin typeface="Myriad Pro"/>
                <a:cs typeface="Myriad Pro"/>
              </a:rPr>
              <a:t>g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am i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erp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et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tion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4" name="object 25"/>
          <p:cNvSpPr txBox="1"/>
          <p:nvPr/>
        </p:nvSpPr>
        <p:spPr>
          <a:xfrm>
            <a:off x="1503507" y="1945187"/>
            <a:ext cx="1784350" cy="8274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3335">
              <a:lnSpc>
                <a:spcPts val="1430"/>
              </a:lnSpc>
            </a:pPr>
            <a:r>
              <a:rPr sz="1300" b="1" spc="10" dirty="0" smtClean="0">
                <a:latin typeface="Myriad Pro"/>
                <a:cs typeface="Myriad Pro"/>
              </a:rPr>
              <a:t>Multiple</a:t>
            </a:r>
            <a:r>
              <a:rPr sz="1300" b="1" spc="5" dirty="0" smtClean="0">
                <a:latin typeface="Myriad Pro"/>
                <a:cs typeface="Myriad Pro"/>
              </a:rPr>
              <a:t> </a:t>
            </a:r>
            <a:r>
              <a:rPr sz="1300" b="1" spc="10" dirty="0" smtClean="0">
                <a:latin typeface="Myriad Pro"/>
                <a:cs typeface="Myriad Pro"/>
              </a:rPr>
              <a:t>c</a:t>
            </a:r>
            <a:r>
              <a:rPr sz="1300" b="1" spc="-5" dirty="0" smtClean="0">
                <a:latin typeface="Myriad Pro"/>
                <a:cs typeface="Myriad Pro"/>
              </a:rPr>
              <a:t>r</a:t>
            </a:r>
            <a:r>
              <a:rPr sz="1300" b="1" spc="10" dirty="0" smtClean="0">
                <a:latin typeface="Myriad Pro"/>
                <a:cs typeface="Myriad Pro"/>
              </a:rPr>
              <a:t>oss</a:t>
            </a:r>
            <a:r>
              <a:rPr sz="1300" b="1" spc="5" dirty="0" smtClean="0">
                <a:latin typeface="Myriad Pro"/>
                <a:cs typeface="Myriad Pro"/>
              </a:rPr>
              <a:t> </a:t>
            </a:r>
            <a:r>
              <a:rPr sz="1300" b="1" spc="0" dirty="0" smtClean="0">
                <a:latin typeface="Myriad Pro"/>
                <a:cs typeface="Myriad Pro"/>
              </a:rPr>
              <a:t>o</a:t>
            </a:r>
            <a:r>
              <a:rPr sz="1300" b="1" spc="-10" dirty="0" smtClean="0">
                <a:latin typeface="Myriad Pro"/>
                <a:cs typeface="Myriad Pro"/>
              </a:rPr>
              <a:t>v</a:t>
            </a:r>
            <a:r>
              <a:rPr sz="1300" b="1" spc="10" dirty="0" smtClean="0">
                <a:latin typeface="Myriad Pro"/>
                <a:cs typeface="Myriad Pro"/>
              </a:rPr>
              <a:t>er specialty</a:t>
            </a:r>
            <a:r>
              <a:rPr sz="1300" b="1" spc="5" dirty="0" smtClean="0">
                <a:latin typeface="Myriad Pro"/>
                <a:cs typeface="Myriad Pro"/>
              </a:rPr>
              <a:t> </a:t>
            </a:r>
            <a:r>
              <a:rPr sz="1300" b="1" spc="15" dirty="0" smtClean="0">
                <a:latin typeface="Myriad Pro"/>
                <a:cs typeface="Myriad Pro"/>
              </a:rPr>
              <a:t>oppo</a:t>
            </a:r>
            <a:r>
              <a:rPr sz="1300" b="1" spc="30" dirty="0" smtClean="0">
                <a:latin typeface="Myriad Pro"/>
                <a:cs typeface="Myriad Pro"/>
              </a:rPr>
              <a:t>r</a:t>
            </a:r>
            <a:r>
              <a:rPr sz="1300" b="1" spc="10" dirty="0" smtClean="0">
                <a:latin typeface="Myriad Pro"/>
                <a:cs typeface="Myriad Pro"/>
              </a:rPr>
              <a:t>tunities</a:t>
            </a:r>
            <a:endParaRPr sz="1300">
              <a:latin typeface="Myriad Pro"/>
              <a:cs typeface="Myriad Pro"/>
            </a:endParaRPr>
          </a:p>
          <a:p>
            <a:pPr marL="121285" marR="12700" indent="-109220">
              <a:lnSpc>
                <a:spcPct val="100800"/>
              </a:lnSpc>
              <a:spcBef>
                <a:spcPts val="275"/>
              </a:spcBef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-25" dirty="0" smtClean="0">
                <a:latin typeface="Myriad Pro"/>
                <a:cs typeface="Myriad Pro"/>
              </a:rPr>
              <a:t>P</a:t>
            </a:r>
            <a:r>
              <a:rPr sz="900" spc="0" dirty="0" smtClean="0">
                <a:latin typeface="Myriad Pro"/>
                <a:cs typeface="Myriad Pro"/>
              </a:rPr>
              <a:t>aedi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tric hearing loss assessme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 and t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0" dirty="0" smtClean="0">
                <a:latin typeface="Myriad Pro"/>
                <a:cs typeface="Myriad Pro"/>
              </a:rPr>
              <a:t>On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ology and palli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</a:t>
            </a:r>
            <a:r>
              <a:rPr sz="900" spc="-10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e ca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5" name="object 26"/>
          <p:cNvSpPr/>
          <p:nvPr/>
        </p:nvSpPr>
        <p:spPr>
          <a:xfrm>
            <a:off x="0" y="708004"/>
            <a:ext cx="3304410" cy="457568"/>
          </a:xfrm>
          <a:custGeom>
            <a:avLst/>
            <a:gdLst/>
            <a:ahLst/>
            <a:cxnLst/>
            <a:rect l="l" t="t" r="r" b="b"/>
            <a:pathLst>
              <a:path w="3304410" h="457568">
                <a:moveTo>
                  <a:pt x="0" y="457568"/>
                </a:moveTo>
                <a:lnTo>
                  <a:pt x="3147046" y="457352"/>
                </a:lnTo>
                <a:lnTo>
                  <a:pt x="3193896" y="455841"/>
                </a:lnTo>
                <a:lnTo>
                  <a:pt x="3245145" y="448311"/>
                </a:lnTo>
                <a:lnTo>
                  <a:pt x="3284763" y="421647"/>
                </a:lnTo>
                <a:lnTo>
                  <a:pt x="3298607" y="383514"/>
                </a:lnTo>
                <a:lnTo>
                  <a:pt x="3303708" y="324978"/>
                </a:lnTo>
                <a:lnTo>
                  <a:pt x="3304410" y="272461"/>
                </a:lnTo>
                <a:lnTo>
                  <a:pt x="3304410" y="185107"/>
                </a:lnTo>
                <a:lnTo>
                  <a:pt x="3304221" y="157391"/>
                </a:lnTo>
                <a:lnTo>
                  <a:pt x="3302709" y="110540"/>
                </a:lnTo>
                <a:lnTo>
                  <a:pt x="3295180" y="59291"/>
                </a:lnTo>
                <a:lnTo>
                  <a:pt x="3268516" y="19673"/>
                </a:lnTo>
                <a:lnTo>
                  <a:pt x="3230383" y="5829"/>
                </a:lnTo>
                <a:lnTo>
                  <a:pt x="3171847" y="728"/>
                </a:lnTo>
                <a:lnTo>
                  <a:pt x="0" y="0"/>
                </a:lnTo>
                <a:lnTo>
                  <a:pt x="0" y="457568"/>
                </a:lnTo>
              </a:path>
            </a:pathLst>
          </a:custGeom>
          <a:solidFill>
            <a:srgbClr val="C7E1A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27"/>
          <p:cNvSpPr txBox="1"/>
          <p:nvPr/>
        </p:nvSpPr>
        <p:spPr>
          <a:xfrm>
            <a:off x="350136" y="734941"/>
            <a:ext cx="2766695" cy="366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300" spc="-80" dirty="0" smtClean="0">
                <a:solidFill>
                  <a:srgbClr val="002F62"/>
                </a:solidFill>
                <a:latin typeface="Myriad Pro"/>
                <a:cs typeface="Myriad Pro"/>
              </a:rPr>
              <a:t>L</a:t>
            </a:r>
            <a:r>
              <a:rPr sz="23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ea</a:t>
            </a:r>
            <a:r>
              <a:rPr sz="2300" spc="-40" dirty="0" smtClean="0">
                <a:solidFill>
                  <a:srgbClr val="002F62"/>
                </a:solidFill>
                <a:latin typeface="Myriad Pro"/>
                <a:cs typeface="Myriad Pro"/>
              </a:rPr>
              <a:t>r</a:t>
            </a:r>
            <a:r>
              <a:rPr sz="23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nin</a:t>
            </a:r>
            <a:r>
              <a:rPr sz="2300" spc="0" dirty="0" smtClean="0">
                <a:solidFill>
                  <a:srgbClr val="002F62"/>
                </a:solidFill>
                <a:latin typeface="Myriad Pro"/>
                <a:cs typeface="Myriad Pro"/>
              </a:rPr>
              <a:t>g</a:t>
            </a:r>
            <a:r>
              <a:rPr sz="2300" spc="-90" dirty="0" smtClean="0">
                <a:solidFill>
                  <a:srgbClr val="002F62"/>
                </a:solidFill>
                <a:latin typeface="Myriad Pro"/>
                <a:cs typeface="Myriad Pro"/>
              </a:rPr>
              <a:t> </a:t>
            </a:r>
            <a:r>
              <a:rPr sz="23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Oppo</a:t>
            </a:r>
            <a:r>
              <a:rPr sz="2300" spc="5" dirty="0" smtClean="0">
                <a:solidFill>
                  <a:srgbClr val="002F62"/>
                </a:solidFill>
                <a:latin typeface="Myriad Pro"/>
                <a:cs typeface="Myriad Pro"/>
              </a:rPr>
              <a:t>r</a:t>
            </a:r>
            <a:r>
              <a:rPr sz="23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tunities</a:t>
            </a:r>
            <a:endParaRPr sz="23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ENT, Oral and Facial Problems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31278" y="388938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464306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487857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512716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539035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565353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591841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617448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644855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 txBox="1"/>
          <p:nvPr/>
        </p:nvSpPr>
        <p:spPr>
          <a:xfrm>
            <a:off x="444500" y="800446"/>
            <a:ext cx="9799320" cy="19545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335">
              <a:lnSpc>
                <a:spcPct val="100000"/>
              </a:lnSpc>
            </a:pPr>
            <a:r>
              <a:rPr sz="2500" spc="-80" dirty="0" smtClean="0">
                <a:solidFill>
                  <a:srgbClr val="002F62"/>
                </a:solidFill>
                <a:latin typeface="Myriad Pro"/>
                <a:cs typeface="Myriad Pro"/>
              </a:rPr>
              <a:t>C</a:t>
            </a:r>
            <a:r>
              <a:rPr sz="2500" spc="-65" dirty="0" smtClean="0">
                <a:solidFill>
                  <a:srgbClr val="002F62"/>
                </a:solidFill>
                <a:latin typeface="Myriad Pro"/>
                <a:cs typeface="Myriad Pro"/>
              </a:rPr>
              <a:t>onfiden</a:t>
            </a:r>
            <a:r>
              <a:rPr sz="2500" spc="-80" dirty="0" smtClean="0">
                <a:solidFill>
                  <a:srgbClr val="002F62"/>
                </a:solidFill>
                <a:latin typeface="Myriad Pro"/>
                <a:cs typeface="Myriad Pro"/>
              </a:rPr>
              <a:t>c</a:t>
            </a:r>
            <a:r>
              <a:rPr sz="2500" spc="0" dirty="0" smtClean="0">
                <a:solidFill>
                  <a:srgbClr val="002F62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2F62"/>
                </a:solidFill>
                <a:latin typeface="Myriad Pro"/>
                <a:cs typeface="Myriad Pro"/>
              </a:rPr>
              <a:t> </a:t>
            </a:r>
            <a:r>
              <a:rPr sz="2500" spc="-20" dirty="0" smtClean="0">
                <a:solidFill>
                  <a:srgbClr val="002F62"/>
                </a:solidFill>
                <a:latin typeface="Myriad Pro"/>
                <a:cs typeface="Myriad Pro"/>
              </a:rPr>
              <a:t>R</a:t>
            </a:r>
            <a:r>
              <a:rPr sz="2500" spc="-60" dirty="0" smtClean="0">
                <a:solidFill>
                  <a:srgbClr val="002F62"/>
                </a:solidFill>
                <a:latin typeface="Myriad Pro"/>
                <a:cs typeface="Myriad Pro"/>
              </a:rPr>
              <a:t>a</a:t>
            </a:r>
            <a:r>
              <a:rPr sz="25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tin</a:t>
            </a:r>
            <a:r>
              <a:rPr sz="2500" spc="0" dirty="0" smtClean="0">
                <a:solidFill>
                  <a:srgbClr val="002F62"/>
                </a:solidFill>
                <a:latin typeface="Myriad Pro"/>
                <a:cs typeface="Myriad Pro"/>
              </a:rPr>
              <a:t>g</a:t>
            </a:r>
            <a:r>
              <a:rPr sz="2500" spc="-100" dirty="0" smtClean="0">
                <a:solidFill>
                  <a:srgbClr val="002F62"/>
                </a:solidFill>
                <a:latin typeface="Myriad Pro"/>
                <a:cs typeface="Myriad Pro"/>
              </a:rPr>
              <a:t> </a:t>
            </a:r>
            <a:r>
              <a:rPr sz="2500" spc="-35" dirty="0" smtClean="0">
                <a:solidFill>
                  <a:srgbClr val="002F62"/>
                </a:solidFill>
                <a:latin typeface="Myriad Pro"/>
                <a:cs typeface="Myriad Pro"/>
              </a:rPr>
              <a:t>S</a:t>
            </a:r>
            <a:r>
              <a:rPr sz="25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cale</a:t>
            </a:r>
            <a:endParaRPr sz="2500">
              <a:latin typeface="Myriad Pro"/>
              <a:cs typeface="Myriad Pro"/>
            </a:endParaRPr>
          </a:p>
          <a:p>
            <a:pPr>
              <a:lnSpc>
                <a:spcPts val="650"/>
              </a:lnSpc>
              <a:spcBef>
                <a:spcPts val="31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40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EN</a:t>
            </a:r>
            <a:r>
              <a:rPr sz="1400" spc="-105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, O</a:t>
            </a:r>
            <a:r>
              <a:rPr sz="1400" spc="-15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al and </a:t>
            </a:r>
            <a:r>
              <a:rPr sz="1400" spc="-6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F</a:t>
            </a:r>
            <a:r>
              <a:rPr sz="1400" spc="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acial </a:t>
            </a:r>
            <a:r>
              <a:rPr sz="1400" spc="-2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P</a:t>
            </a:r>
            <a:r>
              <a:rPr sz="1400" spc="-15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oblems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29"/>
              </a:spcBef>
            </a:pPr>
            <a:endParaRPr sz="600"/>
          </a:p>
          <a:p>
            <a:pPr marL="12700" marR="12700">
              <a:lnSpc>
                <a:spcPct val="100000"/>
              </a:lnSpc>
            </a:pPr>
            <a:r>
              <a:rPr sz="1150" spc="-35" dirty="0" smtClean="0">
                <a:latin typeface="Arial"/>
                <a:cs typeface="Arial"/>
              </a:rPr>
              <a:t>Below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some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5" dirty="0" smtClean="0">
                <a:latin typeface="Arial"/>
                <a:cs typeface="Arial"/>
              </a:rPr>
              <a:t>pertinent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30" dirty="0" smtClean="0">
                <a:latin typeface="Arial"/>
                <a:cs typeface="Arial"/>
              </a:rPr>
              <a:t>EN</a:t>
            </a:r>
            <a:r>
              <a:rPr sz="1150" spc="-26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. </a:t>
            </a:r>
            <a:r>
              <a:rPr sz="1150" spc="-26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o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5" dirty="0" smtClean="0">
                <a:latin typeface="Arial"/>
                <a:cs typeface="Arial"/>
              </a:rPr>
              <a:t>organise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10" dirty="0" smtClean="0">
                <a:latin typeface="Arial"/>
                <a:cs typeface="Arial"/>
              </a:rPr>
              <a:t>thoughts </a:t>
            </a:r>
            <a:r>
              <a:rPr sz="1150" spc="-25" dirty="0" smtClean="0">
                <a:latin typeface="Arial"/>
                <a:cs typeface="Arial"/>
              </a:rPr>
              <a:t>they </a:t>
            </a:r>
            <a:r>
              <a:rPr sz="1150" spc="-50" dirty="0" smtClean="0">
                <a:latin typeface="Arial"/>
                <a:cs typeface="Arial"/>
              </a:rPr>
              <a:t>have </a:t>
            </a:r>
            <a:r>
              <a:rPr sz="1150" spc="-40" dirty="0" smtClean="0">
                <a:latin typeface="Arial"/>
                <a:cs typeface="Arial"/>
              </a:rPr>
              <a:t>been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ouped </a:t>
            </a:r>
            <a:r>
              <a:rPr sz="1150" spc="10" dirty="0" smtClean="0">
                <a:latin typeface="Arial"/>
                <a:cs typeface="Arial"/>
              </a:rPr>
              <a:t>into </a:t>
            </a:r>
            <a:r>
              <a:rPr sz="1150" spc="-35" dirty="0" smtClean="0">
                <a:latin typeface="Arial"/>
                <a:cs typeface="Arial"/>
              </a:rPr>
              <a:t>competency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eas. The </a:t>
            </a:r>
            <a:r>
              <a:rPr sz="1150" spc="-20" dirty="0" smtClean="0">
                <a:latin typeface="Arial"/>
                <a:cs typeface="Arial"/>
              </a:rPr>
              <a:t>list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40" dirty="0" smtClean="0">
                <a:latin typeface="Arial"/>
                <a:cs typeface="Arial"/>
              </a:rPr>
              <a:t>been</a:t>
            </a:r>
            <a:r>
              <a:rPr sz="1150" spc="-20" dirty="0" smtClean="0">
                <a:latin typeface="Arial"/>
                <a:cs typeface="Arial"/>
              </a:rPr>
              <a:t> drawn </a:t>
            </a:r>
            <a:r>
              <a:rPr sz="1150" spc="-10" dirty="0" smtClean="0">
                <a:latin typeface="Arial"/>
                <a:cs typeface="Arial"/>
              </a:rPr>
              <a:t>together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30" dirty="0" smtClean="0">
                <a:latin typeface="Arial"/>
                <a:cs typeface="Arial"/>
              </a:rPr>
              <a:t>“highlights”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RCGP </a:t>
            </a:r>
            <a:r>
              <a:rPr sz="1150" spc="-80" dirty="0" smtClean="0">
                <a:latin typeface="Arial"/>
                <a:cs typeface="Arial"/>
              </a:rPr>
              <a:t>Lea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35" dirty="0" smtClean="0">
                <a:latin typeface="Arial"/>
                <a:cs typeface="Arial"/>
              </a:rPr>
              <a:t>Outcomes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35" dirty="0" smtClean="0">
                <a:latin typeface="Arial"/>
                <a:cs typeface="Arial"/>
              </a:rPr>
              <a:t>ENT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40" dirty="0" smtClean="0">
                <a:latin typeface="Arial"/>
                <a:cs typeface="Arial"/>
              </a:rPr>
              <a:t>by no </a:t>
            </a:r>
            <a:r>
              <a:rPr sz="1150" spc="-60" dirty="0" smtClean="0">
                <a:latin typeface="Arial"/>
                <a:cs typeface="Arial"/>
              </a:rPr>
              <a:t>means </a:t>
            </a:r>
            <a:r>
              <a:rPr sz="1150" spc="-40" dirty="0" smtClean="0">
                <a:latin typeface="Arial"/>
                <a:cs typeface="Arial"/>
              </a:rPr>
              <a:t>exhaustive. </a:t>
            </a:r>
            <a:r>
              <a:rPr sz="1150" spc="-26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a </a:t>
            </a:r>
            <a:r>
              <a:rPr sz="1150" spc="-20" dirty="0" smtClean="0">
                <a:latin typeface="Arial"/>
                <a:cs typeface="Arial"/>
              </a:rPr>
              <a:t>rich </a:t>
            </a:r>
            <a:r>
              <a:rPr sz="1150" spc="-40" dirty="0" smtClean="0">
                <a:latin typeface="Arial"/>
                <a:cs typeface="Arial"/>
              </a:rPr>
              <a:t>experience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30" dirty="0" smtClean="0">
                <a:latin typeface="Arial"/>
                <a:cs typeface="Arial"/>
              </a:rPr>
              <a:t>it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5" dirty="0" smtClean="0">
                <a:latin typeface="Arial"/>
                <a:cs typeface="Arial"/>
              </a:rPr>
              <a:t>important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5" dirty="0" smtClean="0">
                <a:latin typeface="Arial"/>
                <a:cs typeface="Arial"/>
              </a:rPr>
              <a:t>think b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oadly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ound </a:t>
            </a:r>
            <a:r>
              <a:rPr sz="1150" spc="-40" dirty="0" smtClean="0">
                <a:latin typeface="Arial"/>
                <a:cs typeface="Arial"/>
              </a:rPr>
              <a:t>topics/experiences. </a:t>
            </a: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15" dirty="0" smtClean="0">
                <a:latin typeface="Arial"/>
                <a:cs typeface="Arial"/>
              </a:rPr>
              <a:t>document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15" dirty="0" smtClean="0">
                <a:latin typeface="Arial"/>
                <a:cs typeface="Arial"/>
              </a:rPr>
              <a:t>intended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5" dirty="0" smtClean="0">
                <a:latin typeface="Arial"/>
                <a:cs typeface="Arial"/>
              </a:rPr>
              <a:t>identify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5" dirty="0" smtClean="0">
                <a:latin typeface="Arial"/>
                <a:cs typeface="Arial"/>
              </a:rPr>
              <a:t>specific 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 </a:t>
            </a:r>
            <a:r>
              <a:rPr sz="1150" spc="-90" dirty="0" smtClean="0">
                <a:latin typeface="Arial"/>
                <a:cs typeface="Arial"/>
              </a:rPr>
              <a:t>Please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45" dirty="0" smtClean="0">
                <a:latin typeface="Arial"/>
                <a:cs typeface="Arial"/>
              </a:rPr>
              <a:t>level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5" dirty="0" smtClean="0">
                <a:latin typeface="Arial"/>
                <a:cs typeface="Arial"/>
              </a:rPr>
              <a:t>bullet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5" dirty="0" smtClean="0">
                <a:latin typeface="Arial"/>
                <a:cs typeface="Arial"/>
              </a:rPr>
              <a:t>ticking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95" dirty="0" smtClean="0">
                <a:latin typeface="Arial"/>
                <a:cs typeface="Arial"/>
              </a:rPr>
              <a:t>Red </a:t>
            </a:r>
            <a:r>
              <a:rPr sz="1150" spc="-25" dirty="0" smtClean="0">
                <a:latin typeface="Arial"/>
                <a:cs typeface="Arial"/>
              </a:rPr>
              <a:t>(no </a:t>
            </a:r>
            <a:r>
              <a:rPr sz="1150" spc="-30" dirty="0" smtClean="0">
                <a:latin typeface="Arial"/>
                <a:cs typeface="Arial"/>
              </a:rPr>
              <a:t>confidence), </a:t>
            </a:r>
            <a:r>
              <a:rPr sz="1150" spc="-15" dirty="0" smtClean="0">
                <a:latin typeface="Arial"/>
                <a:cs typeface="Arial"/>
              </a:rPr>
              <a:t>Amber </a:t>
            </a:r>
            <a:r>
              <a:rPr sz="1150" spc="-55" dirty="0" smtClean="0">
                <a:latin typeface="Arial"/>
                <a:cs typeface="Arial"/>
              </a:rPr>
              <a:t>(some </a:t>
            </a:r>
            <a:r>
              <a:rPr sz="1150" spc="-30" dirty="0" smtClean="0">
                <a:latin typeface="Arial"/>
                <a:cs typeface="Arial"/>
              </a:rPr>
              <a:t>confidence) or </a:t>
            </a:r>
            <a:r>
              <a:rPr sz="1150" spc="-55" dirty="0" smtClean="0">
                <a:latin typeface="Arial"/>
                <a:cs typeface="Arial"/>
              </a:rPr>
              <a:t>G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een </a:t>
            </a:r>
            <a:r>
              <a:rPr sz="1150" spc="-15" dirty="0" smtClean="0">
                <a:latin typeface="Arial"/>
                <a:cs typeface="Arial"/>
              </a:rPr>
              <a:t>(confident) </a:t>
            </a:r>
            <a:r>
              <a:rPr sz="1150" spc="-30" dirty="0" smtClean="0">
                <a:latin typeface="Arial"/>
                <a:cs typeface="Arial"/>
              </a:rPr>
              <a:t>columns. </a:t>
            </a: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0" dirty="0" smtClean="0">
                <a:latin typeface="Arial"/>
                <a:cs typeface="Arial"/>
              </a:rPr>
              <a:t>completed in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eparation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20" dirty="0" smtClean="0">
                <a:latin typeface="Arial"/>
                <a:cs typeface="Arial"/>
              </a:rPr>
              <a:t>your first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45" dirty="0" smtClean="0">
                <a:latin typeface="Arial"/>
                <a:cs typeface="Arial"/>
              </a:rPr>
              <a:t>baseline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which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5" dirty="0" smtClean="0">
                <a:latin typeface="Arial"/>
                <a:cs typeface="Arial"/>
              </a:rPr>
              <a:t>monitor </a:t>
            </a:r>
            <a:r>
              <a:rPr sz="1150" spc="-20" dirty="0" smtClean="0">
                <a:latin typeface="Arial"/>
                <a:cs typeface="Arial"/>
              </a:rPr>
              <a:t>your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during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placement.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2" name="object 13"/>
          <p:cNvSpPr/>
          <p:nvPr/>
        </p:nvSpPr>
        <p:spPr>
          <a:xfrm>
            <a:off x="0" y="774004"/>
            <a:ext cx="3788966" cy="493293"/>
          </a:xfrm>
          <a:custGeom>
            <a:avLst/>
            <a:gdLst/>
            <a:ahLst/>
            <a:cxnLst/>
            <a:rect l="l" t="t" r="r" b="b"/>
            <a:pathLst>
              <a:path w="3788966" h="493293">
                <a:moveTo>
                  <a:pt x="0" y="493293"/>
                </a:moveTo>
                <a:lnTo>
                  <a:pt x="3622346" y="493064"/>
                </a:lnTo>
                <a:lnTo>
                  <a:pt x="3671952" y="491464"/>
                </a:lnTo>
                <a:lnTo>
                  <a:pt x="3710585" y="487121"/>
                </a:lnTo>
                <a:lnTo>
                  <a:pt x="3750962" y="472462"/>
                </a:lnTo>
                <a:lnTo>
                  <a:pt x="3779194" y="430514"/>
                </a:lnTo>
                <a:lnTo>
                  <a:pt x="3787166" y="376250"/>
                </a:lnTo>
                <a:lnTo>
                  <a:pt x="3788766" y="326644"/>
                </a:lnTo>
                <a:lnTo>
                  <a:pt x="3788966" y="297297"/>
                </a:lnTo>
                <a:lnTo>
                  <a:pt x="3788966" y="195995"/>
                </a:lnTo>
                <a:lnTo>
                  <a:pt x="3788223" y="140388"/>
                </a:lnTo>
                <a:lnTo>
                  <a:pt x="3785423" y="96440"/>
                </a:lnTo>
                <a:lnTo>
                  <a:pt x="3774365" y="49377"/>
                </a:lnTo>
                <a:lnTo>
                  <a:pt x="3739617" y="14630"/>
                </a:lnTo>
                <a:lnTo>
                  <a:pt x="3692554" y="3571"/>
                </a:lnTo>
                <a:lnTo>
                  <a:pt x="3648606" y="77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C7E1A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3" name="object 12"/>
          <p:cNvGraphicFramePr>
            <a:graphicFrameLocks noGrp="1"/>
          </p:cNvGraphicFramePr>
          <p:nvPr/>
        </p:nvGraphicFramePr>
        <p:xfrm>
          <a:off x="457200" y="2973761"/>
          <a:ext cx="9771250" cy="36155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3"/>
                <a:gridCol w="308544"/>
                <a:gridCol w="308539"/>
                <a:gridCol w="308544"/>
              </a:tblGrid>
              <a:tr h="274063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linical Manageme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D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 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therin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Ma</a:t>
                      </a:r>
                      <a:r>
                        <a:rPr sz="1200" b="1" spc="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ing a Diagnosi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Managing 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ompl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xi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y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93005">
                <a:tc>
                  <a:txBody>
                    <a:bodyPr/>
                    <a:lstStyle/>
                    <a:p>
                      <a:pPr marL="65405" marR="295275">
                        <a:lnSpc>
                          <a:spcPct val="1137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in the assessment, 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estigation, diagnosis and management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onditions/sit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ations? (Bear in mind this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equi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 s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ills in acu</a:t>
                      </a:r>
                      <a:r>
                        <a:rPr sz="11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i="1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ch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oni</a:t>
                      </a:r>
                      <a:r>
                        <a:rPr sz="11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p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entati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palliati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 and eme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00" i="1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 and a 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wledge of the epidemiology of older peopl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-70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s p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oblems).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311998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eness of guidan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ailable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ENT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onditions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SIGN, NICE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479187">
                <a:tc>
                  <a:txBody>
                    <a:bodyPr/>
                    <a:lstStyle/>
                    <a:p>
                      <a:pPr marL="65405" marR="596265">
                        <a:lnSpc>
                          <a:spcPct val="108700"/>
                        </a:lnSpc>
                      </a:pPr>
                      <a:r>
                        <a:rPr sz="1150" b="1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b="1" spc="-2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MP</a:t>
                      </a:r>
                      <a:r>
                        <a:rPr sz="1150" b="1" spc="-3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OMS – do </a:t>
                      </a:r>
                      <a:r>
                        <a:rPr sz="1150" b="1" spc="-2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ou 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eel 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om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table c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ting a dif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tial diagnosis 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or the p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ese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tions bel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w and a f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am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b="1" spc="-2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b="1" spc="-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k 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or fu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ther i</a:t>
                      </a:r>
                      <a:r>
                        <a:rPr sz="1150" b="1" spc="-2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b="1" spc="-2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estig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tion?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</a:tr>
              <a:tr h="23699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ithin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ange of normal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clical bloc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ing of nos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senile rhinorrhoea, small neck nodes in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ell child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Hearing los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ia, Discha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ing ea</a:t>
                      </a:r>
                      <a:r>
                        <a:rPr sz="1150" spc="-6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</a:t>
                      </a:r>
                      <a:r>
                        <a:rPr sz="1150" spc="-5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innitus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3187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Dizziness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318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Epistaxis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3187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th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hoarsenes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spha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ia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65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oit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and other neck 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ellings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357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Speec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del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65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 bodiess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ENT, Oral and Facial Problems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31278" y="125066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151722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205266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232384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259502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286620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313738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340856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367975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395093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8" y="422211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31278" y="476447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31278" y="503565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31278" y="530683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31278" y="557801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31278" y="584919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31278" y="639901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/>
          <p:nvPr/>
        </p:nvSpPr>
        <p:spPr>
          <a:xfrm>
            <a:off x="531278" y="668244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30" name="object 20"/>
          <p:cNvGraphicFramePr>
            <a:graphicFrameLocks noGrp="1"/>
          </p:cNvGraphicFramePr>
          <p:nvPr/>
        </p:nvGraphicFramePr>
        <p:xfrm>
          <a:off x="457200" y="637204"/>
          <a:ext cx="9771253" cy="6193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2"/>
                <a:gridCol w="308547"/>
                <a:gridCol w="308537"/>
                <a:gridCol w="308547"/>
              </a:tblGrid>
              <a:tr h="487624">
                <a:tc>
                  <a:txBody>
                    <a:bodyPr/>
                    <a:lstStyle/>
                    <a:p>
                      <a:pPr marL="65405" marR="295275">
                        <a:lnSpc>
                          <a:spcPct val="1137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in the assessment, 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estigation, diagnosis and management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onditions/sit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ations? (Bear in mind this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equi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 s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ills in acu</a:t>
                      </a:r>
                      <a:r>
                        <a:rPr sz="11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i="1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ch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oni</a:t>
                      </a:r>
                      <a:r>
                        <a:rPr sz="11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p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entati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palliati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 and eme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00" i="1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 and a 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wledge of the epidemiology of older peopl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-70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s p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oblems).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665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acial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ness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6563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Sy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emic disease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ting with 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 symp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glossitis/i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 deficien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656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b="1" spc="-3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ONDITIONS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</a:tr>
              <a:tr h="27118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titis media and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x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erna, pe</a:t>
                      </a:r>
                      <a:r>
                        <a:rPr sz="1150" spc="3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</a:t>
                      </a:r>
                      <a:r>
                        <a:rPr sz="1150" spc="-5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TM, choles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oma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7118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tig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enie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disease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7118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Bel</a:t>
                      </a: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spc="-85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 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als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</a:t>
                      </a:r>
                      <a:r>
                        <a:rPr sz="1150" spc="-5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TMJ pain, trigeminal neu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ia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71182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ha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onsilliti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la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glandular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6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sali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7118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hinitis (alle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ic and in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e), sinusiti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nasal polyps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7118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Nasal f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and septal haem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oma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7118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Snoring and sleep apneoa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7118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Suspe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head and neck can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 –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eness of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flags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7118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Unil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 hearing loss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71181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CuT</a:t>
                      </a:r>
                      <a:r>
                        <a:rPr sz="1150" b="1" spc="10" dirty="0" smtClean="0">
                          <a:latin typeface="Myriad Pro"/>
                          <a:cs typeface="Myriad Pro"/>
                        </a:rPr>
                        <a:t>e/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eMe</a:t>
                      </a:r>
                      <a:r>
                        <a:rPr sz="1150" b="1" spc="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50" b="1" spc="3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SIT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50" b="1" spc="-7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TION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AN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ONDITION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b="1" spc="1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b="1" spc="-2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b="1" spc="-20" dirty="0" smtClean="0">
                          <a:latin typeface="Myriad Pro"/>
                          <a:cs typeface="Myriad Pro"/>
                        </a:rPr>
                        <a:t>g.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</a:tr>
              <a:tr h="27118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eptal haem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oma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7118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Epistaxis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ef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first aid measu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7118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8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onsillitis with quinsy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7118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otitis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x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erna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7118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uricular haem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oma or perichondritis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71181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TeCHNI</a:t>
                      </a:r>
                      <a:r>
                        <a:rPr sz="1150" b="1" spc="3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AN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ASSeSSMeN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SKILLS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</a:tr>
              <a:tr h="28609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uning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ork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ests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33226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3126</Words>
  <Application>Microsoft Office PowerPoint</Application>
  <PresentationFormat>Custom</PresentationFormat>
  <Paragraphs>392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Super-Condensed</dc:title>
  <cp:lastModifiedBy>stevewa</cp:lastModifiedBy>
  <cp:revision>9</cp:revision>
  <dcterms:created xsi:type="dcterms:W3CDTF">2013-10-31T14:34:04Z</dcterms:created>
  <dcterms:modified xsi:type="dcterms:W3CDTF">2013-12-03T20:37:14Z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2013-02-01T00:00:00Z</vt:filetime>
  </property>
  <property fmtid="{D5CDD505-2E9C-101B-9397-08002B2CF9AE}" pid="3" name="LastSaved">
    <vt:filetime>2013-10-31T00:00:00Z</vt:filetime>
  </property>
</Properties>
</file>